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188450" cy="51943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0A18C-4AE5-427E-80A2-98846F233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87680-A581-41EF-8550-94BC2CD49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5C21E-0DB3-4401-855C-14B9A01F5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48D64-FBD0-4022-A390-1CB0886CF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2FD7CF-A4AB-4F1F-A554-9D2D9EF40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79DE47-E625-4C10-9D4A-06AED032F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752CAC-5262-4742-9B93-3759F535E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018936-6DE3-47D5-896F-60F2D7E42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9C6D0-DD4E-49D7-B9AF-818981B1E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1A9EC-E9E5-4E7E-B871-7BE04B30A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B90C1-EF27-4F87-8B52-5F2246EA5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8.jpeg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14.jpeg" /><Relationship Id="rId7" Type="http://schemas.openxmlformats.org/officeDocument/2006/relationships/image" Target="../media/image15.jpeg" /><Relationship Id="rId8" Type="http://schemas.openxmlformats.org/officeDocument/2006/relationships/image" Target="../media/image16.jpeg" /><Relationship Id="rId9" Type="http://schemas.openxmlformats.org/officeDocument/2006/relationships/image" Target="../media/image1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28.jpeg" /><Relationship Id="rId7" Type="http://schemas.openxmlformats.org/officeDocument/2006/relationships/image" Target="../media/image29.jpeg" /><Relationship Id="rId8" Type="http://schemas.openxmlformats.org/officeDocument/2006/relationships/image" Target="../media/image3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1.jpeg" /><Relationship Id="rId3" Type="http://schemas.openxmlformats.org/officeDocument/2006/relationships/image" Target="../media/image3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3.jpeg" /><Relationship Id="rId3" Type="http://schemas.openxmlformats.org/officeDocument/2006/relationships/image" Target="../media/image34.jpeg" /><Relationship Id="rId4" Type="http://schemas.openxmlformats.org/officeDocument/2006/relationships/image" Target="../media/image35.jpeg" /><Relationship Id="rId5" Type="http://schemas.openxmlformats.org/officeDocument/2006/relationships/image" Target="../media/image3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7.jpeg" /><Relationship Id="rId3" Type="http://schemas.openxmlformats.org/officeDocument/2006/relationships/image" Target="../media/image38.jpeg" /><Relationship Id="rId4" Type="http://schemas.openxmlformats.org/officeDocument/2006/relationships/image" Target="../media/image39.jpeg" /><Relationship Id="rId5" Type="http://schemas.openxmlformats.org/officeDocument/2006/relationships/image" Target="../media/image40.jpeg" /><Relationship Id="rId6" Type="http://schemas.openxmlformats.org/officeDocument/2006/relationships/image" Target="../media/image4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2.png" /><Relationship Id="rId3" Type="http://schemas.openxmlformats.org/officeDocument/2006/relationships/image" Target="../media/image4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4.jpeg" /><Relationship Id="rId3" Type="http://schemas.openxmlformats.org/officeDocument/2006/relationships/image" Target="../media/image45.jpeg" /><Relationship Id="rId4" Type="http://schemas.openxmlformats.org/officeDocument/2006/relationships/image" Target="../media/image4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7.png" /><Relationship Id="rId3" Type="http://schemas.openxmlformats.org/officeDocument/2006/relationships/image" Target="../media/image4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9.jpeg" /><Relationship Id="rId3" Type="http://schemas.openxmlformats.org/officeDocument/2006/relationships/image" Target="../media/image50.jpeg" /><Relationship Id="rId4" Type="http://schemas.openxmlformats.org/officeDocument/2006/relationships/image" Target="../media/image51.jpeg" /><Relationship Id="rId5" Type="http://schemas.openxmlformats.org/officeDocument/2006/relationships/image" Target="../media/image5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00004121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51943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049117" y="2658059"/>
            <a:ext cx="7220584" cy="6432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en-US" altLang="en-US" sz="100"/>
          </a:p>
          <a:p>
            <a:pPr marL="12700" algn="l" rtl="0" eaLnBrk="0">
              <a:lnSpc>
                <a:spcPct val="96000"/>
              </a:lnSpc>
              <a:spcBef>
                <a:spcPct val="0"/>
              </a:spcBef>
            </a:pPr>
            <a:r>
              <a:rPr sz="4200" b="1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第11课《初识3</a:t>
            </a:r>
            <a:r>
              <a:rPr sz="42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D</a:t>
            </a:r>
            <a:r>
              <a:rPr sz="4200" b="1" kern="0" spc="3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42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One</a:t>
            </a:r>
            <a:r>
              <a:rPr sz="4200" b="1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软件》</a:t>
            </a:r>
            <a:endParaRPr lang="en-US" altLang="en-US" sz="4200"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41288" y="95263"/>
            <a:ext cx="1174743" cy="1123942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25432" y="1301052"/>
            <a:ext cx="1564639" cy="221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40">
                <a:solidFill>
                  <a:srgbClr val="E34252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一个新的3</a:t>
            </a:r>
            <a:r>
              <a:rPr sz="1300" kern="0" spc="40">
                <a:solidFill>
                  <a:srgbClr val="E34252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D</a:t>
            </a:r>
            <a:r>
              <a:rPr sz="1300" kern="0" spc="40">
                <a:solidFill>
                  <a:srgbClr val="E34252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打印时代</a:t>
            </a:r>
            <a:endParaRPr lang="en-US" altLang="en-US" sz="1300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610625" y="4814795"/>
            <a:ext cx="342872" cy="20953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51943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51943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5194300"/>
          </a:xfrm>
          <a:prstGeom prst="rect">
            <a:avLst/>
          </a:prstGeom>
        </p:spPr>
      </p:pic>
      <p:sp>
        <p:nvSpPr>
          <p:cNvPr id="18" name="textbox 18"/>
          <p:cNvSpPr/>
          <p:nvPr/>
        </p:nvSpPr>
        <p:spPr>
          <a:xfrm>
            <a:off x="1699065" y="1036250"/>
            <a:ext cx="6731634" cy="24282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2255"/>
              </a:lnSpc>
            </a:pPr>
            <a:r>
              <a:rPr sz="1800" b="1" kern="0" spc="-8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1.知识目标：</a:t>
            </a:r>
            <a:endParaRPr lang="en-US" altLang="en-US" sz="1800"/>
          </a:p>
          <a:p>
            <a:pPr marL="158115" indent="-5715" algn="l" rtl="0" eaLnBrk="0">
              <a:lnSpc>
                <a:spcPct val="104000"/>
              </a:lnSpc>
              <a:spcBef>
                <a:spcPts val="555"/>
              </a:spcBef>
            </a:pPr>
            <a:r>
              <a:rPr sz="2000" b="1" kern="0" spc="-1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(1)了解3</a:t>
            </a:r>
            <a:r>
              <a:rPr sz="2000" b="1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D One</a:t>
            </a:r>
            <a:r>
              <a:rPr sz="2000" b="1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的界面，能说出界</a:t>
            </a:r>
            <a:r>
              <a:rPr sz="2000" b="1" kern="0" spc="-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面各部分的名称和功能</a:t>
            </a:r>
            <a:r>
              <a:rPr sz="2000" kern="0" spc="-2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；</a:t>
            </a:r>
            <a:r>
              <a:rPr sz="2000" kern="0" spc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000" b="1" kern="0" spc="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(2)能举例说出3D打印的流程；</a:t>
            </a:r>
            <a:endParaRPr lang="en-US" altLang="en-US" sz="2000"/>
          </a:p>
          <a:p>
            <a:pPr marL="12700" algn="l" rtl="0" eaLnBrk="0">
              <a:lnSpc>
                <a:spcPct val="100000"/>
              </a:lnSpc>
              <a:spcBef>
                <a:spcPts val="585"/>
              </a:spcBef>
            </a:pPr>
            <a:r>
              <a:rPr sz="1900" b="1" kern="0" spc="-1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2.技能目标：</a:t>
            </a:r>
            <a:endParaRPr lang="en-US" altLang="en-US" sz="1900"/>
          </a:p>
          <a:p>
            <a:pPr marL="189865" algn="l" rtl="0" eaLnBrk="0">
              <a:lnSpc>
                <a:spcPct val="83000"/>
              </a:lnSpc>
              <a:spcBef>
                <a:spcPts val="475"/>
              </a:spcBef>
            </a:pPr>
            <a:r>
              <a:rPr sz="2000" b="1" kern="0" spc="-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能用实体堆积的方法创建简</a:t>
            </a:r>
            <a:r>
              <a:rPr sz="2000" b="1" kern="0" spc="-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单的基本造型。</a:t>
            </a:r>
            <a:endParaRPr lang="en-US" altLang="en-US" sz="2000"/>
          </a:p>
          <a:p>
            <a:pPr marL="12700" algn="l" rtl="0" eaLnBrk="0">
              <a:lnSpc>
                <a:spcPts val="2790"/>
              </a:lnSpc>
            </a:pPr>
            <a:r>
              <a:rPr sz="2000" b="1" kern="0" spc="-1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3.情感、态度与价值观目标：</a:t>
            </a:r>
            <a:endParaRPr lang="en-US" altLang="en-US" sz="2000"/>
          </a:p>
          <a:p>
            <a:pPr algn="l" rtl="0" eaLnBrk="0">
              <a:lnSpc>
                <a:spcPct val="118000"/>
              </a:lnSpc>
            </a:pPr>
            <a:endParaRPr lang="en-US" altLang="en-US" sz="500"/>
          </a:p>
          <a:p>
            <a:pPr marL="189865" algn="l" rtl="0" eaLnBrk="0">
              <a:lnSpc>
                <a:spcPct val="95000"/>
              </a:lnSpc>
              <a:spcBef>
                <a:spcPts val="5"/>
              </a:spcBef>
            </a:pPr>
            <a:r>
              <a:rPr sz="2000" b="1" kern="0" spc="-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感受3D打印技术给人们带来的便利和培养创客</a:t>
            </a:r>
            <a:r>
              <a:rPr sz="2000" b="1" kern="0" spc="-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思想。</a:t>
            </a:r>
            <a:endParaRPr lang="en-US" altLang="en-US" sz="2000"/>
          </a:p>
        </p:txBody>
      </p:sp>
      <p:sp>
        <p:nvSpPr>
          <p:cNvPr id="20" name="textbox 20"/>
          <p:cNvSpPr/>
          <p:nvPr/>
        </p:nvSpPr>
        <p:spPr>
          <a:xfrm>
            <a:off x="1876695" y="4235650"/>
            <a:ext cx="6064250" cy="9988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</a:pPr>
            <a:r>
              <a:rPr sz="2000" b="1" kern="0" spc="-40">
                <a:solidFill>
                  <a:srgbClr val="006CC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1.了解3D</a:t>
            </a:r>
            <a:r>
              <a:rPr sz="2000" kern="0" spc="310">
                <a:solidFill>
                  <a:srgbClr val="006CC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000" b="1" kern="0" spc="-40">
                <a:solidFill>
                  <a:srgbClr val="006CC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One的界面，能说出界面各部分的名</a:t>
            </a:r>
            <a:r>
              <a:rPr sz="2000" b="1" kern="0" spc="-50">
                <a:solidFill>
                  <a:srgbClr val="006CC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称和功能</a:t>
            </a:r>
            <a:endParaRPr lang="en-US" altLang="en-US" sz="2000"/>
          </a:p>
          <a:p>
            <a:pPr algn="l" rtl="0" eaLnBrk="0">
              <a:lnSpc>
                <a:spcPct val="105000"/>
              </a:lnSpc>
            </a:pPr>
            <a:endParaRPr lang="en-US" altLang="en-US" sz="1000"/>
          </a:p>
          <a:p>
            <a:pPr algn="l" rtl="0" eaLnBrk="0">
              <a:lnSpc>
                <a:spcPct val="105000"/>
              </a:lnSpc>
            </a:pPr>
            <a:endParaRPr lang="en-US" altLang="en-US" sz="1000"/>
          </a:p>
          <a:p>
            <a:pPr algn="l" rtl="0" eaLnBrk="0">
              <a:lnSpc>
                <a:spcPct val="101000"/>
              </a:lnSpc>
            </a:pPr>
            <a:endParaRPr lang="en-US" altLang="en-US" sz="500"/>
          </a:p>
          <a:p>
            <a:pPr marL="12700" algn="l" rtl="0" eaLnBrk="0">
              <a:lnSpc>
                <a:spcPct val="94000"/>
              </a:lnSpc>
              <a:spcBef>
                <a:spcPts val="5"/>
              </a:spcBef>
            </a:pPr>
            <a:r>
              <a:rPr sz="2000" b="1" kern="0" spc="-90">
                <a:solidFill>
                  <a:srgbClr val="006CC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2.能用实体堆积的方法创建简单的基本造型。</a:t>
            </a:r>
            <a:endParaRPr lang="en-US" altLang="en-US" sz="2000"/>
          </a:p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47628" y="95263"/>
            <a:ext cx="1168403" cy="1123942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1676432" y="3517891"/>
            <a:ext cx="2146238" cy="546128"/>
            <a:chExt cx="2146238" cy="546128"/>
          </a:xfrm>
        </p:grpSpPr>
        <p:pic>
          <p:nvPicPr>
            <p:cNvPr id="24" name="picture 2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146238" cy="546128"/>
            </a:xfrm>
            <a:prstGeom prst="rect">
              <a:avLst/>
            </a:prstGeom>
          </p:spPr>
        </p:pic>
        <p:sp>
          <p:nvSpPr>
            <p:cNvPr id="26" name="textbox 26"/>
            <p:cNvSpPr/>
            <p:nvPr/>
          </p:nvSpPr>
          <p:spPr>
            <a:xfrm>
              <a:off x="-12700" y="-12700"/>
              <a:ext cx="2171700" cy="6127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en-US" altLang="en-US" sz="1000"/>
            </a:p>
            <a:p>
              <a:pPr algn="l" rtl="0" eaLnBrk="0">
                <a:lnSpc>
                  <a:spcPct val="6000"/>
                </a:lnSpc>
              </a:pPr>
              <a:endParaRPr lang="en-US" altLang="en-US" sz="100"/>
            </a:p>
            <a:p>
              <a:pPr marL="289560" algn="l" rtl="0" eaLnBrk="0">
                <a:lnSpc>
                  <a:spcPts val="2670"/>
                </a:lnSpc>
              </a:pPr>
              <a:r>
                <a:rPr sz="2200" b="1" kern="0" spc="-140">
                  <a:solidFill>
                    <a:srgbClr val="FFFFFF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【重点难点】</a:t>
              </a:r>
              <a:endParaRPr lang="en-US" altLang="en-US" sz="2200"/>
            </a:p>
          </p:txBody>
        </p:sp>
      </p:grpSp>
      <p:grpSp>
        <p:nvGrpSpPr>
          <p:cNvPr id="4" name="group 4"/>
          <p:cNvGrpSpPr/>
          <p:nvPr/>
        </p:nvGrpSpPr>
        <p:grpSpPr>
          <a:xfrm rot="21600000">
            <a:off x="1708132" y="215875"/>
            <a:ext cx="2089177" cy="539791"/>
            <a:chExt cx="2089177" cy="539791"/>
          </a:xfrm>
        </p:grpSpPr>
        <p:pic>
          <p:nvPicPr>
            <p:cNvPr id="28" name="picture 28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2089177" cy="539791"/>
            </a:xfrm>
            <a:prstGeom prst="rect">
              <a:avLst/>
            </a:prstGeom>
          </p:spPr>
        </p:pic>
        <p:sp>
          <p:nvSpPr>
            <p:cNvPr id="30" name="textbox 30"/>
            <p:cNvSpPr/>
            <p:nvPr/>
          </p:nvSpPr>
          <p:spPr>
            <a:xfrm>
              <a:off x="-12700" y="-12700"/>
              <a:ext cx="2115185" cy="6051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en-US" altLang="en-US" sz="1000"/>
            </a:p>
            <a:p>
              <a:pPr algn="l" rtl="0" eaLnBrk="0">
                <a:lnSpc>
                  <a:spcPct val="9000"/>
                </a:lnSpc>
              </a:pPr>
              <a:endParaRPr lang="en-US" altLang="en-US" sz="100"/>
            </a:p>
            <a:p>
              <a:pPr marL="270510" algn="l" rtl="0" eaLnBrk="0">
                <a:lnSpc>
                  <a:spcPts val="2660"/>
                </a:lnSpc>
              </a:pPr>
              <a:r>
                <a:rPr sz="2200" b="1" kern="0" spc="-150">
                  <a:solidFill>
                    <a:srgbClr val="FFFFFF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【学习目标】</a:t>
              </a:r>
              <a:endParaRPr lang="en-US" altLang="en-US" sz="2200"/>
            </a:p>
          </p:txBody>
        </p:sp>
      </p:grpSp>
      <p:sp>
        <p:nvSpPr>
          <p:cNvPr id="32" name="textbox 32"/>
          <p:cNvSpPr/>
          <p:nvPr/>
        </p:nvSpPr>
        <p:spPr>
          <a:xfrm>
            <a:off x="21543" y="1298600"/>
            <a:ext cx="1548764" cy="221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9000"/>
              </a:lnSpc>
            </a:pPr>
            <a:r>
              <a:rPr sz="1300" b="1" kern="0" spc="-1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一个新的3</a:t>
            </a:r>
            <a:r>
              <a:rPr sz="1300" b="1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D</a:t>
            </a:r>
            <a:r>
              <a:rPr sz="1300" b="1" kern="0" spc="-1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打印时代</a:t>
            </a:r>
            <a:endParaRPr lang="en-US" altLang="en-US" sz="13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4" name="picture 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5194300"/>
          </a:xfrm>
          <a:prstGeom prst="rect">
            <a:avLst/>
          </a:prstGeom>
        </p:spPr>
      </p:pic>
      <p:sp>
        <p:nvSpPr>
          <p:cNvPr id="36" name="textbox 36"/>
          <p:cNvSpPr/>
          <p:nvPr/>
        </p:nvSpPr>
        <p:spPr>
          <a:xfrm>
            <a:off x="1231875" y="887832"/>
            <a:ext cx="5597525" cy="1002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/>
          </a:p>
          <a:p>
            <a:pPr marL="854075" algn="l" rtl="0" eaLnBrk="0">
              <a:lnSpc>
                <a:spcPct val="94000"/>
              </a:lnSpc>
            </a:pPr>
            <a:r>
              <a:rPr sz="1800" b="1" kern="0" spc="0">
                <a:solidFill>
                  <a:srgbClr val="00A3C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1、建立三维模型的方法主要有哪几种?</a:t>
            </a: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en-US" altLang="en-US" sz="1800"/>
          </a:p>
          <a:p>
            <a:pPr marL="415925" algn="l" rtl="0" eaLnBrk="0">
              <a:lnSpc>
                <a:spcPct val="91000"/>
              </a:lnSpc>
              <a:spcBef>
                <a:spcPts val="905"/>
              </a:spcBef>
            </a:pPr>
            <a:r>
              <a:rPr sz="1800" b="1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一</a:t>
            </a:r>
            <a:r>
              <a:rPr sz="1800" kern="0" spc="-4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800" b="1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是应用</a:t>
            </a: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AutoCAD</a:t>
            </a:r>
            <a:r>
              <a:rPr sz="1800" b="1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sz="1800" b="1" kern="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3</a:t>
            </a: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Dmax</a:t>
            </a:r>
            <a:r>
              <a:rPr sz="1800" b="1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Maya</a:t>
            </a:r>
            <a:r>
              <a:rPr sz="1800" b="1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endParaRPr lang="en-US" altLang="en-US" sz="1800"/>
          </a:p>
          <a:p>
            <a:pPr marL="12700" algn="l" rtl="0" eaLnBrk="0">
              <a:lnSpc>
                <a:spcPct val="95000"/>
              </a:lnSpc>
              <a:spcBef>
                <a:spcPts val="495"/>
              </a:spcBef>
            </a:pP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sz="2000" b="1" kern="0" spc="-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D</a:t>
            </a:r>
            <a:r>
              <a:rPr sz="2000" kern="0" spc="2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000" b="1" kern="0" spc="-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One等三维建模</a:t>
            </a:r>
            <a:r>
              <a:rPr sz="2000" b="1" kern="0" spc="-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软件直接建立三维数字化模型；</a:t>
            </a:r>
            <a:endParaRPr lang="en-US" altLang="en-US" sz="2000"/>
          </a:p>
        </p:txBody>
      </p:sp>
      <p:pic>
        <p:nvPicPr>
          <p:cNvPr id="38" name="picture 3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57217" y="3708418"/>
            <a:ext cx="3924294" cy="1219206"/>
          </a:xfrm>
          <a:prstGeom prst="rect">
            <a:avLst/>
          </a:prstGeom>
        </p:spPr>
      </p:pic>
      <p:pic>
        <p:nvPicPr>
          <p:cNvPr id="40" name="picture 4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844836" y="1898672"/>
            <a:ext cx="3670234" cy="1035016"/>
          </a:xfrm>
          <a:prstGeom prst="rect">
            <a:avLst/>
          </a:prstGeom>
        </p:spPr>
      </p:pic>
      <p:sp>
        <p:nvSpPr>
          <p:cNvPr id="42" name="textbox 42"/>
          <p:cNvSpPr/>
          <p:nvPr/>
        </p:nvSpPr>
        <p:spPr>
          <a:xfrm>
            <a:off x="1527245" y="2956245"/>
            <a:ext cx="6788784" cy="567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/>
          </a:p>
          <a:p>
            <a:pPr marL="12700" algn="l" rtl="0" eaLnBrk="0">
              <a:lnSpc>
                <a:spcPct val="99000"/>
              </a:lnSpc>
            </a:pPr>
            <a:r>
              <a:rPr sz="1800" b="1" kern="0" spc="-80">
                <a:solidFill>
                  <a:srgbClr val="0093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二是应用</a:t>
            </a:r>
            <a:r>
              <a:rPr sz="1800" b="1" kern="0" spc="-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Pol</a:t>
            </a:r>
            <a:r>
              <a:rPr sz="1800" b="1" kern="0" spc="-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hemus</a:t>
            </a:r>
            <a:r>
              <a:rPr sz="1800" b="1" kern="0" spc="-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sz="1800" b="1" kern="0" spc="-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3D Camega</a:t>
            </a:r>
            <a:r>
              <a:rPr sz="1800" b="1" kern="0" spc="-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sz="1800" b="1" kern="0" spc="-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ZC</a:t>
            </a:r>
            <a:r>
              <a:rPr sz="1800" b="1" kern="0" spc="-9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orp</a:t>
            </a:r>
            <a:r>
              <a:rPr sz="1800" b="1" kern="0" spc="-90">
                <a:solidFill>
                  <a:srgbClr val="0093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等</a:t>
            </a:r>
            <a:r>
              <a:rPr sz="1800" b="1" kern="0" spc="-90">
                <a:solidFill>
                  <a:srgbClr val="00936B">
                    <a:alpha val="100000"/>
                  </a:srgbClr>
                </a:solidFill>
                <a:latin typeface="Arial"/>
                <a:ea typeface="Arial"/>
                <a:cs typeface="Arial"/>
              </a:rPr>
              <a:t>3</a:t>
            </a:r>
            <a:r>
              <a:rPr sz="1800" b="1" kern="0" spc="-9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D</a:t>
            </a:r>
            <a:r>
              <a:rPr sz="1800" b="1" kern="0" spc="-90">
                <a:solidFill>
                  <a:srgbClr val="0093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扫描仪获</a:t>
            </a:r>
            <a:r>
              <a:rPr sz="1800" kern="0" spc="-90">
                <a:solidFill>
                  <a:srgbClr val="0093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取对象的三维</a:t>
            </a:r>
            <a:r>
              <a:rPr sz="1800" kern="0" spc="0">
                <a:solidFill>
                  <a:srgbClr val="0093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800" b="1" kern="0" spc="0">
                <a:solidFill>
                  <a:srgbClr val="0093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数据</a:t>
            </a: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sz="1800" b="1" kern="0" spc="0">
                <a:solidFill>
                  <a:srgbClr val="0093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经处理</a:t>
            </a: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生</a:t>
            </a:r>
            <a:r>
              <a:rPr sz="1800" b="1" kern="0" spc="0">
                <a:solidFill>
                  <a:srgbClr val="0093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成数</a:t>
            </a: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字化</a:t>
            </a:r>
            <a:r>
              <a:rPr sz="1800" b="1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三</a:t>
            </a:r>
            <a:r>
              <a:rPr sz="1800" b="1" kern="0" spc="-10">
                <a:solidFill>
                  <a:srgbClr val="0093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维模型</a:t>
            </a:r>
            <a:r>
              <a:rPr sz="1800" b="1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en-US" altLang="en-US" sz="18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7264388" y="654066"/>
            <a:ext cx="1854229" cy="1314417"/>
            <a:chExt cx="1854229" cy="1314417"/>
          </a:xfrm>
        </p:grpSpPr>
        <p:pic>
          <p:nvPicPr>
            <p:cNvPr id="44" name="picture 4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1854229" cy="1314417"/>
            </a:xfrm>
            <a:prstGeom prst="rect">
              <a:avLst/>
            </a:prstGeom>
          </p:spPr>
        </p:pic>
        <p:sp>
          <p:nvSpPr>
            <p:cNvPr id="46" name="textbox 46"/>
            <p:cNvSpPr/>
            <p:nvPr/>
          </p:nvSpPr>
          <p:spPr>
            <a:xfrm>
              <a:off x="-12700" y="-12700"/>
              <a:ext cx="1880235" cy="13716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2000"/>
                </a:lnSpc>
              </a:pPr>
              <a:endParaRPr lang="en-US" altLang="en-US" sz="1000"/>
            </a:p>
            <a:p>
              <a:pPr algn="l" rtl="0" eaLnBrk="0">
                <a:lnSpc>
                  <a:spcPct val="142000"/>
                </a:lnSpc>
              </a:pPr>
              <a:endParaRPr lang="en-US" altLang="en-US" sz="1000"/>
            </a:p>
            <a:p>
              <a:pPr marL="434975" algn="l" rtl="0" eaLnBrk="0">
                <a:lnSpc>
                  <a:spcPct val="92000"/>
                </a:lnSpc>
                <a:spcBef>
                  <a:spcPct val="0"/>
                </a:spcBef>
              </a:pPr>
              <a:r>
                <a:rPr sz="1800" b="1" kern="0" spc="-30">
                  <a:solidFill>
                    <a:srgbClr val="B53438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自主学习</a:t>
              </a:r>
              <a:endParaRPr lang="en-US" altLang="en-US" sz="1800"/>
            </a:p>
            <a:p>
              <a:pPr marL="405765" algn="l" rtl="0" eaLnBrk="0">
                <a:lnSpc>
                  <a:spcPct val="94000"/>
                </a:lnSpc>
                <a:spcBef>
                  <a:spcPts val="15"/>
                </a:spcBef>
              </a:pPr>
              <a:r>
                <a:rPr sz="1800" b="1" i="1" kern="0" spc="10">
                  <a:solidFill>
                    <a:srgbClr val="0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交流分享</a:t>
              </a:r>
              <a:endParaRPr lang="en-US" altLang="en-US" sz="1800"/>
            </a:p>
          </p:txBody>
        </p:sp>
      </p:grpSp>
      <p:pic>
        <p:nvPicPr>
          <p:cNvPr id="48" name="picture 4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686293" y="3702029"/>
            <a:ext cx="1797076" cy="1193805"/>
          </a:xfrm>
          <a:prstGeom prst="rect">
            <a:avLst/>
          </a:prstGeom>
        </p:spPr>
      </p:pic>
      <p:pic>
        <p:nvPicPr>
          <p:cNvPr id="50" name="picture 5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6807172" y="3708418"/>
            <a:ext cx="1758945" cy="1181079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 rot="21600000">
            <a:off x="1930401" y="215875"/>
            <a:ext cx="3797310" cy="546128"/>
            <a:chExt cx="3797310" cy="546128"/>
          </a:xfrm>
        </p:grpSpPr>
        <p:pic>
          <p:nvPicPr>
            <p:cNvPr id="52" name="picture 52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0" y="0"/>
              <a:ext cx="3797310" cy="546128"/>
            </a:xfrm>
            <a:prstGeom prst="rect">
              <a:avLst/>
            </a:prstGeom>
          </p:spPr>
        </p:pic>
        <p:sp>
          <p:nvSpPr>
            <p:cNvPr id="54" name="textbox 54"/>
            <p:cNvSpPr/>
            <p:nvPr/>
          </p:nvSpPr>
          <p:spPr>
            <a:xfrm>
              <a:off x="-12700" y="-12700"/>
              <a:ext cx="3823334" cy="6096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7000"/>
                </a:lnSpc>
              </a:pPr>
              <a:endParaRPr lang="en-US" altLang="en-US" sz="1000"/>
            </a:p>
            <a:p>
              <a:pPr algn="l" rtl="0" eaLnBrk="0">
                <a:lnSpc>
                  <a:spcPct val="7000"/>
                </a:lnSpc>
              </a:pPr>
              <a:endParaRPr lang="en-US" altLang="en-US" sz="100"/>
            </a:p>
            <a:p>
              <a:pPr marL="175260" algn="l" rtl="0" eaLnBrk="0">
                <a:lnSpc>
                  <a:spcPct val="94000"/>
                </a:lnSpc>
              </a:pPr>
              <a:r>
                <a:rPr sz="2200" b="1" kern="0" spc="20">
                  <a:solidFill>
                    <a:srgbClr val="FFFFFF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任务一：探究3</a:t>
              </a:r>
              <a:r>
                <a:rPr sz="2200" b="1" kern="0" spc="0">
                  <a:solidFill>
                    <a:srgbClr val="FFFFFF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D</a:t>
              </a:r>
              <a:r>
                <a:rPr sz="2200" kern="0" spc="340">
                  <a:solidFill>
                    <a:srgbClr val="FFFFFF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 </a:t>
              </a:r>
              <a:r>
                <a:rPr sz="2200" b="1" kern="0" spc="0">
                  <a:solidFill>
                    <a:srgbClr val="FFFFFF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One</a:t>
              </a:r>
              <a:r>
                <a:rPr sz="2200" b="1" kern="0" spc="20">
                  <a:solidFill>
                    <a:srgbClr val="FFFFFF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的界面</a:t>
              </a:r>
              <a:endParaRPr lang="en-US" altLang="en-US" sz="2200"/>
            </a:p>
          </p:txBody>
        </p:sp>
      </p:grpSp>
      <p:pic>
        <p:nvPicPr>
          <p:cNvPr id="56" name="picture 5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171456" y="88874"/>
            <a:ext cx="869962" cy="825530"/>
          </a:xfrm>
          <a:prstGeom prst="rect">
            <a:avLst/>
          </a:prstGeom>
        </p:spPr>
      </p:pic>
      <p:sp>
        <p:nvSpPr>
          <p:cNvPr id="58" name="textbox 58"/>
          <p:cNvSpPr/>
          <p:nvPr/>
        </p:nvSpPr>
        <p:spPr>
          <a:xfrm>
            <a:off x="25432" y="963441"/>
            <a:ext cx="1111250" cy="155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一个新的3</a:t>
            </a: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D</a:t>
            </a: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打印时代</a:t>
            </a:r>
            <a:endParaRPr lang="en-US" altLang="en-US" sz="900"/>
          </a:p>
        </p:txBody>
      </p:sp>
      <p:sp>
        <p:nvSpPr>
          <p:cNvPr id="60" name="textbox 60"/>
          <p:cNvSpPr/>
          <p:nvPr/>
        </p:nvSpPr>
        <p:spPr>
          <a:xfrm>
            <a:off x="3054312" y="2555658"/>
            <a:ext cx="501650" cy="283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50800" algn="l" rtl="0" eaLnBrk="0">
              <a:lnSpc>
                <a:spcPct val="81000"/>
              </a:lnSpc>
            </a:pPr>
            <a:r>
              <a:rPr sz="700" kern="0" spc="2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AUtoCAD</a:t>
            </a:r>
            <a:endParaRPr lang="en-US" altLang="en-US" sz="700"/>
          </a:p>
          <a:p>
            <a:pPr algn="l" rtl="0" eaLnBrk="0">
              <a:lnSpc>
                <a:spcPct val="131000"/>
              </a:lnSpc>
            </a:pPr>
            <a:endParaRPr lang="en-US" altLang="en-US" sz="300"/>
          </a:p>
          <a:p>
            <a:pPr marL="12700" algn="l" rtl="0" eaLnBrk="0">
              <a:lnSpc>
                <a:spcPct val="81000"/>
              </a:lnSpc>
              <a:spcBef>
                <a:spcPct val="0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AutoCAD</a:t>
            </a:r>
            <a:endParaRPr lang="en-US" altLang="en-US" sz="900"/>
          </a:p>
        </p:txBody>
      </p:sp>
      <p:pic>
        <p:nvPicPr>
          <p:cNvPr id="62" name="picture 6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4032259" y="2216148"/>
            <a:ext cx="330232" cy="330201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4883181" y="2527877"/>
            <a:ext cx="339090" cy="281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63500" algn="l" rtl="0" eaLnBrk="0">
              <a:lnSpc>
                <a:spcPct val="85000"/>
              </a:lnSpc>
            </a:pPr>
            <a:r>
              <a:rPr sz="700" kern="0" spc="10">
                <a:solidFill>
                  <a:srgbClr val="07B9AD">
                    <a:alpha val="100000"/>
                  </a:srgbClr>
                </a:solidFill>
                <a:latin typeface="Arial"/>
                <a:ea typeface="Arial"/>
                <a:cs typeface="Arial"/>
              </a:rPr>
              <a:t>MAYA</a:t>
            </a:r>
            <a:endParaRPr lang="en-US" altLang="en-US" sz="700"/>
          </a:p>
          <a:p>
            <a:pPr algn="l" rtl="0" eaLnBrk="0">
              <a:lnSpc>
                <a:spcPct val="103000"/>
              </a:lnSpc>
            </a:pPr>
            <a:endParaRPr lang="en-US" altLang="en-US" sz="500"/>
          </a:p>
          <a:p>
            <a:pPr marL="12700" algn="l" rtl="0" eaLnBrk="0">
              <a:lnSpc>
                <a:spcPct val="81000"/>
              </a:lnSpc>
              <a:spcBef>
                <a:spcPct val="0"/>
              </a:spcBef>
            </a:pP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MAYA</a:t>
            </a:r>
            <a:endParaRPr lang="en-US" altLang="en-US" sz="700"/>
          </a:p>
        </p:txBody>
      </p:sp>
      <p:sp>
        <p:nvSpPr>
          <p:cNvPr id="66" name="textbox 66"/>
          <p:cNvSpPr/>
          <p:nvPr/>
        </p:nvSpPr>
        <p:spPr>
          <a:xfrm>
            <a:off x="3949726" y="2714092"/>
            <a:ext cx="421005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77000"/>
              </a:lnSpc>
            </a:pPr>
            <a:r>
              <a:rPr sz="900" b="1" kern="0" spc="-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30</a:t>
            </a:r>
            <a:r>
              <a:rPr sz="900" b="1" kern="0" spc="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</a:t>
            </a:r>
            <a:r>
              <a:rPr sz="900" b="1" kern="0" spc="-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Max</a:t>
            </a:r>
            <a:endParaRPr lang="en-US" altLang="en-US" sz="900"/>
          </a:p>
        </p:txBody>
      </p:sp>
      <p:sp>
        <p:nvSpPr>
          <p:cNvPr id="68" name="textbox 68"/>
          <p:cNvSpPr/>
          <p:nvPr/>
        </p:nvSpPr>
        <p:spPr>
          <a:xfrm>
            <a:off x="5689560" y="2701697"/>
            <a:ext cx="382904" cy="137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82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3DOne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picture 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5194300"/>
          </a:xfrm>
          <a:prstGeom prst="rect">
            <a:avLst/>
          </a:prstGeom>
        </p:spPr>
      </p:pic>
      <p:sp>
        <p:nvSpPr>
          <p:cNvPr id="72" name="textbox 72"/>
          <p:cNvSpPr/>
          <p:nvPr/>
        </p:nvSpPr>
        <p:spPr>
          <a:xfrm>
            <a:off x="1968513" y="926889"/>
            <a:ext cx="774065" cy="2072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/>
          </a:p>
          <a:p>
            <a:pPr marL="12700" algn="l" rtl="0" eaLnBrk="0">
              <a:lnSpc>
                <a:spcPct val="82000"/>
              </a:lnSpc>
            </a:pPr>
            <a:r>
              <a:rPr sz="1800" b="1" i="1" kern="0" spc="-20">
                <a:solidFill>
                  <a:srgbClr val="005E9D">
                    <a:alpha val="100000"/>
                  </a:srgbClr>
                </a:solidFill>
                <a:latin typeface="Arial"/>
                <a:ea typeface="Arial"/>
                <a:cs typeface="Arial"/>
              </a:rPr>
              <a:t>3DOne</a:t>
            </a:r>
            <a:endParaRPr lang="en-US" altLang="en-US" sz="1800"/>
          </a:p>
          <a:p>
            <a:pPr marL="184150" algn="l" rtl="0" eaLnBrk="0">
              <a:lnSpc>
                <a:spcPct val="100000"/>
              </a:lnSpc>
              <a:spcBef>
                <a:spcPts val="615"/>
              </a:spcBef>
              <a:tabLst>
                <a:tab pos="287020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</a:t>
            </a:r>
            <a:r>
              <a:rPr sz="900" b="1" kern="0" spc="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新建</a:t>
            </a:r>
            <a:endParaRPr lang="en-US" altLang="en-US" sz="900"/>
          </a:p>
          <a:p>
            <a:pPr marL="189865" algn="l" rtl="0" eaLnBrk="0">
              <a:lnSpc>
                <a:spcPct val="95000"/>
              </a:lnSpc>
              <a:spcBef>
                <a:spcPts val="995"/>
              </a:spcBef>
              <a:tabLst>
                <a:tab pos="285750"/>
              </a:tabLst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打开</a:t>
            </a:r>
            <a:endParaRPr lang="en-US" altLang="en-US" sz="1100"/>
          </a:p>
          <a:p>
            <a:pPr marL="285115" indent="-95250" algn="l" rtl="0" eaLnBrk="0">
              <a:lnSpc>
                <a:spcPct val="151000"/>
              </a:lnSpc>
              <a:spcBef>
                <a:spcPts val="1035"/>
              </a:spcBef>
            </a:pP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</a:t>
            </a:r>
            <a:r>
              <a:rPr sz="800" kern="0" spc="-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导入…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保存</a:t>
            </a:r>
            <a:endParaRPr lang="en-US" altLang="en-US" sz="900"/>
          </a:p>
          <a:p>
            <a:pPr algn="r" rtl="0" eaLnBrk="0">
              <a:lnSpc>
                <a:spcPts val="1095"/>
              </a:lnSpc>
              <a:spcBef>
                <a:spcPts val="995"/>
              </a:spcBef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日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另存为…</a:t>
            </a:r>
            <a:endParaRPr lang="en-US" altLang="en-US" sz="900"/>
          </a:p>
          <a:p>
            <a:pPr marL="196215" algn="l" rtl="0" eaLnBrk="0">
              <a:lnSpc>
                <a:spcPct val="88000"/>
              </a:lnSpc>
              <a:spcBef>
                <a:spcPts val="1135"/>
              </a:spcBef>
              <a:tabLst>
                <a:tab pos="285750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导出…</a:t>
            </a:r>
            <a:endParaRPr lang="en-US" altLang="en-US" sz="900"/>
          </a:p>
          <a:p>
            <a:pPr marL="57150" algn="l" rtl="0" eaLnBrk="0">
              <a:lnSpc>
                <a:spcPts val="2115"/>
              </a:lnSpc>
            </a:pP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山</a:t>
            </a:r>
            <a:r>
              <a:rPr sz="1400" kern="0" spc="-1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退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出</a:t>
            </a:r>
            <a:endParaRPr lang="en-US" altLang="en-US" sz="900"/>
          </a:p>
        </p:txBody>
      </p:sp>
      <p:pic>
        <p:nvPicPr>
          <p:cNvPr id="74" name="picture 7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038365" y="2597150"/>
            <a:ext cx="126984" cy="88874"/>
          </a:xfrm>
          <a:prstGeom prst="rect">
            <a:avLst/>
          </a:prstGeom>
        </p:spPr>
      </p:pic>
      <p:pic>
        <p:nvPicPr>
          <p:cNvPr id="76" name="picture 7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038365" y="1803408"/>
            <a:ext cx="120644" cy="82537"/>
          </a:xfrm>
          <a:prstGeom prst="rect">
            <a:avLst/>
          </a:prstGeom>
        </p:spPr>
      </p:pic>
      <p:pic>
        <p:nvPicPr>
          <p:cNvPr id="78" name="picture 7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038365" y="1536681"/>
            <a:ext cx="120644" cy="101600"/>
          </a:xfrm>
          <a:prstGeom prst="rect">
            <a:avLst/>
          </a:prstGeom>
        </p:spPr>
      </p:pic>
      <p:pic>
        <p:nvPicPr>
          <p:cNvPr id="80" name="picture 8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2044705" y="1238269"/>
            <a:ext cx="107964" cy="127000"/>
          </a:xfrm>
          <a:prstGeom prst="rect">
            <a:avLst/>
          </a:prstGeom>
        </p:spPr>
      </p:pic>
      <p:sp>
        <p:nvSpPr>
          <p:cNvPr id="82" name="textbox 82"/>
          <p:cNvSpPr/>
          <p:nvPr/>
        </p:nvSpPr>
        <p:spPr>
          <a:xfrm>
            <a:off x="1318111" y="355767"/>
            <a:ext cx="5294629" cy="314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</a:pPr>
            <a:r>
              <a:rPr sz="2000" b="1" kern="0" spc="-7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2、</a:t>
            </a:r>
            <a:r>
              <a:rPr sz="2000" kern="0" spc="-59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000" b="1" kern="0" spc="-7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打开3</a:t>
            </a:r>
            <a:r>
              <a:rPr sz="2000" b="1" kern="0" spc="-70">
                <a:solidFill>
                  <a:srgbClr val="FF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D One</a:t>
            </a:r>
            <a:r>
              <a:rPr sz="2000" b="1" kern="0" spc="-7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软件，观察3</a:t>
            </a:r>
            <a:r>
              <a:rPr sz="2000" b="1" kern="0" spc="-70">
                <a:solidFill>
                  <a:srgbClr val="FF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D One</a:t>
            </a:r>
            <a:r>
              <a:rPr sz="2000" b="1" kern="0" spc="-8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软件界面组成</a:t>
            </a:r>
            <a:endParaRPr lang="en-US" altLang="en-US" sz="2000"/>
          </a:p>
        </p:txBody>
      </p:sp>
      <p:sp>
        <p:nvSpPr>
          <p:cNvPr id="84" name="textbox 84"/>
          <p:cNvSpPr/>
          <p:nvPr/>
        </p:nvSpPr>
        <p:spPr>
          <a:xfrm>
            <a:off x="5867356" y="4182891"/>
            <a:ext cx="2619375" cy="5530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algn="r" rtl="0" eaLnBrk="0">
              <a:lnSpc>
                <a:spcPct val="95000"/>
              </a:lnSpc>
            </a:pPr>
            <a:r>
              <a:rPr sz="1400" b="1" kern="0" spc="2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资源库</a:t>
            </a:r>
            <a:endParaRPr lang="en-US" altLang="en-US" sz="1400"/>
          </a:p>
          <a:p>
            <a:pPr algn="l" rtl="0" eaLnBrk="0">
              <a:lnSpc>
                <a:spcPct val="102000"/>
              </a:lnSpc>
            </a:pPr>
            <a:endParaRPr lang="en-US" altLang="en-US" sz="1000"/>
          </a:p>
          <a:p>
            <a:pPr algn="l" rtl="0" eaLnBrk="0">
              <a:lnSpc>
                <a:spcPct val="104000"/>
              </a:lnSpc>
            </a:pPr>
            <a:endParaRPr lang="en-US" altLang="en-US" sz="200"/>
          </a:p>
          <a:p>
            <a:pPr marL="12700" algn="l" rtl="0" eaLnBrk="0">
              <a:lnSpc>
                <a:spcPts val="1085"/>
              </a:lnSpc>
              <a:spcBef>
                <a:spcPct val="0"/>
              </a:spcBef>
            </a:pP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柜子01-柜子</a:t>
            </a:r>
            <a:endParaRPr lang="en-US" altLang="en-US" sz="800"/>
          </a:p>
        </p:txBody>
      </p:sp>
      <p:sp>
        <p:nvSpPr>
          <p:cNvPr id="86" name="textbox 86"/>
          <p:cNvSpPr/>
          <p:nvPr/>
        </p:nvSpPr>
        <p:spPr>
          <a:xfrm>
            <a:off x="406385" y="3224734"/>
            <a:ext cx="6017895" cy="236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algn="r" rtl="0" eaLnBrk="0">
              <a:lnSpc>
                <a:spcPts val="1660"/>
              </a:lnSpc>
            </a:pPr>
            <a:r>
              <a:rPr sz="2100" kern="0" spc="-20" baseline="-500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命令工具栏</a:t>
            </a:r>
            <a:r>
              <a:rPr sz="1300" kern="0" spc="-2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           </a:t>
            </a:r>
            <a:r>
              <a:rPr sz="2100" b="1" kern="0" spc="-20" baseline="500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工作区</a:t>
            </a:r>
            <a:r>
              <a:rPr sz="1300" kern="0" spc="-2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                 </a:t>
            </a:r>
            <a:r>
              <a:rPr sz="1400" kern="0" spc="-20" baseline="800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柜子01-抽屉</a:t>
            </a:r>
            <a:endParaRPr lang="en-US" altLang="en-US" sz="1400" baseline="8000"/>
          </a:p>
        </p:txBody>
      </p:sp>
      <p:sp>
        <p:nvSpPr>
          <p:cNvPr id="88" name="textbox 88"/>
          <p:cNvSpPr/>
          <p:nvPr/>
        </p:nvSpPr>
        <p:spPr>
          <a:xfrm>
            <a:off x="4883181" y="895151"/>
            <a:ext cx="2501264" cy="4965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</a:pPr>
            <a:r>
              <a:rPr sz="1100" kern="0" spc="2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家庭版-膜</a:t>
            </a:r>
            <a:r>
              <a:rPr sz="1100" kern="0" spc="6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</a:t>
            </a:r>
            <a:r>
              <a:rPr sz="700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;</a:t>
            </a:r>
            <a:endParaRPr lang="en-US" altLang="en-US" sz="700"/>
          </a:p>
          <a:p>
            <a:pPr algn="l" rtl="0" eaLnBrk="0">
              <a:lnSpc>
                <a:spcPct val="106000"/>
              </a:lnSpc>
            </a:pPr>
            <a:endParaRPr lang="en-US" altLang="en-US" sz="1000"/>
          </a:p>
          <a:p>
            <a:pPr algn="l" rtl="0" eaLnBrk="0">
              <a:lnSpc>
                <a:spcPct val="8000"/>
              </a:lnSpc>
            </a:pPr>
            <a:endParaRPr lang="en-US" altLang="en-US" sz="100"/>
          </a:p>
          <a:p>
            <a:pPr algn="r" rtl="0" eaLnBrk="0">
              <a:lnSpc>
                <a:spcPts val="1170"/>
              </a:lnSpc>
            </a:pPr>
            <a:r>
              <a:rPr sz="1400" kern="0" spc="90" baseline="60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本地磁盘</a:t>
            </a: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社区精选</a:t>
            </a:r>
            <a:r>
              <a:rPr sz="900" kern="0" spc="2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云盘</a:t>
            </a:r>
            <a:endParaRPr lang="en-US" altLang="en-US" sz="900"/>
          </a:p>
        </p:txBody>
      </p:sp>
      <p:sp>
        <p:nvSpPr>
          <p:cNvPr id="90" name="textbox 90"/>
          <p:cNvSpPr/>
          <p:nvPr/>
        </p:nvSpPr>
        <p:spPr>
          <a:xfrm>
            <a:off x="4337020" y="4186144"/>
            <a:ext cx="1124585" cy="786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</a:pPr>
            <a:r>
              <a:rPr sz="1400" kern="0" spc="3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浮动工具栏</a:t>
            </a:r>
            <a:endParaRPr lang="en-US" altLang="en-US" sz="1400"/>
          </a:p>
          <a:p>
            <a:pPr marL="127000" algn="l" rtl="0" eaLnBrk="0">
              <a:lnSpc>
                <a:spcPct val="99000"/>
              </a:lnSpc>
              <a:spcBef>
                <a:spcPts val="785"/>
              </a:spcBef>
            </a:pP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全部</a:t>
            </a:r>
            <a:endParaRPr lang="en-US" altLang="en-US" sz="900"/>
          </a:p>
          <a:p>
            <a:pPr algn="l" rtl="0" eaLnBrk="0">
              <a:lnSpc>
                <a:spcPct val="103000"/>
              </a:lnSpc>
            </a:pPr>
            <a:endParaRPr lang="en-US" altLang="en-US" sz="1100"/>
          </a:p>
          <a:p>
            <a:pPr algn="l" rtl="0" eaLnBrk="0">
              <a:lnSpc>
                <a:spcPct val="11000"/>
              </a:lnSpc>
            </a:pPr>
            <a:endParaRPr lang="en-US" altLang="en-US" sz="100"/>
          </a:p>
          <a:p>
            <a:pPr algn="r" rtl="0" eaLnBrk="0">
              <a:lnSpc>
                <a:spcPts val="1165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432.53 mm</a:t>
            </a:r>
            <a:endParaRPr lang="en-US" altLang="en-US" sz="900"/>
          </a:p>
        </p:txBody>
      </p:sp>
      <p:sp>
        <p:nvSpPr>
          <p:cNvPr id="92" name="textbox 92"/>
          <p:cNvSpPr/>
          <p:nvPr/>
        </p:nvSpPr>
        <p:spPr>
          <a:xfrm>
            <a:off x="3270241" y="1607294"/>
            <a:ext cx="927735" cy="9264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</a:pPr>
            <a:r>
              <a:rPr sz="1400" kern="0" spc="1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编辑工具栏</a:t>
            </a:r>
            <a:endParaRPr lang="en-US" altLang="en-US" sz="1400"/>
          </a:p>
          <a:p>
            <a:pPr algn="l" rtl="0" eaLnBrk="0">
              <a:lnSpc>
                <a:spcPct val="145000"/>
              </a:lnSpc>
            </a:pPr>
            <a:endParaRPr lang="en-US" altLang="en-US" sz="1000"/>
          </a:p>
          <a:p>
            <a:pPr algn="l" rtl="0" eaLnBrk="0">
              <a:lnSpc>
                <a:spcPct val="145000"/>
              </a:lnSpc>
            </a:pPr>
            <a:endParaRPr lang="en-US" altLang="en-US" sz="1000"/>
          </a:p>
          <a:p>
            <a:pPr algn="l" rtl="0" eaLnBrk="0">
              <a:lnSpc>
                <a:spcPct val="117000"/>
              </a:lnSpc>
            </a:pPr>
            <a:endParaRPr lang="en-US" altLang="en-US" sz="300"/>
          </a:p>
          <a:p>
            <a:pPr marL="12700" algn="l" rtl="0" eaLnBrk="0">
              <a:lnSpc>
                <a:spcPct val="95000"/>
              </a:lnSpc>
              <a:spcBef>
                <a:spcPts val="5"/>
              </a:spcBef>
            </a:pPr>
            <a:r>
              <a:rPr sz="1400" kern="0" spc="1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文件菜单栏</a:t>
            </a:r>
            <a:endParaRPr lang="en-US" altLang="en-US" sz="1400"/>
          </a:p>
        </p:txBody>
      </p:sp>
      <p:sp>
        <p:nvSpPr>
          <p:cNvPr id="94" name="textbox 94"/>
          <p:cNvSpPr/>
          <p:nvPr/>
        </p:nvSpPr>
        <p:spPr>
          <a:xfrm>
            <a:off x="5740372" y="1712959"/>
            <a:ext cx="737234" cy="3575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136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MS Gothic" panose="020b0609070205080204" charset="-128"/>
                <a:ea typeface="MS Gothic" panose="020b0609070205080204" charset="-128"/>
                <a:cs typeface="MS Gothic" panose="020b0609070205080204" charset="-128"/>
              </a:rPr>
              <a:t>☑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搜索所有类型</a:t>
            </a:r>
            <a:r>
              <a:rPr sz="800" kern="0" spc="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01生活用品类</a:t>
            </a:r>
            <a:endParaRPr lang="en-US" altLang="en-US" sz="800"/>
          </a:p>
        </p:txBody>
      </p:sp>
      <p:sp>
        <p:nvSpPr>
          <p:cNvPr id="96" name="textbox 96"/>
          <p:cNvSpPr/>
          <p:nvPr/>
        </p:nvSpPr>
        <p:spPr>
          <a:xfrm>
            <a:off x="33497" y="954774"/>
            <a:ext cx="1113789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100000"/>
              </a:lnSpc>
            </a:pPr>
            <a:r>
              <a:rPr sz="900" b="1" kern="0" spc="-10">
                <a:solidFill>
                  <a:srgbClr val="DE635E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一个新的3</a:t>
            </a:r>
            <a:r>
              <a:rPr sz="900" b="1" kern="0" spc="-10">
                <a:solidFill>
                  <a:srgbClr val="DE635E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D</a:t>
            </a:r>
            <a:r>
              <a:rPr sz="900" kern="0" spc="110">
                <a:solidFill>
                  <a:srgbClr val="DE635E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900" b="1" kern="0" spc="-10">
                <a:solidFill>
                  <a:srgbClr val="DE635E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打印时代</a:t>
            </a:r>
            <a:endParaRPr lang="en-US" altLang="en-US" sz="900"/>
          </a:p>
        </p:txBody>
      </p:sp>
      <p:sp>
        <p:nvSpPr>
          <p:cNvPr id="98" name="textbox 98"/>
          <p:cNvSpPr/>
          <p:nvPr/>
        </p:nvSpPr>
        <p:spPr>
          <a:xfrm>
            <a:off x="504212" y="4189939"/>
            <a:ext cx="757555" cy="228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</a:pPr>
            <a:r>
              <a:rPr sz="1400" b="1" kern="0" spc="2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视图导航</a:t>
            </a:r>
            <a:endParaRPr lang="en-US" altLang="en-US" sz="1400"/>
          </a:p>
        </p:txBody>
      </p:sp>
      <p:sp>
        <p:nvSpPr>
          <p:cNvPr id="100" name="textbox 100"/>
          <p:cNvSpPr/>
          <p:nvPr/>
        </p:nvSpPr>
        <p:spPr>
          <a:xfrm>
            <a:off x="4777759" y="1630864"/>
            <a:ext cx="586105" cy="228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</a:pPr>
            <a:r>
              <a:rPr sz="1400" b="1" kern="0" spc="5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标题栏</a:t>
            </a:r>
            <a:endParaRPr lang="en-US" altLang="en-US" sz="1400"/>
          </a:p>
        </p:txBody>
      </p:sp>
      <p:sp>
        <p:nvSpPr>
          <p:cNvPr id="102" name="textbox 102"/>
          <p:cNvSpPr/>
          <p:nvPr/>
        </p:nvSpPr>
        <p:spPr>
          <a:xfrm>
            <a:off x="6667486" y="1910305"/>
            <a:ext cx="308609" cy="160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060"/>
              </a:lnSpc>
            </a:pPr>
            <a:r>
              <a:rPr sz="800" kern="0" spc="-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柜子01</a:t>
            </a:r>
            <a:endParaRPr lang="en-US" altLang="en-US" sz="800"/>
          </a:p>
        </p:txBody>
      </p:sp>
      <p:sp>
        <p:nvSpPr>
          <p:cNvPr id="104" name="textbox 104"/>
          <p:cNvSpPr/>
          <p:nvPr/>
        </p:nvSpPr>
        <p:spPr>
          <a:xfrm>
            <a:off x="1733564" y="4864384"/>
            <a:ext cx="86360" cy="107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645"/>
              </a:lnSpc>
            </a:pPr>
            <a:r>
              <a:rPr sz="500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》</a:t>
            </a:r>
            <a:endParaRPr lang="en-US" altLang="en-US" sz="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6" name="picture 1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5194300"/>
          </a:xfrm>
          <a:prstGeom prst="rect">
            <a:avLst/>
          </a:prstGeom>
        </p:spPr>
      </p:pic>
      <p:pic>
        <p:nvPicPr>
          <p:cNvPr id="108" name="picture 10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946927" y="1282680"/>
            <a:ext cx="1841457" cy="1308132"/>
          </a:xfrm>
          <a:prstGeom prst="rect">
            <a:avLst/>
          </a:prstGeom>
        </p:spPr>
      </p:pic>
      <p:sp>
        <p:nvSpPr>
          <p:cNvPr id="110" name="textbox 110"/>
          <p:cNvSpPr/>
          <p:nvPr/>
        </p:nvSpPr>
        <p:spPr>
          <a:xfrm>
            <a:off x="1317657" y="1942446"/>
            <a:ext cx="7426959" cy="15144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358140" algn="l" rtl="0" eaLnBrk="0">
              <a:lnSpc>
                <a:spcPct val="85000"/>
              </a:lnSpc>
            </a:pPr>
            <a:r>
              <a:rPr sz="1700" kern="0" spc="100">
                <a:solidFill>
                  <a:srgbClr val="03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步骤1:</a:t>
            </a:r>
            <a:r>
              <a:rPr sz="1700" kern="0" spc="-210">
                <a:solidFill>
                  <a:srgbClr val="03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700" kern="0" spc="10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在“命令工具栏”中选</a:t>
            </a:r>
            <a:r>
              <a:rPr sz="1700" kern="0" spc="100">
                <a:solidFill>
                  <a:srgbClr val="03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择</a:t>
            </a:r>
            <a:r>
              <a:rPr sz="1700" kern="0" spc="10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sz="1700" kern="0" spc="-63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700" kern="0" spc="100">
                <a:solidFill>
                  <a:srgbClr val="03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基</a:t>
            </a:r>
            <a:r>
              <a:rPr sz="1700" kern="0" spc="10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本实体”    </a:t>
            </a:r>
            <a:r>
              <a:rPr sz="1700" kern="0" spc="9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sz="2600" b="1" kern="0" spc="90" baseline="40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释</a:t>
            </a:r>
            <a:r>
              <a:rPr sz="2600" b="1" kern="0" spc="90" baseline="4000">
                <a:solidFill>
                  <a:srgbClr val="B53337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疑解</a:t>
            </a:r>
            <a:r>
              <a:rPr sz="2600" b="1" kern="0" spc="90" baseline="40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难</a:t>
            </a:r>
            <a:endParaRPr lang="en-US" altLang="en-US" sz="2600" baseline="4000"/>
          </a:p>
          <a:p>
            <a:pPr marL="12700" algn="l" rtl="0" eaLnBrk="0">
              <a:lnSpc>
                <a:spcPct val="81000"/>
              </a:lnSpc>
              <a:spcBef>
                <a:spcPts val="905"/>
              </a:spcBef>
            </a:pPr>
            <a:r>
              <a:rPr sz="1700" b="1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中</a:t>
            </a:r>
            <a:r>
              <a:rPr sz="1700" b="1" kern="0" spc="20">
                <a:solidFill>
                  <a:srgbClr val="03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选择</a:t>
            </a:r>
            <a:r>
              <a:rPr sz="1700" b="1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“六</a:t>
            </a:r>
            <a:r>
              <a:rPr sz="1700" b="1" kern="0" spc="20">
                <a:solidFill>
                  <a:srgbClr val="03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面体</a:t>
            </a:r>
            <a:r>
              <a:rPr sz="1700" b="1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</a:t>
            </a:r>
            <a:r>
              <a:rPr sz="1700" b="1" kern="0" spc="20">
                <a:solidFill>
                  <a:srgbClr val="03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命</a:t>
            </a:r>
            <a:r>
              <a:rPr sz="1700" b="1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令。</a:t>
            </a:r>
            <a:r>
              <a:rPr sz="1700" kern="0" spc="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endParaRPr lang="en-US" altLang="en-US" sz="1700"/>
          </a:p>
          <a:p>
            <a:pPr algn="l" rtl="0" eaLnBrk="0">
              <a:lnSpc>
                <a:spcPct val="109000"/>
              </a:lnSpc>
            </a:pPr>
            <a:endParaRPr lang="en-US" altLang="en-US" sz="1000"/>
          </a:p>
          <a:p>
            <a:pPr algn="l" rtl="0" eaLnBrk="0">
              <a:lnSpc>
                <a:spcPct val="110000"/>
              </a:lnSpc>
            </a:pPr>
            <a:endParaRPr lang="en-US" altLang="en-US" sz="1000"/>
          </a:p>
          <a:p>
            <a:pPr marL="326390" algn="l" rtl="0" eaLnBrk="0">
              <a:lnSpc>
                <a:spcPct val="92000"/>
              </a:lnSpc>
              <a:spcBef>
                <a:spcPts val="515"/>
              </a:spcBef>
            </a:pPr>
            <a:r>
              <a:rPr sz="1700" kern="0" spc="1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步骤2:在网格面中选择中心原点，单击</a:t>
            </a:r>
            <a:r>
              <a:rPr sz="1700" kern="0" spc="1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绘制出一个六面体。拖动六个</a:t>
            </a:r>
            <a:endParaRPr lang="en-US" altLang="en-US" sz="1700"/>
          </a:p>
          <a:p>
            <a:pPr marL="12700" algn="l" rtl="0" eaLnBrk="0">
              <a:lnSpc>
                <a:spcPct val="97000"/>
              </a:lnSpc>
              <a:spcBef>
                <a:spcPts val="435"/>
              </a:spcBef>
            </a:pPr>
            <a:r>
              <a:rPr sz="1700" b="1" kern="0" spc="1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橙色的锥形智能手柄可以直接改变尺寸；也可以通过单击数</a:t>
            </a:r>
            <a:r>
              <a:rPr sz="1700" b="1" kern="0" spc="1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字输入尺寸数</a:t>
            </a:r>
            <a:endParaRPr lang="en-US" altLang="en-US" sz="1700"/>
          </a:p>
        </p:txBody>
      </p:sp>
      <p:pic>
        <p:nvPicPr>
          <p:cNvPr id="112" name="picture 1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901464" y="2175711"/>
            <a:ext cx="1092231" cy="724329"/>
          </a:xfrm>
          <a:prstGeom prst="rect">
            <a:avLst/>
          </a:prstGeom>
        </p:spPr>
      </p:pic>
      <p:sp>
        <p:nvSpPr>
          <p:cNvPr id="114" name="textbox 114"/>
          <p:cNvSpPr/>
          <p:nvPr/>
        </p:nvSpPr>
        <p:spPr>
          <a:xfrm>
            <a:off x="1317657" y="1047104"/>
            <a:ext cx="7515859" cy="574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/>
          </a:p>
          <a:p>
            <a:pPr marL="12700" indent="374015" algn="l" rtl="0" eaLnBrk="0">
              <a:lnSpc>
                <a:spcPct val="106000"/>
              </a:lnSpc>
            </a:pPr>
            <a:r>
              <a:rPr sz="1700" b="1" kern="0" spc="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sz="17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D</a:t>
            </a:r>
            <a:r>
              <a:rPr sz="1700" kern="0" spc="3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7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One</a:t>
            </a:r>
            <a:r>
              <a:rPr sz="1700" b="1" kern="0" spc="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软件使用最自然的交互方式，通过“搭积木”的形式</a:t>
            </a:r>
            <a:r>
              <a:rPr sz="1700" b="1" kern="0" spc="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让使用者利</a:t>
            </a:r>
            <a:r>
              <a:rPr sz="17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700" b="1" kern="0" spc="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用</a:t>
            </a:r>
            <a:r>
              <a:rPr sz="1700" b="1" kern="0" spc="90">
                <a:solidFill>
                  <a:srgbClr val="009A66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简单</a:t>
            </a:r>
            <a:r>
              <a:rPr sz="1700" b="1" kern="0" spc="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的命令快</a:t>
            </a:r>
            <a:r>
              <a:rPr sz="1700" b="1" kern="0" spc="90">
                <a:solidFill>
                  <a:srgbClr val="009A66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速搭建</a:t>
            </a:r>
            <a:r>
              <a:rPr sz="1700" b="1" kern="0" spc="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出自己</a:t>
            </a:r>
            <a:r>
              <a:rPr sz="1700" b="1" kern="0" spc="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的</a:t>
            </a:r>
            <a:r>
              <a:rPr sz="1700" b="1" kern="0" spc="80">
                <a:solidFill>
                  <a:srgbClr val="009A66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模型</a:t>
            </a:r>
            <a:r>
              <a:rPr sz="1700" b="1" kern="0" spc="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en-US" altLang="en-US" sz="17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2082837" y="215875"/>
            <a:ext cx="3727385" cy="539791"/>
            <a:chExt cx="3727385" cy="539791"/>
          </a:xfrm>
        </p:grpSpPr>
        <p:pic>
          <p:nvPicPr>
            <p:cNvPr id="116" name="picture 11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3727385" cy="539791"/>
            </a:xfrm>
            <a:prstGeom prst="rect">
              <a:avLst/>
            </a:prstGeom>
          </p:spPr>
        </p:pic>
        <p:sp>
          <p:nvSpPr>
            <p:cNvPr id="118" name="textbox 118"/>
            <p:cNvSpPr/>
            <p:nvPr/>
          </p:nvSpPr>
          <p:spPr>
            <a:xfrm>
              <a:off x="-12700" y="-12700"/>
              <a:ext cx="3752850" cy="6038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6000"/>
                </a:lnSpc>
              </a:pPr>
              <a:endParaRPr lang="en-US" altLang="en-US" sz="1000"/>
            </a:p>
            <a:p>
              <a:pPr algn="l" rtl="0" eaLnBrk="0">
                <a:lnSpc>
                  <a:spcPct val="8000"/>
                </a:lnSpc>
              </a:pPr>
              <a:endParaRPr lang="en-US" altLang="en-US" sz="100"/>
            </a:p>
            <a:p>
              <a:pPr marL="556260" algn="l" rtl="0" eaLnBrk="0">
                <a:lnSpc>
                  <a:spcPct val="95000"/>
                </a:lnSpc>
              </a:pPr>
              <a:r>
                <a:rPr sz="2200" b="1" kern="0" spc="-10">
                  <a:solidFill>
                    <a:srgbClr val="FFFFFF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任务二：体验3</a:t>
              </a:r>
              <a:r>
                <a:rPr sz="2200" b="1" kern="0" spc="-10">
                  <a:solidFill>
                    <a:srgbClr val="FFFFFF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D</a:t>
              </a:r>
              <a:r>
                <a:rPr sz="2200" b="1" kern="0" spc="-190">
                  <a:solidFill>
                    <a:srgbClr val="FFFFFF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2200" b="1" kern="0" spc="-10">
                  <a:solidFill>
                    <a:srgbClr val="FFFFFF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设计</a:t>
              </a:r>
              <a:endParaRPr lang="en-US" altLang="en-US" sz="2200"/>
            </a:p>
          </p:txBody>
        </p:sp>
      </p:grpSp>
      <p:pic>
        <p:nvPicPr>
          <p:cNvPr id="120" name="picture 12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276834" y="4121157"/>
            <a:ext cx="1835208" cy="1054079"/>
          </a:xfrm>
          <a:prstGeom prst="rect">
            <a:avLst/>
          </a:prstGeom>
        </p:spPr>
      </p:pic>
      <p:pic>
        <p:nvPicPr>
          <p:cNvPr id="122" name="picture 12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3473417" y="3460754"/>
            <a:ext cx="1193855" cy="730266"/>
          </a:xfrm>
          <a:prstGeom prst="rect">
            <a:avLst/>
          </a:prstGeom>
        </p:spPr>
      </p:pic>
      <p:sp>
        <p:nvSpPr>
          <p:cNvPr id="124" name="textbox 124"/>
          <p:cNvSpPr/>
          <p:nvPr/>
        </p:nvSpPr>
        <p:spPr>
          <a:xfrm>
            <a:off x="1743083" y="4399922"/>
            <a:ext cx="3533775" cy="277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7000"/>
              </a:lnSpc>
            </a:pPr>
            <a:r>
              <a:rPr sz="1700" b="1" kern="0" spc="60">
                <a:solidFill>
                  <a:srgbClr val="00966E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步骤3:单击确定按钮，完成绘制。</a:t>
            </a:r>
            <a:endParaRPr lang="en-US" altLang="en-US" sz="1700"/>
          </a:p>
        </p:txBody>
      </p:sp>
      <p:pic>
        <p:nvPicPr>
          <p:cNvPr id="126" name="picture 12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171456" y="82537"/>
            <a:ext cx="869962" cy="831867"/>
          </a:xfrm>
          <a:prstGeom prst="rect">
            <a:avLst/>
          </a:prstGeom>
        </p:spPr>
      </p:pic>
      <p:sp>
        <p:nvSpPr>
          <p:cNvPr id="128" name="textbox 128"/>
          <p:cNvSpPr/>
          <p:nvPr/>
        </p:nvSpPr>
        <p:spPr>
          <a:xfrm>
            <a:off x="1584306" y="1636978"/>
            <a:ext cx="2423160" cy="2768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/>
          </a:p>
          <a:p>
            <a:pPr marL="12700" algn="l" rtl="0" eaLnBrk="0">
              <a:lnSpc>
                <a:spcPct val="97000"/>
              </a:lnSpc>
            </a:pPr>
            <a:r>
              <a:rPr sz="1700" b="1" kern="0" spc="30">
                <a:solidFill>
                  <a:srgbClr val="FE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1、</a:t>
            </a:r>
            <a:r>
              <a:rPr sz="1700" kern="0" spc="-310">
                <a:solidFill>
                  <a:srgbClr val="FE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700" b="1" kern="0" spc="30">
                <a:solidFill>
                  <a:srgbClr val="FE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简单搭建一个六面体</a:t>
            </a:r>
            <a:endParaRPr lang="en-US" altLang="en-US" sz="1700"/>
          </a:p>
        </p:txBody>
      </p:sp>
      <p:sp>
        <p:nvSpPr>
          <p:cNvPr id="130" name="textbox 130"/>
          <p:cNvSpPr/>
          <p:nvPr/>
        </p:nvSpPr>
        <p:spPr>
          <a:xfrm>
            <a:off x="1317657" y="3479180"/>
            <a:ext cx="2041525" cy="277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7000"/>
              </a:lnSpc>
            </a:pPr>
            <a:r>
              <a:rPr sz="1700" b="1" kern="0" spc="-1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值，然后</a:t>
            </a:r>
            <a:r>
              <a:rPr sz="1700" b="1" kern="0" spc="-10">
                <a:solidFill>
                  <a:srgbClr val="009A66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回</a:t>
            </a:r>
            <a:r>
              <a:rPr sz="1700" b="1" kern="0" spc="-1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车</a:t>
            </a:r>
            <a:r>
              <a:rPr sz="1700" b="1" kern="0" spc="-10">
                <a:solidFill>
                  <a:srgbClr val="009A66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确</a:t>
            </a:r>
            <a:r>
              <a:rPr sz="1700" b="1" kern="0" spc="-1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定。</a:t>
            </a:r>
            <a:endParaRPr lang="en-US" altLang="en-US" sz="1700"/>
          </a:p>
        </p:txBody>
      </p:sp>
      <p:sp>
        <p:nvSpPr>
          <p:cNvPr id="132" name="textbox 132"/>
          <p:cNvSpPr/>
          <p:nvPr/>
        </p:nvSpPr>
        <p:spPr>
          <a:xfrm>
            <a:off x="7318358" y="1689334"/>
            <a:ext cx="952500" cy="2787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1700" b="1" kern="0" spc="1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合作学习</a:t>
            </a:r>
            <a:endParaRPr lang="en-US" altLang="en-US" sz="1700"/>
          </a:p>
        </p:txBody>
      </p:sp>
      <p:sp>
        <p:nvSpPr>
          <p:cNvPr id="134" name="textbox 134"/>
          <p:cNvSpPr/>
          <p:nvPr/>
        </p:nvSpPr>
        <p:spPr>
          <a:xfrm>
            <a:off x="33497" y="954774"/>
            <a:ext cx="1107439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100000"/>
              </a:lnSpc>
            </a:pPr>
            <a:r>
              <a:rPr sz="900" b="1" kern="0" spc="1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一个新的3</a:t>
            </a:r>
            <a:r>
              <a:rPr sz="900" b="1" kern="0" spc="1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D</a:t>
            </a:r>
            <a:r>
              <a:rPr sz="900" kern="0" spc="-14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900" b="1" kern="0" spc="1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打印时代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6" name="picture 1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5194300"/>
          </a:xfrm>
          <a:prstGeom prst="rect">
            <a:avLst/>
          </a:prstGeom>
        </p:spPr>
      </p:pic>
      <p:sp>
        <p:nvSpPr>
          <p:cNvPr id="138" name="textbox 138"/>
          <p:cNvSpPr/>
          <p:nvPr/>
        </p:nvSpPr>
        <p:spPr>
          <a:xfrm>
            <a:off x="1597440" y="935665"/>
            <a:ext cx="5248909" cy="24422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</a:pPr>
            <a:r>
              <a:rPr sz="2000" b="1" kern="0" spc="-2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2、试一试</a:t>
            </a:r>
            <a:endParaRPr lang="en-US" altLang="en-US" sz="2000"/>
          </a:p>
          <a:p>
            <a:pPr algn="l" rtl="0" eaLnBrk="0">
              <a:lnSpc>
                <a:spcPct val="153000"/>
              </a:lnSpc>
            </a:pPr>
            <a:endParaRPr lang="en-US" altLang="en-US" sz="1000"/>
          </a:p>
          <a:p>
            <a:pPr marL="152400" algn="l" rtl="0" eaLnBrk="0">
              <a:lnSpc>
                <a:spcPct val="95000"/>
              </a:lnSpc>
              <a:spcBef>
                <a:spcPts val="605"/>
              </a:spcBef>
            </a:pPr>
            <a:r>
              <a:rPr sz="2000" b="1" kern="0" spc="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(1)尝试用鼠标左键</a:t>
            </a:r>
            <a:r>
              <a:rPr sz="2000" b="1" kern="0" spc="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将正方体移动到其他位置</a:t>
            </a:r>
            <a:endParaRPr lang="en-US" altLang="en-US" sz="2000"/>
          </a:p>
          <a:p>
            <a:pPr algn="l" rtl="0" eaLnBrk="0">
              <a:lnSpc>
                <a:spcPct val="164000"/>
              </a:lnSpc>
            </a:pPr>
            <a:endParaRPr lang="en-US" altLang="en-US" sz="1000"/>
          </a:p>
          <a:p>
            <a:pPr marL="152400" algn="l" rtl="0" eaLnBrk="0">
              <a:lnSpc>
                <a:spcPct val="95000"/>
              </a:lnSpc>
              <a:spcBef>
                <a:spcPts val="600"/>
              </a:spcBef>
            </a:pPr>
            <a:r>
              <a:rPr sz="2000" b="1" kern="0" spc="-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(2)</a:t>
            </a:r>
            <a:r>
              <a:rPr sz="2000" kern="0" spc="2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000" b="1" kern="0" spc="-60">
                <a:solidFill>
                  <a:srgbClr val="0092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滚动鼠标滚轮</a:t>
            </a:r>
            <a:r>
              <a:rPr sz="2000" b="1" kern="0" spc="-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sz="2000" b="1" kern="0" spc="-60">
                <a:solidFill>
                  <a:srgbClr val="0092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观察视图有</a:t>
            </a:r>
            <a:r>
              <a:rPr sz="2000" b="1" kern="0" spc="-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什么</a:t>
            </a:r>
            <a:r>
              <a:rPr sz="2000" b="1" kern="0" spc="-60">
                <a:solidFill>
                  <a:srgbClr val="0092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变</a:t>
            </a:r>
            <a:r>
              <a:rPr sz="2000" b="1" kern="0" spc="-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化。</a:t>
            </a:r>
            <a:endParaRPr lang="en-US" altLang="en-US" sz="2000"/>
          </a:p>
          <a:p>
            <a:pPr algn="l" rtl="0" eaLnBrk="0">
              <a:lnSpc>
                <a:spcPct val="160000"/>
              </a:lnSpc>
            </a:pPr>
            <a:endParaRPr lang="en-US" altLang="en-US" sz="1000"/>
          </a:p>
          <a:p>
            <a:pPr algn="r" rtl="0" eaLnBrk="0">
              <a:lnSpc>
                <a:spcPct val="95000"/>
              </a:lnSpc>
              <a:spcBef>
                <a:spcPts val="600"/>
              </a:spcBef>
            </a:pPr>
            <a:r>
              <a:rPr sz="2000" b="1" kern="0" spc="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(3)按住鼠标滚轮拖动网</a:t>
            </a:r>
            <a:r>
              <a:rPr sz="2000" b="1" kern="0" spc="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格面，观察视图有什</a:t>
            </a:r>
            <a:endParaRPr lang="en-US" altLang="en-US" sz="2000"/>
          </a:p>
          <a:p>
            <a:pPr marL="12700" algn="l" rtl="0" eaLnBrk="0">
              <a:lnSpc>
                <a:spcPct val="100000"/>
              </a:lnSpc>
              <a:spcBef>
                <a:spcPts val="85"/>
              </a:spcBef>
            </a:pPr>
            <a:r>
              <a:rPr sz="1900" b="1" kern="0" spc="-160">
                <a:solidFill>
                  <a:srgbClr val="0092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么变化。</a:t>
            </a:r>
            <a:endParaRPr lang="en-US" altLang="en-US" sz="1900"/>
          </a:p>
        </p:txBody>
      </p:sp>
      <p:pic>
        <p:nvPicPr>
          <p:cNvPr id="140" name="picture 14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65116" y="82537"/>
            <a:ext cx="882642" cy="831867"/>
          </a:xfrm>
          <a:prstGeom prst="rect">
            <a:avLst/>
          </a:prstGeom>
        </p:spPr>
      </p:pic>
      <p:sp>
        <p:nvSpPr>
          <p:cNvPr id="142" name="textbox 142"/>
          <p:cNvSpPr/>
          <p:nvPr/>
        </p:nvSpPr>
        <p:spPr>
          <a:xfrm>
            <a:off x="33497" y="954774"/>
            <a:ext cx="1107439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100000"/>
              </a:lnSpc>
            </a:pPr>
            <a:r>
              <a:rPr sz="900" b="1" kern="0" spc="10">
                <a:solidFill>
                  <a:srgbClr val="CE776D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一个新的3</a:t>
            </a:r>
            <a:r>
              <a:rPr sz="900" b="1" kern="0" spc="10">
                <a:solidFill>
                  <a:srgbClr val="CE776D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D</a:t>
            </a:r>
            <a:r>
              <a:rPr sz="900" kern="0" spc="-140">
                <a:solidFill>
                  <a:srgbClr val="CE776D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900" b="1" kern="0" spc="10">
                <a:solidFill>
                  <a:srgbClr val="CE776D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打印时代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4" name="picture 1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5194300"/>
          </a:xfrm>
          <a:prstGeom prst="rect">
            <a:avLst/>
          </a:prstGeom>
        </p:spPr>
      </p:pic>
      <p:sp>
        <p:nvSpPr>
          <p:cNvPr id="146" name="textbox 146"/>
          <p:cNvSpPr/>
          <p:nvPr/>
        </p:nvSpPr>
        <p:spPr>
          <a:xfrm>
            <a:off x="1406601" y="2475313"/>
            <a:ext cx="5662929" cy="8896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indent="120015" algn="l" rtl="0" eaLnBrk="0">
              <a:lnSpc>
                <a:spcPct val="105000"/>
              </a:lnSpc>
            </a:pPr>
            <a:r>
              <a:rPr sz="1800" b="1" kern="0" spc="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(2)单击“视图导航器”上的方向面，从不同角度观察</a:t>
            </a:r>
            <a:r>
              <a:rPr sz="1800" kern="0" spc="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800" b="1" kern="0" spc="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六面体。滚动鼠标滚轮，观察视图有什么变化?按住鼠</a:t>
            </a:r>
            <a:r>
              <a:rPr sz="1800" kern="0" spc="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sz="1800" b="1" kern="0" spc="0">
                <a:solidFill>
                  <a:srgbClr val="08946E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标</a:t>
            </a: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右</a:t>
            </a:r>
            <a:r>
              <a:rPr sz="1800" b="1" kern="0" spc="0">
                <a:solidFill>
                  <a:srgbClr val="08946E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键拖动网格面</a:t>
            </a: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sz="1800" b="1" kern="0" spc="0">
                <a:solidFill>
                  <a:srgbClr val="08946E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观察视图有</a:t>
            </a: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什么</a:t>
            </a:r>
            <a:r>
              <a:rPr sz="1800" b="1" kern="0" spc="0">
                <a:solidFill>
                  <a:srgbClr val="08946E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变</a:t>
            </a: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化?</a:t>
            </a:r>
            <a:endParaRPr lang="en-US" altLang="en-US" sz="1800"/>
          </a:p>
        </p:txBody>
      </p:sp>
      <p:sp>
        <p:nvSpPr>
          <p:cNvPr id="148" name="textbox 148"/>
          <p:cNvSpPr/>
          <p:nvPr/>
        </p:nvSpPr>
        <p:spPr>
          <a:xfrm>
            <a:off x="1406600" y="640853"/>
            <a:ext cx="5661025" cy="596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</a:pPr>
            <a:r>
              <a:rPr sz="1800" b="1" kern="0" spc="-1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3、做一做</a:t>
            </a:r>
            <a:endParaRPr lang="en-US" altLang="en-US" sz="1800"/>
          </a:p>
          <a:p>
            <a:pPr algn="r" rtl="0" eaLnBrk="0">
              <a:lnSpc>
                <a:spcPct val="95000"/>
              </a:lnSpc>
              <a:spcBef>
                <a:spcPts val="400"/>
              </a:spcBef>
            </a:pPr>
            <a:r>
              <a:rPr sz="1800" b="1" kern="0" spc="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(1)尝试在网格面原点处创建一个正方体实体，并保存</a:t>
            </a:r>
            <a:endParaRPr lang="en-US" altLang="en-US" sz="1800"/>
          </a:p>
        </p:txBody>
      </p:sp>
      <p:pic>
        <p:nvPicPr>
          <p:cNvPr id="150" name="picture 15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752838" y="3517891"/>
            <a:ext cx="1200195" cy="1041405"/>
          </a:xfrm>
          <a:prstGeom prst="rect">
            <a:avLst/>
          </a:prstGeom>
        </p:spPr>
      </p:pic>
      <p:pic>
        <p:nvPicPr>
          <p:cNvPr id="152" name="picture 15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784630" y="1454144"/>
            <a:ext cx="1212783" cy="939804"/>
          </a:xfrm>
          <a:prstGeom prst="rect">
            <a:avLst/>
          </a:prstGeom>
        </p:spPr>
      </p:pic>
      <p:pic>
        <p:nvPicPr>
          <p:cNvPr id="154" name="picture 15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65116" y="76200"/>
            <a:ext cx="888982" cy="838204"/>
          </a:xfrm>
          <a:prstGeom prst="rect">
            <a:avLst/>
          </a:prstGeom>
        </p:spPr>
      </p:pic>
      <p:sp>
        <p:nvSpPr>
          <p:cNvPr id="156" name="textbox 156"/>
          <p:cNvSpPr/>
          <p:nvPr/>
        </p:nvSpPr>
        <p:spPr>
          <a:xfrm>
            <a:off x="1406601" y="1256845"/>
            <a:ext cx="2099310" cy="285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</a:pPr>
            <a:r>
              <a:rPr sz="1800" b="1" kern="0" spc="-120">
                <a:solidFill>
                  <a:srgbClr val="08956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文件为“积木.Z1”。</a:t>
            </a:r>
            <a:endParaRPr lang="en-US" altLang="en-US" sz="1800"/>
          </a:p>
        </p:txBody>
      </p:sp>
      <p:sp>
        <p:nvSpPr>
          <p:cNvPr id="158" name="textbox 158"/>
          <p:cNvSpPr/>
          <p:nvPr/>
        </p:nvSpPr>
        <p:spPr>
          <a:xfrm>
            <a:off x="31772" y="956500"/>
            <a:ext cx="1110614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100000"/>
              </a:lnSpc>
            </a:pP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一个新的3</a:t>
            </a: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D</a:t>
            </a:r>
            <a:r>
              <a:rPr sz="900" kern="0" spc="-16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打印时</a:t>
            </a:r>
            <a:r>
              <a:rPr sz="900" kern="0" spc="1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代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0" name="picture 1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5194300"/>
          </a:xfrm>
          <a:prstGeom prst="rect">
            <a:avLst/>
          </a:prstGeom>
        </p:spPr>
      </p:pic>
      <p:sp>
        <p:nvSpPr>
          <p:cNvPr id="162" name="textbox 162"/>
          <p:cNvSpPr/>
          <p:nvPr/>
        </p:nvSpPr>
        <p:spPr>
          <a:xfrm>
            <a:off x="1437927" y="1149368"/>
            <a:ext cx="5236209" cy="14052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en-US" altLang="en-US" sz="1000"/>
          </a:p>
          <a:p>
            <a:pPr algn="l" rtl="0" eaLnBrk="0">
              <a:lnSpc>
                <a:spcPct val="115000"/>
              </a:lnSpc>
            </a:pPr>
            <a:endParaRPr lang="en-US" altLang="en-US" sz="1000"/>
          </a:p>
          <a:p>
            <a:pPr algn="l" rtl="0" eaLnBrk="0">
              <a:lnSpc>
                <a:spcPct val="116000"/>
              </a:lnSpc>
            </a:pPr>
            <a:endParaRPr lang="en-US" altLang="en-US" sz="1000"/>
          </a:p>
          <a:p>
            <a:pPr marL="12700" algn="l" rtl="0" eaLnBrk="0">
              <a:lnSpc>
                <a:spcPct val="100000"/>
              </a:lnSpc>
              <a:spcBef>
                <a:spcPts val="5"/>
              </a:spcBef>
            </a:pPr>
            <a:r>
              <a:rPr sz="1600" b="1" kern="0" spc="40">
                <a:solidFill>
                  <a:srgbClr val="FE0303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(透视图)</a:t>
            </a:r>
            <a:r>
              <a:rPr sz="1600" kern="0" spc="40">
                <a:solidFill>
                  <a:srgbClr val="FE0303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     </a:t>
            </a:r>
            <a:r>
              <a:rPr sz="1600" kern="0" spc="30">
                <a:solidFill>
                  <a:srgbClr val="FE0303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r>
              <a:rPr sz="1600" b="1" kern="0" spc="40">
                <a:solidFill>
                  <a:srgbClr val="FE0404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(正视图)</a:t>
            </a:r>
            <a:r>
              <a:rPr sz="1600" kern="0" spc="40">
                <a:solidFill>
                  <a:srgbClr val="FE0404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en-US" altLang="en-US" sz="1600"/>
          </a:p>
          <a:p>
            <a:pPr algn="l" rtl="0" eaLnBrk="0">
              <a:lnSpc>
                <a:spcPct val="106000"/>
              </a:lnSpc>
            </a:pPr>
            <a:endParaRPr lang="en-US" altLang="en-US" sz="1000"/>
          </a:p>
          <a:p>
            <a:pPr algn="l" rtl="0" eaLnBrk="0">
              <a:lnSpc>
                <a:spcPct val="106000"/>
              </a:lnSpc>
            </a:pPr>
            <a:endParaRPr lang="en-US" altLang="en-US" sz="1000"/>
          </a:p>
          <a:p>
            <a:pPr algn="l" rtl="0" eaLnBrk="0">
              <a:lnSpc>
                <a:spcPct val="100000"/>
              </a:lnSpc>
            </a:pPr>
            <a:endParaRPr lang="en-US" altLang="en-US" sz="400"/>
          </a:p>
          <a:p>
            <a:pPr marL="12700" algn="l" rtl="0" eaLnBrk="0">
              <a:lnSpc>
                <a:spcPct val="97000"/>
              </a:lnSpc>
              <a:spcBef>
                <a:spcPct val="0"/>
              </a:spcBef>
            </a:pPr>
            <a:r>
              <a:rPr sz="1600" b="1" kern="0" spc="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</a:t>
            </a:r>
            <a:r>
              <a:rPr sz="1600" kern="0" spc="-3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600" b="1" kern="0" spc="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4</a:t>
            </a:r>
            <a:r>
              <a:rPr sz="1600" kern="0" spc="-3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600" b="1" kern="0" spc="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)</a:t>
            </a:r>
            <a:r>
              <a:rPr sz="1600" kern="0" spc="-3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600" b="1" kern="0" spc="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按</a:t>
            </a:r>
            <a:r>
              <a:rPr sz="1600" kern="0" spc="-2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600" b="1" kern="0" spc="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下</a:t>
            </a:r>
            <a:r>
              <a:rPr sz="1600" b="1" kern="0" spc="90">
                <a:solidFill>
                  <a:srgbClr val="03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键</a:t>
            </a:r>
            <a:r>
              <a:rPr sz="1600" kern="0" spc="-350">
                <a:solidFill>
                  <a:srgbClr val="03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600" b="1" kern="0" spc="90">
                <a:solidFill>
                  <a:srgbClr val="03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盘</a:t>
            </a:r>
            <a:r>
              <a:rPr sz="1600" b="1" kern="0" spc="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上的方向</a:t>
            </a:r>
            <a:r>
              <a:rPr sz="1600" b="1" kern="0" spc="90">
                <a:solidFill>
                  <a:srgbClr val="03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键</a:t>
            </a:r>
            <a:r>
              <a:rPr sz="1600" b="1" kern="0" spc="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sz="1600" kern="0" spc="-1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600" b="1" kern="0" spc="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观</a:t>
            </a:r>
            <a:r>
              <a:rPr sz="1600" b="1" kern="0" spc="80">
                <a:solidFill>
                  <a:srgbClr val="03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察视图</a:t>
            </a:r>
            <a:r>
              <a:rPr sz="1600" b="1" kern="0" spc="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有什么變化?</a:t>
            </a:r>
            <a:endParaRPr lang="en-US" altLang="en-US" sz="1600"/>
          </a:p>
        </p:txBody>
      </p:sp>
      <p:pic>
        <p:nvPicPr>
          <p:cNvPr id="164" name="picture 16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164370" y="1181079"/>
            <a:ext cx="1473184" cy="965204"/>
          </a:xfrm>
          <a:prstGeom prst="rect">
            <a:avLst/>
          </a:prstGeom>
        </p:spPr>
      </p:pic>
      <p:pic>
        <p:nvPicPr>
          <p:cNvPr id="166" name="picture 16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286730" y="1162068"/>
            <a:ext cx="1333519" cy="977879"/>
          </a:xfrm>
          <a:prstGeom prst="rect">
            <a:avLst/>
          </a:prstGeom>
        </p:spPr>
      </p:pic>
      <p:sp>
        <p:nvSpPr>
          <p:cNvPr id="168" name="textbox 168"/>
          <p:cNvSpPr/>
          <p:nvPr/>
        </p:nvSpPr>
        <p:spPr>
          <a:xfrm>
            <a:off x="625310" y="3925723"/>
            <a:ext cx="6985634" cy="765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3521075" algn="l" rtl="0" eaLnBrk="0">
              <a:lnSpc>
                <a:spcPct val="97000"/>
              </a:lnSpc>
            </a:pPr>
            <a:r>
              <a:rPr sz="1600" kern="0" spc="-8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1、</a:t>
            </a:r>
            <a:r>
              <a:rPr sz="1600" kern="0" spc="-44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600" kern="0" spc="-8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正视图和透视图，观察角度不同。</a:t>
            </a:r>
            <a:endParaRPr lang="en-US" altLang="en-US" sz="1600"/>
          </a:p>
          <a:p>
            <a:pPr marL="12700" algn="l" rtl="0" eaLnBrk="0">
              <a:lnSpc>
                <a:spcPts val="2045"/>
              </a:lnSpc>
              <a:spcBef>
                <a:spcPts val="85"/>
              </a:spcBef>
            </a:pPr>
            <a:r>
              <a:rPr sz="2500" b="1" kern="0" spc="-30" baseline="-13000">
                <a:solidFill>
                  <a:srgbClr val="FE0303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我</a:t>
            </a:r>
            <a:r>
              <a:rPr sz="1600" kern="0" spc="-30">
                <a:solidFill>
                  <a:srgbClr val="FE0303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500" b="1" kern="0" spc="-30" baseline="-13000">
                <a:solidFill>
                  <a:srgbClr val="FE0303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的</a:t>
            </a:r>
            <a:r>
              <a:rPr sz="1600" kern="0" spc="-250">
                <a:solidFill>
                  <a:srgbClr val="FE0303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500" b="1" kern="0" spc="-30" baseline="-13000">
                <a:solidFill>
                  <a:srgbClr val="FE0303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发</a:t>
            </a:r>
            <a:r>
              <a:rPr sz="1600" kern="0" spc="-260">
                <a:solidFill>
                  <a:srgbClr val="FE0303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500" b="1" kern="0" spc="-30" baseline="-13000">
                <a:solidFill>
                  <a:srgbClr val="FE0303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现</a:t>
            </a:r>
            <a:r>
              <a:rPr sz="1600" kern="0" spc="-30">
                <a:solidFill>
                  <a:srgbClr val="FE0303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     </a:t>
            </a:r>
            <a:r>
              <a:rPr sz="1600" kern="0" spc="-40">
                <a:solidFill>
                  <a:srgbClr val="FE0303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</a:t>
            </a:r>
            <a:r>
              <a:rPr sz="1600" kern="0" spc="-4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2、方向键相当于鼠标右键可以调整角度。</a:t>
            </a:r>
            <a:endParaRPr lang="en-US" altLang="en-US" sz="1600"/>
          </a:p>
          <a:p>
            <a:pPr marL="3546475" algn="l" rtl="0" eaLnBrk="0">
              <a:lnSpc>
                <a:spcPct val="95000"/>
              </a:lnSpc>
              <a:spcBef>
                <a:spcPts val="5"/>
              </a:spcBef>
            </a:pPr>
            <a:r>
              <a:rPr sz="1600" kern="0" spc="-4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3、组合键能快速定位到</a:t>
            </a:r>
            <a:r>
              <a:rPr sz="1600" kern="0" spc="-5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某一个面。</a:t>
            </a:r>
            <a:endParaRPr lang="en-US" altLang="en-US" sz="1600"/>
          </a:p>
        </p:txBody>
      </p:sp>
      <p:sp>
        <p:nvSpPr>
          <p:cNvPr id="170" name="textbox 170"/>
          <p:cNvSpPr/>
          <p:nvPr/>
        </p:nvSpPr>
        <p:spPr>
          <a:xfrm>
            <a:off x="1317476" y="3193089"/>
            <a:ext cx="5294629" cy="567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0"/>
              </a:lnSpc>
            </a:pPr>
            <a:endParaRPr lang="en-US" altLang="en-US" sz="100"/>
          </a:p>
          <a:p>
            <a:pPr algn="r" rtl="0" eaLnBrk="0">
              <a:lnSpc>
                <a:spcPct val="97000"/>
              </a:lnSpc>
            </a:pPr>
            <a:r>
              <a:rPr sz="1600" b="1" kern="0" spc="2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(5)在任意视图情况下，按</a:t>
            </a:r>
            <a:r>
              <a:rPr sz="16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Ctrl</a:t>
            </a:r>
            <a:r>
              <a:rPr sz="1600" b="1" kern="0" spc="2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+</a:t>
            </a:r>
            <a:r>
              <a:rPr sz="16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Home</a:t>
            </a:r>
            <a:r>
              <a:rPr sz="1600" kern="0" spc="-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600" b="1" kern="0" spc="2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组合键，观察</a:t>
            </a:r>
            <a:endParaRPr lang="en-US" altLang="en-US" sz="1600"/>
          </a:p>
          <a:p>
            <a:pPr algn="l" rtl="0" eaLnBrk="0">
              <a:lnSpc>
                <a:spcPct val="112000"/>
              </a:lnSpc>
            </a:pPr>
            <a:endParaRPr lang="en-US" altLang="en-US" sz="400"/>
          </a:p>
          <a:p>
            <a:pPr marL="12700" algn="l" rtl="0" eaLnBrk="0">
              <a:lnSpc>
                <a:spcPct val="97000"/>
              </a:lnSpc>
            </a:pPr>
            <a:r>
              <a:rPr sz="1600" b="1" kern="0" spc="13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视图有什么</a:t>
            </a:r>
            <a:r>
              <a:rPr sz="1600" b="1" kern="0" spc="130">
                <a:solidFill>
                  <a:srgbClr val="06946E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變</a:t>
            </a:r>
            <a:r>
              <a:rPr sz="1600" b="1" kern="0" spc="13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化</a:t>
            </a:r>
            <a:r>
              <a:rPr sz="1600" kern="0" spc="-31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600" b="1" kern="0" spc="13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?</a:t>
            </a:r>
            <a:endParaRPr lang="en-US" altLang="en-US" sz="1600"/>
          </a:p>
        </p:txBody>
      </p:sp>
      <p:sp>
        <p:nvSpPr>
          <p:cNvPr id="172" name="textbox 172"/>
          <p:cNvSpPr/>
          <p:nvPr/>
        </p:nvSpPr>
        <p:spPr>
          <a:xfrm>
            <a:off x="1323816" y="462601"/>
            <a:ext cx="5184140" cy="5549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000"/>
              </a:lnSpc>
            </a:pPr>
            <a:endParaRPr lang="en-US" altLang="en-US" sz="100"/>
          </a:p>
          <a:p>
            <a:pPr marL="12700" indent="114300" algn="l" rtl="0" eaLnBrk="0">
              <a:lnSpc>
                <a:spcPct val="109000"/>
              </a:lnSpc>
            </a:pPr>
            <a:r>
              <a:rPr sz="1600" b="1" kern="0" spc="2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(3)單击“视图导航器”下方的“正视</a:t>
            </a:r>
            <a:r>
              <a:rPr sz="1600" b="1" kern="0" spc="2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图”和“透</a:t>
            </a: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600" b="1" kern="0" spc="140">
                <a:solidFill>
                  <a:srgbClr val="009D68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视图</a:t>
            </a:r>
            <a:r>
              <a:rPr sz="1600" b="1" kern="0" spc="1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”,</a:t>
            </a:r>
            <a:r>
              <a:rPr sz="1600" kern="0" spc="2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600" b="1" kern="0" spc="140">
                <a:solidFill>
                  <a:srgbClr val="009D68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观察视图</a:t>
            </a:r>
            <a:r>
              <a:rPr sz="1600" b="1" kern="0" spc="1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有什么</a:t>
            </a:r>
            <a:r>
              <a:rPr sz="1600" b="1" kern="0" spc="140">
                <a:solidFill>
                  <a:srgbClr val="009D68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變</a:t>
            </a:r>
            <a:r>
              <a:rPr sz="1600" kern="0" spc="-440">
                <a:solidFill>
                  <a:srgbClr val="009D68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600" b="1" kern="0" spc="1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化?</a:t>
            </a:r>
            <a:endParaRPr lang="en-US" altLang="en-US" sz="1600"/>
          </a:p>
        </p:txBody>
      </p:sp>
      <p:pic>
        <p:nvPicPr>
          <p:cNvPr id="174" name="picture 17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71456" y="76200"/>
            <a:ext cx="876302" cy="838204"/>
          </a:xfrm>
          <a:prstGeom prst="rect">
            <a:avLst/>
          </a:prstGeom>
        </p:spPr>
      </p:pic>
      <p:pic>
        <p:nvPicPr>
          <p:cNvPr id="176" name="picture 17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606834" y="2565412"/>
            <a:ext cx="876302" cy="577813"/>
          </a:xfrm>
          <a:prstGeom prst="rect">
            <a:avLst/>
          </a:prstGeom>
        </p:spPr>
      </p:pic>
      <p:sp>
        <p:nvSpPr>
          <p:cNvPr id="178" name="textbox 178"/>
          <p:cNvSpPr/>
          <p:nvPr/>
        </p:nvSpPr>
        <p:spPr>
          <a:xfrm>
            <a:off x="39746" y="961006"/>
            <a:ext cx="1101089" cy="156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</a:pPr>
            <a:r>
              <a:rPr sz="900" b="1" kern="0" spc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一个新的3</a:t>
            </a:r>
            <a:r>
              <a:rPr sz="900" b="1" kern="0" spc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D</a:t>
            </a:r>
            <a:r>
              <a:rPr sz="900" kern="0" spc="-8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900" b="1" kern="0" spc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打印时代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0" name="picture 1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5194300"/>
          </a:xfrm>
          <a:prstGeom prst="rect">
            <a:avLst/>
          </a:prstGeom>
        </p:spPr>
      </p:pic>
      <p:sp>
        <p:nvSpPr>
          <p:cNvPr id="182" name="textbox 182"/>
          <p:cNvSpPr/>
          <p:nvPr/>
        </p:nvSpPr>
        <p:spPr>
          <a:xfrm>
            <a:off x="1308139" y="362757"/>
            <a:ext cx="5902325" cy="3757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1102360" algn="l" rtl="0" eaLnBrk="0">
              <a:lnSpc>
                <a:spcPct val="95000"/>
              </a:lnSpc>
            </a:pPr>
            <a:r>
              <a:rPr sz="2200" b="1" kern="0" spc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任务三：打印实体模</a:t>
            </a:r>
            <a:r>
              <a:rPr sz="2200" b="1" kern="0" spc="-1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型</a:t>
            </a:r>
            <a:endParaRPr lang="en-US" altLang="en-US" sz="2200"/>
          </a:p>
          <a:p>
            <a:pPr algn="l" rtl="0" eaLnBrk="0">
              <a:lnSpc>
                <a:spcPct val="110000"/>
              </a:lnSpc>
            </a:pPr>
            <a:endParaRPr lang="en-US" altLang="en-US" sz="1000"/>
          </a:p>
          <a:p>
            <a:pPr algn="l" rtl="0" eaLnBrk="0">
              <a:lnSpc>
                <a:spcPct val="111000"/>
              </a:lnSpc>
            </a:pPr>
            <a:endParaRPr lang="en-US" altLang="en-US" sz="1000"/>
          </a:p>
          <a:p>
            <a:pPr marL="15875" algn="l" rtl="0" eaLnBrk="0">
              <a:lnSpc>
                <a:spcPct val="94000"/>
              </a:lnSpc>
              <a:spcBef>
                <a:spcPts val="540"/>
              </a:spcBef>
            </a:pPr>
            <a:r>
              <a:rPr sz="1800" b="1" kern="0" spc="-20">
                <a:solidFill>
                  <a:srgbClr val="FE1D15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1、基本概念</a:t>
            </a:r>
            <a:endParaRPr lang="en-US" altLang="en-US" sz="1800"/>
          </a:p>
          <a:p>
            <a:pPr marL="437515" algn="l" rtl="0" eaLnBrk="0">
              <a:lnSpc>
                <a:spcPct val="95000"/>
              </a:lnSpc>
              <a:spcBef>
                <a:spcPts val="135"/>
              </a:spcBef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3D</a:t>
            </a:r>
            <a:r>
              <a:rPr sz="1800" kern="0" spc="-4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打印分为建模、切片、打印和后期处理四个主要阶</a:t>
            </a:r>
            <a:endParaRPr lang="en-US" altLang="en-US" sz="1800"/>
          </a:p>
          <a:p>
            <a:pPr marL="12700" algn="l" rtl="0" eaLnBrk="0">
              <a:lnSpc>
                <a:spcPts val="2050"/>
              </a:lnSpc>
              <a:spcBef>
                <a:spcPts val="155"/>
              </a:spcBef>
            </a:pPr>
            <a:r>
              <a:rPr sz="1600" kern="0" spc="-70">
                <a:solidFill>
                  <a:srgbClr val="06946E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段。</a:t>
            </a:r>
            <a:endParaRPr lang="en-US" altLang="en-US" sz="1600"/>
          </a:p>
          <a:p>
            <a:pPr marL="441325" algn="l" rtl="0" eaLnBrk="0">
              <a:lnSpc>
                <a:spcPct val="95000"/>
              </a:lnSpc>
              <a:spcBef>
                <a:spcPts val="120"/>
              </a:spcBef>
            </a:pPr>
            <a:r>
              <a:rPr sz="1800" b="1" kern="0" spc="-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建模，就是利用建模软件生成三维数字化模型的</a:t>
            </a:r>
            <a:r>
              <a:rPr sz="1800" b="1" kern="0" spc="-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过程；</a:t>
            </a:r>
            <a:endParaRPr lang="en-US" altLang="en-US" sz="1800"/>
          </a:p>
          <a:p>
            <a:pPr marL="441325" algn="l" rtl="0" eaLnBrk="0">
              <a:lnSpc>
                <a:spcPct val="95000"/>
              </a:lnSpc>
              <a:spcBef>
                <a:spcPts val="100"/>
              </a:spcBef>
            </a:pPr>
            <a:r>
              <a:rPr sz="1800" b="1" kern="0" spc="-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切片，</a:t>
            </a: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800" b="1" kern="0" spc="-40">
                <a:solidFill>
                  <a:srgbClr val="02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就</a:t>
            </a:r>
            <a:r>
              <a:rPr sz="1800" b="1" kern="0" spc="-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是在切片软件中设</a:t>
            </a:r>
            <a:r>
              <a:rPr sz="1800" b="1" kern="0" spc="-40">
                <a:solidFill>
                  <a:srgbClr val="02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置</a:t>
            </a:r>
            <a:r>
              <a:rPr sz="1800" b="1" kern="0" spc="-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打印</a:t>
            </a:r>
            <a:r>
              <a:rPr sz="1800" b="1" kern="0" spc="-40">
                <a:solidFill>
                  <a:srgbClr val="02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速度</a:t>
            </a:r>
            <a:r>
              <a:rPr sz="1800" b="1" kern="0" spc="-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、回</a:t>
            </a:r>
            <a:r>
              <a:rPr sz="1800" b="1" kern="0" spc="-40">
                <a:solidFill>
                  <a:srgbClr val="02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抽速度</a:t>
            </a:r>
            <a:r>
              <a:rPr sz="1800" b="1" kern="0" spc="-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endParaRPr lang="en-US" altLang="en-US" sz="1800"/>
          </a:p>
          <a:p>
            <a:pPr marL="15875" indent="-3175" algn="l" rtl="0" eaLnBrk="0">
              <a:lnSpc>
                <a:spcPct val="96000"/>
              </a:lnSpc>
              <a:spcBef>
                <a:spcPts val="90"/>
              </a:spcBef>
            </a:pPr>
            <a:r>
              <a:rPr sz="1800" kern="0" spc="10">
                <a:solidFill>
                  <a:srgbClr val="02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支</a:t>
            </a:r>
            <a:r>
              <a:rPr sz="1800" b="1" kern="0" spc="10">
                <a:solidFill>
                  <a:srgbClr val="02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撑类型</a:t>
            </a:r>
            <a:r>
              <a:rPr sz="1800" b="1" kern="0" spc="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sz="1800" b="1" kern="0" spc="10">
                <a:solidFill>
                  <a:srgbClr val="02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底座</a:t>
            </a:r>
            <a:r>
              <a:rPr sz="1800" b="1" kern="0" spc="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sz="1800" b="1" kern="0" spc="10">
                <a:solidFill>
                  <a:srgbClr val="02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温度等参数</a:t>
            </a:r>
            <a:r>
              <a:rPr sz="1800" b="1" kern="0" spc="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，并</a:t>
            </a: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导出为3D</a:t>
            </a:r>
            <a:r>
              <a:rPr sz="1800" b="1" kern="0" spc="0">
                <a:solidFill>
                  <a:srgbClr val="02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打印机可以识</a:t>
            </a:r>
            <a:r>
              <a:rPr sz="1800" kern="0" spc="0">
                <a:solidFill>
                  <a:srgbClr val="02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sz="1800" b="1" kern="0" spc="-30">
                <a:solidFill>
                  <a:srgbClr val="02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别的数据流格</a:t>
            </a:r>
            <a:r>
              <a:rPr sz="1800" b="1" kern="0" spc="-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式文件，如</a:t>
            </a:r>
            <a:r>
              <a:rPr sz="1800" b="1" kern="0" spc="-30">
                <a:solidFill>
                  <a:srgbClr val="02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g</a:t>
            </a:r>
            <a:r>
              <a:rPr sz="1800" b="1" kern="0" spc="-40">
                <a:solidFill>
                  <a:srgbClr val="02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code</a:t>
            </a:r>
            <a:r>
              <a:rPr sz="1800" b="1" kern="0" spc="-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sz="1800" b="1" kern="0" spc="-40">
                <a:solidFill>
                  <a:srgbClr val="02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x3g</a:t>
            </a:r>
            <a:r>
              <a:rPr sz="1800" b="1" kern="0" spc="-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sz="1800" b="1" kern="0" spc="-40">
                <a:solidFill>
                  <a:srgbClr val="02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s3g等格</a:t>
            </a:r>
            <a:r>
              <a:rPr sz="1800" b="1" kern="0" spc="-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式；</a:t>
            </a:r>
            <a:endParaRPr lang="en-US" altLang="en-US" sz="1800"/>
          </a:p>
          <a:p>
            <a:pPr marL="441325" algn="l" rtl="0" eaLnBrk="0">
              <a:lnSpc>
                <a:spcPct val="94000"/>
              </a:lnSpc>
              <a:spcBef>
                <a:spcPts val="170"/>
              </a:spcBef>
            </a:pPr>
            <a:r>
              <a:rPr sz="1800" b="1" kern="0" spc="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3D打印，就是打印机根据</a:t>
            </a: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切片参数分层打印，层层粘</a:t>
            </a:r>
            <a:endParaRPr lang="en-US" altLang="en-US" sz="1800"/>
          </a:p>
          <a:p>
            <a:pPr marL="15875" algn="l" rtl="0" eaLnBrk="0">
              <a:lnSpc>
                <a:spcPct val="95000"/>
              </a:lnSpc>
              <a:spcBef>
                <a:spcPts val="110"/>
              </a:spcBef>
            </a:pPr>
            <a:r>
              <a:rPr sz="1800" b="1" kern="0" spc="-170">
                <a:solidFill>
                  <a:srgbClr val="03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合生成实体模型；</a:t>
            </a:r>
            <a:endParaRPr lang="en-US" altLang="en-US" sz="1800"/>
          </a:p>
          <a:p>
            <a:pPr marL="15875" indent="424815" algn="l" rtl="0" eaLnBrk="0">
              <a:lnSpc>
                <a:spcPct val="97000"/>
              </a:lnSpc>
              <a:spcBef>
                <a:spcPts val="160"/>
              </a:spcBef>
            </a:pPr>
            <a:r>
              <a:rPr sz="1800" b="1" kern="0" spc="-5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后期处理，就是打印完成后所需要进行的进一步处理，</a:t>
            </a:r>
            <a:r>
              <a:rPr sz="1800" kern="0" spc="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sz="1800" b="1" kern="0" spc="-3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如：去底座、去支撑、上色等。</a:t>
            </a:r>
            <a:endParaRPr lang="en-US" altLang="en-US" sz="1800"/>
          </a:p>
        </p:txBody>
      </p:sp>
      <p:pic>
        <p:nvPicPr>
          <p:cNvPr id="184" name="picture 18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65116" y="76200"/>
            <a:ext cx="882642" cy="838204"/>
          </a:xfrm>
          <a:prstGeom prst="rect">
            <a:avLst/>
          </a:prstGeom>
        </p:spPr>
      </p:pic>
      <p:sp>
        <p:nvSpPr>
          <p:cNvPr id="186" name="textbox 186"/>
          <p:cNvSpPr/>
          <p:nvPr/>
        </p:nvSpPr>
        <p:spPr>
          <a:xfrm>
            <a:off x="46135" y="954774"/>
            <a:ext cx="110172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100000"/>
              </a:lnSpc>
            </a:pPr>
            <a:r>
              <a:rPr sz="900" b="1" kern="0" spc="3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一个新的3</a:t>
            </a:r>
            <a:r>
              <a:rPr sz="900" b="1" kern="0" spc="3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D</a:t>
            </a:r>
            <a:r>
              <a:rPr sz="900" b="1" kern="0" spc="3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打印时代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5194300"/>
          </a:xfrm>
          <a:prstGeom prst="rect">
            <a:avLst/>
          </a:prstGeom>
        </p:spPr>
      </p:pic>
      <p:sp>
        <p:nvSpPr>
          <p:cNvPr id="190" name="textbox 190"/>
          <p:cNvSpPr/>
          <p:nvPr/>
        </p:nvSpPr>
        <p:spPr>
          <a:xfrm>
            <a:off x="33497" y="954774"/>
            <a:ext cx="8455659" cy="3752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100000"/>
              </a:lnSpc>
            </a:pPr>
            <a:r>
              <a:rPr sz="900" b="1" kern="0" spc="1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一个新的3</a:t>
            </a:r>
            <a:r>
              <a:rPr sz="900" b="1" kern="0" spc="1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D</a:t>
            </a:r>
            <a:r>
              <a:rPr sz="900" kern="0" spc="-14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900" b="1" kern="0" spc="1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打印时代</a:t>
            </a:r>
            <a:endParaRPr lang="en-US" altLang="en-US" sz="900"/>
          </a:p>
          <a:p>
            <a:pPr marL="1283970" algn="l" rtl="0" eaLnBrk="0">
              <a:lnSpc>
                <a:spcPct val="97000"/>
              </a:lnSpc>
              <a:spcBef>
                <a:spcPts val="90"/>
              </a:spcBef>
            </a:pPr>
            <a:r>
              <a:rPr sz="1700" b="1" kern="0" spc="7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2、</a:t>
            </a:r>
            <a:r>
              <a:rPr sz="1700" kern="0" spc="-23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700" b="1" kern="0" spc="7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阅读课本P63和P64页的“读一读”回</a:t>
            </a:r>
            <a:r>
              <a:rPr sz="1700" b="1" kern="0" spc="6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答下列问题</a:t>
            </a:r>
            <a:endParaRPr lang="en-US" altLang="en-US" sz="1700"/>
          </a:p>
          <a:p>
            <a:pPr marL="1391920" algn="l" rtl="0" eaLnBrk="0">
              <a:lnSpc>
                <a:spcPct val="97000"/>
              </a:lnSpc>
              <a:spcBef>
                <a:spcPts val="485"/>
              </a:spcBef>
            </a:pPr>
            <a:r>
              <a:rPr sz="1700" b="1" kern="0" spc="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</a:t>
            </a:r>
            <a:r>
              <a:rPr sz="1700" kern="0" spc="-2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700" b="1" kern="0" spc="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sz="1700" kern="0" spc="-3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700" b="1" kern="0" spc="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)</a:t>
            </a:r>
            <a:r>
              <a:rPr sz="1700" kern="0" spc="-3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700" b="1" kern="0" spc="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你</a:t>
            </a:r>
            <a:r>
              <a:rPr sz="1700" b="1" kern="0" spc="30">
                <a:solidFill>
                  <a:srgbClr val="0B95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知道的</a:t>
            </a:r>
            <a:r>
              <a:rPr sz="1700" b="1" kern="0" spc="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切片</a:t>
            </a:r>
            <a:r>
              <a:rPr sz="1700" b="1" kern="0" spc="30">
                <a:solidFill>
                  <a:srgbClr val="0B95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软</a:t>
            </a:r>
            <a:r>
              <a:rPr sz="1700" b="1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件有</a:t>
            </a:r>
            <a:r>
              <a:rPr sz="1700" b="1" kern="0" spc="20">
                <a:solidFill>
                  <a:srgbClr val="0B95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哪</a:t>
            </a:r>
            <a:r>
              <a:rPr sz="1700" b="1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些?</a:t>
            </a:r>
            <a:endParaRPr lang="en-US" altLang="en-US" sz="1700"/>
          </a:p>
          <a:p>
            <a:pPr algn="r" rtl="0" eaLnBrk="0">
              <a:lnSpc>
                <a:spcPts val="2155"/>
              </a:lnSpc>
              <a:spcBef>
                <a:spcPts val="465"/>
              </a:spcBef>
            </a:pPr>
            <a:r>
              <a:rPr sz="1700" b="1" kern="0" spc="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(2)文件</a:t>
            </a:r>
            <a:r>
              <a:rPr sz="1700" b="1" kern="0" spc="90">
                <a:solidFill>
                  <a:srgbClr val="0B95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保</a:t>
            </a:r>
            <a:r>
              <a:rPr sz="1700" b="1" kern="0" spc="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存类</a:t>
            </a:r>
            <a:r>
              <a:rPr sz="1700" b="1" kern="0" spc="90">
                <a:solidFill>
                  <a:srgbClr val="0B95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型</a:t>
            </a:r>
            <a:r>
              <a:rPr sz="1700" b="1" kern="0" spc="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为什么</a:t>
            </a:r>
            <a:r>
              <a:rPr sz="1700" b="1" kern="0" spc="90">
                <a:solidFill>
                  <a:srgbClr val="0B95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要</a:t>
            </a:r>
            <a:r>
              <a:rPr sz="1700" b="1" kern="0" spc="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改为</a:t>
            </a:r>
            <a:r>
              <a:rPr sz="17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stl</a:t>
            </a:r>
            <a:r>
              <a:rPr sz="1700" b="1" kern="0" spc="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格式?</a:t>
            </a:r>
            <a:r>
              <a:rPr sz="1700" kern="0" spc="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       </a:t>
            </a:r>
            <a:r>
              <a:rPr sz="2600" b="1" kern="0" spc="80" baseline="-11000">
                <a:solidFill>
                  <a:srgbClr val="E20007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实践创作</a:t>
            </a:r>
            <a:endParaRPr lang="en-US" altLang="en-US" sz="2600" baseline="-11000"/>
          </a:p>
          <a:p>
            <a:pPr marL="1283970" algn="l" rtl="0" eaLnBrk="0">
              <a:lnSpc>
                <a:spcPts val="2150"/>
              </a:lnSpc>
              <a:spcBef>
                <a:spcPts val="100"/>
              </a:spcBef>
            </a:pPr>
            <a:r>
              <a:rPr sz="2600" b="1" kern="0" spc="30" baseline="600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3、</a:t>
            </a:r>
            <a:r>
              <a:rPr sz="1600" kern="0" spc="-32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600" b="1" kern="0" spc="30" baseline="600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切片</a:t>
            </a:r>
            <a:r>
              <a:rPr sz="1600" kern="0" spc="1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                          </a:t>
            </a:r>
            <a:r>
              <a:rPr sz="1600" kern="0" spc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     </a:t>
            </a:r>
            <a:r>
              <a:rPr sz="1700" b="1" kern="0" spc="30">
                <a:solidFill>
                  <a:srgbClr val="E20007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展示评价</a:t>
            </a:r>
            <a:endParaRPr lang="en-US" altLang="en-US" sz="1700"/>
          </a:p>
          <a:p>
            <a:pPr marL="1391920" algn="l" rtl="0" eaLnBrk="0">
              <a:lnSpc>
                <a:spcPct val="86000"/>
              </a:lnSpc>
              <a:spcBef>
                <a:spcPts val="345"/>
              </a:spcBef>
            </a:pPr>
            <a:r>
              <a:rPr sz="1700" b="1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(1)用3</a:t>
            </a:r>
            <a:r>
              <a:rPr sz="17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D</a:t>
            </a:r>
            <a:r>
              <a:rPr sz="1700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700" b="1" kern="0" spc="0">
                <a:solidFill>
                  <a:srgbClr val="0093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one</a:t>
            </a:r>
            <a:r>
              <a:rPr sz="1700" b="1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将文件另存为“积木.</a:t>
            </a:r>
            <a:r>
              <a:rPr sz="17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stl</a:t>
            </a:r>
            <a:r>
              <a:rPr sz="1700" b="1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”。</a:t>
            </a:r>
            <a:endParaRPr lang="en-US" altLang="en-US" sz="1700"/>
          </a:p>
          <a:p>
            <a:pPr algn="l" rtl="0" eaLnBrk="0">
              <a:lnSpc>
                <a:spcPct val="101000"/>
              </a:lnSpc>
            </a:pPr>
            <a:endParaRPr lang="en-US" altLang="en-US" sz="1000"/>
          </a:p>
          <a:p>
            <a:pPr algn="l" rtl="0" eaLnBrk="0">
              <a:lnSpc>
                <a:spcPct val="102000"/>
              </a:lnSpc>
            </a:pPr>
            <a:endParaRPr lang="en-US" altLang="en-US" sz="1000"/>
          </a:p>
          <a:p>
            <a:pPr marL="1391920" algn="l" rtl="0" eaLnBrk="0">
              <a:lnSpc>
                <a:spcPct val="96000"/>
              </a:lnSpc>
              <a:spcBef>
                <a:spcPts val="520"/>
              </a:spcBef>
            </a:pPr>
            <a:r>
              <a:rPr sz="1700" b="1" kern="0" spc="3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(2)打开切片软件</a:t>
            </a:r>
            <a:r>
              <a:rPr sz="1700" b="1" kern="0" spc="0">
                <a:solidFill>
                  <a:srgbClr val="00936B">
                    <a:alpha val="100000"/>
                  </a:srgbClr>
                </a:solidFill>
                <a:latin typeface="Arial"/>
                <a:ea typeface="Arial"/>
                <a:cs typeface="Arial"/>
              </a:rPr>
              <a:t>QiLinMaker</a:t>
            </a:r>
            <a:r>
              <a:rPr sz="1700" b="1" kern="0" spc="30">
                <a:solidFill>
                  <a:srgbClr val="00936B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</a:t>
            </a:r>
            <a:r>
              <a:rPr sz="1700" b="1" kern="0" spc="20">
                <a:solidFill>
                  <a:srgbClr val="00936B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1700" b="1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,</a:t>
            </a:r>
            <a:r>
              <a:rPr sz="1700" kern="0" spc="3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700" b="1" kern="0" spc="20">
                <a:solidFill>
                  <a:srgbClr val="0093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导</a:t>
            </a:r>
            <a:r>
              <a:rPr sz="1700" b="1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入“</a:t>
            </a:r>
            <a:r>
              <a:rPr sz="1700" b="1" kern="0" spc="20">
                <a:solidFill>
                  <a:srgbClr val="0093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积</a:t>
            </a:r>
            <a:r>
              <a:rPr sz="1700" b="1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木.</a:t>
            </a:r>
            <a:r>
              <a:rPr sz="17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stl</a:t>
            </a:r>
            <a:r>
              <a:rPr sz="1700" b="1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”文件，并</a:t>
            </a:r>
            <a:r>
              <a:rPr sz="1700" b="1" kern="0" spc="20">
                <a:solidFill>
                  <a:srgbClr val="0093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设</a:t>
            </a:r>
            <a:endParaRPr lang="en-US" altLang="en-US" sz="1700"/>
          </a:p>
          <a:p>
            <a:pPr marL="1283970" algn="l" rtl="0" eaLnBrk="0">
              <a:lnSpc>
                <a:spcPct val="97000"/>
              </a:lnSpc>
              <a:spcBef>
                <a:spcPts val="490"/>
              </a:spcBef>
            </a:pPr>
            <a:r>
              <a:rPr sz="1700" b="1" kern="0" spc="70">
                <a:solidFill>
                  <a:srgbClr val="0093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置</a:t>
            </a:r>
            <a:r>
              <a:rPr sz="1700" b="1" kern="0" spc="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打印</a:t>
            </a:r>
            <a:r>
              <a:rPr sz="1700" b="1" kern="0" spc="70">
                <a:solidFill>
                  <a:srgbClr val="0093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速度</a:t>
            </a:r>
            <a:r>
              <a:rPr sz="1700" b="1" kern="0" spc="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sz="1700" b="1" kern="0" spc="70">
                <a:solidFill>
                  <a:srgbClr val="0093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填充模</a:t>
            </a:r>
            <a:r>
              <a:rPr sz="1700" b="1" kern="0" spc="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式、支</a:t>
            </a:r>
            <a:r>
              <a:rPr sz="1700" b="1" kern="0" spc="70">
                <a:solidFill>
                  <a:srgbClr val="0093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撑类型</a:t>
            </a:r>
            <a:r>
              <a:rPr sz="1700" b="1" kern="0" spc="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sz="1700" b="1" kern="0" spc="70">
                <a:solidFill>
                  <a:srgbClr val="0093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温度等</a:t>
            </a:r>
            <a:r>
              <a:rPr sz="1700" kern="0" spc="70">
                <a:solidFill>
                  <a:srgbClr val="0094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 </a:t>
            </a:r>
            <a:r>
              <a:rPr sz="1700" kern="0" spc="70">
                <a:solidFill>
                  <a:srgbClr val="0093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“另存</a:t>
            </a:r>
            <a:r>
              <a:rPr sz="1700" kern="0" spc="60">
                <a:solidFill>
                  <a:srgbClr val="00936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为”可打印文件</a:t>
            </a:r>
            <a:endParaRPr lang="en-US" altLang="en-US" sz="1700"/>
          </a:p>
          <a:p>
            <a:pPr marL="1391920" algn="l" rtl="0" eaLnBrk="0">
              <a:lnSpc>
                <a:spcPct val="100000"/>
              </a:lnSpc>
              <a:spcBef>
                <a:spcPts val="460"/>
              </a:spcBef>
            </a:pPr>
            <a:r>
              <a:rPr sz="1600" b="1" kern="0" spc="-9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“积木.gcode”。</a:t>
            </a:r>
            <a:endParaRPr lang="en-US" altLang="en-US" sz="1600"/>
          </a:p>
          <a:p>
            <a:pPr marL="1283970" algn="l" rtl="0" eaLnBrk="0">
              <a:lnSpc>
                <a:spcPct val="97000"/>
              </a:lnSpc>
              <a:spcBef>
                <a:spcPts val="440"/>
              </a:spcBef>
            </a:pPr>
            <a:r>
              <a:rPr sz="1700" b="1" kern="0" spc="-2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4、</a:t>
            </a:r>
            <a:r>
              <a:rPr sz="1700" kern="0" spc="-38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700" b="1" kern="0" spc="-2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打印</a:t>
            </a:r>
            <a:endParaRPr lang="en-US" altLang="en-US" sz="1700"/>
          </a:p>
          <a:p>
            <a:pPr marL="1283970" indent="222250" algn="l" rtl="0" eaLnBrk="0">
              <a:lnSpc>
                <a:spcPct val="104000"/>
              </a:lnSpc>
              <a:spcBef>
                <a:spcPts val="345"/>
              </a:spcBef>
            </a:pPr>
            <a:r>
              <a:rPr sz="1700" b="1" kern="0" spc="30">
                <a:solidFill>
                  <a:srgbClr val="00966E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把“积木.</a:t>
            </a:r>
            <a:r>
              <a:rPr sz="1700" b="1" kern="0" spc="0">
                <a:solidFill>
                  <a:srgbClr val="00966E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gcode</a:t>
            </a:r>
            <a:r>
              <a:rPr sz="1700" b="1" kern="0" spc="30">
                <a:solidFill>
                  <a:srgbClr val="00966E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”拷贝到</a:t>
            </a:r>
            <a:r>
              <a:rPr sz="1700" b="1" kern="0" spc="0">
                <a:solidFill>
                  <a:srgbClr val="00966E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SD</a:t>
            </a:r>
            <a:r>
              <a:rPr sz="1700" kern="0" spc="-480">
                <a:solidFill>
                  <a:srgbClr val="00966E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700" b="1" kern="0" spc="30">
                <a:solidFill>
                  <a:srgbClr val="00966E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存储卡上，并把存储</a:t>
            </a:r>
            <a:r>
              <a:rPr sz="1700" b="1" kern="0" spc="20">
                <a:solidFill>
                  <a:srgbClr val="00966E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卡插入到打印机上，</a:t>
            </a:r>
            <a:r>
              <a:rPr sz="1700" kern="0" spc="20">
                <a:solidFill>
                  <a:srgbClr val="00966E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r>
              <a:rPr sz="1700" b="1" kern="0" spc="70">
                <a:solidFill>
                  <a:srgbClr val="00966E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或者用数据线直接连接打印机开始打印。</a:t>
            </a:r>
            <a:endParaRPr lang="en-US" altLang="en-US" sz="1700"/>
          </a:p>
        </p:txBody>
      </p:sp>
      <p:pic>
        <p:nvPicPr>
          <p:cNvPr id="192" name="picture 19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378607" y="2565412"/>
            <a:ext cx="742978" cy="673077"/>
          </a:xfrm>
          <a:prstGeom prst="rect">
            <a:avLst/>
          </a:prstGeom>
        </p:spPr>
      </p:pic>
      <p:pic>
        <p:nvPicPr>
          <p:cNvPr id="194" name="picture 19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65116" y="76200"/>
            <a:ext cx="888982" cy="83820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5194300"/>
          </a:xfrm>
          <a:prstGeom prst="rect">
            <a:avLst/>
          </a:prstGeom>
        </p:spPr>
      </p:pic>
      <p:sp>
        <p:nvSpPr>
          <p:cNvPr id="198" name="textbox 198"/>
          <p:cNvSpPr/>
          <p:nvPr/>
        </p:nvSpPr>
        <p:spPr>
          <a:xfrm>
            <a:off x="1667001" y="1910174"/>
            <a:ext cx="5201920" cy="27501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/>
          </a:p>
          <a:p>
            <a:pPr marL="127000" algn="l" rtl="0" eaLnBrk="0">
              <a:lnSpc>
                <a:spcPct val="94000"/>
              </a:lnSpc>
            </a:pPr>
            <a:r>
              <a:rPr sz="1800" b="1" kern="0" spc="-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(1)学会了一</a:t>
            </a:r>
            <a:r>
              <a:rPr sz="1800" b="1" kern="0" spc="-50">
                <a:solidFill>
                  <a:srgbClr val="01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款</a:t>
            </a:r>
            <a:r>
              <a:rPr sz="1800" b="1" kern="0" spc="-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三</a:t>
            </a:r>
            <a:r>
              <a:rPr sz="1800" b="1" kern="0" spc="-50">
                <a:solidFill>
                  <a:srgbClr val="01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维建模</a:t>
            </a:r>
            <a:r>
              <a:rPr sz="1800" b="1" kern="0" spc="-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软件</a:t>
            </a:r>
            <a:r>
              <a:rPr sz="1800" b="1" kern="0" spc="-50">
                <a:solidFill>
                  <a:srgbClr val="01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-</a:t>
            </a:r>
            <a:r>
              <a:rPr sz="1800" b="1" kern="0" spc="-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-----3</a:t>
            </a:r>
            <a:r>
              <a:rPr sz="1800" b="1" kern="0" spc="-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</a:t>
            </a:r>
            <a:r>
              <a:rPr sz="1800" b="1" kern="0" spc="-50">
                <a:solidFill>
                  <a:srgbClr val="01936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One</a:t>
            </a:r>
            <a:endParaRPr lang="en-US" altLang="en-US" sz="1800"/>
          </a:p>
          <a:p>
            <a:pPr marL="12700" indent="114300" algn="l" rtl="0" eaLnBrk="0">
              <a:lnSpc>
                <a:spcPct val="106000"/>
              </a:lnSpc>
              <a:spcBef>
                <a:spcPts val="310"/>
              </a:spcBef>
            </a:pP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(2)了</a:t>
            </a:r>
            <a:r>
              <a:rPr sz="1800" b="1" kern="0" spc="0">
                <a:solidFill>
                  <a:srgbClr val="01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解</a:t>
            </a: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了3</a:t>
            </a: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D </a:t>
            </a:r>
            <a:r>
              <a:rPr sz="1800" b="1" kern="0" spc="0">
                <a:solidFill>
                  <a:srgbClr val="01936C">
                    <a:alpha val="100000"/>
                  </a:srgbClr>
                </a:solidFill>
                <a:latin typeface="Arial"/>
                <a:ea typeface="Arial"/>
                <a:cs typeface="Arial"/>
              </a:rPr>
              <a:t>One</a:t>
            </a: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的界</a:t>
            </a:r>
            <a:r>
              <a:rPr sz="1800" b="1" kern="0" spc="0">
                <a:solidFill>
                  <a:srgbClr val="01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面</a:t>
            </a: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，并知</a:t>
            </a:r>
            <a:r>
              <a:rPr sz="1800" b="1" kern="0" spc="0">
                <a:solidFill>
                  <a:srgbClr val="01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道</a:t>
            </a: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了界面各部分的</a:t>
            </a:r>
            <a:r>
              <a:rPr sz="1800" kern="0" spc="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800" b="1" kern="0" spc="-70">
                <a:solidFill>
                  <a:srgbClr val="01936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名称和功能。</a:t>
            </a:r>
            <a:endParaRPr lang="en-US" altLang="en-US" sz="1800"/>
          </a:p>
          <a:p>
            <a:pPr marL="12700" indent="114300" algn="l" rtl="0" eaLnBrk="0">
              <a:lnSpc>
                <a:spcPct val="103000"/>
              </a:lnSpc>
              <a:spcBef>
                <a:spcPts val="175"/>
              </a:spcBef>
            </a:pPr>
            <a:r>
              <a:rPr sz="1800" b="1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(3)学会了用3</a:t>
            </a: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D</a:t>
            </a:r>
            <a:r>
              <a:rPr sz="1800" kern="0" spc="3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One</a:t>
            </a:r>
            <a:r>
              <a:rPr sz="1800" b="1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“命令工具栏”新建一个六面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800" b="1" kern="0" spc="-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体，并把它另存为切片软件能导入的s</a:t>
            </a:r>
            <a:r>
              <a:rPr sz="1800" b="1" kern="0" spc="-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tl格式。</a:t>
            </a:r>
            <a:endParaRPr lang="en-US" altLang="en-US" sz="1800"/>
          </a:p>
          <a:p>
            <a:pPr algn="r" rtl="0" eaLnBrk="0">
              <a:lnSpc>
                <a:spcPct val="94000"/>
              </a:lnSpc>
              <a:spcBef>
                <a:spcPts val="355"/>
              </a:spcBef>
            </a:pPr>
            <a:r>
              <a:rPr sz="1800" b="1" kern="0" spc="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(4)学会了用切片软件麒麟创客切片3</a:t>
            </a: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D</a:t>
            </a:r>
            <a:r>
              <a:rPr sz="1800" kern="0" spc="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One</a:t>
            </a:r>
            <a:r>
              <a:rPr sz="1800" b="1" kern="0" spc="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建</a:t>
            </a:r>
            <a:r>
              <a:rPr sz="1800" b="1" kern="0" spc="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好的</a:t>
            </a:r>
            <a:endParaRPr lang="en-US" altLang="en-US" sz="1800"/>
          </a:p>
          <a:p>
            <a:pPr marL="12700" algn="l" rtl="0" eaLnBrk="0">
              <a:lnSpc>
                <a:spcPct val="100000"/>
              </a:lnSpc>
              <a:spcBef>
                <a:spcPts val="310"/>
              </a:spcBef>
            </a:pPr>
            <a:r>
              <a:rPr sz="1700" b="1" kern="0" spc="-10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三维模型。</a:t>
            </a:r>
            <a:endParaRPr lang="en-US" altLang="en-US" sz="1700"/>
          </a:p>
          <a:p>
            <a:pPr algn="l" rtl="0" eaLnBrk="0">
              <a:lnSpc>
                <a:spcPct val="111000"/>
              </a:lnSpc>
            </a:pPr>
            <a:endParaRPr lang="en-US" altLang="en-US" sz="500"/>
          </a:p>
          <a:p>
            <a:pPr marL="127000" algn="l" rtl="0" eaLnBrk="0">
              <a:lnSpc>
                <a:spcPct val="104000"/>
              </a:lnSpc>
              <a:spcBef>
                <a:spcPts val="5"/>
              </a:spcBef>
            </a:pPr>
            <a:r>
              <a:rPr sz="1800" b="1" kern="0" spc="-8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2、课下在家完成课本P65页“我实践我创新”里的内</a:t>
            </a:r>
            <a:r>
              <a:rPr sz="1800" kern="0" spc="-1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800" b="1" kern="0" spc="-5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容，用3</a:t>
            </a:r>
            <a:r>
              <a:rPr sz="1800" b="1" kern="0" spc="-50">
                <a:solidFill>
                  <a:srgbClr val="FF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D One</a:t>
            </a:r>
            <a:r>
              <a:rPr sz="1800" b="1" kern="0" spc="-5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创建一个自己喜欢的灯塔模型。</a:t>
            </a:r>
            <a:endParaRPr lang="en-US" altLang="en-US" sz="1800"/>
          </a:p>
        </p:txBody>
      </p:sp>
      <p:sp>
        <p:nvSpPr>
          <p:cNvPr id="200" name="textbox 200"/>
          <p:cNvSpPr/>
          <p:nvPr/>
        </p:nvSpPr>
        <p:spPr>
          <a:xfrm>
            <a:off x="1781306" y="521345"/>
            <a:ext cx="3929379" cy="11531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787400" algn="l" rtl="0" eaLnBrk="0">
              <a:lnSpc>
                <a:spcPct val="97000"/>
              </a:lnSpc>
            </a:pPr>
            <a:r>
              <a:rPr sz="2100" b="1" kern="0" spc="8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梳理总结、拓展延伸</a:t>
            </a:r>
            <a:endParaRPr lang="en-US" altLang="en-US" sz="2100"/>
          </a:p>
          <a:p>
            <a:pPr algn="l" rtl="0" eaLnBrk="0">
              <a:lnSpc>
                <a:spcPct val="107000"/>
              </a:lnSpc>
            </a:pPr>
            <a:endParaRPr lang="en-US" altLang="en-US" sz="1000"/>
          </a:p>
          <a:p>
            <a:pPr algn="l" rtl="0" eaLnBrk="0">
              <a:lnSpc>
                <a:spcPct val="107000"/>
              </a:lnSpc>
            </a:pPr>
            <a:endParaRPr lang="en-US" altLang="en-US" sz="1000"/>
          </a:p>
          <a:p>
            <a:pPr algn="l" rtl="0" eaLnBrk="0">
              <a:lnSpc>
                <a:spcPct val="108000"/>
              </a:lnSpc>
            </a:pPr>
            <a:endParaRPr lang="en-US" altLang="en-US" sz="1000"/>
          </a:p>
          <a:p>
            <a:pPr algn="l" rtl="0" eaLnBrk="0">
              <a:lnSpc>
                <a:spcPct val="113000"/>
              </a:lnSpc>
            </a:pPr>
            <a:endParaRPr lang="en-US" altLang="en-US" sz="400"/>
          </a:p>
          <a:p>
            <a:pPr marL="12700" algn="l" rtl="0" eaLnBrk="0">
              <a:lnSpc>
                <a:spcPct val="94000"/>
              </a:lnSpc>
              <a:spcBef>
                <a:spcPct val="0"/>
              </a:spcBef>
            </a:pPr>
            <a:r>
              <a:rPr sz="1800" b="1" kern="0" spc="-10">
                <a:solidFill>
                  <a:srgbClr val="FE0505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1、通过本节课的学习，你有哪些收获?</a:t>
            </a:r>
            <a:endParaRPr lang="en-US" altLang="en-US" sz="1800"/>
          </a:p>
        </p:txBody>
      </p:sp>
      <p:pic>
        <p:nvPicPr>
          <p:cNvPr id="202" name="picture 20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65116" y="76200"/>
            <a:ext cx="882642" cy="831867"/>
          </a:xfrm>
          <a:prstGeom prst="rect">
            <a:avLst/>
          </a:prstGeom>
        </p:spPr>
      </p:pic>
      <p:sp>
        <p:nvSpPr>
          <p:cNvPr id="204" name="textbox 204"/>
          <p:cNvSpPr/>
          <p:nvPr/>
        </p:nvSpPr>
        <p:spPr>
          <a:xfrm>
            <a:off x="39795" y="954774"/>
            <a:ext cx="1087119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100000"/>
              </a:lnSpc>
            </a:pPr>
            <a:r>
              <a:rPr sz="900" b="1" kern="0" spc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一个新的3</a:t>
            </a:r>
            <a:r>
              <a:rPr sz="900" b="1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D</a:t>
            </a:r>
            <a:r>
              <a:rPr sz="900" b="1" kern="0" spc="0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打印时代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6" name="picture 2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5194300"/>
          </a:xfrm>
          <a:prstGeom prst="rect">
            <a:avLst/>
          </a:prstGeom>
        </p:spPr>
      </p:pic>
      <p:pic>
        <p:nvPicPr>
          <p:cNvPr id="208" name="picture 20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3790" y="1454144"/>
            <a:ext cx="4241755" cy="2781287"/>
          </a:xfrm>
          <a:prstGeom prst="rect">
            <a:avLst/>
          </a:prstGeom>
        </p:spPr>
      </p:pic>
      <p:sp>
        <p:nvSpPr>
          <p:cNvPr id="210" name="textbox 210"/>
          <p:cNvSpPr/>
          <p:nvPr/>
        </p:nvSpPr>
        <p:spPr>
          <a:xfrm>
            <a:off x="6084663" y="2537395"/>
            <a:ext cx="1523364" cy="6432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en-US" altLang="en-US" sz="100"/>
          </a:p>
          <a:p>
            <a:pPr marL="12700" algn="l" rtl="0" eaLnBrk="0">
              <a:lnSpc>
                <a:spcPct val="96000"/>
              </a:lnSpc>
              <a:spcBef>
                <a:spcPct val="0"/>
              </a:spcBef>
            </a:pPr>
            <a:r>
              <a:rPr sz="4200" b="1" kern="0" spc="400">
                <a:solidFill>
                  <a:srgbClr val="FF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谢谢!</a:t>
            </a:r>
            <a:endParaRPr lang="en-US" altLang="en-US" sz="4200"/>
          </a:p>
        </p:txBody>
      </p:sp>
      <p:pic>
        <p:nvPicPr>
          <p:cNvPr id="212" name="picture 2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71456" y="76200"/>
            <a:ext cx="876302" cy="831867"/>
          </a:xfrm>
          <a:prstGeom prst="rect">
            <a:avLst/>
          </a:prstGeom>
        </p:spPr>
      </p:pic>
      <p:pic>
        <p:nvPicPr>
          <p:cNvPr id="214" name="picture 2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8432792" y="4552959"/>
            <a:ext cx="476236" cy="457202"/>
          </a:xfrm>
          <a:prstGeom prst="rect">
            <a:avLst/>
          </a:prstGeom>
        </p:spPr>
      </p:pic>
      <p:sp>
        <p:nvSpPr>
          <p:cNvPr id="216" name="textbox 216"/>
          <p:cNvSpPr/>
          <p:nvPr/>
        </p:nvSpPr>
        <p:spPr>
          <a:xfrm>
            <a:off x="46135" y="954774"/>
            <a:ext cx="110172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100000"/>
              </a:lnSpc>
            </a:pPr>
            <a:r>
              <a:rPr sz="900" b="1" kern="0" spc="30">
                <a:solidFill>
                  <a:srgbClr val="CF7E71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一个新的3</a:t>
            </a:r>
            <a:r>
              <a:rPr sz="900" b="1" kern="0" spc="30">
                <a:solidFill>
                  <a:srgbClr val="CF7E71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D</a:t>
            </a:r>
            <a:r>
              <a:rPr sz="900" b="1" kern="0" spc="30">
                <a:solidFill>
                  <a:srgbClr val="CF7E71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打印时代</a:t>
            </a:r>
            <a:endParaRPr lang="en-US" altLang="en-US" sz="9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918450" cy="39243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https://d.book118.com/226000041212010054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黑体</vt:lpstr>
      <vt:lpstr>宋体</vt:lpstr>
      <vt:lpstr>Times New Roman</vt:lpstr>
      <vt:lpstr>MS 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2024-09-22T01:06:33.679</cp:lastPrinted>
  <dcterms:created xsi:type="dcterms:W3CDTF">2024-09-21T17:06:33Z</dcterms:created>
  <dcterms:modified xsi:type="dcterms:W3CDTF">2024-09-21T17:06:34Z</dcterms:modified>
</cp:coreProperties>
</file>