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7DA7C5-0A50-453B-81DA-04C21106B0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DDA253-6083-488F-80C4-DC376AF631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B1709E-5517-471F-B151-4EF5C37FA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30E680-9517-4CBE-B38F-3C47D3F2AF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579897-470B-4C20-B075-1C314A7DCA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BEE4E30-7607-471F-BF2B-3511E9FB2F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90050D-AA33-404B-85AE-6F2AF8084C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D5D715-A266-4A0A-B8D9-893F3A7EE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1554EF-D8A2-4CAD-8C86-FB37F2034C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F5C8B8-A527-4F7A-959B-AF34E71FFC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82FB40-23D0-4BEC-83B4-BC1E0FE3684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2260040131210100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752725" y="1782322"/>
            <a:ext cx="66865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登革热知识科普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260848" y="2862048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096000" y="1379475"/>
            <a:ext cx="5439702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登革热的症状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登革热的治疗方法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登革热的护理方法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登革热的预防措施</a:t>
            </a:r>
          </a:p>
        </p:txBody>
      </p:sp>
      <p:sp>
        <p:nvSpPr>
          <p:cNvPr id="5" name="AutoShape 5"/>
          <p:cNvSpPr/>
          <p:nvPr/>
        </p:nvSpPr>
        <p:spPr>
          <a:xfrm>
            <a:off x="1260848" y="1716203"/>
            <a:ext cx="4835152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C9B67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CONTENTS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登革热概述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98" r="31298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1499" r="31499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51" r="32551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登革热的定义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登革热的症状包括发热、头痛、肌肉痛、关节痛、皮疹等，严重时可导致出血、休克甚至死亡。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登革热是由登革病毒引起的急性传染病，主要通过蚊子叮咬传播。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登革热的传播途径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登革病毒主要在蚊子体内繁殖，通过雌性蚊子叮咬感染者后传播给其他人。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蚊子主要在人群密集、环境卫生差的地方繁殖，因此城市地区更容易发生登革热疫情。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1415327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登革热主要流行于热带和亚热带地区，如南亚、东南亚、非洲、拉丁美洲等。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3711304"/>
            <a:ext cx="4760228" cy="1524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在我国，南方地区如广东、海南、福建等地也是登革热的流行区域。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6" name="AutoShape 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TextBox 2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登革热的流行地区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2056175"/>
            <a:ext cx="7405389" cy="1138956"/>
            <a:chOff x="2393306" y="2056175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2056175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1635" y="3678423"/>
            <a:ext cx="8888730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C9B67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登革热的症状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3306" y="917219"/>
            <a:ext cx="7405389" cy="1138956"/>
            <a:chOff x="2393306" y="917219"/>
            <a:chExt cx="7405389" cy="1138956"/>
          </a:xfrm>
        </p:grpSpPr>
        <p:sp>
          <p:nvSpPr>
            <p:cNvPr id="6" name="TextBox 6"/>
            <p:cNvSpPr txBox="1"/>
            <p:nvPr/>
          </p:nvSpPr>
          <p:spPr>
            <a:xfrm>
              <a:off x="2393306" y="917219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rgbClr val="C9B67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CHAPTER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883977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恶心和呕吐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83977" y="4727993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患者可能出现恶心、呕吐等症状。</a:t>
            </a:r>
          </a:p>
        </p:txBody>
      </p:sp>
      <p:sp>
        <p:nvSpPr>
          <p:cNvPr id="4" name="Freeform 4"/>
          <p:cNvSpPr/>
          <p:nvPr/>
        </p:nvSpPr>
        <p:spPr>
          <a:xfrm>
            <a:off x="90957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138331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84110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0206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349434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3952140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31648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5605381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606317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242682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7716414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817420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53716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827449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0285243" y="3581229"/>
            <a:ext cx="947465" cy="433493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143000" y="0"/>
                </a:lnTo>
                <a:lnTo>
                  <a:pt x="1905000" y="952500"/>
                </a:lnTo>
                <a:lnTo>
                  <a:pt x="1143000" y="1905000"/>
                </a:lnTo>
                <a:lnTo>
                  <a:pt x="0" y="1905000"/>
                </a:lnTo>
                <a:lnTo>
                  <a:pt x="762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6755784" y="1326066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皮疹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5784" y="1852616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部分患者会出现红色皮疹，通常在发热后出现。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肌肉和关节疼痛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5608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全身肌肉酸痛，关节疼痛，尤其是膝关节、踝关节等下肢关节。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3234" y="4209792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发热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234" y="4753712"/>
            <a:ext cx="273384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突然高热，可持续5-7天，体温一般在39°C左右。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8463" y="1338258"/>
            <a:ext cx="2895600" cy="695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头痛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88463" y="1852616"/>
            <a:ext cx="2733675" cy="1390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头部剧烈疼痛，尤其是后脑勺部位。</a:t>
            </a:r>
          </a:p>
        </p:txBody>
      </p:sp>
      <p:cxnSp>
        <p:nvCxnSpPr>
          <p:cNvPr id="27" name="Connector 27"/>
          <p:cNvCxnSpPr/>
          <p:nvPr/>
        </p:nvCxnSpPr>
        <p:spPr>
          <a:xfrm flipH="1" flipV="1">
            <a:off x="1820468" y="2574173"/>
            <a:ext cx="0" cy="970187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8" name="AutoShape 28"/>
          <p:cNvSpPr/>
          <p:nvPr/>
        </p:nvSpPr>
        <p:spPr>
          <a:xfrm>
            <a:off x="1716131" y="3695836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1777091" y="375679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1449074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>
            <a:off x="1640033" y="2043387"/>
            <a:ext cx="356542" cy="35654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2" name="Connector 32"/>
          <p:cNvCxnSpPr/>
          <p:nvPr/>
        </p:nvCxnSpPr>
        <p:spPr>
          <a:xfrm flipH="1" flipV="1">
            <a:off x="6061516" y="2590940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>
            <a:off x="5957179" y="3676027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018139" y="3736987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5" name="Connector 35"/>
          <p:cNvCxnSpPr/>
          <p:nvPr/>
        </p:nvCxnSpPr>
        <p:spPr>
          <a:xfrm flipH="1" flipV="1">
            <a:off x="10265608" y="2571732"/>
            <a:ext cx="0" cy="96192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10161272" y="3681204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10222231" y="3742164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5707718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9" name="Connector 39"/>
          <p:cNvCxnSpPr/>
          <p:nvPr/>
        </p:nvCxnSpPr>
        <p:spPr>
          <a:xfrm flipH="1" flipV="1">
            <a:off x="3943694" y="3835635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0" name="AutoShape 40"/>
          <p:cNvSpPr/>
          <p:nvPr/>
        </p:nvSpPr>
        <p:spPr>
          <a:xfrm>
            <a:off x="3833953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3894913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42" name="Connector 42"/>
          <p:cNvCxnSpPr/>
          <p:nvPr/>
        </p:nvCxnSpPr>
        <p:spPr>
          <a:xfrm flipH="1" flipV="1">
            <a:off x="8191601" y="3822284"/>
            <a:ext cx="0" cy="1284763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43" name="AutoShape 43"/>
          <p:cNvSpPr/>
          <p:nvPr/>
        </p:nvSpPr>
        <p:spPr>
          <a:xfrm>
            <a:off x="8081859" y="3688233"/>
            <a:ext cx="219484" cy="219484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AutoShape 44"/>
          <p:cNvSpPr/>
          <p:nvPr/>
        </p:nvSpPr>
        <p:spPr>
          <a:xfrm>
            <a:off x="8142819" y="3749193"/>
            <a:ext cx="97564" cy="9756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5" name="AutoShape 45"/>
          <p:cNvSpPr/>
          <p:nvPr/>
        </p:nvSpPr>
        <p:spPr>
          <a:xfrm>
            <a:off x="3560108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7820207" y="5063734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Freeform 47"/>
          <p:cNvSpPr/>
          <p:nvPr/>
        </p:nvSpPr>
        <p:spPr>
          <a:xfrm>
            <a:off x="5856595" y="2003865"/>
            <a:ext cx="452190" cy="452190"/>
          </a:xfrm>
          <a:custGeom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AutoShape 48"/>
          <p:cNvSpPr/>
          <p:nvPr/>
        </p:nvSpPr>
        <p:spPr>
          <a:xfrm>
            <a:off x="9900600" y="1852616"/>
            <a:ext cx="742789" cy="74278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9" name="Freeform 49"/>
          <p:cNvSpPr/>
          <p:nvPr/>
        </p:nvSpPr>
        <p:spPr>
          <a:xfrm>
            <a:off x="10075821" y="2040441"/>
            <a:ext cx="383872" cy="38387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Freeform 50"/>
          <p:cNvSpPr/>
          <p:nvPr/>
        </p:nvSpPr>
        <p:spPr>
          <a:xfrm>
            <a:off x="3785185" y="5283154"/>
            <a:ext cx="355388" cy="355388"/>
          </a:xfrm>
          <a:custGeom>
            <a:rect l="l" t="t" r="r" b="b"/>
            <a:pathLst>
              <a:path w="304800" h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Freeform 51"/>
          <p:cNvSpPr/>
          <p:nvPr/>
        </p:nvSpPr>
        <p:spPr>
          <a:xfrm>
            <a:off x="7917111" y="5228967"/>
            <a:ext cx="409575" cy="409575"/>
          </a:xfrm>
          <a:custGeom>
            <a:rect l="l" t="t" r="r" b="b"/>
            <a:pathLst>
              <a:path w="304800" h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52" name="Group 5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3" name="AutoShape 5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AutoShape 5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9" name="AutoShape 5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0" name="AutoShape 6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1" name="AutoShape 6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2" name="AutoShape 6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3" name="AutoShape 6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4" name="AutoShape 6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5" name="AutoShape 6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6" name="AutoShape 6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7" name="AutoShape 6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8" name="AutoShape 6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9" name="AutoShape 6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0" name="AutoShape 7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1" name="AutoShape 7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2" name="AutoShape 7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3" name="TextBox 7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登革热的早期症状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78588" y="4047424"/>
            <a:ext cx="5505365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799673" y="4047424"/>
            <a:ext cx="5613739" cy="1698791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799673" y="1935245"/>
            <a:ext cx="5613739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78588" y="1935245"/>
            <a:ext cx="5505365" cy="170962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14495" y="2158706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出血倾向</a:t>
            </a:r>
          </a:p>
        </p:txBody>
      </p:sp>
      <p:sp>
        <p:nvSpPr>
          <p:cNvPr id="7" name="AutoShape 7"/>
          <p:cNvSpPr/>
          <p:nvPr/>
        </p:nvSpPr>
        <p:spPr>
          <a:xfrm>
            <a:off x="4208189" y="1910609"/>
            <a:ext cx="3775622" cy="3858888"/>
          </a:xfrm>
          <a:prstGeom prst="ellipse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954763" y="2673647"/>
            <a:ext cx="2282475" cy="233281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5632366" y="3347887"/>
            <a:ext cx="927269" cy="984332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94053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098384" y="1747648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7811074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患者可能出现颈部、腋下、腹股沟等部位的淋巴结肿大。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8342" y="2166108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淋巴结肿大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5" y="4270522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肝脏肿大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8342" y="4277924"/>
            <a:ext cx="2409807" cy="4095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6000"/>
              </a:lnSpc>
            </a:pPr>
            <a:r>
              <a:rPr lang="en-US" sz="19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心脏疾病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11059294" y="5401184"/>
            <a:ext cx="602811" cy="62645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497434" y="1795882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98377" y="1797101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49615" y="5464454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8666" y="5452263"/>
            <a:ext cx="1141839" cy="51187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  <a:spcBef>
                <a:spcPts val="450"/>
              </a:spcBef>
            </a:pPr>
            <a:r>
              <a:rPr lang="en-US" sz="26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11074" y="4762272"/>
            <a:ext cx="3267075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部分患者可能出现心肌炎、心包炎等心脏疾病。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495" y="2673647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患者可能出现鼻出血、牙龈出血、皮肤瘀斑等症状。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495" y="4762272"/>
            <a:ext cx="3267075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患者可能出现肝脏肿大，肝功能异常。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6" name="AutoShape 2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TextBox 4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登革热的中期症状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部分患者可能出现休克，表现为血压下降、面色苍白、四肢厥冷等症状。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休克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0010" r="10010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患者可能出现肾功能衰竭、呼吸衰竭、心脏疾病等严重并发症。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多器官功能衰竭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部分患者可能出现昏迷等症状，甚至可能导致死亡。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昏迷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登革热的晚期症状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https://d.book118.com/226004013121010033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C9B44B"/>
      </a:dk1>
      <a:lt1>
        <a:srgbClr val="1E0E01"/>
      </a:lt1>
      <a:dk2>
        <a:srgbClr val="FFFFFF"/>
      </a:dk2>
      <a:lt2>
        <a:srgbClr val="000000"/>
      </a:lt2>
      <a:accent1>
        <a:srgbClr val="C9B67E"/>
      </a:accent1>
      <a:accent2>
        <a:srgbClr val="C29844"/>
      </a:accent2>
      <a:accent3>
        <a:srgbClr val="B37B04"/>
      </a:accent3>
      <a:accent4>
        <a:srgbClr val="D18343"/>
      </a:accent4>
      <a:accent5>
        <a:srgbClr val="D49433"/>
      </a:accent5>
      <a:accent6>
        <a:srgbClr val="DFCE9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6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2024-09-02T02:58:36.223</cp:lastPrinted>
  <dcterms:created xsi:type="dcterms:W3CDTF">2024-09-01T18:58:36Z</dcterms:created>
  <dcterms:modified xsi:type="dcterms:W3CDTF">2024-09-01T18:58:37Z</dcterms:modified>
</cp:coreProperties>
</file>