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1" r:id="rId34"/>
  </p:sldIdLst>
  <p:sldSz cx="9144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tags" Target="tags/tag1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jpeg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16721-3554-4D12-828B-3419CBA9C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87A46-C520-40B5-837F-5DBDC381A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6480F-4ADF-4631-86D7-CD0ACEEFC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57053-BE86-4F78-BFDA-B5A8D125C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5837EC-7267-4033-AC97-29BAD3807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4FC969-026A-48E8-9141-7CDC53077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270711-01E4-4179-960C-5F79A323F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FA7EC-3C61-48BE-B71F-14F245AF1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4064E-2EA8-47AB-9BEE-B84BBCDF8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9A42A-5AA6-4702-B94D-F8742E251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8D708-AA9B-43D1-B5D7-A58E0B15F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58128" y="1837041"/>
            <a:ext cx="8356600" cy="10547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33339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417499" y="1098549"/>
            <a:ext cx="382905" cy="474980"/>
          </a:xfrm>
          <a:custGeom>
            <a:rect l="l" t="t" r="r" b="b"/>
            <a:pathLst>
              <a:path w="382905" h="474980">
                <a:moveTo>
                  <a:pt x="382587" y="0"/>
                </a:moveTo>
                <a:lnTo>
                  <a:pt x="0" y="0"/>
                </a:lnTo>
                <a:lnTo>
                  <a:pt x="0" y="349250"/>
                </a:lnTo>
                <a:lnTo>
                  <a:pt x="0" y="474662"/>
                </a:lnTo>
                <a:lnTo>
                  <a:pt x="382587" y="474662"/>
                </a:lnTo>
                <a:lnTo>
                  <a:pt x="382587" y="349250"/>
                </a:lnTo>
                <a:lnTo>
                  <a:pt x="382587" y="0"/>
                </a:lnTo>
                <a:close/>
              </a:path>
            </a:pathLst>
          </a:custGeom>
          <a:solidFill>
            <a:srgbClr val="FFCF01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1"/>
          <a:stretch>
            <a:fillRect/>
          </a:stretch>
        </p:blipFill>
        <p:spPr>
          <a:xfrm>
            <a:off x="800099" y="1098550"/>
            <a:ext cx="328611" cy="474662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541337" y="1520824"/>
            <a:ext cx="370205" cy="474980"/>
          </a:xfrm>
          <a:custGeom>
            <a:rect l="l" t="t" r="r" b="b"/>
            <a:pathLst>
              <a:path w="370205" h="474980">
                <a:moveTo>
                  <a:pt x="369887" y="0"/>
                </a:moveTo>
                <a:lnTo>
                  <a:pt x="0" y="0"/>
                </a:lnTo>
                <a:lnTo>
                  <a:pt x="0" y="349250"/>
                </a:lnTo>
                <a:lnTo>
                  <a:pt x="0" y="474662"/>
                </a:lnTo>
                <a:lnTo>
                  <a:pt x="369887" y="474662"/>
                </a:lnTo>
                <a:lnTo>
                  <a:pt x="369887" y="349250"/>
                </a:lnTo>
                <a:lnTo>
                  <a:pt x="369887" y="0"/>
                </a:lnTo>
                <a:close/>
              </a:path>
            </a:pathLst>
          </a:custGeom>
          <a:solidFill>
            <a:srgbClr val="3333CC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9" name="bg object 19"/>
          <p:cNvPicPr/>
          <p:nvPr/>
        </p:nvPicPr>
        <p:blipFill>
          <a:blip r:embed="rId2"/>
          <a:stretch>
            <a:fillRect/>
          </a:stretch>
        </p:blipFill>
        <p:spPr>
          <a:xfrm>
            <a:off x="911225" y="1520825"/>
            <a:ext cx="368300" cy="474661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3"/>
          <a:stretch>
            <a:fillRect/>
          </a:stretch>
        </p:blipFill>
        <p:spPr>
          <a:xfrm>
            <a:off x="127000" y="1447800"/>
            <a:ext cx="560387" cy="422275"/>
          </a:xfrm>
          <a:prstGeom prst="rect">
            <a:avLst/>
          </a:prstGeom>
        </p:spPr>
      </p:pic>
      <p:sp>
        <p:nvSpPr>
          <p:cNvPr id="21" name="bg object 21"/>
          <p:cNvSpPr/>
          <p:nvPr/>
        </p:nvSpPr>
        <p:spPr>
          <a:xfrm>
            <a:off x="762000" y="990599"/>
            <a:ext cx="31750" cy="1052830"/>
          </a:xfrm>
          <a:custGeom>
            <a:rect l="l" t="t" r="r" b="b"/>
            <a:pathLst>
              <a:path w="31750" h="1052830">
                <a:moveTo>
                  <a:pt x="31750" y="822325"/>
                </a:moveTo>
                <a:lnTo>
                  <a:pt x="0" y="822325"/>
                </a:lnTo>
                <a:lnTo>
                  <a:pt x="0" y="1052512"/>
                </a:lnTo>
                <a:lnTo>
                  <a:pt x="31750" y="1052512"/>
                </a:lnTo>
                <a:lnTo>
                  <a:pt x="31750" y="822325"/>
                </a:lnTo>
                <a:close/>
              </a:path>
              <a:path w="31750" h="1052830">
                <a:moveTo>
                  <a:pt x="31750" y="0"/>
                </a:moveTo>
                <a:lnTo>
                  <a:pt x="0" y="0"/>
                </a:lnTo>
                <a:lnTo>
                  <a:pt x="0" y="790575"/>
                </a:lnTo>
                <a:lnTo>
                  <a:pt x="31750" y="790575"/>
                </a:lnTo>
                <a:lnTo>
                  <a:pt x="31750" y="0"/>
                </a:lnTo>
                <a:close/>
              </a:path>
            </a:pathLst>
          </a:custGeom>
          <a:solidFill>
            <a:srgbClr val="1B1B1B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2" name="bg object 22"/>
          <p:cNvPicPr/>
          <p:nvPr/>
        </p:nvPicPr>
        <p:blipFill>
          <a:blip r:embed="rId4"/>
          <a:stretch>
            <a:fillRect/>
          </a:stretch>
        </p:blipFill>
        <p:spPr>
          <a:xfrm>
            <a:off x="442912" y="1781175"/>
            <a:ext cx="8226425" cy="3175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33339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33339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417499" y="1098549"/>
            <a:ext cx="382905" cy="474980"/>
          </a:xfrm>
          <a:custGeom>
            <a:rect l="l" t="t" r="r" b="b"/>
            <a:pathLst>
              <a:path w="382905" h="474980">
                <a:moveTo>
                  <a:pt x="382587" y="0"/>
                </a:moveTo>
                <a:lnTo>
                  <a:pt x="0" y="0"/>
                </a:lnTo>
                <a:lnTo>
                  <a:pt x="0" y="349250"/>
                </a:lnTo>
                <a:lnTo>
                  <a:pt x="0" y="474662"/>
                </a:lnTo>
                <a:lnTo>
                  <a:pt x="382587" y="474662"/>
                </a:lnTo>
                <a:lnTo>
                  <a:pt x="382587" y="349250"/>
                </a:lnTo>
                <a:lnTo>
                  <a:pt x="382587" y="0"/>
                </a:lnTo>
                <a:close/>
              </a:path>
            </a:pathLst>
          </a:custGeom>
          <a:solidFill>
            <a:srgbClr val="FFCF01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1"/>
          <a:stretch>
            <a:fillRect/>
          </a:stretch>
        </p:blipFill>
        <p:spPr>
          <a:xfrm>
            <a:off x="800099" y="1098550"/>
            <a:ext cx="328611" cy="474662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541337" y="1520824"/>
            <a:ext cx="370205" cy="474980"/>
          </a:xfrm>
          <a:custGeom>
            <a:rect l="l" t="t" r="r" b="b"/>
            <a:pathLst>
              <a:path w="370205" h="474980">
                <a:moveTo>
                  <a:pt x="369887" y="0"/>
                </a:moveTo>
                <a:lnTo>
                  <a:pt x="0" y="0"/>
                </a:lnTo>
                <a:lnTo>
                  <a:pt x="0" y="349250"/>
                </a:lnTo>
                <a:lnTo>
                  <a:pt x="0" y="474662"/>
                </a:lnTo>
                <a:lnTo>
                  <a:pt x="369887" y="474662"/>
                </a:lnTo>
                <a:lnTo>
                  <a:pt x="369887" y="349250"/>
                </a:lnTo>
                <a:lnTo>
                  <a:pt x="369887" y="0"/>
                </a:lnTo>
                <a:close/>
              </a:path>
            </a:pathLst>
          </a:custGeom>
          <a:solidFill>
            <a:srgbClr val="3333CC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9" name="bg object 19"/>
          <p:cNvPicPr/>
          <p:nvPr/>
        </p:nvPicPr>
        <p:blipFill>
          <a:blip r:embed="rId2"/>
          <a:stretch>
            <a:fillRect/>
          </a:stretch>
        </p:blipFill>
        <p:spPr>
          <a:xfrm>
            <a:off x="911225" y="1520825"/>
            <a:ext cx="368300" cy="474661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3"/>
          <a:stretch>
            <a:fillRect/>
          </a:stretch>
        </p:blipFill>
        <p:spPr>
          <a:xfrm>
            <a:off x="127000" y="1447800"/>
            <a:ext cx="560387" cy="422275"/>
          </a:xfrm>
          <a:prstGeom prst="rect">
            <a:avLst/>
          </a:prstGeom>
        </p:spPr>
      </p:pic>
      <p:sp>
        <p:nvSpPr>
          <p:cNvPr id="21" name="bg object 21"/>
          <p:cNvSpPr/>
          <p:nvPr/>
        </p:nvSpPr>
        <p:spPr>
          <a:xfrm>
            <a:off x="762000" y="990599"/>
            <a:ext cx="31750" cy="1052830"/>
          </a:xfrm>
          <a:custGeom>
            <a:rect l="l" t="t" r="r" b="b"/>
            <a:pathLst>
              <a:path w="31750" h="1052830">
                <a:moveTo>
                  <a:pt x="31750" y="822325"/>
                </a:moveTo>
                <a:lnTo>
                  <a:pt x="0" y="822325"/>
                </a:lnTo>
                <a:lnTo>
                  <a:pt x="0" y="1052512"/>
                </a:lnTo>
                <a:lnTo>
                  <a:pt x="31750" y="1052512"/>
                </a:lnTo>
                <a:lnTo>
                  <a:pt x="31750" y="822325"/>
                </a:lnTo>
                <a:close/>
              </a:path>
              <a:path w="31750" h="1052830">
                <a:moveTo>
                  <a:pt x="31750" y="0"/>
                </a:moveTo>
                <a:lnTo>
                  <a:pt x="0" y="0"/>
                </a:lnTo>
                <a:lnTo>
                  <a:pt x="0" y="790575"/>
                </a:lnTo>
                <a:lnTo>
                  <a:pt x="31750" y="790575"/>
                </a:lnTo>
                <a:lnTo>
                  <a:pt x="31750" y="0"/>
                </a:lnTo>
                <a:close/>
              </a:path>
            </a:pathLst>
          </a:custGeom>
          <a:solidFill>
            <a:srgbClr val="1B1B1B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2" name="bg object 22"/>
          <p:cNvPicPr/>
          <p:nvPr/>
        </p:nvPicPr>
        <p:blipFill>
          <a:blip r:embed="rId4"/>
          <a:stretch>
            <a:fillRect/>
          </a:stretch>
        </p:blipFill>
        <p:spPr>
          <a:xfrm>
            <a:off x="442912" y="1781175"/>
            <a:ext cx="8226425" cy="31750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33339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29678" y="964882"/>
            <a:ext cx="44958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33339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752339" y="1281105"/>
            <a:ext cx="4089400" cy="3683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623488" y="6428021"/>
            <a:ext cx="283209" cy="2400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10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1121503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9564" y="958532"/>
            <a:ext cx="5613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5">
                <a:solidFill>
                  <a:srgbClr val="FF0066"/>
                </a:solidFill>
                <a:latin typeface="Microsoft JhengHei"/>
                <a:cs typeface="Microsoft JhengHei"/>
              </a:rPr>
              <a:t>第七章：汇编程序设计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1</a:t>
            </a:fld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通知：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2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618490" y="1951025"/>
            <a:ext cx="7795895" cy="2366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>
              <a:lnSpc>
                <a:spcPct val="120000"/>
              </a:lnSpc>
              <a:spcBef>
                <a:spcPts val="100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5600"/>
                <a:tab pos="2298065"/>
              </a:tabLst>
            </a:pPr>
            <a:r>
              <a:rPr sz="3200">
                <a:latin typeface="宋体"/>
                <a:cs typeface="宋体"/>
              </a:rPr>
              <a:t>考试时间：教学</a:t>
            </a:r>
            <a:r>
              <a:rPr sz="3200" spc="-10">
                <a:latin typeface="Tahoma"/>
                <a:cs typeface="Tahoma"/>
              </a:rPr>
              <a:t>16</a:t>
            </a:r>
            <a:r>
              <a:rPr sz="3200">
                <a:latin typeface="宋体"/>
                <a:cs typeface="宋体"/>
              </a:rPr>
              <a:t>周星期三</a:t>
            </a:r>
            <a:r>
              <a:rPr sz="3200" spc="-10">
                <a:latin typeface="宋体"/>
                <a:cs typeface="宋体"/>
              </a:rPr>
              <a:t>（</a:t>
            </a:r>
            <a:r>
              <a:rPr sz="3200" spc="-10">
                <a:latin typeface="Tahoma"/>
                <a:cs typeface="Tahoma"/>
              </a:rPr>
              <a:t>12</a:t>
            </a:r>
            <a:r>
              <a:rPr sz="3200">
                <a:latin typeface="宋体"/>
                <a:cs typeface="宋体"/>
              </a:rPr>
              <a:t>月</a:t>
            </a:r>
            <a:r>
              <a:rPr sz="3200" spc="-10">
                <a:latin typeface="Tahoma"/>
                <a:cs typeface="Tahoma"/>
              </a:rPr>
              <a:t>16</a:t>
            </a:r>
            <a:r>
              <a:rPr sz="3200">
                <a:latin typeface="宋体"/>
                <a:cs typeface="宋体"/>
              </a:rPr>
              <a:t>号</a:t>
            </a:r>
            <a:r>
              <a:rPr sz="3200" spc="-50">
                <a:latin typeface="宋体"/>
                <a:cs typeface="宋体"/>
              </a:rPr>
              <a:t>）		</a:t>
            </a:r>
            <a:r>
              <a:rPr sz="3200">
                <a:latin typeface="宋体"/>
                <a:cs typeface="宋体"/>
              </a:rPr>
              <a:t>下午</a:t>
            </a:r>
            <a:r>
              <a:rPr sz="3200" spc="-10">
                <a:latin typeface="Tahoma"/>
                <a:cs typeface="Tahoma"/>
              </a:rPr>
              <a:t>5-</a:t>
            </a:r>
            <a:r>
              <a:rPr sz="3200">
                <a:latin typeface="Tahoma"/>
                <a:cs typeface="Tahoma"/>
              </a:rPr>
              <a:t>6</a:t>
            </a:r>
            <a:r>
              <a:rPr sz="3200">
                <a:latin typeface="宋体"/>
                <a:cs typeface="宋体"/>
              </a:rPr>
              <a:t>节</a:t>
            </a:r>
            <a:r>
              <a:rPr sz="3200" spc="-10">
                <a:latin typeface="宋体"/>
                <a:cs typeface="宋体"/>
              </a:rPr>
              <a:t>（</a:t>
            </a:r>
            <a:r>
              <a:rPr sz="3200" spc="-10">
                <a:latin typeface="Tahoma"/>
                <a:cs typeface="Tahoma"/>
              </a:rPr>
              <a:t>13</a:t>
            </a:r>
            <a:r>
              <a:rPr sz="3200" spc="-10">
                <a:latin typeface="宋体"/>
                <a:cs typeface="宋体"/>
              </a:rPr>
              <a:t>：</a:t>
            </a:r>
            <a:r>
              <a:rPr sz="3200" spc="-10">
                <a:latin typeface="Tahoma"/>
                <a:cs typeface="Tahoma"/>
              </a:rPr>
              <a:t>30</a:t>
            </a:r>
            <a:r>
              <a:rPr sz="3200">
                <a:latin typeface="宋体"/>
                <a:cs typeface="宋体"/>
              </a:rPr>
              <a:t>开始</a:t>
            </a:r>
            <a:r>
              <a:rPr sz="3200" spc="-50">
                <a:latin typeface="宋体"/>
                <a:cs typeface="宋体"/>
              </a:rPr>
              <a:t>）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3333CC"/>
              </a:buClr>
              <a:buFont typeface="Wingdings"/>
              <a:buChar char=""/>
            </a:pPr>
            <a:endParaRPr sz="415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考试地点：一教</a:t>
            </a:r>
            <a:r>
              <a:rPr sz="3200" spc="-10">
                <a:latin typeface="Tahoma"/>
                <a:cs typeface="Tahoma"/>
              </a:rPr>
              <a:t>304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 spc="-10">
                <a:latin typeface="Tahoma"/>
                <a:cs typeface="Tahoma"/>
              </a:rPr>
              <a:t>305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 spc="-10">
                <a:latin typeface="Tahoma"/>
                <a:cs typeface="Tahoma"/>
              </a:rPr>
              <a:t>306</a:t>
            </a:r>
            <a:r>
              <a:rPr sz="3200" spc="-25">
                <a:latin typeface="宋体"/>
                <a:cs typeface="宋体"/>
              </a:rPr>
              <a:t>教室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5828" y="964882"/>
            <a:ext cx="7617459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16125"/>
              </a:tabLst>
            </a:pPr>
            <a:r>
              <a:rPr b="1">
                <a:latin typeface="Microsoft JhengHei"/>
                <a:cs typeface="Microsoft JhengHei"/>
              </a:rPr>
              <a:t>第七</a:t>
            </a:r>
            <a:r>
              <a:rPr b="1" spc="-50">
                <a:latin typeface="Microsoft JhengHei"/>
                <a:cs typeface="Microsoft JhengHei"/>
              </a:rPr>
              <a:t>章</a:t>
            </a:r>
            <a:r>
              <a:rPr b="1">
                <a:latin typeface="Microsoft JhengHei"/>
                <a:cs typeface="Microsoft JhengHei"/>
              </a:rPr>
              <a:t>	汇编语言程序设计基</a:t>
            </a:r>
            <a:r>
              <a:rPr b="1" spc="-50">
                <a:latin typeface="Microsoft JhengHei"/>
                <a:cs typeface="Microsoft JhengHei"/>
              </a:rPr>
              <a:t>础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3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978852" y="1948655"/>
            <a:ext cx="7480300" cy="3796665"/>
          </a:xfrm>
          <a:prstGeom prst="rect">
            <a:avLst/>
          </a:prstGeom>
        </p:spPr>
        <p:txBody>
          <a:bodyPr vert="horz" wrap="square" lIns="0" tIns="130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25"/>
              </a:spcBef>
            </a:pPr>
            <a:r>
              <a:rPr sz="4000" b="1" spc="-5">
                <a:latin typeface="Microsoft JhengHei"/>
                <a:cs typeface="Microsoft JhengHei"/>
              </a:rPr>
              <a:t>单片机系统中编程语言：</a:t>
            </a:r>
            <a:endParaRPr sz="4000">
              <a:latin typeface="Microsoft JhengHei"/>
              <a:cs typeface="Microsoft JhengHei"/>
            </a:endParaRPr>
          </a:p>
          <a:p>
            <a:pPr marL="355600" indent="-342900" algn="just">
              <a:lnSpc>
                <a:spcPct val="100000"/>
              </a:lnSpc>
              <a:spcBef>
                <a:spcPts val="745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5600"/>
              </a:tabLst>
            </a:pPr>
            <a:r>
              <a:rPr sz="3200" b="1" spc="-10">
                <a:latin typeface="Microsoft JhengHei"/>
                <a:cs typeface="Microsoft JhengHei"/>
              </a:rPr>
              <a:t>以汇编语言为主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 algn="just">
              <a:lnSpc>
                <a:spcPct val="100000"/>
              </a:lnSpc>
              <a:spcBef>
                <a:spcPts val="650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5600"/>
              </a:tabLst>
            </a:pPr>
            <a:r>
              <a:rPr sz="3200" b="1">
                <a:latin typeface="Microsoft JhengHei"/>
                <a:cs typeface="Microsoft JhengHei"/>
              </a:rPr>
              <a:t>高级语言</a:t>
            </a:r>
            <a:r>
              <a:rPr sz="3200" b="1" spc="-10">
                <a:latin typeface="Tahoma"/>
                <a:cs typeface="Tahoma"/>
              </a:rPr>
              <a:t>C-</a:t>
            </a:r>
            <a:r>
              <a:rPr sz="3200" b="1" spc="-25">
                <a:latin typeface="Tahoma"/>
                <a:cs typeface="Tahoma"/>
              </a:rPr>
              <a:t>51</a:t>
            </a:r>
            <a:endParaRPr sz="3200">
              <a:latin typeface="Tahoma"/>
              <a:cs typeface="Tahoma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780"/>
              </a:spcBef>
              <a:buClr>
                <a:srgbClr val="3333CC"/>
              </a:buClr>
              <a:buSzPct val="60714"/>
              <a:buFont typeface="Wingdings"/>
              <a:buChar char=""/>
              <a:tabLst>
                <a:tab pos="355600"/>
              </a:tabLst>
            </a:pPr>
            <a:r>
              <a:rPr sz="2800" b="1" spc="-5">
                <a:latin typeface="Microsoft JhengHei"/>
                <a:cs typeface="Microsoft JhengHei"/>
              </a:rPr>
              <a:t>汇编语言：源程序结构紧凑、灵活、汇编成目标程序效力高，占用內存资源少，运行速度快和实时性，适合实时测控等应用领域。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 algn="just">
              <a:lnSpc>
                <a:spcPct val="100000"/>
              </a:lnSpc>
              <a:spcBef>
                <a:spcPts val="670"/>
              </a:spcBef>
              <a:buClr>
                <a:srgbClr val="3333CC"/>
              </a:buClr>
              <a:buSzPct val="60714"/>
              <a:buFont typeface="Wingdings"/>
              <a:buChar char=""/>
              <a:tabLst>
                <a:tab pos="355600"/>
              </a:tabLst>
            </a:pPr>
            <a:r>
              <a:rPr sz="2800" b="1" spc="-5">
                <a:latin typeface="Microsoft JhengHei"/>
                <a:cs typeface="Microsoft JhengHei"/>
              </a:rPr>
              <a:t>应用程序主要应用范围：如下图所示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40" y="-65667"/>
            <a:ext cx="459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rgbClr val="000000"/>
                </a:solidFill>
                <a:latin typeface="Microsoft JhengHei"/>
                <a:cs typeface="Microsoft JhengHei"/>
              </a:rPr>
              <a:t>应用程序主要由以下三类程序组成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78940" y="283638"/>
            <a:ext cx="1549400" cy="976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过程检测</a:t>
            </a:r>
            <a:r>
              <a:rPr sz="2400" b="1" spc="-50">
                <a:latin typeface="Microsoft JhengHei"/>
                <a:cs typeface="Microsoft JhengHei"/>
              </a:rPr>
              <a:t> </a:t>
            </a:r>
            <a:r>
              <a:rPr sz="2400" b="1" spc="-10">
                <a:latin typeface="Microsoft JhengHei"/>
                <a:cs typeface="Microsoft JhengHei"/>
              </a:rPr>
              <a:t>处理和监视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507739" y="283638"/>
            <a:ext cx="1854200" cy="976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巡回检测程序线性化处理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565139" y="283638"/>
            <a:ext cx="3378200" cy="976630"/>
          </a:xfrm>
          <a:prstGeom prst="rect">
            <a:avLst/>
          </a:prstGeom>
        </p:spPr>
        <p:txBody>
          <a:bodyPr vert="horz" wrap="square" lIns="0" tIns="1225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65"/>
              </a:spcBef>
            </a:pPr>
            <a:r>
              <a:rPr sz="2400" b="1" spc="-10">
                <a:latin typeface="Microsoft JhengHei"/>
                <a:cs typeface="Microsoft JhengHei"/>
              </a:rPr>
              <a:t>数字滤波程序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2400" b="1" spc="-5">
                <a:latin typeface="Microsoft JhengHei"/>
                <a:cs typeface="Microsoft JhengHei"/>
              </a:rPr>
              <a:t>测量值与工程值转换程序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4940" y="1384384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latin typeface="Microsoft JhengHei"/>
                <a:cs typeface="Microsoft JhengHei"/>
              </a:rPr>
              <a:t>应用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507739" y="1359403"/>
            <a:ext cx="1854200" cy="1485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46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越限报警程序</a:t>
            </a:r>
            <a:r>
              <a:rPr sz="2400" b="1" spc="-15">
                <a:latin typeface="Microsoft JhengHei"/>
                <a:cs typeface="Microsoft JhengHei"/>
              </a:rPr>
              <a:t>判断程序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2400" b="1" spc="-10">
                <a:latin typeface="Microsoft JhengHei"/>
                <a:cs typeface="Microsoft JhengHei"/>
              </a:rPr>
              <a:t>开环控制程序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565139" y="1359403"/>
            <a:ext cx="2912745" cy="25952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48590">
              <a:lnSpc>
                <a:spcPct val="1346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控制操作台服务程序过程分析程序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  <a:tabLst>
                <a:tab pos="1375410"/>
              </a:tabLst>
            </a:pPr>
            <a:r>
              <a:rPr sz="2400" b="1" spc="-10">
                <a:latin typeface="Times New Roman"/>
                <a:cs typeface="Times New Roman"/>
              </a:rPr>
              <a:t>PID</a:t>
            </a:r>
            <a:r>
              <a:rPr sz="2400" b="1">
                <a:latin typeface="Microsoft JhengHei"/>
                <a:cs typeface="Microsoft JhengHei"/>
              </a:rPr>
              <a:t>算</a:t>
            </a:r>
            <a:r>
              <a:rPr sz="2400" b="1" spc="-50">
                <a:latin typeface="Microsoft JhengHei"/>
                <a:cs typeface="Microsoft JhengHei"/>
              </a:rPr>
              <a:t>法</a:t>
            </a:r>
            <a:r>
              <a:rPr sz="2400" b="1">
                <a:latin typeface="Microsoft JhengHei"/>
                <a:cs typeface="Microsoft JhengHei"/>
              </a:rPr>
              <a:t>	采样控制</a:t>
            </a:r>
            <a:r>
              <a:rPr sz="2400" b="1" spc="-50">
                <a:latin typeface="Microsoft JhengHei"/>
                <a:cs typeface="Microsoft JhengHei"/>
              </a:rPr>
              <a:t>器</a:t>
            </a:r>
            <a:endParaRPr sz="2400">
              <a:latin typeface="Microsoft JhengHei"/>
              <a:cs typeface="Microsoft JhengHei"/>
            </a:endParaRPr>
          </a:p>
          <a:p>
            <a:pPr marL="88900" marR="38735" indent="-50800">
              <a:lnSpc>
                <a:spcPct val="134600"/>
              </a:lnSpc>
              <a:spcBef>
                <a:spcPts val="980"/>
              </a:spcBef>
            </a:pPr>
            <a:r>
              <a:rPr sz="2400" b="1">
                <a:latin typeface="Microsoft JhengHei"/>
                <a:cs typeface="Microsoft JhengHei"/>
              </a:rPr>
              <a:t>系统输入</a:t>
            </a:r>
            <a:r>
              <a:rPr sz="2400" b="1">
                <a:latin typeface="Times New Roman"/>
                <a:cs typeface="Times New Roman"/>
              </a:rPr>
              <a:t>/</a:t>
            </a:r>
            <a:r>
              <a:rPr sz="2400" b="1" spc="-10">
                <a:latin typeface="Microsoft JhengHei"/>
                <a:cs typeface="Microsoft JhengHei"/>
              </a:rPr>
              <a:t>出控制算法</a:t>
            </a:r>
            <a:r>
              <a:rPr sz="2400" b="1" spc="-15">
                <a:latin typeface="Microsoft JhengHei"/>
                <a:cs typeface="Microsoft JhengHei"/>
              </a:rPr>
              <a:t>其他算法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678940" y="2453814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过程控制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0340" y="2969344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latin typeface="Microsoft JhengHei"/>
                <a:cs typeface="Microsoft JhengHei"/>
              </a:rPr>
              <a:t>程序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780540" y="3070944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计算程序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533140" y="3070944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闭环控制程序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507739" y="3929046"/>
            <a:ext cx="2006600" cy="1927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 marR="5080" indent="-152400">
              <a:lnSpc>
                <a:spcPct val="13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输出控制程序事故处理程序制表打印程序服务子程序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602740" y="4989750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公共应用程序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219199" y="838199"/>
            <a:ext cx="328930" cy="4175125"/>
          </a:xfrm>
          <a:custGeom>
            <a:rect l="l" t="t" r="r" b="b"/>
            <a:pathLst>
              <a:path w="328930" h="4175125">
                <a:moveTo>
                  <a:pt x="328612" y="4175124"/>
                </a:moveTo>
                <a:lnTo>
                  <a:pt x="271280" y="4153357"/>
                </a:lnTo>
                <a:lnTo>
                  <a:pt x="222752" y="4093296"/>
                </a:lnTo>
                <a:lnTo>
                  <a:pt x="202948" y="4051362"/>
                </a:lnTo>
                <a:lnTo>
                  <a:pt x="186738" y="4002802"/>
                </a:lnTo>
                <a:lnTo>
                  <a:pt x="174585" y="3948600"/>
                </a:lnTo>
                <a:lnTo>
                  <a:pt x="166953" y="3889737"/>
                </a:lnTo>
                <a:lnTo>
                  <a:pt x="164306" y="3827196"/>
                </a:lnTo>
                <a:lnTo>
                  <a:pt x="164306" y="2435490"/>
                </a:lnTo>
                <a:lnTo>
                  <a:pt x="161658" y="2372949"/>
                </a:lnTo>
                <a:lnTo>
                  <a:pt x="154026" y="2314086"/>
                </a:lnTo>
                <a:lnTo>
                  <a:pt x="141873" y="2259884"/>
                </a:lnTo>
                <a:lnTo>
                  <a:pt x="125663" y="2211324"/>
                </a:lnTo>
                <a:lnTo>
                  <a:pt x="105860" y="2169390"/>
                </a:lnTo>
                <a:lnTo>
                  <a:pt x="82928" y="2135064"/>
                </a:lnTo>
                <a:lnTo>
                  <a:pt x="29534" y="2093167"/>
                </a:lnTo>
                <a:lnTo>
                  <a:pt x="0" y="2087562"/>
                </a:lnTo>
                <a:lnTo>
                  <a:pt x="29534" y="2081956"/>
                </a:lnTo>
                <a:lnTo>
                  <a:pt x="57331" y="2065794"/>
                </a:lnTo>
                <a:lnTo>
                  <a:pt x="105860" y="2005733"/>
                </a:lnTo>
                <a:lnTo>
                  <a:pt x="125663" y="1963799"/>
                </a:lnTo>
                <a:lnTo>
                  <a:pt x="141873" y="1915240"/>
                </a:lnTo>
                <a:lnTo>
                  <a:pt x="154026" y="1861037"/>
                </a:lnTo>
                <a:lnTo>
                  <a:pt x="161658" y="1802174"/>
                </a:lnTo>
                <a:lnTo>
                  <a:pt x="164305" y="1739634"/>
                </a:lnTo>
                <a:lnTo>
                  <a:pt x="164306" y="347927"/>
                </a:lnTo>
                <a:lnTo>
                  <a:pt x="166953" y="285387"/>
                </a:lnTo>
                <a:lnTo>
                  <a:pt x="174585" y="226524"/>
                </a:lnTo>
                <a:lnTo>
                  <a:pt x="186738" y="172322"/>
                </a:lnTo>
                <a:lnTo>
                  <a:pt x="202948" y="123762"/>
                </a:lnTo>
                <a:lnTo>
                  <a:pt x="222751" y="81828"/>
                </a:lnTo>
                <a:lnTo>
                  <a:pt x="245683" y="47502"/>
                </a:lnTo>
                <a:lnTo>
                  <a:pt x="299077" y="5605"/>
                </a:lnTo>
                <a:lnTo>
                  <a:pt x="328611" y="0"/>
                </a:lnTo>
              </a:path>
            </a:pathLst>
          </a:custGeom>
          <a:ln w="9524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3352799" y="609599"/>
            <a:ext cx="152400" cy="1295400"/>
          </a:xfrm>
          <a:custGeom>
            <a:rect l="l" t="t" r="r" b="b"/>
            <a:pathLst>
              <a:path w="152400" h="1295400">
                <a:moveTo>
                  <a:pt x="152400" y="1295400"/>
                </a:moveTo>
                <a:lnTo>
                  <a:pt x="122739" y="1286916"/>
                </a:lnTo>
                <a:lnTo>
                  <a:pt x="98518" y="1263782"/>
                </a:lnTo>
                <a:lnTo>
                  <a:pt x="82188" y="1229469"/>
                </a:lnTo>
                <a:lnTo>
                  <a:pt x="76200" y="1187450"/>
                </a:lnTo>
                <a:lnTo>
                  <a:pt x="76200" y="755649"/>
                </a:lnTo>
                <a:lnTo>
                  <a:pt x="70211" y="713630"/>
                </a:lnTo>
                <a:lnTo>
                  <a:pt x="53881" y="679317"/>
                </a:lnTo>
                <a:lnTo>
                  <a:pt x="29660" y="656183"/>
                </a:lnTo>
                <a:lnTo>
                  <a:pt x="0" y="647699"/>
                </a:lnTo>
                <a:lnTo>
                  <a:pt x="29660" y="639216"/>
                </a:lnTo>
                <a:lnTo>
                  <a:pt x="53881" y="616082"/>
                </a:lnTo>
                <a:lnTo>
                  <a:pt x="70211" y="581769"/>
                </a:lnTo>
                <a:lnTo>
                  <a:pt x="76199" y="539750"/>
                </a:lnTo>
                <a:lnTo>
                  <a:pt x="76200" y="107949"/>
                </a:lnTo>
                <a:lnTo>
                  <a:pt x="82188" y="65930"/>
                </a:lnTo>
                <a:lnTo>
                  <a:pt x="98518" y="31617"/>
                </a:lnTo>
                <a:lnTo>
                  <a:pt x="122739" y="8483"/>
                </a:lnTo>
                <a:lnTo>
                  <a:pt x="152400" y="0"/>
                </a:lnTo>
              </a:path>
            </a:pathLst>
          </a:custGeom>
          <a:ln w="9524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132137" y="2205038"/>
            <a:ext cx="287655" cy="2087880"/>
          </a:xfrm>
          <a:custGeom>
            <a:rect l="l" t="t" r="r" b="b"/>
            <a:pathLst>
              <a:path w="287654" h="2087879">
                <a:moveTo>
                  <a:pt x="287337" y="2087561"/>
                </a:moveTo>
                <a:lnTo>
                  <a:pt x="241927" y="2078693"/>
                </a:lnTo>
                <a:lnTo>
                  <a:pt x="202488" y="2053997"/>
                </a:lnTo>
                <a:lnTo>
                  <a:pt x="171388" y="2016339"/>
                </a:lnTo>
                <a:lnTo>
                  <a:pt x="150993" y="1968584"/>
                </a:lnTo>
                <a:lnTo>
                  <a:pt x="143668" y="1913598"/>
                </a:lnTo>
                <a:lnTo>
                  <a:pt x="143669" y="1230687"/>
                </a:lnTo>
                <a:lnTo>
                  <a:pt x="136344" y="1175700"/>
                </a:lnTo>
                <a:lnTo>
                  <a:pt x="115949" y="1127946"/>
                </a:lnTo>
                <a:lnTo>
                  <a:pt x="84849" y="1090288"/>
                </a:lnTo>
                <a:lnTo>
                  <a:pt x="45410" y="1065592"/>
                </a:lnTo>
                <a:lnTo>
                  <a:pt x="0" y="1056723"/>
                </a:lnTo>
                <a:lnTo>
                  <a:pt x="45410" y="1047854"/>
                </a:lnTo>
                <a:lnTo>
                  <a:pt x="84848" y="1023158"/>
                </a:lnTo>
                <a:lnTo>
                  <a:pt x="115949" y="985500"/>
                </a:lnTo>
                <a:lnTo>
                  <a:pt x="136344" y="937746"/>
                </a:lnTo>
                <a:lnTo>
                  <a:pt x="143668" y="882760"/>
                </a:lnTo>
                <a:lnTo>
                  <a:pt x="143669" y="173963"/>
                </a:lnTo>
                <a:lnTo>
                  <a:pt x="150993" y="118977"/>
                </a:lnTo>
                <a:lnTo>
                  <a:pt x="171388" y="71222"/>
                </a:lnTo>
                <a:lnTo>
                  <a:pt x="202488" y="33564"/>
                </a:lnTo>
                <a:lnTo>
                  <a:pt x="241926" y="8868"/>
                </a:lnTo>
                <a:lnTo>
                  <a:pt x="287337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5435599" y="2636837"/>
            <a:ext cx="152400" cy="1219200"/>
          </a:xfrm>
          <a:custGeom>
            <a:rect l="l" t="t" r="r" b="b"/>
            <a:pathLst>
              <a:path w="152400" h="1219200">
                <a:moveTo>
                  <a:pt x="152400" y="1219200"/>
                </a:moveTo>
                <a:lnTo>
                  <a:pt x="122739" y="1211215"/>
                </a:lnTo>
                <a:lnTo>
                  <a:pt x="98518" y="1189442"/>
                </a:lnTo>
                <a:lnTo>
                  <a:pt x="82188" y="1157147"/>
                </a:lnTo>
                <a:lnTo>
                  <a:pt x="76200" y="1117599"/>
                </a:lnTo>
                <a:lnTo>
                  <a:pt x="76200" y="711200"/>
                </a:lnTo>
                <a:lnTo>
                  <a:pt x="70211" y="671652"/>
                </a:lnTo>
                <a:lnTo>
                  <a:pt x="53881" y="639358"/>
                </a:lnTo>
                <a:lnTo>
                  <a:pt x="29660" y="617584"/>
                </a:lnTo>
                <a:lnTo>
                  <a:pt x="0" y="609600"/>
                </a:lnTo>
                <a:lnTo>
                  <a:pt x="29660" y="601615"/>
                </a:lnTo>
                <a:lnTo>
                  <a:pt x="53881" y="579841"/>
                </a:lnTo>
                <a:lnTo>
                  <a:pt x="70211" y="547546"/>
                </a:lnTo>
                <a:lnTo>
                  <a:pt x="76199" y="507999"/>
                </a:lnTo>
                <a:lnTo>
                  <a:pt x="76200" y="101600"/>
                </a:lnTo>
                <a:lnTo>
                  <a:pt x="82188" y="62053"/>
                </a:lnTo>
                <a:lnTo>
                  <a:pt x="98518" y="29758"/>
                </a:lnTo>
                <a:lnTo>
                  <a:pt x="122739" y="7984"/>
                </a:lnTo>
                <a:lnTo>
                  <a:pt x="152400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3492499" y="5013324"/>
            <a:ext cx="76200" cy="609600"/>
          </a:xfrm>
          <a:custGeom>
            <a:rect l="l" t="t" r="r" b="b"/>
            <a:pathLst>
              <a:path w="76200" h="609600">
                <a:moveTo>
                  <a:pt x="76200" y="609599"/>
                </a:moveTo>
                <a:lnTo>
                  <a:pt x="61370" y="605607"/>
                </a:lnTo>
                <a:lnTo>
                  <a:pt x="49259" y="594720"/>
                </a:lnTo>
                <a:lnTo>
                  <a:pt x="41094" y="578573"/>
                </a:lnTo>
                <a:lnTo>
                  <a:pt x="38100" y="558799"/>
                </a:lnTo>
                <a:lnTo>
                  <a:pt x="38100" y="355600"/>
                </a:lnTo>
                <a:lnTo>
                  <a:pt x="35105" y="335826"/>
                </a:lnTo>
                <a:lnTo>
                  <a:pt x="26940" y="319678"/>
                </a:lnTo>
                <a:lnTo>
                  <a:pt x="14830" y="308792"/>
                </a:lnTo>
                <a:lnTo>
                  <a:pt x="0" y="304800"/>
                </a:lnTo>
                <a:lnTo>
                  <a:pt x="14830" y="300807"/>
                </a:lnTo>
                <a:lnTo>
                  <a:pt x="26940" y="289920"/>
                </a:lnTo>
                <a:lnTo>
                  <a:pt x="35105" y="273772"/>
                </a:lnTo>
                <a:lnTo>
                  <a:pt x="38099" y="253998"/>
                </a:lnTo>
                <a:lnTo>
                  <a:pt x="38100" y="50800"/>
                </a:lnTo>
                <a:lnTo>
                  <a:pt x="41094" y="31026"/>
                </a:lnTo>
                <a:lnTo>
                  <a:pt x="49259" y="14879"/>
                </a:lnTo>
                <a:lnTo>
                  <a:pt x="61369" y="3992"/>
                </a:lnTo>
                <a:lnTo>
                  <a:pt x="76200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0" name="object 20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0" y="5232400"/>
            <a:ext cx="1281111" cy="1625600"/>
          </a:xfrm>
          <a:prstGeom prst="rect">
            <a:avLst/>
          </a:prstGeom>
        </p:spPr>
      </p:pic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9678" y="964882"/>
            <a:ext cx="3378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程序设计概述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5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62952" y="1955291"/>
            <a:ext cx="7626350" cy="3975735"/>
          </a:xfrm>
          <a:prstGeom prst="rect">
            <a:avLst/>
          </a:prstGeom>
        </p:spPr>
        <p:txBody>
          <a:bodyPr vert="horz" wrap="square" lIns="0" tIns="12192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60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600" b="1" spc="-5">
                <a:latin typeface="Microsoft JhengHei"/>
                <a:cs typeface="Microsoft JhengHei"/>
              </a:rPr>
              <a:t>汇编程序设计的基本步骤</a:t>
            </a:r>
            <a:endParaRPr sz="3600">
              <a:latin typeface="Microsoft JhengHei"/>
              <a:cs typeface="Microsoft JhengHei"/>
            </a:endParaRPr>
          </a:p>
          <a:p>
            <a:pPr marL="755650" lvl="1" indent="-285750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55555"/>
              <a:buFont typeface="Wingdings"/>
              <a:buChar char=""/>
              <a:tabLst>
                <a:tab pos="755650"/>
              </a:tabLst>
            </a:pPr>
            <a:r>
              <a:rPr sz="3600" b="1" spc="-5">
                <a:latin typeface="Microsoft JhengHei"/>
                <a:cs typeface="Microsoft JhengHei"/>
              </a:rPr>
              <a:t>设计任务的分析，确定算法和思路</a:t>
            </a:r>
            <a:endParaRPr sz="3600">
              <a:latin typeface="Microsoft JhengHei"/>
              <a:cs typeface="Microsoft JhengHei"/>
            </a:endParaRPr>
          </a:p>
          <a:p>
            <a:pPr marL="755650" lvl="1" indent="-285750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55555"/>
              <a:buFont typeface="Wingdings"/>
              <a:buChar char=""/>
              <a:tabLst>
                <a:tab pos="755650"/>
              </a:tabLst>
            </a:pPr>
            <a:r>
              <a:rPr sz="3600" b="1" spc="-5">
                <a:latin typeface="Microsoft JhengHei"/>
                <a:cs typeface="Microsoft JhengHei"/>
              </a:rPr>
              <a:t>程序总体设计及其流程图</a:t>
            </a:r>
            <a:endParaRPr sz="3600">
              <a:latin typeface="Microsoft JhengHei"/>
              <a:cs typeface="Microsoft JhengHei"/>
            </a:endParaRPr>
          </a:p>
          <a:p>
            <a:pPr marL="755650" lvl="1" indent="-285750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55555"/>
              <a:buFont typeface="Wingdings"/>
              <a:buChar char=""/>
              <a:tabLst>
                <a:tab pos="755650"/>
              </a:tabLst>
            </a:pPr>
            <a:r>
              <a:rPr sz="3600" b="1" spc="-10">
                <a:latin typeface="Microsoft JhengHei"/>
                <a:cs typeface="Microsoft JhengHei"/>
              </a:rPr>
              <a:t>编写源程序</a:t>
            </a:r>
            <a:endParaRPr sz="3600">
              <a:latin typeface="Microsoft JhengHei"/>
              <a:cs typeface="Microsoft JhengHei"/>
            </a:endParaRPr>
          </a:p>
          <a:p>
            <a:pPr marL="755650" lvl="1" indent="-285750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55555"/>
              <a:buFont typeface="Wingdings"/>
              <a:buChar char=""/>
              <a:tabLst>
                <a:tab pos="755650"/>
              </a:tabLst>
            </a:pPr>
            <a:r>
              <a:rPr sz="3600" b="1" spc="-10">
                <a:latin typeface="Microsoft JhengHei"/>
                <a:cs typeface="Microsoft JhengHei"/>
              </a:rPr>
              <a:t>源程序的汇编与调试</a:t>
            </a:r>
            <a:endParaRPr sz="3600">
              <a:latin typeface="Microsoft JhengHei"/>
              <a:cs typeface="Microsoft JhengHei"/>
            </a:endParaRPr>
          </a:p>
          <a:p>
            <a:pPr marL="755650" lvl="1" indent="-285750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55555"/>
              <a:buFont typeface="Wingdings"/>
              <a:buChar char=""/>
              <a:tabLst>
                <a:tab pos="755650"/>
              </a:tabLst>
            </a:pPr>
            <a:r>
              <a:rPr sz="3600" b="1" spc="-10">
                <a:latin typeface="Microsoft JhengHei"/>
                <a:cs typeface="Microsoft JhengHei"/>
              </a:rPr>
              <a:t>编写源程序说明文件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9678" y="964882"/>
            <a:ext cx="3378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程序设计概述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6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61428" y="1955291"/>
            <a:ext cx="6254750" cy="2659380"/>
          </a:xfrm>
          <a:prstGeom prst="rect">
            <a:avLst/>
          </a:prstGeom>
        </p:spPr>
        <p:txBody>
          <a:bodyPr vert="horz" wrap="square" lIns="0" tIns="12192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60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600" b="1" spc="-5">
                <a:latin typeface="Microsoft JhengHei"/>
                <a:cs typeface="Microsoft JhengHei"/>
              </a:rPr>
              <a:t>汇编语言程序设计方法</a:t>
            </a:r>
            <a:endParaRPr sz="3600">
              <a:latin typeface="Microsoft JhengHei"/>
              <a:cs typeface="Microsoft JhengHei"/>
            </a:endParaRPr>
          </a:p>
          <a:p>
            <a:pPr marL="755650" lvl="1" indent="-285750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55555"/>
              <a:buFont typeface="Wingdings"/>
              <a:buChar char=""/>
              <a:tabLst>
                <a:tab pos="755650"/>
              </a:tabLst>
            </a:pPr>
            <a:r>
              <a:rPr sz="3600" b="1" spc="-5">
                <a:latin typeface="Microsoft JhengHei"/>
                <a:cs typeface="Microsoft JhengHei"/>
              </a:rPr>
              <a:t>汇编语言源程序的基本结构</a:t>
            </a:r>
            <a:endParaRPr sz="3600">
              <a:latin typeface="Microsoft JhengHei"/>
              <a:cs typeface="Microsoft JhengHei"/>
            </a:endParaRPr>
          </a:p>
          <a:p>
            <a:pPr marL="755650" lvl="1" indent="-285750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55555"/>
              <a:buFont typeface="Wingdings"/>
              <a:buChar char=""/>
              <a:tabLst>
                <a:tab pos="755650"/>
              </a:tabLst>
            </a:pPr>
            <a:r>
              <a:rPr sz="3600" b="1" spc="-10">
                <a:latin typeface="Microsoft JhengHei"/>
                <a:cs typeface="Microsoft JhengHei"/>
              </a:rPr>
              <a:t>划分功能模块</a:t>
            </a:r>
            <a:endParaRPr sz="3600">
              <a:latin typeface="Microsoft JhengHei"/>
              <a:cs typeface="Microsoft JhengHei"/>
            </a:endParaRPr>
          </a:p>
          <a:p>
            <a:pPr marL="755650" lvl="1" indent="-285750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55555"/>
              <a:buFont typeface="Wingdings"/>
              <a:buChar char=""/>
              <a:tabLst>
                <a:tab pos="755650"/>
              </a:tabLst>
            </a:pPr>
            <a:r>
              <a:rPr sz="3600" b="1" spc="-10">
                <a:latin typeface="Microsoft JhengHei"/>
                <a:cs typeface="Microsoft JhengHei"/>
              </a:rPr>
              <a:t>自上而下逐步求精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4752" y="1024254"/>
            <a:ext cx="408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0"/>
              <a:t>应用程序设计技术</a:t>
            </a:r>
            <a:endParaRPr sz="40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7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402590" y="1887713"/>
            <a:ext cx="8496300" cy="3672204"/>
          </a:xfrm>
          <a:prstGeom prst="rect">
            <a:avLst/>
          </a:prstGeom>
        </p:spPr>
        <p:txBody>
          <a:bodyPr vert="horz" wrap="square" lIns="0" tIns="142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20"/>
              </a:spcBef>
            </a:pPr>
            <a:r>
              <a:rPr sz="4000" b="1" spc="-10">
                <a:latin typeface="Microsoft JhengHei"/>
                <a:cs typeface="Microsoft JhengHei"/>
              </a:rPr>
              <a:t>功能性设计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919"/>
              </a:spcBef>
            </a:pPr>
            <a:r>
              <a:rPr sz="3600" b="1" spc="-365">
                <a:latin typeface="Microsoft JhengHei"/>
                <a:cs typeface="Microsoft JhengHei"/>
              </a:rPr>
              <a:t>1</a:t>
            </a:r>
            <a:r>
              <a:rPr sz="3600" b="1" spc="-10">
                <a:latin typeface="Microsoft JhengHei"/>
                <a:cs typeface="Microsoft JhengHei"/>
              </a:rPr>
              <a:t>运行结构设计：</a:t>
            </a:r>
            <a:endParaRPr sz="3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755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满足功能条件下，有简捷、可靠运行路径</a:t>
            </a:r>
            <a:endParaRPr sz="32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软件模块化，任务划分相对独立的硬件环境</a:t>
            </a:r>
            <a:endParaRPr sz="32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ct val="100000"/>
              </a:lnSpc>
              <a:spcBef>
                <a:spcPts val="770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划定边界条件：交换条件、数据类型、资源分</a:t>
            </a:r>
            <a:r>
              <a:rPr sz="3200" b="1" spc="-60">
                <a:latin typeface="Microsoft JhengHei"/>
                <a:cs typeface="Microsoft JhengHei"/>
              </a:rPr>
              <a:t>配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应用程序设计技术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402590" y="1839030"/>
            <a:ext cx="8496300" cy="3062605"/>
          </a:xfrm>
          <a:prstGeom prst="rect">
            <a:avLst/>
          </a:prstGeom>
        </p:spPr>
        <p:txBody>
          <a:bodyPr vert="horz" wrap="square" lIns="0" tIns="140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4400" b="1" spc="-450">
                <a:latin typeface="Microsoft JhengHei"/>
                <a:cs typeface="Microsoft JhengHei"/>
              </a:rPr>
              <a:t>2</a:t>
            </a:r>
            <a:r>
              <a:rPr sz="4400" b="1" spc="-10">
                <a:latin typeface="Microsoft JhengHei"/>
                <a:cs typeface="Microsoft JhengHei"/>
              </a:rPr>
              <a:t>任务单元设计：</a:t>
            </a:r>
            <a:endParaRPr sz="4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730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划分子程序：相对独立性、完整性、通用性。</a:t>
            </a:r>
            <a:endParaRPr sz="32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 spc="-10">
                <a:latin typeface="Microsoft JhengHei"/>
                <a:cs typeface="Microsoft JhengHei"/>
              </a:rPr>
              <a:t>占用公共资源最少</a:t>
            </a:r>
            <a:endParaRPr sz="32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ct val="100000"/>
              </a:lnSpc>
              <a:spcBef>
                <a:spcPts val="770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出入口规范清楚交接面简单、清晰、规范、操</a:t>
            </a:r>
            <a:r>
              <a:rPr sz="3200" b="1" spc="-10">
                <a:latin typeface="Microsoft JhengHei"/>
                <a:cs typeface="Microsoft JhengHei"/>
              </a:rPr>
              <a:t>作类型尽量集中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应用程序设计技术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9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834390" y="1968287"/>
            <a:ext cx="7683500" cy="232981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3600" b="1" spc="-365">
                <a:latin typeface="Microsoft JhengHei"/>
                <a:cs typeface="Microsoft JhengHei"/>
              </a:rPr>
              <a:t>3</a:t>
            </a:r>
            <a:r>
              <a:rPr sz="3600" b="1" spc="-10">
                <a:latin typeface="Microsoft JhengHei"/>
                <a:cs typeface="Microsoft JhengHei"/>
              </a:rPr>
              <a:t>可靠性设计：</a:t>
            </a:r>
            <a:endParaRPr sz="3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430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600" b="1" spc="-5">
                <a:latin typeface="Microsoft JhengHei"/>
                <a:cs typeface="Microsoft JhengHei"/>
              </a:rPr>
              <a:t>足够的时序余度，足够的容错设计。</a:t>
            </a:r>
            <a:endParaRPr sz="36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ts val="3890"/>
              </a:lnSpc>
              <a:spcBef>
                <a:spcPts val="919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600" b="1" spc="-5">
                <a:latin typeface="Microsoft JhengHei"/>
                <a:cs typeface="Microsoft JhengHei"/>
              </a:rPr>
              <a:t>可靠性控制设计：系统安全、保护、</a:t>
            </a:r>
            <a:r>
              <a:rPr sz="3600" b="1" spc="-10">
                <a:latin typeface="Microsoft JhengHei"/>
                <a:cs typeface="Microsoft JhengHei"/>
              </a:rPr>
              <a:t>自检、修复。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9678" y="964882"/>
            <a:ext cx="449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应用程序设计技术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555115" y="1644995"/>
            <a:ext cx="7226300" cy="4091304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4000" b="1" spc="-409">
                <a:latin typeface="Microsoft JhengHei"/>
                <a:cs typeface="Microsoft JhengHei"/>
              </a:rPr>
              <a:t>4</a:t>
            </a:r>
            <a:r>
              <a:rPr sz="4000" b="1" spc="-10">
                <a:latin typeface="Microsoft JhengHei"/>
                <a:cs typeface="Microsoft JhengHei"/>
              </a:rPr>
              <a:t>运行管理设计：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409"/>
              </a:spcBef>
            </a:pPr>
            <a:r>
              <a:rPr sz="3600" b="1" spc="-365">
                <a:latin typeface="Microsoft JhengHei"/>
                <a:cs typeface="Microsoft JhengHei"/>
              </a:rPr>
              <a:t>1</a:t>
            </a:r>
            <a:r>
              <a:rPr sz="3600" b="1" spc="-10">
                <a:latin typeface="Microsoft JhengHei"/>
                <a:cs typeface="Microsoft JhengHei"/>
              </a:rPr>
              <a:t>低功耗运行管理</a:t>
            </a:r>
            <a:endParaRPr sz="3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430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600" b="1">
                <a:latin typeface="Microsoft JhengHei"/>
                <a:cs typeface="Microsoft JhengHei"/>
              </a:rPr>
              <a:t>休闲、掉电设置</a:t>
            </a:r>
            <a:r>
              <a:rPr sz="3600" b="1" spc="-295">
                <a:latin typeface="Microsoft JhengHei"/>
                <a:cs typeface="Microsoft JhengHei"/>
              </a:rPr>
              <a:t>（8051</a:t>
            </a:r>
            <a:r>
              <a:rPr sz="3600" b="1">
                <a:latin typeface="Microsoft JhengHei"/>
                <a:cs typeface="Microsoft JhengHei"/>
              </a:rPr>
              <a:t>具备</a:t>
            </a:r>
            <a:r>
              <a:rPr sz="3600" b="1" spc="-50">
                <a:latin typeface="Microsoft JhengHei"/>
                <a:cs typeface="Microsoft JhengHei"/>
              </a:rPr>
              <a:t>）</a:t>
            </a:r>
            <a:endParaRPr sz="36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ts val="3890"/>
              </a:lnSpc>
              <a:spcBef>
                <a:spcPts val="919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600" b="1" spc="-5">
                <a:latin typeface="Microsoft JhengHei"/>
                <a:cs typeface="Microsoft JhengHei"/>
              </a:rPr>
              <a:t>双时钟：主时钟高速运行、子时钟</a:t>
            </a:r>
            <a:r>
              <a:rPr sz="3600" b="1" spc="-10">
                <a:latin typeface="Microsoft JhengHei"/>
                <a:cs typeface="Microsoft JhengHei"/>
              </a:rPr>
              <a:t>低速运行可设置调整</a:t>
            </a:r>
            <a:endParaRPr sz="3600">
              <a:latin typeface="Microsoft JhengHei"/>
              <a:cs typeface="Microsoft JhengHei"/>
            </a:endParaRPr>
          </a:p>
          <a:p>
            <a:pPr marL="354965" marR="233679" indent="-342265">
              <a:lnSpc>
                <a:spcPts val="3890"/>
              </a:lnSpc>
              <a:spcBef>
                <a:spcPts val="860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600" b="1">
                <a:latin typeface="Microsoft JhengHei"/>
                <a:cs typeface="Microsoft JhengHei"/>
              </a:rPr>
              <a:t>主时钟下分频管理：控制</a:t>
            </a:r>
            <a:r>
              <a:rPr sz="3600" b="1" spc="-665">
                <a:latin typeface="Microsoft JhengHei"/>
                <a:cs typeface="Microsoft JhengHei"/>
              </a:rPr>
              <a:t>CPU</a:t>
            </a:r>
            <a:r>
              <a:rPr sz="3600" b="1" spc="-25">
                <a:latin typeface="Microsoft JhengHei"/>
                <a:cs typeface="Microsoft JhengHei"/>
              </a:rPr>
              <a:t>最佳</a:t>
            </a:r>
            <a:r>
              <a:rPr sz="3600" b="1" spc="-15">
                <a:latin typeface="Microsoft JhengHei"/>
                <a:cs typeface="Microsoft JhengHei"/>
              </a:rPr>
              <a:t>运行方式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应用程序设计技术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61428" y="1948655"/>
            <a:ext cx="7277100" cy="2505710"/>
          </a:xfrm>
          <a:prstGeom prst="rect">
            <a:avLst/>
          </a:prstGeom>
        </p:spPr>
        <p:txBody>
          <a:bodyPr vert="horz" wrap="square" lIns="0" tIns="130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25"/>
              </a:spcBef>
              <a:tabLst>
                <a:tab pos="520065"/>
              </a:tabLst>
            </a:pPr>
            <a:r>
              <a:rPr sz="4000" b="1" spc="-459">
                <a:latin typeface="Microsoft JhengHei"/>
                <a:cs typeface="Microsoft JhengHei"/>
              </a:rPr>
              <a:t>2</a:t>
            </a:r>
            <a:r>
              <a:rPr sz="4000" b="1">
                <a:latin typeface="Microsoft JhengHei"/>
                <a:cs typeface="Microsoft JhengHei"/>
              </a:rPr>
              <a:t>	</a:t>
            </a:r>
            <a:r>
              <a:rPr sz="4000" b="1" spc="-1230">
                <a:latin typeface="Microsoft JhengHei"/>
                <a:cs typeface="Microsoft JhengHei"/>
              </a:rPr>
              <a:t>MCU</a:t>
            </a:r>
            <a:r>
              <a:rPr sz="4000" b="1" spc="-10">
                <a:latin typeface="Microsoft JhengHei"/>
                <a:cs typeface="Microsoft JhengHei"/>
              </a:rPr>
              <a:t>对外围电路管理</a:t>
            </a:r>
            <a:endParaRPr sz="40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745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可关断的外围端口控制</a:t>
            </a:r>
            <a:endParaRPr sz="32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可编程外围器件的编程控制</a:t>
            </a:r>
            <a:endParaRPr sz="32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外围辅助电路的时钟、供电与电源管理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9678" y="964882"/>
            <a:ext cx="3378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10">
                <a:latin typeface="Microsoft JhengHei"/>
                <a:cs typeface="Microsoft JhengHei"/>
              </a:rPr>
              <a:t>程序设计概述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12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61427" y="2263013"/>
            <a:ext cx="6769100" cy="2329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600" b="1" spc="-5">
                <a:latin typeface="Microsoft JhengHei"/>
                <a:cs typeface="Microsoft JhengHei"/>
              </a:rPr>
              <a:t>全面了解硬件结构、指令系统、功能要求以及有关算法。</a:t>
            </a:r>
            <a:endParaRPr sz="36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ct val="100000"/>
              </a:lnSpc>
              <a:spcBef>
                <a:spcPts val="860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600" b="1" spc="-5">
                <a:latin typeface="Microsoft JhengHei"/>
                <a:cs typeface="Microsoft JhengHei"/>
              </a:rPr>
              <a:t>节省内存单元、缩短程序长度、</a:t>
            </a:r>
            <a:r>
              <a:rPr sz="3600" b="1" spc="-10">
                <a:latin typeface="Microsoft JhengHei"/>
                <a:cs typeface="Microsoft JhengHei"/>
              </a:rPr>
              <a:t>加快运行速度。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系统应用程序结构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8740" y="2194496"/>
            <a:ext cx="8089900" cy="178117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65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  <a:tab pos="3669665"/>
              </a:tabLst>
            </a:pPr>
            <a:r>
              <a:rPr sz="3200" b="1">
                <a:latin typeface="Microsoft JhengHei"/>
                <a:cs typeface="Microsoft JhengHei"/>
              </a:rPr>
              <a:t>键操作结构</a:t>
            </a:r>
            <a:r>
              <a:rPr sz="3200" b="1" spc="-50">
                <a:latin typeface="Microsoft JhengHei"/>
                <a:cs typeface="Microsoft JhengHei"/>
              </a:rPr>
              <a:t>：</a:t>
            </a:r>
            <a:r>
              <a:rPr sz="3200" b="1">
                <a:latin typeface="Microsoft JhengHei"/>
                <a:cs typeface="Microsoft JhengHei"/>
              </a:rPr>
              <a:t>	人机交互</a:t>
            </a:r>
            <a:r>
              <a:rPr sz="3200" b="1" spc="-50">
                <a:latin typeface="Microsoft JhengHei"/>
                <a:cs typeface="Microsoft JhengHei"/>
              </a:rPr>
              <a:t>式</a:t>
            </a:r>
            <a:endParaRPr sz="32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  <a:tab pos="4584065"/>
              </a:tabLst>
            </a:pPr>
            <a:r>
              <a:rPr sz="3200" b="1">
                <a:latin typeface="Microsoft JhengHei"/>
                <a:cs typeface="Microsoft JhengHei"/>
              </a:rPr>
              <a:t>自主运行程序结构</a:t>
            </a:r>
            <a:r>
              <a:rPr sz="3200" b="1" spc="-50">
                <a:latin typeface="Microsoft JhengHei"/>
                <a:cs typeface="Microsoft JhengHei"/>
              </a:rPr>
              <a:t>：</a:t>
            </a:r>
            <a:r>
              <a:rPr sz="3200" b="1">
                <a:latin typeface="Microsoft JhengHei"/>
                <a:cs typeface="Microsoft JhengHei"/>
              </a:rPr>
              <a:t>	流水作业</a:t>
            </a:r>
            <a:r>
              <a:rPr sz="3200" b="1" spc="-50">
                <a:latin typeface="Microsoft JhengHei"/>
                <a:cs typeface="Microsoft JhengHei"/>
              </a:rPr>
              <a:t>式</a:t>
            </a:r>
            <a:endParaRPr sz="32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 spc="-535">
                <a:latin typeface="Microsoft JhengHei"/>
                <a:cs typeface="Microsoft JhengHei"/>
              </a:rPr>
              <a:t>RTOS</a:t>
            </a:r>
            <a:r>
              <a:rPr sz="3200" b="1" spc="45">
                <a:latin typeface="Microsoft JhengHei"/>
                <a:cs typeface="Microsoft JhengHei"/>
              </a:rPr>
              <a:t>任务管理嵌入结构：(</a:t>
            </a:r>
            <a:r>
              <a:rPr sz="3200" b="1" spc="50">
                <a:latin typeface="Microsoft JhengHei"/>
                <a:cs typeface="Microsoft JhengHei"/>
              </a:rPr>
              <a:t>多任务软件平台)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1940" y="3950144"/>
            <a:ext cx="2260600" cy="11963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3200" b="1" spc="-325">
                <a:latin typeface="Microsoft JhengHei"/>
                <a:cs typeface="Microsoft JhengHei"/>
              </a:rPr>
              <a:t>1</a:t>
            </a:r>
            <a:r>
              <a:rPr sz="3200" b="1" spc="-15">
                <a:latin typeface="Microsoft JhengHei"/>
                <a:cs typeface="Microsoft JhengHei"/>
              </a:rPr>
              <a:t>时间管理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3200" b="1" spc="-325">
                <a:latin typeface="Microsoft JhengHei"/>
                <a:cs typeface="Microsoft JhengHei"/>
              </a:rPr>
              <a:t>4</a:t>
            </a:r>
            <a:r>
              <a:rPr sz="3200" b="1" spc="-10">
                <a:latin typeface="Microsoft JhengHei"/>
                <a:cs typeface="Microsoft JhengHei"/>
              </a:rPr>
              <a:t>任务间通信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923540" y="3950144"/>
            <a:ext cx="2260600" cy="11963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3200" b="1" spc="-325">
                <a:latin typeface="Microsoft JhengHei"/>
                <a:cs typeface="Microsoft JhengHei"/>
              </a:rPr>
              <a:t>2</a:t>
            </a:r>
            <a:r>
              <a:rPr sz="3200" b="1" spc="-15">
                <a:latin typeface="Microsoft JhengHei"/>
                <a:cs typeface="Microsoft JhengHei"/>
              </a:rPr>
              <a:t>任务调度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3200" b="1" spc="-325">
                <a:latin typeface="Microsoft JhengHei"/>
                <a:cs typeface="Microsoft JhengHei"/>
              </a:rPr>
              <a:t>5</a:t>
            </a:r>
            <a:r>
              <a:rPr sz="3200" b="1" spc="-10">
                <a:latin typeface="Microsoft JhengHei"/>
                <a:cs typeface="Microsoft JhengHei"/>
              </a:rPr>
              <a:t>任务的同步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565140" y="3950144"/>
            <a:ext cx="3073400" cy="11963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3200" b="1" spc="-325">
                <a:latin typeface="Microsoft JhengHei"/>
                <a:cs typeface="Microsoft JhengHei"/>
              </a:rPr>
              <a:t>3</a:t>
            </a:r>
            <a:r>
              <a:rPr sz="3200" b="1" spc="60">
                <a:latin typeface="Microsoft JhengHei"/>
                <a:cs typeface="Microsoft JhengHei"/>
              </a:rPr>
              <a:t>输入/</a:t>
            </a:r>
            <a:r>
              <a:rPr sz="3200" b="1" spc="-20">
                <a:latin typeface="Microsoft JhengHei"/>
                <a:cs typeface="Microsoft JhengHei"/>
              </a:rPr>
              <a:t>出操作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3200" b="1" spc="-325">
                <a:latin typeface="Microsoft JhengHei"/>
                <a:cs typeface="Microsoft JhengHei"/>
              </a:rPr>
              <a:t>6</a:t>
            </a:r>
            <a:r>
              <a:rPr sz="3200" b="1" spc="-10">
                <a:latin typeface="Microsoft JhengHei"/>
                <a:cs typeface="Microsoft JhengHei"/>
              </a:rPr>
              <a:t>信息的调用管理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4925" y="549275"/>
            <a:ext cx="9109075" cy="3272154"/>
          </a:xfrm>
          <a:custGeom>
            <a:rect l="l" t="t" r="r" b="b"/>
            <a:pathLst>
              <a:path w="9109075" h="3272154">
                <a:moveTo>
                  <a:pt x="0" y="0"/>
                </a:moveTo>
                <a:lnTo>
                  <a:pt x="9109075" y="0"/>
                </a:lnTo>
              </a:path>
              <a:path w="9109075" h="3272154">
                <a:moveTo>
                  <a:pt x="9109075" y="3271837"/>
                </a:moveTo>
                <a:lnTo>
                  <a:pt x="0" y="3271837"/>
                </a:lnTo>
                <a:lnTo>
                  <a:pt x="0" y="0"/>
                </a:lnTo>
              </a:path>
            </a:pathLst>
          </a:custGeom>
          <a:ln w="9525">
            <a:solidFill>
              <a:srgbClr val="FF00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3665" y="377832"/>
            <a:ext cx="6934200" cy="1435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6865" marR="5080" indent="-304800">
              <a:lnSpc>
                <a:spcPct val="144500"/>
              </a:lnSpc>
              <a:spcBef>
                <a:spcPts val="100"/>
              </a:spcBef>
            </a:pPr>
            <a:r>
              <a:rPr sz="3200" b="1">
                <a:latin typeface="Microsoft JhengHei"/>
                <a:cs typeface="Microsoft JhengHei"/>
              </a:rPr>
              <a:t>单片机系统应用程序一个重要的条件</a:t>
            </a:r>
            <a:r>
              <a:rPr sz="3200" spc="-50">
                <a:latin typeface="宋体"/>
                <a:cs typeface="宋体"/>
              </a:rPr>
              <a:t>：</a:t>
            </a:r>
            <a:r>
              <a:rPr sz="3200" b="1">
                <a:latin typeface="Microsoft JhengHei"/>
                <a:cs typeface="Microsoft JhengHei"/>
              </a:rPr>
              <a:t>实时性</a:t>
            </a:r>
            <a:r>
              <a:rPr sz="3200" b="1" spc="-50">
                <a:latin typeface="Times New Roman"/>
                <a:cs typeface="Times New Roman"/>
              </a:rPr>
              <a:t>: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3665" y="2031358"/>
            <a:ext cx="87630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016000">
              <a:lnSpc>
                <a:spcPct val="100000"/>
              </a:lnSpc>
              <a:spcBef>
                <a:spcPts val="100"/>
              </a:spcBef>
            </a:pPr>
            <a:r>
              <a:rPr sz="3200" b="1" u="heavy" spc="-5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要求控制系统能在短时间作出相应处理地控</a:t>
            </a:r>
            <a:r>
              <a:rPr sz="3200" b="1" u="heavy" spc="800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                            </a:t>
            </a:r>
            <a:r>
              <a:rPr sz="3200" b="1" u="heavy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制信息</a:t>
            </a:r>
            <a:r>
              <a:rPr sz="3200" b="1" u="heavy" spc="-5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,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0" y="4953000"/>
            <a:ext cx="1281111" cy="163195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14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66190" y="318769"/>
            <a:ext cx="2819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常用伪指令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15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2131378" y="1098823"/>
            <a:ext cx="6360795" cy="482663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375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 spc="-10">
                <a:latin typeface="Microsoft JhengHei"/>
                <a:cs typeface="Microsoft JhengHei"/>
              </a:rPr>
              <a:t>标号赋值伪指令</a:t>
            </a:r>
            <a:endParaRPr sz="3200">
              <a:latin typeface="Microsoft JhengHei"/>
              <a:cs typeface="Microsoft JhengHei"/>
            </a:endParaRPr>
          </a:p>
          <a:p>
            <a:pPr marL="755650" lvl="1" indent="-285750">
              <a:lnSpc>
                <a:spcPct val="100000"/>
              </a:lnSpc>
              <a:spcBef>
                <a:spcPts val="280"/>
              </a:spcBef>
              <a:buClr>
                <a:srgbClr val="FF0000"/>
              </a:buClr>
              <a:buSzPct val="56250"/>
              <a:buFont typeface="Wingdings"/>
              <a:buChar char=""/>
              <a:tabLst>
                <a:tab pos="755650"/>
              </a:tabLst>
            </a:pPr>
            <a:r>
              <a:rPr sz="3200" b="1">
                <a:latin typeface="Microsoft JhengHei"/>
                <a:cs typeface="Microsoft JhengHei"/>
              </a:rPr>
              <a:t>标</a:t>
            </a:r>
            <a:r>
              <a:rPr sz="3200" b="1" u="heavy">
                <a:uFill>
                  <a:solidFill>
                    <a:srgbClr val="FF0066"/>
                  </a:solidFill>
                </a:uFill>
                <a:latin typeface="Microsoft JhengHei"/>
                <a:cs typeface="Microsoft JhengHei"/>
              </a:rPr>
              <a:t>号等值</a:t>
            </a:r>
            <a:r>
              <a:rPr sz="3200" b="1">
                <a:latin typeface="Microsoft JhengHei"/>
                <a:cs typeface="Microsoft JhengHei"/>
              </a:rPr>
              <a:t>伪指令</a:t>
            </a:r>
            <a:r>
              <a:rPr sz="3200" b="1" spc="-10">
                <a:latin typeface="Tahoma"/>
                <a:cs typeface="Tahoma"/>
              </a:rPr>
              <a:t>----------</a:t>
            </a:r>
            <a:r>
              <a:rPr sz="3200" b="1" spc="-25">
                <a:latin typeface="Tahoma"/>
                <a:cs typeface="Tahoma"/>
              </a:rPr>
              <a:t>EQU</a:t>
            </a:r>
            <a:endParaRPr sz="3200">
              <a:latin typeface="Tahoma"/>
              <a:cs typeface="Tahoma"/>
            </a:endParaRPr>
          </a:p>
          <a:p>
            <a:pPr marL="755650" lvl="1" indent="-285750">
              <a:lnSpc>
                <a:spcPct val="100000"/>
              </a:lnSpc>
              <a:spcBef>
                <a:spcPts val="380"/>
              </a:spcBef>
              <a:buClr>
                <a:srgbClr val="FF0000"/>
              </a:buClr>
              <a:buSzPct val="56250"/>
              <a:buFont typeface="Wingdings"/>
              <a:buChar char=""/>
              <a:tabLst>
                <a:tab pos="755650"/>
              </a:tabLst>
            </a:pPr>
            <a:r>
              <a:rPr sz="3200" b="1">
                <a:latin typeface="Microsoft JhengHei"/>
                <a:cs typeface="Microsoft JhengHei"/>
              </a:rPr>
              <a:t>定义标号值伪指令</a:t>
            </a:r>
            <a:r>
              <a:rPr sz="3200" b="1" spc="-10">
                <a:latin typeface="Tahoma"/>
                <a:cs typeface="Tahoma"/>
              </a:rPr>
              <a:t>--------</a:t>
            </a:r>
            <a:r>
              <a:rPr sz="3200" b="1" spc="-25">
                <a:latin typeface="Tahoma"/>
                <a:cs typeface="Tahoma"/>
              </a:rPr>
              <a:t>DL</a:t>
            </a:r>
            <a:endParaRPr sz="32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spcBef>
                <a:spcPts val="495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 spc="-10">
                <a:latin typeface="Microsoft JhengHei"/>
                <a:cs typeface="Microsoft JhengHei"/>
              </a:rPr>
              <a:t>数据存储说明伪指令</a:t>
            </a:r>
            <a:endParaRPr sz="3200">
              <a:latin typeface="Microsoft JhengHei"/>
              <a:cs typeface="Microsoft JhengHei"/>
            </a:endParaRPr>
          </a:p>
          <a:p>
            <a:pPr marL="755650" lvl="1" indent="-285750">
              <a:lnSpc>
                <a:spcPct val="100000"/>
              </a:lnSpc>
              <a:spcBef>
                <a:spcPts val="275"/>
              </a:spcBef>
              <a:buClr>
                <a:srgbClr val="FF0000"/>
              </a:buClr>
              <a:buSzPct val="56250"/>
              <a:buFont typeface="Wingdings"/>
              <a:buChar char=""/>
              <a:tabLst>
                <a:tab pos="755650"/>
              </a:tabLst>
            </a:pPr>
            <a:r>
              <a:rPr sz="3200" b="1">
                <a:latin typeface="Microsoft JhengHei"/>
                <a:cs typeface="Microsoft JhengHei"/>
              </a:rPr>
              <a:t>定</a:t>
            </a:r>
            <a:r>
              <a:rPr sz="3200" b="1" u="heavy">
                <a:uFill>
                  <a:solidFill>
                    <a:srgbClr val="FF0066"/>
                  </a:solidFill>
                </a:uFill>
                <a:latin typeface="Microsoft JhengHei"/>
                <a:cs typeface="Microsoft JhengHei"/>
              </a:rPr>
              <a:t>义字节</a:t>
            </a:r>
            <a:r>
              <a:rPr sz="3200" b="1">
                <a:latin typeface="Microsoft JhengHei"/>
                <a:cs typeface="Microsoft JhengHei"/>
              </a:rPr>
              <a:t>数据伪指令</a:t>
            </a:r>
            <a:r>
              <a:rPr sz="3200" b="1" spc="-10">
                <a:latin typeface="Tahoma"/>
                <a:cs typeface="Tahoma"/>
              </a:rPr>
              <a:t>------</a:t>
            </a:r>
            <a:r>
              <a:rPr sz="3200" b="1" spc="-25">
                <a:latin typeface="Tahoma"/>
                <a:cs typeface="Tahoma"/>
              </a:rPr>
              <a:t>DB</a:t>
            </a:r>
            <a:endParaRPr sz="3200">
              <a:latin typeface="Tahoma"/>
              <a:cs typeface="Tahoma"/>
            </a:endParaRPr>
          </a:p>
          <a:p>
            <a:pPr marL="285750" marR="219075" lvl="1" indent="-285750" algn="r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56250"/>
              <a:buFont typeface="Wingdings"/>
              <a:buChar char=""/>
              <a:tabLst>
                <a:tab pos="285750"/>
              </a:tabLst>
            </a:pPr>
            <a:r>
              <a:rPr sz="3200" b="1">
                <a:latin typeface="Microsoft JhengHei"/>
                <a:cs typeface="Microsoft JhengHei"/>
              </a:rPr>
              <a:t>定</a:t>
            </a:r>
            <a:r>
              <a:rPr sz="3200" b="1" u="heavy">
                <a:uFill>
                  <a:solidFill>
                    <a:srgbClr val="FF0066"/>
                  </a:solidFill>
                </a:uFill>
                <a:latin typeface="Microsoft JhengHei"/>
                <a:cs typeface="Microsoft JhengHei"/>
              </a:rPr>
              <a:t>义字</a:t>
            </a:r>
            <a:r>
              <a:rPr sz="3200" b="1">
                <a:latin typeface="Microsoft JhengHei"/>
                <a:cs typeface="Microsoft JhengHei"/>
              </a:rPr>
              <a:t>数据伪指令</a:t>
            </a:r>
            <a:r>
              <a:rPr sz="3200" b="1" spc="-10">
                <a:latin typeface="Tahoma"/>
                <a:cs typeface="Tahoma"/>
              </a:rPr>
              <a:t>--------</a:t>
            </a:r>
            <a:r>
              <a:rPr sz="3200" b="1" spc="-25">
                <a:latin typeface="Tahoma"/>
                <a:cs typeface="Tahoma"/>
              </a:rPr>
              <a:t>DW</a:t>
            </a:r>
            <a:endParaRPr sz="3200">
              <a:latin typeface="Tahoma"/>
              <a:cs typeface="Tahoma"/>
            </a:endParaRPr>
          </a:p>
          <a:p>
            <a:pPr marL="342265" marR="310515" indent="-342265" algn="r">
              <a:lnSpc>
                <a:spcPct val="100000"/>
              </a:lnSpc>
              <a:spcBef>
                <a:spcPts val="384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42265"/>
                <a:tab pos="342900"/>
              </a:tabLst>
            </a:pPr>
            <a:r>
              <a:rPr sz="3200" b="1" spc="20">
                <a:latin typeface="Microsoft JhengHei"/>
                <a:cs typeface="Microsoft JhengHei"/>
              </a:rPr>
              <a:t>存储器说明伪指令 </a:t>
            </a:r>
            <a:r>
              <a:rPr sz="3200" b="1" spc="-10">
                <a:latin typeface="Tahoma"/>
                <a:cs typeface="Tahoma"/>
              </a:rPr>
              <a:t>----------</a:t>
            </a:r>
            <a:r>
              <a:rPr sz="3200" b="1" spc="-25">
                <a:latin typeface="Tahoma"/>
                <a:cs typeface="Tahoma"/>
              </a:rPr>
              <a:t>DS</a:t>
            </a:r>
            <a:endParaRPr sz="32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spcBef>
                <a:spcPts val="380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>
                <a:latin typeface="Microsoft JhengHei"/>
                <a:cs typeface="Microsoft JhengHei"/>
              </a:rPr>
              <a:t>程</a:t>
            </a:r>
            <a:r>
              <a:rPr sz="3200" b="1" u="heavy">
                <a:uFill>
                  <a:solidFill>
                    <a:srgbClr val="FF0066"/>
                  </a:solidFill>
                </a:uFill>
                <a:latin typeface="Microsoft JhengHei"/>
                <a:cs typeface="Microsoft JhengHei"/>
              </a:rPr>
              <a:t>序起始地址</a:t>
            </a:r>
            <a:r>
              <a:rPr sz="3200" b="1">
                <a:latin typeface="Microsoft JhengHei"/>
                <a:cs typeface="Microsoft JhengHei"/>
              </a:rPr>
              <a:t>伪指令</a:t>
            </a:r>
            <a:r>
              <a:rPr sz="3200" b="1" spc="-10">
                <a:latin typeface="Tahoma"/>
                <a:cs typeface="Tahoma"/>
              </a:rPr>
              <a:t>--------</a:t>
            </a:r>
            <a:r>
              <a:rPr sz="3200" b="1" spc="-25">
                <a:latin typeface="Tahoma"/>
                <a:cs typeface="Tahoma"/>
              </a:rPr>
              <a:t>ORG</a:t>
            </a:r>
            <a:endParaRPr sz="32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3333CC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>
                <a:latin typeface="Microsoft JhengHei"/>
                <a:cs typeface="Microsoft JhengHei"/>
              </a:rPr>
              <a:t>汇</a:t>
            </a:r>
            <a:r>
              <a:rPr sz="3200" b="1" u="heavy">
                <a:uFill>
                  <a:solidFill>
                    <a:srgbClr val="FF0066"/>
                  </a:solidFill>
                </a:uFill>
                <a:latin typeface="Microsoft JhengHei"/>
                <a:cs typeface="Microsoft JhengHei"/>
              </a:rPr>
              <a:t>编结束伪</a:t>
            </a:r>
            <a:r>
              <a:rPr sz="3200" b="1">
                <a:latin typeface="Microsoft JhengHei"/>
                <a:cs typeface="Microsoft JhengHei"/>
              </a:rPr>
              <a:t>指令</a:t>
            </a:r>
            <a:r>
              <a:rPr sz="3200" b="1" spc="-10">
                <a:latin typeface="Tahoma"/>
                <a:cs typeface="Tahoma"/>
              </a:rPr>
              <a:t>-------------</a:t>
            </a:r>
            <a:r>
              <a:rPr sz="3200" b="1" spc="-25">
                <a:latin typeface="Tahoma"/>
                <a:cs typeface="Tahoma"/>
              </a:rPr>
              <a:t>END</a:t>
            </a:r>
            <a:endParaRPr sz="3200">
              <a:latin typeface="Tahoma"/>
              <a:cs typeface="Tahom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40" y="20790"/>
            <a:ext cx="38481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34365"/>
              </a:tabLst>
            </a:pPr>
            <a:r>
              <a:rPr sz="2800" b="1" spc="-25">
                <a:solidFill>
                  <a:srgbClr val="000000"/>
                </a:solidFill>
                <a:latin typeface="Times New Roman"/>
                <a:cs typeface="Times New Roman"/>
              </a:rPr>
              <a:t>7.3</a:t>
            </a:r>
            <a:r>
              <a:rPr sz="2800" b="1">
                <a:solidFill>
                  <a:srgbClr val="000000"/>
                </a:solidFill>
                <a:latin typeface="Times New Roman"/>
                <a:cs typeface="Times New Roman"/>
              </a:rPr>
              <a:t>	</a:t>
            </a:r>
            <a:r>
              <a:rPr sz="2800" b="1" spc="-10">
                <a:solidFill>
                  <a:srgbClr val="000000"/>
                </a:solidFill>
                <a:latin typeface="Microsoft JhengHei"/>
                <a:cs typeface="Microsoft JhengHei"/>
              </a:rPr>
              <a:t>应用程序设计与技巧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740" y="470138"/>
            <a:ext cx="8653145" cy="5355590"/>
          </a:xfrm>
          <a:prstGeom prst="rect">
            <a:avLst/>
          </a:prstGeom>
        </p:spPr>
        <p:txBody>
          <a:bodyPr vert="horz" wrap="square" lIns="0" tIns="1225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65"/>
              </a:spcBef>
              <a:tabLst>
                <a:tab pos="850265"/>
              </a:tabLst>
            </a:pPr>
            <a:r>
              <a:rPr sz="2400" b="1" spc="-10">
                <a:latin typeface="Times New Roman"/>
                <a:cs typeface="Times New Roman"/>
              </a:rPr>
              <a:t>7.3.1</a:t>
            </a:r>
            <a:r>
              <a:rPr sz="2400" b="1">
                <a:latin typeface="Times New Roman"/>
                <a:cs typeface="Times New Roman"/>
              </a:rPr>
              <a:t>	</a:t>
            </a:r>
            <a:r>
              <a:rPr sz="2400" b="1" spc="-10">
                <a:latin typeface="Times New Roman"/>
                <a:cs typeface="Times New Roman"/>
              </a:rPr>
              <a:t>MCS--51</a:t>
            </a:r>
            <a:r>
              <a:rPr sz="2400" b="1" spc="-10">
                <a:latin typeface="Microsoft JhengHei"/>
                <a:cs typeface="Microsoft JhengHei"/>
              </a:rPr>
              <a:t>源程序的基本格式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2400" b="1">
                <a:latin typeface="Microsoft JhengHei"/>
                <a:cs typeface="Microsoft JhengHei"/>
              </a:rPr>
              <a:t>中断矢量地址在程序存储器的</a:t>
            </a:r>
            <a:r>
              <a:rPr sz="2400" b="1" spc="-10">
                <a:latin typeface="Times New Roman"/>
                <a:cs typeface="Times New Roman"/>
              </a:rPr>
              <a:t>0003H</a:t>
            </a:r>
            <a:r>
              <a:rPr sz="2400" b="1" spc="-5">
                <a:latin typeface="Times New Roman"/>
                <a:cs typeface="Times New Roman"/>
              </a:rPr>
              <a:t>-----</a:t>
            </a:r>
            <a:r>
              <a:rPr sz="2400" b="1">
                <a:latin typeface="Times New Roman"/>
                <a:cs typeface="Times New Roman"/>
              </a:rPr>
              <a:t>0032H</a:t>
            </a:r>
            <a:r>
              <a:rPr sz="2400" b="1" spc="-25">
                <a:latin typeface="Microsoft JhengHei"/>
                <a:cs typeface="Microsoft JhengHei"/>
              </a:rPr>
              <a:t>区间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  <a:tabLst>
                <a:tab pos="4135754"/>
              </a:tabLst>
            </a:pPr>
            <a:r>
              <a:rPr sz="2400" b="1">
                <a:latin typeface="Microsoft JhengHei"/>
                <a:cs typeface="Microsoft JhengHei"/>
              </a:rPr>
              <a:t>而起始地址比须从</a:t>
            </a:r>
            <a:r>
              <a:rPr sz="2400" b="1">
                <a:latin typeface="Times New Roman"/>
                <a:cs typeface="Times New Roman"/>
              </a:rPr>
              <a:t>0000H</a:t>
            </a:r>
            <a:r>
              <a:rPr sz="2400" b="1">
                <a:latin typeface="Microsoft JhengHei"/>
                <a:cs typeface="Microsoft JhengHei"/>
              </a:rPr>
              <a:t>开</a:t>
            </a:r>
            <a:r>
              <a:rPr sz="2400" b="1" spc="-50">
                <a:latin typeface="Microsoft JhengHei"/>
                <a:cs typeface="Microsoft JhengHei"/>
              </a:rPr>
              <a:t>始</a:t>
            </a:r>
            <a:r>
              <a:rPr sz="2400" b="1">
                <a:latin typeface="Microsoft JhengHei"/>
                <a:cs typeface="Microsoft JhengHei"/>
              </a:rPr>
              <a:t>	复位后系统从</a:t>
            </a:r>
            <a:r>
              <a:rPr sz="2400" b="1">
                <a:latin typeface="Times New Roman"/>
                <a:cs typeface="Times New Roman"/>
              </a:rPr>
              <a:t>0000H</a:t>
            </a:r>
            <a:r>
              <a:rPr sz="2400" b="1">
                <a:latin typeface="Microsoft JhengHei"/>
                <a:cs typeface="Microsoft JhengHei"/>
              </a:rPr>
              <a:t>开始执行程</a:t>
            </a:r>
            <a:r>
              <a:rPr sz="2400" b="1" spc="-50">
                <a:latin typeface="Microsoft JhengHei"/>
                <a:cs typeface="Microsoft JhengHei"/>
              </a:rPr>
              <a:t>序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  <a:tabLst>
                <a:tab pos="4448810"/>
              </a:tabLst>
            </a:pPr>
            <a:r>
              <a:rPr sz="2400" b="1" spc="-10">
                <a:latin typeface="Times New Roman"/>
                <a:cs typeface="Times New Roman"/>
              </a:rPr>
              <a:t>0000H-</a:t>
            </a:r>
            <a:r>
              <a:rPr sz="2400" b="1">
                <a:latin typeface="Times New Roman"/>
                <a:cs typeface="Times New Roman"/>
              </a:rPr>
              <a:t>--0002H</a:t>
            </a:r>
            <a:r>
              <a:rPr sz="2400" b="1">
                <a:latin typeface="Microsoft JhengHei"/>
                <a:cs typeface="Microsoft JhengHei"/>
              </a:rPr>
              <a:t>单元放跳转指</a:t>
            </a:r>
            <a:r>
              <a:rPr sz="2400" b="1" spc="-50">
                <a:latin typeface="Microsoft JhengHei"/>
                <a:cs typeface="Microsoft JhengHei"/>
              </a:rPr>
              <a:t>令</a:t>
            </a:r>
            <a:r>
              <a:rPr sz="2400" b="1">
                <a:latin typeface="Microsoft JhengHei"/>
                <a:cs typeface="Microsoft JhengHei"/>
              </a:rPr>
              <a:t>	转入主程序</a:t>
            </a:r>
            <a:r>
              <a:rPr sz="2400" b="1" spc="-50">
                <a:latin typeface="Microsoft JhengHei"/>
                <a:cs typeface="Microsoft JhengHei"/>
              </a:rPr>
              <a:t>段</a:t>
            </a:r>
            <a:endParaRPr sz="2400">
              <a:latin typeface="Microsoft JhengHei"/>
              <a:cs typeface="Microsoft JhengHei"/>
            </a:endParaRPr>
          </a:p>
          <a:p>
            <a:pPr marL="1459865">
              <a:lnSpc>
                <a:spcPct val="100000"/>
              </a:lnSpc>
              <a:spcBef>
                <a:spcPts val="560"/>
              </a:spcBef>
            </a:pPr>
            <a:r>
              <a:rPr sz="2400" b="1" spc="-10">
                <a:latin typeface="Times New Roman"/>
                <a:cs typeface="Times New Roman"/>
              </a:rPr>
              <a:t>0000H</a:t>
            </a:r>
            <a:endParaRPr sz="2400">
              <a:latin typeface="Times New Roman"/>
              <a:cs typeface="Times New Roman"/>
            </a:endParaRPr>
          </a:p>
          <a:p>
            <a:pPr marL="1459865">
              <a:lnSpc>
                <a:spcPct val="100000"/>
              </a:lnSpc>
              <a:spcBef>
                <a:spcPts val="1440"/>
              </a:spcBef>
            </a:pPr>
            <a:r>
              <a:rPr sz="2400" b="1" spc="-10">
                <a:latin typeface="Times New Roman"/>
                <a:cs typeface="Times New Roman"/>
              </a:rPr>
              <a:t>0002H</a:t>
            </a:r>
            <a:endParaRPr sz="2400">
              <a:latin typeface="Times New Roman"/>
              <a:cs typeface="Times New Roman"/>
            </a:endParaRPr>
          </a:p>
          <a:p>
            <a:pPr marL="1459865">
              <a:lnSpc>
                <a:spcPct val="100000"/>
              </a:lnSpc>
              <a:spcBef>
                <a:spcPts val="715"/>
              </a:spcBef>
            </a:pPr>
            <a:r>
              <a:rPr sz="2400" b="1" spc="-10">
                <a:latin typeface="Times New Roman"/>
                <a:cs typeface="Times New Roman"/>
              </a:rPr>
              <a:t>0003H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400">
              <a:latin typeface="Times New Roman"/>
              <a:cs typeface="Times New Roman"/>
            </a:endParaRPr>
          </a:p>
          <a:p>
            <a:pPr marL="1459865">
              <a:lnSpc>
                <a:spcPct val="100000"/>
              </a:lnSpc>
            </a:pPr>
            <a:r>
              <a:rPr sz="2400" b="1" spc="-10">
                <a:latin typeface="Times New Roman"/>
                <a:cs typeface="Times New Roman"/>
              </a:rPr>
              <a:t>0032H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550">
              <a:latin typeface="Times New Roman"/>
              <a:cs typeface="Times New Roman"/>
            </a:endParaRPr>
          </a:p>
          <a:p>
            <a:pPr marL="1459865">
              <a:lnSpc>
                <a:spcPct val="100000"/>
              </a:lnSpc>
            </a:pPr>
            <a:r>
              <a:rPr sz="2400" b="1" spc="-10">
                <a:latin typeface="Times New Roman"/>
                <a:cs typeface="Times New Roman"/>
              </a:rPr>
              <a:t>0050H</a:t>
            </a:r>
            <a:endParaRPr sz="2400">
              <a:latin typeface="Times New Roman"/>
              <a:cs typeface="Times New Roman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2571750" y="2401888"/>
          <a:ext cx="1333500" cy="42094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95400"/>
              </a:tblGrid>
              <a:tr h="1004569">
                <a:tc>
                  <a:txBody>
                    <a:bodyPr vert="horz" wrap="square"/>
                    <a:lstStyle/>
                    <a:p>
                      <a:pPr marL="2349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latin typeface="Microsoft JhengHei"/>
                          <a:cs typeface="Microsoft JhengHei"/>
                        </a:rPr>
                        <a:t>跳转指令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  <a:p>
                      <a:pPr marL="23495">
                        <a:lnSpc>
                          <a:spcPct val="100000"/>
                        </a:lnSpc>
                        <a:spcBef>
                          <a:spcPts val="1440"/>
                        </a:spcBef>
                      </a:pPr>
                      <a:r>
                        <a:rPr sz="2400" b="1" spc="-15">
                          <a:latin typeface="Microsoft JhengHei"/>
                          <a:cs typeface="Microsoft JhengHei"/>
                        </a:rPr>
                        <a:t>转主程序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552575">
                <a:tc>
                  <a:txBody>
                    <a:bodyPr vert="horz" wrap="square"/>
                    <a:lstStyle/>
                    <a:p>
                      <a:pPr marL="2349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latin typeface="Microsoft JhengHei"/>
                          <a:cs typeface="Microsoft JhengHei"/>
                        </a:rPr>
                        <a:t>中断矢量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  <a:p>
                      <a:pPr marL="23495">
                        <a:lnSpc>
                          <a:spcPct val="100000"/>
                        </a:lnSpc>
                      </a:pPr>
                      <a:r>
                        <a:rPr sz="2400" b="1" spc="-20">
                          <a:latin typeface="Microsoft JhengHei"/>
                          <a:cs typeface="Microsoft JhengHei"/>
                        </a:rPr>
                        <a:t>地址表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522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3200">
                        <a:latin typeface="Times New Roman"/>
                        <a:cs typeface="Times New Roman"/>
                      </a:endParaRPr>
                    </a:p>
                    <a:p>
                      <a:pPr marL="99695">
                        <a:lnSpc>
                          <a:spcPct val="100000"/>
                        </a:lnSpc>
                      </a:pPr>
                      <a:r>
                        <a:rPr sz="2400" b="1" spc="-20">
                          <a:latin typeface="Microsoft JhengHei"/>
                          <a:cs typeface="Microsoft JhengHei"/>
                        </a:rPr>
                        <a:t>主程序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127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pSp>
        <p:nvGrpSpPr>
          <p:cNvPr id="5" name="object 5"/>
          <p:cNvGrpSpPr/>
          <p:nvPr/>
        </p:nvGrpSpPr>
        <p:grpSpPr>
          <a:xfrm>
            <a:off x="4186235" y="2416175"/>
            <a:ext cx="1076325" cy="4135120"/>
            <a:chOff x="4186235" y="2416175"/>
            <a:chExt cx="1076325" cy="4135120"/>
          </a:xfrm>
        </p:grpSpPr>
        <p:sp>
          <p:nvSpPr>
            <p:cNvPr id="6" name="object 6"/>
            <p:cNvSpPr/>
            <p:nvPr/>
          </p:nvSpPr>
          <p:spPr>
            <a:xfrm>
              <a:off x="4191000" y="4311558"/>
              <a:ext cx="1067435" cy="2235200"/>
            </a:xfrm>
            <a:custGeom>
              <a:rect l="l" t="t" r="r" b="b"/>
              <a:pathLst>
                <a:path w="1067435" h="2235200">
                  <a:moveTo>
                    <a:pt x="985330" y="979340"/>
                  </a:moveTo>
                  <a:lnTo>
                    <a:pt x="355596" y="979340"/>
                  </a:lnTo>
                  <a:lnTo>
                    <a:pt x="394073" y="959342"/>
                  </a:lnTo>
                  <a:lnTo>
                    <a:pt x="431802" y="937411"/>
                  </a:lnTo>
                  <a:lnTo>
                    <a:pt x="468752" y="913590"/>
                  </a:lnTo>
                  <a:lnTo>
                    <a:pt x="504893" y="887922"/>
                  </a:lnTo>
                  <a:lnTo>
                    <a:pt x="540197" y="860452"/>
                  </a:lnTo>
                  <a:lnTo>
                    <a:pt x="574632" y="831224"/>
                  </a:lnTo>
                  <a:lnTo>
                    <a:pt x="608170" y="800280"/>
                  </a:lnTo>
                  <a:lnTo>
                    <a:pt x="640779" y="767666"/>
                  </a:lnTo>
                  <a:lnTo>
                    <a:pt x="672431" y="733424"/>
                  </a:lnTo>
                  <a:lnTo>
                    <a:pt x="703094" y="697598"/>
                  </a:lnTo>
                  <a:lnTo>
                    <a:pt x="732740" y="660233"/>
                  </a:lnTo>
                  <a:lnTo>
                    <a:pt x="761339" y="621373"/>
                  </a:lnTo>
                  <a:lnTo>
                    <a:pt x="788859" y="581060"/>
                  </a:lnTo>
                  <a:lnTo>
                    <a:pt x="815273" y="539339"/>
                  </a:lnTo>
                  <a:lnTo>
                    <a:pt x="840549" y="496254"/>
                  </a:lnTo>
                  <a:lnTo>
                    <a:pt x="864658" y="451848"/>
                  </a:lnTo>
                  <a:lnTo>
                    <a:pt x="887569" y="406166"/>
                  </a:lnTo>
                  <a:lnTo>
                    <a:pt x="909254" y="359250"/>
                  </a:lnTo>
                  <a:lnTo>
                    <a:pt x="929681" y="311146"/>
                  </a:lnTo>
                  <a:lnTo>
                    <a:pt x="948822" y="261896"/>
                  </a:lnTo>
                  <a:lnTo>
                    <a:pt x="966645" y="211545"/>
                  </a:lnTo>
                  <a:lnTo>
                    <a:pt x="983122" y="160136"/>
                  </a:lnTo>
                  <a:lnTo>
                    <a:pt x="998223" y="107713"/>
                  </a:lnTo>
                  <a:lnTo>
                    <a:pt x="1011916" y="54320"/>
                  </a:lnTo>
                  <a:lnTo>
                    <a:pt x="1024173" y="0"/>
                  </a:lnTo>
                  <a:lnTo>
                    <a:pt x="1034492" y="52544"/>
                  </a:lnTo>
                  <a:lnTo>
                    <a:pt x="1043360" y="105176"/>
                  </a:lnTo>
                  <a:lnTo>
                    <a:pt x="1050795" y="157853"/>
                  </a:lnTo>
                  <a:lnTo>
                    <a:pt x="1056811" y="210531"/>
                  </a:lnTo>
                  <a:lnTo>
                    <a:pt x="1061425" y="263168"/>
                  </a:lnTo>
                  <a:lnTo>
                    <a:pt x="1064653" y="315719"/>
                  </a:lnTo>
                  <a:lnTo>
                    <a:pt x="1066511" y="368143"/>
                  </a:lnTo>
                  <a:lnTo>
                    <a:pt x="1067015" y="420396"/>
                  </a:lnTo>
                  <a:lnTo>
                    <a:pt x="1066180" y="472434"/>
                  </a:lnTo>
                  <a:lnTo>
                    <a:pt x="1064023" y="524215"/>
                  </a:lnTo>
                  <a:lnTo>
                    <a:pt x="1060560" y="575695"/>
                  </a:lnTo>
                  <a:lnTo>
                    <a:pt x="1055807" y="626831"/>
                  </a:lnTo>
                  <a:lnTo>
                    <a:pt x="1049779" y="677580"/>
                  </a:lnTo>
                  <a:lnTo>
                    <a:pt x="1042493" y="727900"/>
                  </a:lnTo>
                  <a:lnTo>
                    <a:pt x="1033965" y="777746"/>
                  </a:lnTo>
                  <a:lnTo>
                    <a:pt x="1024210" y="827076"/>
                  </a:lnTo>
                  <a:lnTo>
                    <a:pt x="1013244" y="875846"/>
                  </a:lnTo>
                  <a:lnTo>
                    <a:pt x="1001084" y="924014"/>
                  </a:lnTo>
                  <a:lnTo>
                    <a:pt x="987746" y="971536"/>
                  </a:lnTo>
                  <a:lnTo>
                    <a:pt x="985330" y="979340"/>
                  </a:lnTo>
                  <a:close/>
                </a:path>
                <a:path w="1067435" h="2235200">
                  <a:moveTo>
                    <a:pt x="355596" y="2234947"/>
                  </a:moveTo>
                  <a:lnTo>
                    <a:pt x="0" y="1477223"/>
                  </a:lnTo>
                  <a:lnTo>
                    <a:pt x="355596" y="550534"/>
                  </a:lnTo>
                  <a:lnTo>
                    <a:pt x="355596" y="979340"/>
                  </a:lnTo>
                  <a:lnTo>
                    <a:pt x="985330" y="979340"/>
                  </a:lnTo>
                  <a:lnTo>
                    <a:pt x="973245" y="1018369"/>
                  </a:lnTo>
                  <a:lnTo>
                    <a:pt x="957597" y="1064470"/>
                  </a:lnTo>
                  <a:lnTo>
                    <a:pt x="940819" y="1109796"/>
                  </a:lnTo>
                  <a:lnTo>
                    <a:pt x="922926" y="1154303"/>
                  </a:lnTo>
                  <a:lnTo>
                    <a:pt x="903935" y="1197949"/>
                  </a:lnTo>
                  <a:lnTo>
                    <a:pt x="883861" y="1240690"/>
                  </a:lnTo>
                  <a:lnTo>
                    <a:pt x="862720" y="1282483"/>
                  </a:lnTo>
                  <a:lnTo>
                    <a:pt x="840529" y="1323285"/>
                  </a:lnTo>
                  <a:lnTo>
                    <a:pt x="817302" y="1363054"/>
                  </a:lnTo>
                  <a:lnTo>
                    <a:pt x="793057" y="1401744"/>
                  </a:lnTo>
                  <a:lnTo>
                    <a:pt x="767809" y="1439315"/>
                  </a:lnTo>
                  <a:lnTo>
                    <a:pt x="741574" y="1475722"/>
                  </a:lnTo>
                  <a:lnTo>
                    <a:pt x="714369" y="1510922"/>
                  </a:lnTo>
                  <a:lnTo>
                    <a:pt x="686208" y="1544872"/>
                  </a:lnTo>
                  <a:lnTo>
                    <a:pt x="657109" y="1577530"/>
                  </a:lnTo>
                  <a:lnTo>
                    <a:pt x="627086" y="1608851"/>
                  </a:lnTo>
                  <a:lnTo>
                    <a:pt x="596157" y="1638793"/>
                  </a:lnTo>
                  <a:lnTo>
                    <a:pt x="564336" y="1667312"/>
                  </a:lnTo>
                  <a:lnTo>
                    <a:pt x="531641" y="1694366"/>
                  </a:lnTo>
                  <a:lnTo>
                    <a:pt x="498086" y="1719911"/>
                  </a:lnTo>
                  <a:lnTo>
                    <a:pt x="463689" y="1743904"/>
                  </a:lnTo>
                  <a:lnTo>
                    <a:pt x="428464" y="1766302"/>
                  </a:lnTo>
                  <a:lnTo>
                    <a:pt x="392428" y="1787062"/>
                  </a:lnTo>
                  <a:lnTo>
                    <a:pt x="355597" y="1806140"/>
                  </a:lnTo>
                  <a:lnTo>
                    <a:pt x="355596" y="2234947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0998" y="2420938"/>
              <a:ext cx="1066800" cy="2304415"/>
            </a:xfrm>
            <a:custGeom>
              <a:rect l="l" t="t" r="r" b="b"/>
              <a:pathLst>
                <a:path w="1066800" h="2304415">
                  <a:moveTo>
                    <a:pt x="1066800" y="2304022"/>
                  </a:moveTo>
                  <a:lnTo>
                    <a:pt x="1066064" y="2248642"/>
                  </a:lnTo>
                  <a:lnTo>
                    <a:pt x="1063874" y="2193775"/>
                  </a:lnTo>
                  <a:lnTo>
                    <a:pt x="1060255" y="2139459"/>
                  </a:lnTo>
                  <a:lnTo>
                    <a:pt x="1055233" y="2085729"/>
                  </a:lnTo>
                  <a:lnTo>
                    <a:pt x="1048834" y="2032621"/>
                  </a:lnTo>
                  <a:lnTo>
                    <a:pt x="1041084" y="1980169"/>
                  </a:lnTo>
                  <a:lnTo>
                    <a:pt x="1032008" y="1928411"/>
                  </a:lnTo>
                  <a:lnTo>
                    <a:pt x="1021633" y="1877381"/>
                  </a:lnTo>
                  <a:lnTo>
                    <a:pt x="1009984" y="1827116"/>
                  </a:lnTo>
                  <a:lnTo>
                    <a:pt x="997086" y="1777651"/>
                  </a:lnTo>
                  <a:lnTo>
                    <a:pt x="982966" y="1729021"/>
                  </a:lnTo>
                  <a:lnTo>
                    <a:pt x="967649" y="1681263"/>
                  </a:lnTo>
                  <a:lnTo>
                    <a:pt x="951162" y="1634412"/>
                  </a:lnTo>
                  <a:lnTo>
                    <a:pt x="933529" y="1588504"/>
                  </a:lnTo>
                  <a:lnTo>
                    <a:pt x="914777" y="1543575"/>
                  </a:lnTo>
                  <a:lnTo>
                    <a:pt x="894932" y="1499660"/>
                  </a:lnTo>
                  <a:lnTo>
                    <a:pt x="874019" y="1456795"/>
                  </a:lnTo>
                  <a:lnTo>
                    <a:pt x="852064" y="1415015"/>
                  </a:lnTo>
                  <a:lnTo>
                    <a:pt x="829093" y="1374357"/>
                  </a:lnTo>
                  <a:lnTo>
                    <a:pt x="805132" y="1334857"/>
                  </a:lnTo>
                  <a:lnTo>
                    <a:pt x="780206" y="1296549"/>
                  </a:lnTo>
                  <a:lnTo>
                    <a:pt x="754342" y="1259469"/>
                  </a:lnTo>
                  <a:lnTo>
                    <a:pt x="727564" y="1223654"/>
                  </a:lnTo>
                  <a:lnTo>
                    <a:pt x="699899" y="1189139"/>
                  </a:lnTo>
                  <a:lnTo>
                    <a:pt x="671373" y="1155959"/>
                  </a:lnTo>
                  <a:lnTo>
                    <a:pt x="642011" y="1124150"/>
                  </a:lnTo>
                  <a:lnTo>
                    <a:pt x="611840" y="1093749"/>
                  </a:lnTo>
                  <a:lnTo>
                    <a:pt x="580884" y="1064791"/>
                  </a:lnTo>
                  <a:lnTo>
                    <a:pt x="549170" y="1037310"/>
                  </a:lnTo>
                  <a:lnTo>
                    <a:pt x="516723" y="1011344"/>
                  </a:lnTo>
                  <a:lnTo>
                    <a:pt x="483570" y="986928"/>
                  </a:lnTo>
                  <a:lnTo>
                    <a:pt x="449736" y="964098"/>
                  </a:lnTo>
                  <a:lnTo>
                    <a:pt x="415247" y="942888"/>
                  </a:lnTo>
                  <a:lnTo>
                    <a:pt x="380128" y="923336"/>
                  </a:lnTo>
                  <a:lnTo>
                    <a:pt x="344406" y="905476"/>
                  </a:lnTo>
                  <a:lnTo>
                    <a:pt x="308106" y="889345"/>
                  </a:lnTo>
                  <a:lnTo>
                    <a:pt x="271254" y="874978"/>
                  </a:lnTo>
                  <a:lnTo>
                    <a:pt x="233876" y="862411"/>
                  </a:lnTo>
                  <a:lnTo>
                    <a:pt x="195997" y="851679"/>
                  </a:lnTo>
                  <a:lnTo>
                    <a:pt x="157644" y="842818"/>
                  </a:lnTo>
                  <a:lnTo>
                    <a:pt x="118842" y="835864"/>
                  </a:lnTo>
                  <a:lnTo>
                    <a:pt x="79616" y="830853"/>
                  </a:lnTo>
                  <a:lnTo>
                    <a:pt x="39994" y="827820"/>
                  </a:lnTo>
                  <a:lnTo>
                    <a:pt x="0" y="826801"/>
                  </a:lnTo>
                  <a:lnTo>
                    <a:pt x="1" y="0"/>
                  </a:lnTo>
                  <a:lnTo>
                    <a:pt x="39993" y="1018"/>
                  </a:lnTo>
                  <a:lnTo>
                    <a:pt x="79615" y="4051"/>
                  </a:lnTo>
                  <a:lnTo>
                    <a:pt x="118840" y="9062"/>
                  </a:lnTo>
                  <a:lnTo>
                    <a:pt x="157643" y="16016"/>
                  </a:lnTo>
                  <a:lnTo>
                    <a:pt x="195996" y="24877"/>
                  </a:lnTo>
                  <a:lnTo>
                    <a:pt x="233874" y="35608"/>
                  </a:lnTo>
                  <a:lnTo>
                    <a:pt x="271253" y="48176"/>
                  </a:lnTo>
                  <a:lnTo>
                    <a:pt x="308105" y="62543"/>
                  </a:lnTo>
                  <a:lnTo>
                    <a:pt x="344405" y="78674"/>
                  </a:lnTo>
                  <a:lnTo>
                    <a:pt x="380127" y="96534"/>
                  </a:lnTo>
                  <a:lnTo>
                    <a:pt x="415245" y="116086"/>
                  </a:lnTo>
                  <a:lnTo>
                    <a:pt x="449735" y="137295"/>
                  </a:lnTo>
                  <a:lnTo>
                    <a:pt x="483569" y="160126"/>
                  </a:lnTo>
                  <a:lnTo>
                    <a:pt x="516722" y="184542"/>
                  </a:lnTo>
                  <a:lnTo>
                    <a:pt x="549169" y="210508"/>
                  </a:lnTo>
                  <a:lnTo>
                    <a:pt x="580883" y="237988"/>
                  </a:lnTo>
                  <a:lnTo>
                    <a:pt x="611838" y="266946"/>
                  </a:lnTo>
                  <a:lnTo>
                    <a:pt x="642010" y="297347"/>
                  </a:lnTo>
                  <a:lnTo>
                    <a:pt x="671372" y="329156"/>
                  </a:lnTo>
                  <a:lnTo>
                    <a:pt x="699898" y="362335"/>
                  </a:lnTo>
                  <a:lnTo>
                    <a:pt x="727563" y="396851"/>
                  </a:lnTo>
                  <a:lnTo>
                    <a:pt x="754341" y="432666"/>
                  </a:lnTo>
                  <a:lnTo>
                    <a:pt x="780205" y="469745"/>
                  </a:lnTo>
                  <a:lnTo>
                    <a:pt x="805131" y="508053"/>
                  </a:lnTo>
                  <a:lnTo>
                    <a:pt x="829093" y="547554"/>
                  </a:lnTo>
                  <a:lnTo>
                    <a:pt x="852064" y="588212"/>
                  </a:lnTo>
                  <a:lnTo>
                    <a:pt x="874018" y="629992"/>
                  </a:lnTo>
                  <a:lnTo>
                    <a:pt x="894931" y="672857"/>
                  </a:lnTo>
                  <a:lnTo>
                    <a:pt x="914777" y="716772"/>
                  </a:lnTo>
                  <a:lnTo>
                    <a:pt x="933528" y="761701"/>
                  </a:lnTo>
                  <a:lnTo>
                    <a:pt x="951161" y="807609"/>
                  </a:lnTo>
                  <a:lnTo>
                    <a:pt x="967649" y="854460"/>
                  </a:lnTo>
                  <a:lnTo>
                    <a:pt x="982965" y="902218"/>
                  </a:lnTo>
                  <a:lnTo>
                    <a:pt x="997085" y="950848"/>
                  </a:lnTo>
                  <a:lnTo>
                    <a:pt x="1009983" y="1000313"/>
                  </a:lnTo>
                  <a:lnTo>
                    <a:pt x="1021633" y="1050578"/>
                  </a:lnTo>
                  <a:lnTo>
                    <a:pt x="1032008" y="1101608"/>
                  </a:lnTo>
                  <a:lnTo>
                    <a:pt x="1041084" y="1153367"/>
                  </a:lnTo>
                  <a:lnTo>
                    <a:pt x="1048834" y="1205818"/>
                  </a:lnTo>
                  <a:lnTo>
                    <a:pt x="1055233" y="1258927"/>
                  </a:lnTo>
                  <a:lnTo>
                    <a:pt x="1060255" y="1312657"/>
                  </a:lnTo>
                  <a:lnTo>
                    <a:pt x="1063874" y="1366973"/>
                  </a:lnTo>
                  <a:lnTo>
                    <a:pt x="1066064" y="1421839"/>
                  </a:lnTo>
                  <a:lnTo>
                    <a:pt x="1066800" y="1477220"/>
                  </a:lnTo>
                  <a:lnTo>
                    <a:pt x="1066800" y="2304022"/>
                  </a:lnTo>
                  <a:close/>
                </a:path>
              </a:pathLst>
            </a:custGeom>
            <a:solidFill>
              <a:srgbClr val="00B68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190998" y="2420938"/>
              <a:ext cx="1066800" cy="4125595"/>
            </a:xfrm>
            <a:custGeom>
              <a:rect l="l" t="t" r="r" b="b"/>
              <a:pathLst>
                <a:path w="1066800" h="4125595">
                  <a:moveTo>
                    <a:pt x="1066801" y="2304022"/>
                  </a:moveTo>
                  <a:lnTo>
                    <a:pt x="1066065" y="2248642"/>
                  </a:lnTo>
                  <a:lnTo>
                    <a:pt x="1063875" y="2193775"/>
                  </a:lnTo>
                  <a:lnTo>
                    <a:pt x="1060256" y="2139459"/>
                  </a:lnTo>
                  <a:lnTo>
                    <a:pt x="1055234" y="2085729"/>
                  </a:lnTo>
                  <a:lnTo>
                    <a:pt x="1048835" y="2032621"/>
                  </a:lnTo>
                  <a:lnTo>
                    <a:pt x="1041085" y="1980169"/>
                  </a:lnTo>
                  <a:lnTo>
                    <a:pt x="1032009" y="1928411"/>
                  </a:lnTo>
                  <a:lnTo>
                    <a:pt x="1021634" y="1877381"/>
                  </a:lnTo>
                  <a:lnTo>
                    <a:pt x="1009984" y="1827116"/>
                  </a:lnTo>
                  <a:lnTo>
                    <a:pt x="997087" y="1777651"/>
                  </a:lnTo>
                  <a:lnTo>
                    <a:pt x="982967" y="1729021"/>
                  </a:lnTo>
                  <a:lnTo>
                    <a:pt x="967650" y="1681263"/>
                  </a:lnTo>
                  <a:lnTo>
                    <a:pt x="951162" y="1634412"/>
                  </a:lnTo>
                  <a:lnTo>
                    <a:pt x="933530" y="1588504"/>
                  </a:lnTo>
                  <a:lnTo>
                    <a:pt x="914778" y="1543575"/>
                  </a:lnTo>
                  <a:lnTo>
                    <a:pt x="894933" y="1499660"/>
                  </a:lnTo>
                  <a:lnTo>
                    <a:pt x="874020" y="1456795"/>
                  </a:lnTo>
                  <a:lnTo>
                    <a:pt x="852065" y="1415015"/>
                  </a:lnTo>
                  <a:lnTo>
                    <a:pt x="829094" y="1374358"/>
                  </a:lnTo>
                  <a:lnTo>
                    <a:pt x="805133" y="1334857"/>
                  </a:lnTo>
                  <a:lnTo>
                    <a:pt x="780207" y="1296549"/>
                  </a:lnTo>
                  <a:lnTo>
                    <a:pt x="754342" y="1259469"/>
                  </a:lnTo>
                  <a:lnTo>
                    <a:pt x="727565" y="1223654"/>
                  </a:lnTo>
                  <a:lnTo>
                    <a:pt x="699900" y="1189139"/>
                  </a:lnTo>
                  <a:lnTo>
                    <a:pt x="671374" y="1155959"/>
                  </a:lnTo>
                  <a:lnTo>
                    <a:pt x="642012" y="1124151"/>
                  </a:lnTo>
                  <a:lnTo>
                    <a:pt x="611840" y="1093749"/>
                  </a:lnTo>
                  <a:lnTo>
                    <a:pt x="580885" y="1064791"/>
                  </a:lnTo>
                  <a:lnTo>
                    <a:pt x="549171" y="1037310"/>
                  </a:lnTo>
                  <a:lnTo>
                    <a:pt x="516724" y="1011344"/>
                  </a:lnTo>
                  <a:lnTo>
                    <a:pt x="483571" y="986928"/>
                  </a:lnTo>
                  <a:lnTo>
                    <a:pt x="449737" y="964098"/>
                  </a:lnTo>
                  <a:lnTo>
                    <a:pt x="415248" y="942889"/>
                  </a:lnTo>
                  <a:lnTo>
                    <a:pt x="380129" y="923336"/>
                  </a:lnTo>
                  <a:lnTo>
                    <a:pt x="344407" y="905477"/>
                  </a:lnTo>
                  <a:lnTo>
                    <a:pt x="308107" y="889345"/>
                  </a:lnTo>
                  <a:lnTo>
                    <a:pt x="271255" y="874978"/>
                  </a:lnTo>
                  <a:lnTo>
                    <a:pt x="233877" y="862411"/>
                  </a:lnTo>
                  <a:lnTo>
                    <a:pt x="195998" y="851679"/>
                  </a:lnTo>
                  <a:lnTo>
                    <a:pt x="157645" y="842818"/>
                  </a:lnTo>
                  <a:lnTo>
                    <a:pt x="118842" y="835864"/>
                  </a:lnTo>
                  <a:lnTo>
                    <a:pt x="79617" y="830853"/>
                  </a:lnTo>
                  <a:lnTo>
                    <a:pt x="39995" y="827820"/>
                  </a:lnTo>
                  <a:lnTo>
                    <a:pt x="1" y="826801"/>
                  </a:lnTo>
                  <a:lnTo>
                    <a:pt x="1" y="0"/>
                  </a:lnTo>
                  <a:lnTo>
                    <a:pt x="39994" y="1018"/>
                  </a:lnTo>
                  <a:lnTo>
                    <a:pt x="79616" y="4051"/>
                  </a:lnTo>
                  <a:lnTo>
                    <a:pt x="118841" y="9062"/>
                  </a:lnTo>
                  <a:lnTo>
                    <a:pt x="157643" y="16016"/>
                  </a:lnTo>
                  <a:lnTo>
                    <a:pt x="195997" y="24877"/>
                  </a:lnTo>
                  <a:lnTo>
                    <a:pt x="233875" y="35608"/>
                  </a:lnTo>
                  <a:lnTo>
                    <a:pt x="271253" y="48176"/>
                  </a:lnTo>
                  <a:lnTo>
                    <a:pt x="308105" y="62543"/>
                  </a:lnTo>
                  <a:lnTo>
                    <a:pt x="344405" y="78674"/>
                  </a:lnTo>
                  <a:lnTo>
                    <a:pt x="380128" y="96534"/>
                  </a:lnTo>
                  <a:lnTo>
                    <a:pt x="415246" y="116086"/>
                  </a:lnTo>
                  <a:lnTo>
                    <a:pt x="449736" y="137295"/>
                  </a:lnTo>
                  <a:lnTo>
                    <a:pt x="483570" y="160126"/>
                  </a:lnTo>
                  <a:lnTo>
                    <a:pt x="516723" y="184542"/>
                  </a:lnTo>
                  <a:lnTo>
                    <a:pt x="549169" y="210508"/>
                  </a:lnTo>
                  <a:lnTo>
                    <a:pt x="580883" y="237988"/>
                  </a:lnTo>
                  <a:lnTo>
                    <a:pt x="611839" y="266946"/>
                  </a:lnTo>
                  <a:lnTo>
                    <a:pt x="642011" y="297348"/>
                  </a:lnTo>
                  <a:lnTo>
                    <a:pt x="671373" y="329156"/>
                  </a:lnTo>
                  <a:lnTo>
                    <a:pt x="699899" y="362336"/>
                  </a:lnTo>
                  <a:lnTo>
                    <a:pt x="727564" y="396851"/>
                  </a:lnTo>
                  <a:lnTo>
                    <a:pt x="754341" y="432666"/>
                  </a:lnTo>
                  <a:lnTo>
                    <a:pt x="780206" y="469746"/>
                  </a:lnTo>
                  <a:lnTo>
                    <a:pt x="805132" y="508054"/>
                  </a:lnTo>
                  <a:lnTo>
                    <a:pt x="829093" y="547554"/>
                  </a:lnTo>
                  <a:lnTo>
                    <a:pt x="852064" y="588212"/>
                  </a:lnTo>
                  <a:lnTo>
                    <a:pt x="874019" y="629992"/>
                  </a:lnTo>
                  <a:lnTo>
                    <a:pt x="894932" y="672857"/>
                  </a:lnTo>
                  <a:lnTo>
                    <a:pt x="914777" y="716772"/>
                  </a:lnTo>
                  <a:lnTo>
                    <a:pt x="933529" y="761701"/>
                  </a:lnTo>
                  <a:lnTo>
                    <a:pt x="951162" y="807609"/>
                  </a:lnTo>
                  <a:lnTo>
                    <a:pt x="967649" y="854460"/>
                  </a:lnTo>
                  <a:lnTo>
                    <a:pt x="982966" y="902218"/>
                  </a:lnTo>
                  <a:lnTo>
                    <a:pt x="997086" y="950848"/>
                  </a:lnTo>
                  <a:lnTo>
                    <a:pt x="1009984" y="1000313"/>
                  </a:lnTo>
                  <a:lnTo>
                    <a:pt x="1021633" y="1050578"/>
                  </a:lnTo>
                  <a:lnTo>
                    <a:pt x="1032009" y="1101608"/>
                  </a:lnTo>
                  <a:lnTo>
                    <a:pt x="1041085" y="1153367"/>
                  </a:lnTo>
                  <a:lnTo>
                    <a:pt x="1048835" y="1205818"/>
                  </a:lnTo>
                  <a:lnTo>
                    <a:pt x="1055234" y="1258927"/>
                  </a:lnTo>
                  <a:lnTo>
                    <a:pt x="1060256" y="1312657"/>
                  </a:lnTo>
                  <a:lnTo>
                    <a:pt x="1063875" y="1366973"/>
                  </a:lnTo>
                  <a:lnTo>
                    <a:pt x="1066065" y="1421839"/>
                  </a:lnTo>
                  <a:lnTo>
                    <a:pt x="1066801" y="1477220"/>
                  </a:lnTo>
                  <a:lnTo>
                    <a:pt x="1066801" y="2304023"/>
                  </a:lnTo>
                  <a:lnTo>
                    <a:pt x="1066065" y="2359076"/>
                  </a:lnTo>
                  <a:lnTo>
                    <a:pt x="1063872" y="2413734"/>
                  </a:lnTo>
                  <a:lnTo>
                    <a:pt x="1060244" y="2467953"/>
                  </a:lnTo>
                  <a:lnTo>
                    <a:pt x="1055203" y="2521691"/>
                  </a:lnTo>
                  <a:lnTo>
                    <a:pt x="1048770" y="2574904"/>
                  </a:lnTo>
                  <a:lnTo>
                    <a:pt x="1040968" y="2627549"/>
                  </a:lnTo>
                  <a:lnTo>
                    <a:pt x="1031818" y="2679583"/>
                  </a:lnTo>
                  <a:lnTo>
                    <a:pt x="1021343" y="2730965"/>
                  </a:lnTo>
                  <a:lnTo>
                    <a:pt x="1009564" y="2781649"/>
                  </a:lnTo>
                  <a:lnTo>
                    <a:pt x="996504" y="2831594"/>
                  </a:lnTo>
                  <a:lnTo>
                    <a:pt x="982184" y="2880757"/>
                  </a:lnTo>
                  <a:lnTo>
                    <a:pt x="966626" y="2929095"/>
                  </a:lnTo>
                  <a:lnTo>
                    <a:pt x="949853" y="2976564"/>
                  </a:lnTo>
                  <a:lnTo>
                    <a:pt x="931885" y="3023122"/>
                  </a:lnTo>
                  <a:lnTo>
                    <a:pt x="912746" y="3068725"/>
                  </a:lnTo>
                  <a:lnTo>
                    <a:pt x="892456" y="3113332"/>
                  </a:lnTo>
                  <a:lnTo>
                    <a:pt x="871039" y="3156898"/>
                  </a:lnTo>
                  <a:lnTo>
                    <a:pt x="848515" y="3199381"/>
                  </a:lnTo>
                  <a:lnTo>
                    <a:pt x="824907" y="3240739"/>
                  </a:lnTo>
                  <a:lnTo>
                    <a:pt x="800237" y="3280927"/>
                  </a:lnTo>
                  <a:lnTo>
                    <a:pt x="774526" y="3319903"/>
                  </a:lnTo>
                  <a:lnTo>
                    <a:pt x="747797" y="3357624"/>
                  </a:lnTo>
                  <a:lnTo>
                    <a:pt x="720072" y="3394048"/>
                  </a:lnTo>
                  <a:lnTo>
                    <a:pt x="691372" y="3429131"/>
                  </a:lnTo>
                  <a:lnTo>
                    <a:pt x="661719" y="3462829"/>
                  </a:lnTo>
                  <a:lnTo>
                    <a:pt x="631136" y="3495102"/>
                  </a:lnTo>
                  <a:lnTo>
                    <a:pt x="599644" y="3525904"/>
                  </a:lnTo>
                  <a:lnTo>
                    <a:pt x="567265" y="3555194"/>
                  </a:lnTo>
                  <a:lnTo>
                    <a:pt x="534021" y="3582928"/>
                  </a:lnTo>
                  <a:lnTo>
                    <a:pt x="499935" y="3609064"/>
                  </a:lnTo>
                  <a:lnTo>
                    <a:pt x="465027" y="3633558"/>
                  </a:lnTo>
                  <a:lnTo>
                    <a:pt x="429321" y="3656367"/>
                  </a:lnTo>
                  <a:lnTo>
                    <a:pt x="392837" y="3677449"/>
                  </a:lnTo>
                  <a:lnTo>
                    <a:pt x="355598" y="3696761"/>
                  </a:lnTo>
                  <a:lnTo>
                    <a:pt x="355598" y="4125567"/>
                  </a:lnTo>
                  <a:lnTo>
                    <a:pt x="1" y="3367843"/>
                  </a:lnTo>
                  <a:lnTo>
                    <a:pt x="355598" y="2441154"/>
                  </a:lnTo>
                  <a:lnTo>
                    <a:pt x="355598" y="2869960"/>
                  </a:lnTo>
                  <a:lnTo>
                    <a:pt x="394075" y="2849962"/>
                  </a:lnTo>
                  <a:lnTo>
                    <a:pt x="431803" y="2828031"/>
                  </a:lnTo>
                  <a:lnTo>
                    <a:pt x="468754" y="2804210"/>
                  </a:lnTo>
                  <a:lnTo>
                    <a:pt x="504895" y="2778542"/>
                  </a:lnTo>
                  <a:lnTo>
                    <a:pt x="540199" y="2751072"/>
                  </a:lnTo>
                  <a:lnTo>
                    <a:pt x="574634" y="2721844"/>
                  </a:lnTo>
                  <a:lnTo>
                    <a:pt x="608172" y="2690900"/>
                  </a:lnTo>
                  <a:lnTo>
                    <a:pt x="640781" y="2658286"/>
                  </a:lnTo>
                  <a:lnTo>
                    <a:pt x="672432" y="2624044"/>
                  </a:lnTo>
                  <a:lnTo>
                    <a:pt x="703096" y="2588218"/>
                  </a:lnTo>
                  <a:lnTo>
                    <a:pt x="732742" y="2550854"/>
                  </a:lnTo>
                  <a:lnTo>
                    <a:pt x="761340" y="2511993"/>
                  </a:lnTo>
                  <a:lnTo>
                    <a:pt x="788861" y="2471680"/>
                  </a:lnTo>
                  <a:lnTo>
                    <a:pt x="815275" y="2429959"/>
                  </a:lnTo>
                  <a:lnTo>
                    <a:pt x="840551" y="2386874"/>
                  </a:lnTo>
                  <a:lnTo>
                    <a:pt x="864659" y="2342468"/>
                  </a:lnTo>
                  <a:lnTo>
                    <a:pt x="887571" y="2296786"/>
                  </a:lnTo>
                  <a:lnTo>
                    <a:pt x="909255" y="2249870"/>
                  </a:lnTo>
                  <a:lnTo>
                    <a:pt x="929683" y="2201766"/>
                  </a:lnTo>
                  <a:lnTo>
                    <a:pt x="948824" y="2152516"/>
                  </a:lnTo>
                  <a:lnTo>
                    <a:pt x="966647" y="2102165"/>
                  </a:lnTo>
                  <a:lnTo>
                    <a:pt x="983124" y="2050756"/>
                  </a:lnTo>
                  <a:lnTo>
                    <a:pt x="998225" y="1998333"/>
                  </a:lnTo>
                  <a:lnTo>
                    <a:pt x="1011918" y="1944940"/>
                  </a:lnTo>
                  <a:lnTo>
                    <a:pt x="1024176" y="1890621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0" y="4953000"/>
            <a:ext cx="1281111" cy="1631950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16</a:t>
            </a:fld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40" y="-20995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000000"/>
                </a:solidFill>
                <a:latin typeface="Microsoft JhengHei"/>
                <a:cs typeface="Microsoft JhengHei"/>
              </a:rPr>
              <a:t>中断矢量地址表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6540" y="386527"/>
            <a:ext cx="8559800" cy="4819015"/>
          </a:xfrm>
          <a:prstGeom prst="rect">
            <a:avLst/>
          </a:prstGeom>
        </p:spPr>
        <p:txBody>
          <a:bodyPr vert="horz" wrap="square" lIns="0" tIns="140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2800" b="1">
                <a:latin typeface="Microsoft JhengHei"/>
                <a:cs typeface="Microsoft JhengHei"/>
              </a:rPr>
              <a:t>每个中断服务程序地址空间只有</a:t>
            </a:r>
            <a:r>
              <a:rPr sz="2800" b="1">
                <a:latin typeface="Times New Roman"/>
                <a:cs typeface="Times New Roman"/>
              </a:rPr>
              <a:t>8</a:t>
            </a:r>
            <a:r>
              <a:rPr sz="2800" b="1">
                <a:latin typeface="Microsoft JhengHei"/>
                <a:cs typeface="Microsoft JhengHei"/>
              </a:rPr>
              <a:t>个单元</a:t>
            </a:r>
            <a:r>
              <a:rPr sz="2800" b="1" spc="-50">
                <a:latin typeface="Times New Roman"/>
                <a:cs typeface="Times New Roman"/>
              </a:rPr>
              <a:t>,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2800" b="1" spc="-5">
                <a:latin typeface="Microsoft JhengHei"/>
                <a:cs typeface="Microsoft JhengHei"/>
              </a:rPr>
              <a:t>每个中断矢量地址空间中安排跳转到中断服务程序指令</a:t>
            </a:r>
            <a:endParaRPr sz="2800">
              <a:latin typeface="Microsoft JhengHei"/>
              <a:cs typeface="Microsoft JhengHei"/>
            </a:endParaRPr>
          </a:p>
          <a:p>
            <a:pPr marR="5982970" algn="r">
              <a:lnSpc>
                <a:spcPct val="100000"/>
              </a:lnSpc>
              <a:spcBef>
                <a:spcPts val="685"/>
              </a:spcBef>
            </a:pPr>
            <a:r>
              <a:rPr sz="2400" b="1" spc="-10">
                <a:latin typeface="Times New Roman"/>
                <a:cs typeface="Times New Roman"/>
              </a:rPr>
              <a:t>0000H-</a:t>
            </a:r>
            <a:r>
              <a:rPr sz="2400" b="1">
                <a:latin typeface="Times New Roman"/>
                <a:cs typeface="Times New Roman"/>
              </a:rPr>
              <a:t>-</a:t>
            </a:r>
            <a:r>
              <a:rPr sz="2400" b="1" spc="-10">
                <a:latin typeface="Times New Roman"/>
                <a:cs typeface="Times New Roman"/>
              </a:rPr>
              <a:t>0002H</a:t>
            </a:r>
            <a:endParaRPr sz="2400">
              <a:latin typeface="Times New Roman"/>
              <a:cs typeface="Times New Roman"/>
            </a:endParaRPr>
          </a:p>
          <a:p>
            <a:pPr marR="5965190" algn="r">
              <a:lnSpc>
                <a:spcPct val="100000"/>
              </a:lnSpc>
              <a:spcBef>
                <a:spcPts val="1440"/>
              </a:spcBef>
            </a:pPr>
            <a:r>
              <a:rPr sz="2400" b="1" spc="-10">
                <a:latin typeface="Times New Roman"/>
                <a:cs typeface="Times New Roman"/>
              </a:rPr>
              <a:t>0003H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050">
              <a:latin typeface="Times New Roman"/>
              <a:cs typeface="Times New Roman"/>
            </a:endParaRPr>
          </a:p>
          <a:p>
            <a:pPr marL="1891664">
              <a:lnSpc>
                <a:spcPct val="100000"/>
              </a:lnSpc>
              <a:spcBef>
                <a:spcPts val="5"/>
              </a:spcBef>
            </a:pPr>
            <a:r>
              <a:rPr sz="2400" b="1" spc="-10">
                <a:latin typeface="Times New Roman"/>
                <a:cs typeface="Times New Roman"/>
              </a:rPr>
              <a:t>0032H</a:t>
            </a:r>
            <a:endParaRPr sz="2400">
              <a:latin typeface="Times New Roman"/>
              <a:cs typeface="Times New Roman"/>
            </a:endParaRPr>
          </a:p>
          <a:p>
            <a:pPr marL="1891664">
              <a:lnSpc>
                <a:spcPct val="100000"/>
              </a:lnSpc>
              <a:spcBef>
                <a:spcPts val="1320"/>
              </a:spcBef>
            </a:pPr>
            <a:r>
              <a:rPr sz="2400" b="1" spc="-10">
                <a:latin typeface="Times New Roman"/>
                <a:cs typeface="Times New Roman"/>
              </a:rPr>
              <a:t>0050H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400">
              <a:latin typeface="Times New Roman"/>
              <a:cs typeface="Times New Roman"/>
            </a:endParaRPr>
          </a:p>
          <a:p>
            <a:pPr marL="1891664">
              <a:lnSpc>
                <a:spcPct val="100000"/>
              </a:lnSpc>
              <a:spcBef>
                <a:spcPts val="5"/>
              </a:spcBef>
            </a:pPr>
            <a:r>
              <a:rPr sz="2400" b="1" spc="-10">
                <a:latin typeface="Times New Roman"/>
                <a:cs typeface="Times New Roman"/>
              </a:rPr>
              <a:t>xxxxH</a:t>
            </a:r>
            <a:endParaRPr sz="2400">
              <a:latin typeface="Times New Roman"/>
              <a:cs typeface="Times New Roman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3181350" y="1465261"/>
          <a:ext cx="1714500" cy="49517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76400"/>
              </a:tblGrid>
              <a:tr h="533400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15">
                          <a:latin typeface="Microsoft JhengHei"/>
                          <a:cs typeface="Microsoft JhengHei"/>
                        </a:rPr>
                        <a:t>转主程序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63064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ts val="2715"/>
                        </a:lnSpc>
                      </a:pPr>
                      <a:r>
                        <a:rPr sz="2400" b="1" spc="-10">
                          <a:latin typeface="Microsoft JhengHei"/>
                          <a:cs typeface="Microsoft JhengHei"/>
                        </a:rPr>
                        <a:t>中断矢量表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  <a:p>
                      <a:pPr marL="90805" marR="53340">
                        <a:lnSpc>
                          <a:spcPct val="150000"/>
                        </a:lnSpc>
                      </a:pPr>
                      <a:r>
                        <a:rPr sz="2400" b="1" spc="-10">
                          <a:latin typeface="Microsoft JhengHei"/>
                          <a:cs typeface="Microsoft JhengHei"/>
                        </a:rPr>
                        <a:t>跳转中断服务程序指令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384300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2800" b="1" spc="-15">
                          <a:latin typeface="Microsoft JhengHei"/>
                          <a:cs typeface="Microsoft JhengHei"/>
                        </a:rPr>
                        <a:t>主程序区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69215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370965">
                <a:tc>
                  <a:txBody>
                    <a:bodyPr vert="horz" wrap="square"/>
                    <a:lstStyle/>
                    <a:p>
                      <a:pPr marL="90805" marR="155575">
                        <a:lnSpc>
                          <a:spcPct val="100000"/>
                        </a:lnSpc>
                        <a:spcBef>
                          <a:spcPts val="1645"/>
                        </a:spcBef>
                      </a:pPr>
                      <a:r>
                        <a:rPr sz="2800" b="1" spc="-15">
                          <a:latin typeface="Microsoft JhengHei"/>
                          <a:cs typeface="Microsoft JhengHei"/>
                        </a:rPr>
                        <a:t>中断服务</a:t>
                      </a:r>
                      <a:r>
                        <a:rPr sz="2800" b="1" spc="-20">
                          <a:latin typeface="Microsoft JhengHei"/>
                          <a:cs typeface="Microsoft JhengHei"/>
                        </a:rPr>
                        <a:t>程序区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208915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pSp>
        <p:nvGrpSpPr>
          <p:cNvPr id="5" name="object 5"/>
          <p:cNvGrpSpPr/>
          <p:nvPr/>
        </p:nvGrpSpPr>
        <p:grpSpPr>
          <a:xfrm>
            <a:off x="4872035" y="2241549"/>
            <a:ext cx="1304925" cy="4462145"/>
            <a:chOff x="4872035" y="2241549"/>
            <a:chExt cx="1304925" cy="4462145"/>
          </a:xfrm>
        </p:grpSpPr>
        <p:sp>
          <p:nvSpPr>
            <p:cNvPr id="6" name="object 6"/>
            <p:cNvSpPr/>
            <p:nvPr/>
          </p:nvSpPr>
          <p:spPr>
            <a:xfrm>
              <a:off x="4876800" y="4286647"/>
              <a:ext cx="1296035" cy="2411730"/>
            </a:xfrm>
            <a:custGeom>
              <a:rect l="l" t="t" r="r" b="b"/>
              <a:pathLst>
                <a:path w="1296035" h="2411729">
                  <a:moveTo>
                    <a:pt x="1192730" y="1065465"/>
                  </a:moveTo>
                  <a:lnTo>
                    <a:pt x="431795" y="1065465"/>
                  </a:lnTo>
                  <a:lnTo>
                    <a:pt x="473721" y="1046163"/>
                  </a:lnTo>
                  <a:lnTo>
                    <a:pt x="514918" y="1025176"/>
                  </a:lnTo>
                  <a:lnTo>
                    <a:pt x="555361" y="1002538"/>
                  </a:lnTo>
                  <a:lnTo>
                    <a:pt x="595024" y="978283"/>
                  </a:lnTo>
                  <a:lnTo>
                    <a:pt x="633881" y="952446"/>
                  </a:lnTo>
                  <a:lnTo>
                    <a:pt x="671905" y="925059"/>
                  </a:lnTo>
                  <a:lnTo>
                    <a:pt x="709070" y="896159"/>
                  </a:lnTo>
                  <a:lnTo>
                    <a:pt x="745350" y="865778"/>
                  </a:lnTo>
                  <a:lnTo>
                    <a:pt x="780720" y="833951"/>
                  </a:lnTo>
                  <a:lnTo>
                    <a:pt x="815153" y="800713"/>
                  </a:lnTo>
                  <a:lnTo>
                    <a:pt x="848623" y="766096"/>
                  </a:lnTo>
                  <a:lnTo>
                    <a:pt x="881103" y="730137"/>
                  </a:lnTo>
                  <a:lnTo>
                    <a:pt x="912568" y="692868"/>
                  </a:lnTo>
                  <a:lnTo>
                    <a:pt x="942992" y="654325"/>
                  </a:lnTo>
                  <a:lnTo>
                    <a:pt x="972349" y="614541"/>
                  </a:lnTo>
                  <a:lnTo>
                    <a:pt x="1000612" y="573550"/>
                  </a:lnTo>
                  <a:lnTo>
                    <a:pt x="1027755" y="531387"/>
                  </a:lnTo>
                  <a:lnTo>
                    <a:pt x="1053752" y="488085"/>
                  </a:lnTo>
                  <a:lnTo>
                    <a:pt x="1078578" y="443680"/>
                  </a:lnTo>
                  <a:lnTo>
                    <a:pt x="1102205" y="398205"/>
                  </a:lnTo>
                  <a:lnTo>
                    <a:pt x="1124608" y="351695"/>
                  </a:lnTo>
                  <a:lnTo>
                    <a:pt x="1145762" y="304183"/>
                  </a:lnTo>
                  <a:lnTo>
                    <a:pt x="1165639" y="255704"/>
                  </a:lnTo>
                  <a:lnTo>
                    <a:pt x="1184213" y="206293"/>
                  </a:lnTo>
                  <a:lnTo>
                    <a:pt x="1201459" y="155982"/>
                  </a:lnTo>
                  <a:lnTo>
                    <a:pt x="1217350" y="104807"/>
                  </a:lnTo>
                  <a:lnTo>
                    <a:pt x="1231861" y="52802"/>
                  </a:lnTo>
                  <a:lnTo>
                    <a:pt x="1244964" y="0"/>
                  </a:lnTo>
                  <a:lnTo>
                    <a:pt x="1255878" y="49810"/>
                  </a:lnTo>
                  <a:lnTo>
                    <a:pt x="1265441" y="99692"/>
                  </a:lnTo>
                  <a:lnTo>
                    <a:pt x="1273667" y="149616"/>
                  </a:lnTo>
                  <a:lnTo>
                    <a:pt x="1280568" y="199549"/>
                  </a:lnTo>
                  <a:lnTo>
                    <a:pt x="1286157" y="249460"/>
                  </a:lnTo>
                  <a:lnTo>
                    <a:pt x="1290448" y="299318"/>
                  </a:lnTo>
                  <a:lnTo>
                    <a:pt x="1293453" y="349091"/>
                  </a:lnTo>
                  <a:lnTo>
                    <a:pt x="1295186" y="398749"/>
                  </a:lnTo>
                  <a:lnTo>
                    <a:pt x="1295660" y="448260"/>
                  </a:lnTo>
                  <a:lnTo>
                    <a:pt x="1294887" y="497593"/>
                  </a:lnTo>
                  <a:lnTo>
                    <a:pt x="1292880" y="546716"/>
                  </a:lnTo>
                  <a:lnTo>
                    <a:pt x="1289654" y="595599"/>
                  </a:lnTo>
                  <a:lnTo>
                    <a:pt x="1285220" y="644209"/>
                  </a:lnTo>
                  <a:lnTo>
                    <a:pt x="1279542" y="692868"/>
                  </a:lnTo>
                  <a:lnTo>
                    <a:pt x="1272784" y="740488"/>
                  </a:lnTo>
                  <a:lnTo>
                    <a:pt x="1264807" y="788094"/>
                  </a:lnTo>
                  <a:lnTo>
                    <a:pt x="1255675" y="835302"/>
                  </a:lnTo>
                  <a:lnTo>
                    <a:pt x="1245402" y="882082"/>
                  </a:lnTo>
                  <a:lnTo>
                    <a:pt x="1233999" y="928403"/>
                  </a:lnTo>
                  <a:lnTo>
                    <a:pt x="1221481" y="974231"/>
                  </a:lnTo>
                  <a:lnTo>
                    <a:pt x="1207860" y="1019538"/>
                  </a:lnTo>
                  <a:lnTo>
                    <a:pt x="1193150" y="1064290"/>
                  </a:lnTo>
                  <a:lnTo>
                    <a:pt x="1192730" y="1065465"/>
                  </a:lnTo>
                  <a:close/>
                </a:path>
                <a:path w="1296035" h="2411729">
                  <a:moveTo>
                    <a:pt x="431795" y="2411664"/>
                  </a:moveTo>
                  <a:lnTo>
                    <a:pt x="0" y="1598615"/>
                  </a:lnTo>
                  <a:lnTo>
                    <a:pt x="431795" y="602716"/>
                  </a:lnTo>
                  <a:lnTo>
                    <a:pt x="431795" y="1065465"/>
                  </a:lnTo>
                  <a:lnTo>
                    <a:pt x="1192730" y="1065465"/>
                  </a:lnTo>
                  <a:lnTo>
                    <a:pt x="1177363" y="1108458"/>
                  </a:lnTo>
                  <a:lnTo>
                    <a:pt x="1160512" y="1152009"/>
                  </a:lnTo>
                  <a:lnTo>
                    <a:pt x="1142611" y="1194912"/>
                  </a:lnTo>
                  <a:lnTo>
                    <a:pt x="1123673" y="1237137"/>
                  </a:lnTo>
                  <a:lnTo>
                    <a:pt x="1103710" y="1278651"/>
                  </a:lnTo>
                  <a:lnTo>
                    <a:pt x="1082736" y="1319423"/>
                  </a:lnTo>
                  <a:lnTo>
                    <a:pt x="1060763" y="1359423"/>
                  </a:lnTo>
                  <a:lnTo>
                    <a:pt x="1037806" y="1398618"/>
                  </a:lnTo>
                  <a:lnTo>
                    <a:pt x="1013876" y="1436978"/>
                  </a:lnTo>
                  <a:lnTo>
                    <a:pt x="988987" y="1474471"/>
                  </a:lnTo>
                  <a:lnTo>
                    <a:pt x="963153" y="1511067"/>
                  </a:lnTo>
                  <a:lnTo>
                    <a:pt x="936385" y="1546732"/>
                  </a:lnTo>
                  <a:lnTo>
                    <a:pt x="908697" y="1581437"/>
                  </a:lnTo>
                  <a:lnTo>
                    <a:pt x="880103" y="1615151"/>
                  </a:lnTo>
                  <a:lnTo>
                    <a:pt x="850615" y="1647840"/>
                  </a:lnTo>
                  <a:lnTo>
                    <a:pt x="820246" y="1679476"/>
                  </a:lnTo>
                  <a:lnTo>
                    <a:pt x="789009" y="1710025"/>
                  </a:lnTo>
                  <a:lnTo>
                    <a:pt x="756918" y="1739458"/>
                  </a:lnTo>
                  <a:lnTo>
                    <a:pt x="723986" y="1767741"/>
                  </a:lnTo>
                  <a:lnTo>
                    <a:pt x="690224" y="1794846"/>
                  </a:lnTo>
                  <a:lnTo>
                    <a:pt x="655648" y="1820739"/>
                  </a:lnTo>
                  <a:lnTo>
                    <a:pt x="620269" y="1845389"/>
                  </a:lnTo>
                  <a:lnTo>
                    <a:pt x="584101" y="1868767"/>
                  </a:lnTo>
                  <a:lnTo>
                    <a:pt x="547156" y="1890839"/>
                  </a:lnTo>
                  <a:lnTo>
                    <a:pt x="509449" y="1911575"/>
                  </a:lnTo>
                  <a:lnTo>
                    <a:pt x="470991" y="1930943"/>
                  </a:lnTo>
                  <a:lnTo>
                    <a:pt x="431796" y="1948913"/>
                  </a:lnTo>
                  <a:lnTo>
                    <a:pt x="431795" y="2411664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876797" y="2246311"/>
              <a:ext cx="1295400" cy="2482215"/>
            </a:xfrm>
            <a:custGeom>
              <a:rect l="l" t="t" r="r" b="b"/>
              <a:pathLst>
                <a:path w="1295400" h="2482215">
                  <a:moveTo>
                    <a:pt x="1295401" y="2482061"/>
                  </a:moveTo>
                  <a:lnTo>
                    <a:pt x="1294709" y="2429293"/>
                  </a:lnTo>
                  <a:lnTo>
                    <a:pt x="1292646" y="2376952"/>
                  </a:lnTo>
                  <a:lnTo>
                    <a:pt x="1289234" y="2325065"/>
                  </a:lnTo>
                  <a:lnTo>
                    <a:pt x="1284494" y="2273658"/>
                  </a:lnTo>
                  <a:lnTo>
                    <a:pt x="1278447" y="2222758"/>
                  </a:lnTo>
                  <a:lnTo>
                    <a:pt x="1271115" y="2172391"/>
                  </a:lnTo>
                  <a:lnTo>
                    <a:pt x="1262519" y="2122582"/>
                  </a:lnTo>
                  <a:lnTo>
                    <a:pt x="1252680" y="2073360"/>
                  </a:lnTo>
                  <a:lnTo>
                    <a:pt x="1241621" y="2024749"/>
                  </a:lnTo>
                  <a:lnTo>
                    <a:pt x="1229361" y="1976776"/>
                  </a:lnTo>
                  <a:lnTo>
                    <a:pt x="1215923" y="1929468"/>
                  </a:lnTo>
                  <a:lnTo>
                    <a:pt x="1201327" y="1882851"/>
                  </a:lnTo>
                  <a:lnTo>
                    <a:pt x="1185596" y="1836950"/>
                  </a:lnTo>
                  <a:lnTo>
                    <a:pt x="1168750" y="1791794"/>
                  </a:lnTo>
                  <a:lnTo>
                    <a:pt x="1150811" y="1747407"/>
                  </a:lnTo>
                  <a:lnTo>
                    <a:pt x="1131800" y="1703816"/>
                  </a:lnTo>
                  <a:lnTo>
                    <a:pt x="1111739" y="1661048"/>
                  </a:lnTo>
                  <a:lnTo>
                    <a:pt x="1090648" y="1619128"/>
                  </a:lnTo>
                  <a:lnTo>
                    <a:pt x="1068549" y="1578084"/>
                  </a:lnTo>
                  <a:lnTo>
                    <a:pt x="1045464" y="1537941"/>
                  </a:lnTo>
                  <a:lnTo>
                    <a:pt x="1021414" y="1498726"/>
                  </a:lnTo>
                  <a:lnTo>
                    <a:pt x="996420" y="1460466"/>
                  </a:lnTo>
                  <a:lnTo>
                    <a:pt x="970503" y="1423185"/>
                  </a:lnTo>
                  <a:lnTo>
                    <a:pt x="943685" y="1386912"/>
                  </a:lnTo>
                  <a:lnTo>
                    <a:pt x="915987" y="1351671"/>
                  </a:lnTo>
                  <a:lnTo>
                    <a:pt x="887431" y="1317491"/>
                  </a:lnTo>
                  <a:lnTo>
                    <a:pt x="858038" y="1284395"/>
                  </a:lnTo>
                  <a:lnTo>
                    <a:pt x="827828" y="1252412"/>
                  </a:lnTo>
                  <a:lnTo>
                    <a:pt x="796825" y="1221568"/>
                  </a:lnTo>
                  <a:lnTo>
                    <a:pt x="765048" y="1191888"/>
                  </a:lnTo>
                  <a:lnTo>
                    <a:pt x="732519" y="1163400"/>
                  </a:lnTo>
                  <a:lnTo>
                    <a:pt x="699260" y="1136128"/>
                  </a:lnTo>
                  <a:lnTo>
                    <a:pt x="665291" y="1110101"/>
                  </a:lnTo>
                  <a:lnTo>
                    <a:pt x="630635" y="1085344"/>
                  </a:lnTo>
                  <a:lnTo>
                    <a:pt x="595312" y="1061883"/>
                  </a:lnTo>
                  <a:lnTo>
                    <a:pt x="559344" y="1039745"/>
                  </a:lnTo>
                  <a:lnTo>
                    <a:pt x="522753" y="1018956"/>
                  </a:lnTo>
                  <a:lnTo>
                    <a:pt x="485558" y="999542"/>
                  </a:lnTo>
                  <a:lnTo>
                    <a:pt x="447783" y="981531"/>
                  </a:lnTo>
                  <a:lnTo>
                    <a:pt x="409448" y="964947"/>
                  </a:lnTo>
                  <a:lnTo>
                    <a:pt x="370574" y="949818"/>
                  </a:lnTo>
                  <a:lnTo>
                    <a:pt x="331183" y="936169"/>
                  </a:lnTo>
                  <a:lnTo>
                    <a:pt x="291297" y="924028"/>
                  </a:lnTo>
                  <a:lnTo>
                    <a:pt x="250936" y="913420"/>
                  </a:lnTo>
                  <a:lnTo>
                    <a:pt x="210122" y="904372"/>
                  </a:lnTo>
                  <a:lnTo>
                    <a:pt x="168876" y="896910"/>
                  </a:lnTo>
                  <a:lnTo>
                    <a:pt x="127219" y="891060"/>
                  </a:lnTo>
                  <a:lnTo>
                    <a:pt x="85174" y="886849"/>
                  </a:lnTo>
                  <a:lnTo>
                    <a:pt x="42761" y="884303"/>
                  </a:lnTo>
                  <a:lnTo>
                    <a:pt x="1" y="883449"/>
                  </a:lnTo>
                  <a:lnTo>
                    <a:pt x="0" y="0"/>
                  </a:lnTo>
                  <a:lnTo>
                    <a:pt x="42759" y="854"/>
                  </a:lnTo>
                  <a:lnTo>
                    <a:pt x="85172" y="3400"/>
                  </a:lnTo>
                  <a:lnTo>
                    <a:pt x="127218" y="7611"/>
                  </a:lnTo>
                  <a:lnTo>
                    <a:pt x="168874" y="13460"/>
                  </a:lnTo>
                  <a:lnTo>
                    <a:pt x="210120" y="20922"/>
                  </a:lnTo>
                  <a:lnTo>
                    <a:pt x="250934" y="29970"/>
                  </a:lnTo>
                  <a:lnTo>
                    <a:pt x="291295" y="40578"/>
                  </a:lnTo>
                  <a:lnTo>
                    <a:pt x="331182" y="52719"/>
                  </a:lnTo>
                  <a:lnTo>
                    <a:pt x="370573" y="66368"/>
                  </a:lnTo>
                  <a:lnTo>
                    <a:pt x="409446" y="81497"/>
                  </a:lnTo>
                  <a:lnTo>
                    <a:pt x="447781" y="98081"/>
                  </a:lnTo>
                  <a:lnTo>
                    <a:pt x="485557" y="116092"/>
                  </a:lnTo>
                  <a:lnTo>
                    <a:pt x="522751" y="135506"/>
                  </a:lnTo>
                  <a:lnTo>
                    <a:pt x="559343" y="156295"/>
                  </a:lnTo>
                  <a:lnTo>
                    <a:pt x="595311" y="178433"/>
                  </a:lnTo>
                  <a:lnTo>
                    <a:pt x="630633" y="201893"/>
                  </a:lnTo>
                  <a:lnTo>
                    <a:pt x="665290" y="226651"/>
                  </a:lnTo>
                  <a:lnTo>
                    <a:pt x="699258" y="252678"/>
                  </a:lnTo>
                  <a:lnTo>
                    <a:pt x="732517" y="279949"/>
                  </a:lnTo>
                  <a:lnTo>
                    <a:pt x="765046" y="308438"/>
                  </a:lnTo>
                  <a:lnTo>
                    <a:pt x="796823" y="338117"/>
                  </a:lnTo>
                  <a:lnTo>
                    <a:pt x="827827" y="368962"/>
                  </a:lnTo>
                  <a:lnTo>
                    <a:pt x="858036" y="400945"/>
                  </a:lnTo>
                  <a:lnTo>
                    <a:pt x="887430" y="434040"/>
                  </a:lnTo>
                  <a:lnTo>
                    <a:pt x="915986" y="468221"/>
                  </a:lnTo>
                  <a:lnTo>
                    <a:pt x="943684" y="503461"/>
                  </a:lnTo>
                  <a:lnTo>
                    <a:pt x="970502" y="539735"/>
                  </a:lnTo>
                  <a:lnTo>
                    <a:pt x="996419" y="577015"/>
                  </a:lnTo>
                  <a:lnTo>
                    <a:pt x="1021413" y="615276"/>
                  </a:lnTo>
                  <a:lnTo>
                    <a:pt x="1045463" y="654491"/>
                  </a:lnTo>
                  <a:lnTo>
                    <a:pt x="1068548" y="694633"/>
                  </a:lnTo>
                  <a:lnTo>
                    <a:pt x="1090647" y="735678"/>
                  </a:lnTo>
                  <a:lnTo>
                    <a:pt x="1111738" y="777597"/>
                  </a:lnTo>
                  <a:lnTo>
                    <a:pt x="1131799" y="820365"/>
                  </a:lnTo>
                  <a:lnTo>
                    <a:pt x="1150810" y="863956"/>
                  </a:lnTo>
                  <a:lnTo>
                    <a:pt x="1168749" y="908343"/>
                  </a:lnTo>
                  <a:lnTo>
                    <a:pt x="1185595" y="953500"/>
                  </a:lnTo>
                  <a:lnTo>
                    <a:pt x="1201371" y="999542"/>
                  </a:lnTo>
                  <a:lnTo>
                    <a:pt x="1215922" y="1046017"/>
                  </a:lnTo>
                  <a:lnTo>
                    <a:pt x="1229360" y="1093325"/>
                  </a:lnTo>
                  <a:lnTo>
                    <a:pt x="1241620" y="1141298"/>
                  </a:lnTo>
                  <a:lnTo>
                    <a:pt x="1252680" y="1189909"/>
                  </a:lnTo>
                  <a:lnTo>
                    <a:pt x="1262518" y="1239132"/>
                  </a:lnTo>
                  <a:lnTo>
                    <a:pt x="1271114" y="1288940"/>
                  </a:lnTo>
                  <a:lnTo>
                    <a:pt x="1278446" y="1339308"/>
                  </a:lnTo>
                  <a:lnTo>
                    <a:pt x="1284493" y="1390208"/>
                  </a:lnTo>
                  <a:lnTo>
                    <a:pt x="1289234" y="1441615"/>
                  </a:lnTo>
                  <a:lnTo>
                    <a:pt x="1292646" y="1493502"/>
                  </a:lnTo>
                  <a:lnTo>
                    <a:pt x="1294709" y="1545843"/>
                  </a:lnTo>
                  <a:lnTo>
                    <a:pt x="1295401" y="1598611"/>
                  </a:lnTo>
                  <a:lnTo>
                    <a:pt x="1295401" y="2482061"/>
                  </a:lnTo>
                  <a:close/>
                </a:path>
              </a:pathLst>
            </a:custGeom>
            <a:solidFill>
              <a:srgbClr val="00B68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876797" y="2246311"/>
              <a:ext cx="1295400" cy="4452620"/>
            </a:xfrm>
            <a:custGeom>
              <a:rect l="l" t="t" r="r" b="b"/>
              <a:pathLst>
                <a:path w="1295400" h="4452620">
                  <a:moveTo>
                    <a:pt x="1295401" y="2482061"/>
                  </a:moveTo>
                  <a:lnTo>
                    <a:pt x="1294709" y="2429293"/>
                  </a:lnTo>
                  <a:lnTo>
                    <a:pt x="1292646" y="2376952"/>
                  </a:lnTo>
                  <a:lnTo>
                    <a:pt x="1289234" y="2325065"/>
                  </a:lnTo>
                  <a:lnTo>
                    <a:pt x="1284494" y="2273658"/>
                  </a:lnTo>
                  <a:lnTo>
                    <a:pt x="1278447" y="2222758"/>
                  </a:lnTo>
                  <a:lnTo>
                    <a:pt x="1271115" y="2172391"/>
                  </a:lnTo>
                  <a:lnTo>
                    <a:pt x="1262519" y="2122582"/>
                  </a:lnTo>
                  <a:lnTo>
                    <a:pt x="1252680" y="2073360"/>
                  </a:lnTo>
                  <a:lnTo>
                    <a:pt x="1241621" y="2024749"/>
                  </a:lnTo>
                  <a:lnTo>
                    <a:pt x="1229361" y="1976776"/>
                  </a:lnTo>
                  <a:lnTo>
                    <a:pt x="1215923" y="1929468"/>
                  </a:lnTo>
                  <a:lnTo>
                    <a:pt x="1201327" y="1882851"/>
                  </a:lnTo>
                  <a:lnTo>
                    <a:pt x="1185596" y="1836950"/>
                  </a:lnTo>
                  <a:lnTo>
                    <a:pt x="1168750" y="1791794"/>
                  </a:lnTo>
                  <a:lnTo>
                    <a:pt x="1150811" y="1747407"/>
                  </a:lnTo>
                  <a:lnTo>
                    <a:pt x="1131800" y="1703816"/>
                  </a:lnTo>
                  <a:lnTo>
                    <a:pt x="1111739" y="1661048"/>
                  </a:lnTo>
                  <a:lnTo>
                    <a:pt x="1090648" y="1619128"/>
                  </a:lnTo>
                  <a:lnTo>
                    <a:pt x="1068549" y="1578084"/>
                  </a:lnTo>
                  <a:lnTo>
                    <a:pt x="1045464" y="1537941"/>
                  </a:lnTo>
                  <a:lnTo>
                    <a:pt x="1021414" y="1498726"/>
                  </a:lnTo>
                  <a:lnTo>
                    <a:pt x="996420" y="1460466"/>
                  </a:lnTo>
                  <a:lnTo>
                    <a:pt x="970503" y="1423185"/>
                  </a:lnTo>
                  <a:lnTo>
                    <a:pt x="943685" y="1386912"/>
                  </a:lnTo>
                  <a:lnTo>
                    <a:pt x="915987" y="1351671"/>
                  </a:lnTo>
                  <a:lnTo>
                    <a:pt x="887431" y="1317491"/>
                  </a:lnTo>
                  <a:lnTo>
                    <a:pt x="858038" y="1284395"/>
                  </a:lnTo>
                  <a:lnTo>
                    <a:pt x="827828" y="1252412"/>
                  </a:lnTo>
                  <a:lnTo>
                    <a:pt x="796825" y="1221568"/>
                  </a:lnTo>
                  <a:lnTo>
                    <a:pt x="765048" y="1191888"/>
                  </a:lnTo>
                  <a:lnTo>
                    <a:pt x="732519" y="1163400"/>
                  </a:lnTo>
                  <a:lnTo>
                    <a:pt x="699260" y="1136128"/>
                  </a:lnTo>
                  <a:lnTo>
                    <a:pt x="665291" y="1110101"/>
                  </a:lnTo>
                  <a:lnTo>
                    <a:pt x="630635" y="1085344"/>
                  </a:lnTo>
                  <a:lnTo>
                    <a:pt x="595312" y="1061883"/>
                  </a:lnTo>
                  <a:lnTo>
                    <a:pt x="559344" y="1039745"/>
                  </a:lnTo>
                  <a:lnTo>
                    <a:pt x="522753" y="1018956"/>
                  </a:lnTo>
                  <a:lnTo>
                    <a:pt x="485558" y="999542"/>
                  </a:lnTo>
                  <a:lnTo>
                    <a:pt x="447783" y="981531"/>
                  </a:lnTo>
                  <a:lnTo>
                    <a:pt x="409448" y="964947"/>
                  </a:lnTo>
                  <a:lnTo>
                    <a:pt x="370574" y="949818"/>
                  </a:lnTo>
                  <a:lnTo>
                    <a:pt x="331183" y="936169"/>
                  </a:lnTo>
                  <a:lnTo>
                    <a:pt x="291297" y="924028"/>
                  </a:lnTo>
                  <a:lnTo>
                    <a:pt x="250936" y="913420"/>
                  </a:lnTo>
                  <a:lnTo>
                    <a:pt x="210122" y="904372"/>
                  </a:lnTo>
                  <a:lnTo>
                    <a:pt x="168876" y="896910"/>
                  </a:lnTo>
                  <a:lnTo>
                    <a:pt x="127219" y="891060"/>
                  </a:lnTo>
                  <a:lnTo>
                    <a:pt x="85174" y="886849"/>
                  </a:lnTo>
                  <a:lnTo>
                    <a:pt x="42761" y="884303"/>
                  </a:lnTo>
                  <a:lnTo>
                    <a:pt x="1" y="883449"/>
                  </a:lnTo>
                  <a:lnTo>
                    <a:pt x="2" y="0"/>
                  </a:lnTo>
                  <a:lnTo>
                    <a:pt x="42759" y="854"/>
                  </a:lnTo>
                  <a:lnTo>
                    <a:pt x="85172" y="3400"/>
                  </a:lnTo>
                  <a:lnTo>
                    <a:pt x="127218" y="7611"/>
                  </a:lnTo>
                  <a:lnTo>
                    <a:pt x="168874" y="13460"/>
                  </a:lnTo>
                  <a:lnTo>
                    <a:pt x="210120" y="20922"/>
                  </a:lnTo>
                  <a:lnTo>
                    <a:pt x="250934" y="29970"/>
                  </a:lnTo>
                  <a:lnTo>
                    <a:pt x="291295" y="40578"/>
                  </a:lnTo>
                  <a:lnTo>
                    <a:pt x="331182" y="52719"/>
                  </a:lnTo>
                  <a:lnTo>
                    <a:pt x="370573" y="66368"/>
                  </a:lnTo>
                  <a:lnTo>
                    <a:pt x="409446" y="81497"/>
                  </a:lnTo>
                  <a:lnTo>
                    <a:pt x="447781" y="98081"/>
                  </a:lnTo>
                  <a:lnTo>
                    <a:pt x="485557" y="116092"/>
                  </a:lnTo>
                  <a:lnTo>
                    <a:pt x="522751" y="135506"/>
                  </a:lnTo>
                  <a:lnTo>
                    <a:pt x="559343" y="156295"/>
                  </a:lnTo>
                  <a:lnTo>
                    <a:pt x="595311" y="178433"/>
                  </a:lnTo>
                  <a:lnTo>
                    <a:pt x="630633" y="201893"/>
                  </a:lnTo>
                  <a:lnTo>
                    <a:pt x="665290" y="226651"/>
                  </a:lnTo>
                  <a:lnTo>
                    <a:pt x="699258" y="252678"/>
                  </a:lnTo>
                  <a:lnTo>
                    <a:pt x="732517" y="279949"/>
                  </a:lnTo>
                  <a:lnTo>
                    <a:pt x="765046" y="308438"/>
                  </a:lnTo>
                  <a:lnTo>
                    <a:pt x="796823" y="338117"/>
                  </a:lnTo>
                  <a:lnTo>
                    <a:pt x="827827" y="368962"/>
                  </a:lnTo>
                  <a:lnTo>
                    <a:pt x="858036" y="400945"/>
                  </a:lnTo>
                  <a:lnTo>
                    <a:pt x="887430" y="434040"/>
                  </a:lnTo>
                  <a:lnTo>
                    <a:pt x="915986" y="468221"/>
                  </a:lnTo>
                  <a:lnTo>
                    <a:pt x="943684" y="503461"/>
                  </a:lnTo>
                  <a:lnTo>
                    <a:pt x="970502" y="539735"/>
                  </a:lnTo>
                  <a:lnTo>
                    <a:pt x="996419" y="577015"/>
                  </a:lnTo>
                  <a:lnTo>
                    <a:pt x="1021413" y="615276"/>
                  </a:lnTo>
                  <a:lnTo>
                    <a:pt x="1045463" y="654491"/>
                  </a:lnTo>
                  <a:lnTo>
                    <a:pt x="1068548" y="694633"/>
                  </a:lnTo>
                  <a:lnTo>
                    <a:pt x="1090647" y="735678"/>
                  </a:lnTo>
                  <a:lnTo>
                    <a:pt x="1111738" y="777597"/>
                  </a:lnTo>
                  <a:lnTo>
                    <a:pt x="1131799" y="820365"/>
                  </a:lnTo>
                  <a:lnTo>
                    <a:pt x="1150810" y="863956"/>
                  </a:lnTo>
                  <a:lnTo>
                    <a:pt x="1168749" y="908343"/>
                  </a:lnTo>
                  <a:lnTo>
                    <a:pt x="1185595" y="953500"/>
                  </a:lnTo>
                  <a:lnTo>
                    <a:pt x="1201327" y="999400"/>
                  </a:lnTo>
                  <a:lnTo>
                    <a:pt x="1215922" y="1046017"/>
                  </a:lnTo>
                  <a:lnTo>
                    <a:pt x="1229360" y="1093325"/>
                  </a:lnTo>
                  <a:lnTo>
                    <a:pt x="1241620" y="1141298"/>
                  </a:lnTo>
                  <a:lnTo>
                    <a:pt x="1252680" y="1189909"/>
                  </a:lnTo>
                  <a:lnTo>
                    <a:pt x="1262518" y="1239132"/>
                  </a:lnTo>
                  <a:lnTo>
                    <a:pt x="1271114" y="1288940"/>
                  </a:lnTo>
                  <a:lnTo>
                    <a:pt x="1278446" y="1339308"/>
                  </a:lnTo>
                  <a:lnTo>
                    <a:pt x="1284493" y="1390208"/>
                  </a:lnTo>
                  <a:lnTo>
                    <a:pt x="1289234" y="1441615"/>
                  </a:lnTo>
                  <a:lnTo>
                    <a:pt x="1292646" y="1493502"/>
                  </a:lnTo>
                  <a:lnTo>
                    <a:pt x="1294709" y="1545843"/>
                  </a:lnTo>
                  <a:lnTo>
                    <a:pt x="1295401" y="1598611"/>
                  </a:lnTo>
                  <a:lnTo>
                    <a:pt x="1295402" y="2482062"/>
                  </a:lnTo>
                  <a:lnTo>
                    <a:pt x="1294686" y="2535387"/>
                  </a:lnTo>
                  <a:lnTo>
                    <a:pt x="1292551" y="2588374"/>
                  </a:lnTo>
                  <a:lnTo>
                    <a:pt x="1289017" y="2640989"/>
                  </a:lnTo>
                  <a:lnTo>
                    <a:pt x="1284103" y="2693198"/>
                  </a:lnTo>
                  <a:lnTo>
                    <a:pt x="1277826" y="2744968"/>
                  </a:lnTo>
                  <a:lnTo>
                    <a:pt x="1270208" y="2796266"/>
                  </a:lnTo>
                  <a:lnTo>
                    <a:pt x="1261266" y="2847058"/>
                  </a:lnTo>
                  <a:lnTo>
                    <a:pt x="1251020" y="2897312"/>
                  </a:lnTo>
                  <a:lnTo>
                    <a:pt x="1239489" y="2946994"/>
                  </a:lnTo>
                  <a:lnTo>
                    <a:pt x="1226692" y="2996070"/>
                  </a:lnTo>
                  <a:lnTo>
                    <a:pt x="1212647" y="3044508"/>
                  </a:lnTo>
                  <a:lnTo>
                    <a:pt x="1197375" y="3092274"/>
                  </a:lnTo>
                  <a:lnTo>
                    <a:pt x="1180894" y="3139334"/>
                  </a:lnTo>
                  <a:lnTo>
                    <a:pt x="1163223" y="3185656"/>
                  </a:lnTo>
                  <a:lnTo>
                    <a:pt x="1144381" y="3231207"/>
                  </a:lnTo>
                  <a:lnTo>
                    <a:pt x="1124388" y="3275952"/>
                  </a:lnTo>
                  <a:lnTo>
                    <a:pt x="1103263" y="3319858"/>
                  </a:lnTo>
                  <a:lnTo>
                    <a:pt x="1081023" y="3362893"/>
                  </a:lnTo>
                  <a:lnTo>
                    <a:pt x="1057690" y="3405023"/>
                  </a:lnTo>
                  <a:lnTo>
                    <a:pt x="1033281" y="3446214"/>
                  </a:lnTo>
                  <a:lnTo>
                    <a:pt x="1007816" y="3486434"/>
                  </a:lnTo>
                  <a:lnTo>
                    <a:pt x="981314" y="3525649"/>
                  </a:lnTo>
                  <a:lnTo>
                    <a:pt x="953794" y="3563826"/>
                  </a:lnTo>
                  <a:lnTo>
                    <a:pt x="925275" y="3600931"/>
                  </a:lnTo>
                  <a:lnTo>
                    <a:pt x="895776" y="3636932"/>
                  </a:lnTo>
                  <a:lnTo>
                    <a:pt x="865316" y="3671794"/>
                  </a:lnTo>
                  <a:lnTo>
                    <a:pt x="833914" y="3705485"/>
                  </a:lnTo>
                  <a:lnTo>
                    <a:pt x="801590" y="3737971"/>
                  </a:lnTo>
                  <a:lnTo>
                    <a:pt x="768362" y="3769220"/>
                  </a:lnTo>
                  <a:lnTo>
                    <a:pt x="734249" y="3799196"/>
                  </a:lnTo>
                  <a:lnTo>
                    <a:pt x="699272" y="3827869"/>
                  </a:lnTo>
                  <a:lnTo>
                    <a:pt x="663447" y="3855203"/>
                  </a:lnTo>
                  <a:lnTo>
                    <a:pt x="626796" y="3881167"/>
                  </a:lnTo>
                  <a:lnTo>
                    <a:pt x="589336" y="3905725"/>
                  </a:lnTo>
                  <a:lnTo>
                    <a:pt x="551088" y="3928846"/>
                  </a:lnTo>
                  <a:lnTo>
                    <a:pt x="512069" y="3950496"/>
                  </a:lnTo>
                  <a:lnTo>
                    <a:pt x="472299" y="3970642"/>
                  </a:lnTo>
                  <a:lnTo>
                    <a:pt x="431798" y="3989250"/>
                  </a:lnTo>
                  <a:lnTo>
                    <a:pt x="431798" y="4452000"/>
                  </a:lnTo>
                  <a:lnTo>
                    <a:pt x="2" y="3638950"/>
                  </a:lnTo>
                  <a:lnTo>
                    <a:pt x="431798" y="2643052"/>
                  </a:lnTo>
                  <a:lnTo>
                    <a:pt x="431798" y="3105801"/>
                  </a:lnTo>
                  <a:lnTo>
                    <a:pt x="473723" y="3086499"/>
                  </a:lnTo>
                  <a:lnTo>
                    <a:pt x="514921" y="3065512"/>
                  </a:lnTo>
                  <a:lnTo>
                    <a:pt x="555364" y="3042874"/>
                  </a:lnTo>
                  <a:lnTo>
                    <a:pt x="595027" y="3018619"/>
                  </a:lnTo>
                  <a:lnTo>
                    <a:pt x="633883" y="2992781"/>
                  </a:lnTo>
                  <a:lnTo>
                    <a:pt x="671907" y="2965395"/>
                  </a:lnTo>
                  <a:lnTo>
                    <a:pt x="709072" y="2936494"/>
                  </a:lnTo>
                  <a:lnTo>
                    <a:pt x="745353" y="2906113"/>
                  </a:lnTo>
                  <a:lnTo>
                    <a:pt x="780722" y="2874286"/>
                  </a:lnTo>
                  <a:lnTo>
                    <a:pt x="815155" y="2841048"/>
                  </a:lnTo>
                  <a:lnTo>
                    <a:pt x="848625" y="2806432"/>
                  </a:lnTo>
                  <a:lnTo>
                    <a:pt x="881105" y="2770472"/>
                  </a:lnTo>
                  <a:lnTo>
                    <a:pt x="912571" y="2733204"/>
                  </a:lnTo>
                  <a:lnTo>
                    <a:pt x="942995" y="2694660"/>
                  </a:lnTo>
                  <a:lnTo>
                    <a:pt x="972351" y="2654876"/>
                  </a:lnTo>
                  <a:lnTo>
                    <a:pt x="1000614" y="2613885"/>
                  </a:lnTo>
                  <a:lnTo>
                    <a:pt x="1027757" y="2571722"/>
                  </a:lnTo>
                  <a:lnTo>
                    <a:pt x="1053754" y="2528421"/>
                  </a:lnTo>
                  <a:lnTo>
                    <a:pt x="1078580" y="2484016"/>
                  </a:lnTo>
                  <a:lnTo>
                    <a:pt x="1102207" y="2438541"/>
                  </a:lnTo>
                  <a:lnTo>
                    <a:pt x="1124611" y="2392030"/>
                  </a:lnTo>
                  <a:lnTo>
                    <a:pt x="1145764" y="2344519"/>
                  </a:lnTo>
                  <a:lnTo>
                    <a:pt x="1165641" y="2296040"/>
                  </a:lnTo>
                  <a:lnTo>
                    <a:pt x="1184215" y="2246628"/>
                  </a:lnTo>
                  <a:lnTo>
                    <a:pt x="1201461" y="2196318"/>
                  </a:lnTo>
                  <a:lnTo>
                    <a:pt x="1217353" y="2145143"/>
                  </a:lnTo>
                  <a:lnTo>
                    <a:pt x="1231863" y="2093138"/>
                  </a:lnTo>
                  <a:lnTo>
                    <a:pt x="1244967" y="2040336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0" y="4953000"/>
            <a:ext cx="1281111" cy="1631950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17</a:t>
            </a:fld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0600" y="0"/>
            <a:ext cx="7793355" cy="735330"/>
          </a:xfrm>
          <a:prstGeom prst="rect">
            <a:avLst/>
          </a:prstGeom>
          <a:solidFill>
            <a:srgbClr val="00E4A8"/>
          </a:solidFill>
        </p:spPr>
        <p:txBody>
          <a:bodyPr vert="horz" wrap="square" lIns="0" tIns="3619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84"/>
              </a:spcBef>
            </a:pPr>
            <a:r>
              <a:rPr b="1" spc="-5">
                <a:solidFill>
                  <a:srgbClr val="1B1B1B"/>
                </a:solidFill>
                <a:latin typeface="Microsoft JhengHei"/>
                <a:cs typeface="Microsoft JhengHei"/>
              </a:rPr>
              <a:t>单片机汇编源程序的基本格式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428365" y="1506587"/>
            <a:ext cx="3848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Tahoma"/>
                <a:cs typeface="Tahoma"/>
              </a:rPr>
              <a:t>L0: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342765" y="1369427"/>
            <a:ext cx="1454150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  <a:tabLst>
                <a:tab pos="651510"/>
                <a:tab pos="680085"/>
                <a:tab pos="751205"/>
              </a:tabLst>
            </a:pPr>
            <a:r>
              <a:rPr sz="1800" b="1" spc="-25">
                <a:latin typeface="Tahoma"/>
                <a:cs typeface="Tahoma"/>
              </a:rPr>
              <a:t>MOV</a:t>
            </a:r>
            <a:r>
              <a:rPr sz="1800" b="1">
                <a:latin typeface="Tahoma"/>
                <a:cs typeface="Tahoma"/>
              </a:rPr>
              <a:t>		</a:t>
            </a:r>
            <a:r>
              <a:rPr sz="1800" b="1" spc="-10">
                <a:latin typeface="Tahoma"/>
                <a:cs typeface="Tahoma"/>
              </a:rPr>
              <a:t>@R0,A </a:t>
            </a:r>
            <a:r>
              <a:rPr sz="1800" b="1" spc="-25">
                <a:latin typeface="Tahoma"/>
                <a:cs typeface="Tahoma"/>
              </a:rPr>
              <a:t>INC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R0 </a:t>
            </a:r>
            <a:r>
              <a:rPr sz="1800" b="1" spc="-20">
                <a:latin typeface="Tahoma"/>
                <a:cs typeface="Tahoma"/>
              </a:rPr>
              <a:t>DJNZ</a:t>
            </a:r>
            <a:r>
              <a:rPr sz="1800" b="1">
                <a:latin typeface="Tahoma"/>
                <a:cs typeface="Tahoma"/>
              </a:rPr>
              <a:t>			</a:t>
            </a:r>
            <a:r>
              <a:rPr sz="1800" b="1" spc="-10">
                <a:latin typeface="Tahoma"/>
                <a:cs typeface="Tahoma"/>
              </a:rPr>
              <a:t>R1,LO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428365" y="3563987"/>
            <a:ext cx="41084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Tahoma"/>
                <a:cs typeface="Tahoma"/>
              </a:rPr>
              <a:t>A0: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428365" y="4386947"/>
            <a:ext cx="41084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Tahoma"/>
                <a:cs typeface="Tahoma"/>
              </a:rPr>
              <a:t>A1: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342765" y="3015346"/>
            <a:ext cx="1360805" cy="2082800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80"/>
              </a:spcBef>
            </a:pPr>
            <a:r>
              <a:rPr sz="1800" b="1">
                <a:latin typeface="Tahoma"/>
                <a:cs typeface="Tahoma"/>
              </a:rPr>
              <a:t>ORG</a:t>
            </a:r>
            <a:r>
              <a:rPr sz="1800" b="1" spc="-5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3000H</a:t>
            </a: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1800" b="1" spc="-10">
                <a:latin typeface="Tahoma"/>
                <a:cs typeface="Tahoma"/>
              </a:rPr>
              <a:t>--</a:t>
            </a:r>
            <a:r>
              <a:rPr sz="1800" b="1" spc="-50">
                <a:latin typeface="Tahoma"/>
                <a:cs typeface="Tahoma"/>
              </a:rPr>
              <a:t>-</a:t>
            </a: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1800" b="1">
                <a:latin typeface="Tahoma"/>
                <a:cs typeface="Tahoma"/>
              </a:rPr>
              <a:t>ORG</a:t>
            </a:r>
            <a:r>
              <a:rPr sz="1800" b="1" spc="-5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3100H</a:t>
            </a: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1800" b="1" spc="-10">
                <a:latin typeface="Tahoma"/>
                <a:cs typeface="Tahoma"/>
              </a:rPr>
              <a:t>--</a:t>
            </a:r>
            <a:r>
              <a:rPr sz="1800" b="1" spc="-50">
                <a:latin typeface="Tahoma"/>
                <a:cs typeface="Tahoma"/>
              </a:rPr>
              <a:t>-</a:t>
            </a: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1800" b="1">
                <a:latin typeface="Tahoma"/>
                <a:cs typeface="Tahoma"/>
              </a:rPr>
              <a:t>ORG</a:t>
            </a:r>
            <a:r>
              <a:rPr sz="1800" b="1" spc="-5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4500H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428365" y="5209907"/>
            <a:ext cx="13341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Tahoma"/>
                <a:cs typeface="Tahoma"/>
              </a:rPr>
              <a:t>INTIE0:-</a:t>
            </a:r>
            <a:r>
              <a:rPr sz="1800" b="1" spc="-10">
                <a:latin typeface="Tahoma"/>
                <a:cs typeface="Tahoma"/>
              </a:rPr>
              <a:t>--</a:t>
            </a:r>
            <a:r>
              <a:rPr sz="1800" b="1" spc="-50">
                <a:latin typeface="Tahoma"/>
                <a:cs typeface="Tahoma"/>
              </a:rPr>
              <a:t>-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076438" y="1506587"/>
            <a:ext cx="13608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Tahoma"/>
                <a:cs typeface="Tahoma"/>
              </a:rPr>
              <a:t>ORG</a:t>
            </a:r>
            <a:r>
              <a:rPr sz="1800" b="1" spc="-5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4800H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62038" y="1918067"/>
            <a:ext cx="9531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Tahoma"/>
                <a:cs typeface="Tahoma"/>
              </a:rPr>
              <a:t>INTTF0: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990838" y="1918067"/>
            <a:ext cx="3213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Tahoma"/>
                <a:cs typeface="Tahoma"/>
              </a:rPr>
              <a:t>--</a:t>
            </a:r>
            <a:r>
              <a:rPr sz="1800" b="1" spc="-50">
                <a:latin typeface="Tahoma"/>
                <a:cs typeface="Tahoma"/>
              </a:rPr>
              <a:t>-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076438" y="2603867"/>
            <a:ext cx="1961514" cy="1671320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180"/>
              </a:spcBef>
            </a:pPr>
            <a:r>
              <a:rPr sz="1800" b="1">
                <a:latin typeface="Tahoma"/>
                <a:cs typeface="Tahoma"/>
              </a:rPr>
              <a:t>ORG</a:t>
            </a:r>
            <a:r>
              <a:rPr sz="1800" b="1" spc="-5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5500H</a:t>
            </a:r>
            <a:endParaRPr sz="1800">
              <a:latin typeface="Tahoma"/>
              <a:cs typeface="Tahoma"/>
            </a:endParaRPr>
          </a:p>
          <a:p>
            <a:pPr marL="12700" marR="5080" algn="just">
              <a:lnSpc>
                <a:spcPct val="150000"/>
              </a:lnSpc>
            </a:pPr>
            <a:r>
              <a:rPr sz="1800" b="1">
                <a:latin typeface="Tahoma"/>
                <a:cs typeface="Tahoma"/>
              </a:rPr>
              <a:t>DB</a:t>
            </a:r>
            <a:r>
              <a:rPr sz="1800" b="1" spc="-10">
                <a:latin typeface="Tahoma"/>
                <a:cs typeface="Tahoma"/>
              </a:rPr>
              <a:t> 01H,02H,03H </a:t>
            </a:r>
            <a:r>
              <a:rPr sz="1800" b="1">
                <a:latin typeface="Tahoma"/>
                <a:cs typeface="Tahoma"/>
              </a:rPr>
              <a:t>DB</a:t>
            </a:r>
            <a:r>
              <a:rPr sz="1800" b="1" spc="-10">
                <a:latin typeface="Tahoma"/>
                <a:cs typeface="Tahoma"/>
              </a:rPr>
              <a:t> 04H,05H,06H </a:t>
            </a:r>
            <a:r>
              <a:rPr sz="1800" b="1">
                <a:latin typeface="Tahoma"/>
                <a:cs typeface="Tahoma"/>
              </a:rPr>
              <a:t>DB</a:t>
            </a:r>
            <a:r>
              <a:rPr sz="1800" b="1" spc="-10">
                <a:latin typeface="Tahoma"/>
                <a:cs typeface="Tahoma"/>
              </a:rPr>
              <a:t> 07H,08H,09H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62038" y="3152507"/>
            <a:ext cx="5530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latin typeface="Tahoma"/>
                <a:cs typeface="Tahoma"/>
              </a:rPr>
              <a:t>LED: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162038" y="4386947"/>
            <a:ext cx="5156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Tahoma"/>
                <a:cs typeface="Tahoma"/>
              </a:rPr>
              <a:t>END</a:t>
            </a:r>
            <a:endParaRPr sz="1800">
              <a:latin typeface="Tahoma"/>
              <a:cs typeface="Tahoma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52400" y="4729164"/>
            <a:ext cx="1804035" cy="1501775"/>
            <a:chOff x="252400" y="4729164"/>
            <a:chExt cx="1804035" cy="1501775"/>
          </a:xfrm>
        </p:grpSpPr>
        <p:sp>
          <p:nvSpPr>
            <p:cNvPr id="16" name="object 16"/>
            <p:cNvSpPr/>
            <p:nvPr/>
          </p:nvSpPr>
          <p:spPr>
            <a:xfrm>
              <a:off x="257162" y="4733926"/>
              <a:ext cx="1794510" cy="1492250"/>
            </a:xfrm>
            <a:custGeom>
              <a:rect l="l" t="t" r="r" b="b"/>
              <a:pathLst>
                <a:path w="1794510" h="1492250">
                  <a:moveTo>
                    <a:pt x="1793887" y="1492248"/>
                  </a:moveTo>
                  <a:lnTo>
                    <a:pt x="66687" y="1492248"/>
                  </a:lnTo>
                  <a:lnTo>
                    <a:pt x="66687" y="1060448"/>
                  </a:lnTo>
                  <a:lnTo>
                    <a:pt x="354553" y="1060448"/>
                  </a:lnTo>
                  <a:lnTo>
                    <a:pt x="0" y="0"/>
                  </a:lnTo>
                  <a:lnTo>
                    <a:pt x="786353" y="1060448"/>
                  </a:lnTo>
                  <a:lnTo>
                    <a:pt x="1793887" y="1060448"/>
                  </a:lnTo>
                  <a:lnTo>
                    <a:pt x="1793887" y="1492248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257162" y="4733926"/>
              <a:ext cx="1794510" cy="1492250"/>
            </a:xfrm>
            <a:custGeom>
              <a:rect l="l" t="t" r="r" b="b"/>
              <a:pathLst>
                <a:path w="1794510" h="1492250">
                  <a:moveTo>
                    <a:pt x="66687" y="1060448"/>
                  </a:moveTo>
                  <a:lnTo>
                    <a:pt x="354553" y="1060448"/>
                  </a:lnTo>
                  <a:lnTo>
                    <a:pt x="0" y="0"/>
                  </a:lnTo>
                  <a:lnTo>
                    <a:pt x="786353" y="1060448"/>
                  </a:lnTo>
                  <a:lnTo>
                    <a:pt x="1793887" y="1060448"/>
                  </a:lnTo>
                  <a:lnTo>
                    <a:pt x="1793887" y="1132415"/>
                  </a:lnTo>
                  <a:lnTo>
                    <a:pt x="1793887" y="1240365"/>
                  </a:lnTo>
                  <a:lnTo>
                    <a:pt x="1793887" y="1492248"/>
                  </a:lnTo>
                  <a:lnTo>
                    <a:pt x="786353" y="1492248"/>
                  </a:lnTo>
                  <a:lnTo>
                    <a:pt x="354553" y="1492248"/>
                  </a:lnTo>
                  <a:lnTo>
                    <a:pt x="66687" y="1492248"/>
                  </a:lnTo>
                  <a:lnTo>
                    <a:pt x="66687" y="1240365"/>
                  </a:lnTo>
                  <a:lnTo>
                    <a:pt x="66687" y="1132415"/>
                  </a:lnTo>
                  <a:lnTo>
                    <a:pt x="66687" y="106044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2435198" y="822325"/>
            <a:ext cx="2141855" cy="4848225"/>
            <a:chOff x="2435198" y="822325"/>
            <a:chExt cx="2141855" cy="4848225"/>
          </a:xfrm>
        </p:grpSpPr>
        <p:sp>
          <p:nvSpPr>
            <p:cNvPr id="19" name="object 19"/>
            <p:cNvSpPr/>
            <p:nvPr/>
          </p:nvSpPr>
          <p:spPr>
            <a:xfrm flipH="1">
              <a:off x="3059112" y="1690687"/>
              <a:ext cx="0" cy="3961129"/>
            </a:xfrm>
            <a:custGeom>
              <a:rect l="l" t="t" r="r" b="b"/>
              <a:pathLst>
                <a:path h="3961129">
                  <a:moveTo>
                    <a:pt x="0" y="0"/>
                  </a:moveTo>
                  <a:lnTo>
                    <a:pt x="0" y="3960813"/>
                  </a:lnTo>
                </a:path>
              </a:pathLst>
            </a:custGeom>
            <a:ln w="381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2439960" y="827087"/>
              <a:ext cx="2132330" cy="1795780"/>
            </a:xfrm>
            <a:custGeom>
              <a:rect l="l" t="t" r="r" b="b"/>
              <a:pathLst>
                <a:path w="2132329" h="1795780">
                  <a:moveTo>
                    <a:pt x="0" y="1795467"/>
                  </a:moveTo>
                  <a:lnTo>
                    <a:pt x="511465" y="431800"/>
                  </a:lnTo>
                  <a:lnTo>
                    <a:pt x="187351" y="431800"/>
                  </a:lnTo>
                  <a:lnTo>
                    <a:pt x="187351" y="0"/>
                  </a:lnTo>
                  <a:lnTo>
                    <a:pt x="2132038" y="0"/>
                  </a:lnTo>
                  <a:lnTo>
                    <a:pt x="2132038" y="431800"/>
                  </a:lnTo>
                  <a:lnTo>
                    <a:pt x="997637" y="431800"/>
                  </a:lnTo>
                  <a:lnTo>
                    <a:pt x="0" y="1795467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2439960" y="827087"/>
              <a:ext cx="2132330" cy="1795780"/>
            </a:xfrm>
            <a:custGeom>
              <a:rect l="l" t="t" r="r" b="b"/>
              <a:pathLst>
                <a:path w="2132329" h="1795780">
                  <a:moveTo>
                    <a:pt x="187351" y="0"/>
                  </a:moveTo>
                  <a:lnTo>
                    <a:pt x="511465" y="0"/>
                  </a:lnTo>
                  <a:lnTo>
                    <a:pt x="997637" y="0"/>
                  </a:lnTo>
                  <a:lnTo>
                    <a:pt x="2132038" y="0"/>
                  </a:lnTo>
                  <a:lnTo>
                    <a:pt x="2132038" y="251883"/>
                  </a:lnTo>
                  <a:lnTo>
                    <a:pt x="2132038" y="359833"/>
                  </a:lnTo>
                  <a:lnTo>
                    <a:pt x="2132038" y="431800"/>
                  </a:lnTo>
                  <a:lnTo>
                    <a:pt x="997637" y="431800"/>
                  </a:lnTo>
                  <a:lnTo>
                    <a:pt x="0" y="1795467"/>
                  </a:lnTo>
                  <a:lnTo>
                    <a:pt x="511465" y="431800"/>
                  </a:lnTo>
                  <a:lnTo>
                    <a:pt x="187351" y="431800"/>
                  </a:lnTo>
                  <a:lnTo>
                    <a:pt x="187351" y="359833"/>
                  </a:lnTo>
                  <a:lnTo>
                    <a:pt x="187351" y="251883"/>
                  </a:lnTo>
                  <a:lnTo>
                    <a:pt x="187351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2" name="object 22"/>
          <p:cNvGrpSpPr/>
          <p:nvPr/>
        </p:nvGrpSpPr>
        <p:grpSpPr>
          <a:xfrm>
            <a:off x="4737090" y="1598612"/>
            <a:ext cx="1652905" cy="4632325"/>
            <a:chOff x="4737090" y="1598612"/>
            <a:chExt cx="1652905" cy="4632325"/>
          </a:xfrm>
        </p:grpSpPr>
        <p:sp>
          <p:nvSpPr>
            <p:cNvPr id="23" name="object 23"/>
            <p:cNvSpPr/>
            <p:nvPr/>
          </p:nvSpPr>
          <p:spPr>
            <a:xfrm>
              <a:off x="6011862" y="1617662"/>
              <a:ext cx="73025" cy="4177029"/>
            </a:xfrm>
            <a:custGeom>
              <a:rect l="l" t="t" r="r" b="b"/>
              <a:pathLst>
                <a:path w="73025" h="4177029">
                  <a:moveTo>
                    <a:pt x="0" y="0"/>
                  </a:moveTo>
                  <a:lnTo>
                    <a:pt x="73025" y="4176713"/>
                  </a:lnTo>
                </a:path>
              </a:pathLst>
            </a:custGeom>
            <a:ln w="381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4741852" y="5214935"/>
              <a:ext cx="1643380" cy="1011555"/>
            </a:xfrm>
            <a:custGeom>
              <a:rect l="l" t="t" r="r" b="b"/>
              <a:pathLst>
                <a:path w="1643379" h="1011553">
                  <a:moveTo>
                    <a:pt x="1643071" y="1011240"/>
                  </a:moveTo>
                  <a:lnTo>
                    <a:pt x="58746" y="1011240"/>
                  </a:lnTo>
                  <a:lnTo>
                    <a:pt x="58746" y="506415"/>
                  </a:lnTo>
                  <a:lnTo>
                    <a:pt x="322800" y="506415"/>
                  </a:lnTo>
                  <a:lnTo>
                    <a:pt x="0" y="0"/>
                  </a:lnTo>
                  <a:lnTo>
                    <a:pt x="718882" y="506415"/>
                  </a:lnTo>
                  <a:lnTo>
                    <a:pt x="1643071" y="506415"/>
                  </a:lnTo>
                  <a:lnTo>
                    <a:pt x="1643071" y="1011240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4741852" y="5214935"/>
              <a:ext cx="1643380" cy="1011555"/>
            </a:xfrm>
            <a:custGeom>
              <a:rect l="l" t="t" r="r" b="b"/>
              <a:pathLst>
                <a:path w="1643379" h="1011553">
                  <a:moveTo>
                    <a:pt x="58746" y="506415"/>
                  </a:moveTo>
                  <a:lnTo>
                    <a:pt x="322800" y="506415"/>
                  </a:lnTo>
                  <a:lnTo>
                    <a:pt x="0" y="0"/>
                  </a:lnTo>
                  <a:lnTo>
                    <a:pt x="718882" y="506415"/>
                  </a:lnTo>
                  <a:lnTo>
                    <a:pt x="1643071" y="506415"/>
                  </a:lnTo>
                  <a:lnTo>
                    <a:pt x="1643071" y="590552"/>
                  </a:lnTo>
                  <a:lnTo>
                    <a:pt x="1643071" y="716758"/>
                  </a:lnTo>
                  <a:lnTo>
                    <a:pt x="1643071" y="1011240"/>
                  </a:lnTo>
                  <a:lnTo>
                    <a:pt x="718882" y="1011240"/>
                  </a:lnTo>
                  <a:lnTo>
                    <a:pt x="322800" y="1011240"/>
                  </a:lnTo>
                  <a:lnTo>
                    <a:pt x="58746" y="1011240"/>
                  </a:lnTo>
                  <a:lnTo>
                    <a:pt x="58746" y="716758"/>
                  </a:lnTo>
                  <a:lnTo>
                    <a:pt x="58746" y="590552"/>
                  </a:lnTo>
                  <a:lnTo>
                    <a:pt x="58746" y="50641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2786855" y="867251"/>
            <a:ext cx="1625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Microsoft JhengHei"/>
                <a:cs typeface="Microsoft JhengHei"/>
              </a:rPr>
              <a:t>中断矢量地址表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2335212" y="4097336"/>
            <a:ext cx="1210310" cy="2133600"/>
            <a:chOff x="2335212" y="4097336"/>
            <a:chExt cx="1210310" cy="2133600"/>
          </a:xfrm>
        </p:grpSpPr>
        <p:sp>
          <p:nvSpPr>
            <p:cNvPr id="28" name="object 28"/>
            <p:cNvSpPr/>
            <p:nvPr/>
          </p:nvSpPr>
          <p:spPr>
            <a:xfrm>
              <a:off x="2339974" y="4102099"/>
              <a:ext cx="1200785" cy="2124075"/>
            </a:xfrm>
            <a:custGeom>
              <a:rect l="l" t="t" r="r" b="b"/>
              <a:pathLst>
                <a:path w="1200785" h="2124075">
                  <a:moveTo>
                    <a:pt x="1150937" y="2124076"/>
                  </a:moveTo>
                  <a:lnTo>
                    <a:pt x="0" y="2124076"/>
                  </a:lnTo>
                  <a:lnTo>
                    <a:pt x="0" y="1692276"/>
                  </a:lnTo>
                  <a:lnTo>
                    <a:pt x="671380" y="1692276"/>
                  </a:lnTo>
                  <a:lnTo>
                    <a:pt x="1200174" y="0"/>
                  </a:lnTo>
                  <a:lnTo>
                    <a:pt x="959114" y="1692276"/>
                  </a:lnTo>
                  <a:lnTo>
                    <a:pt x="1150937" y="1692276"/>
                  </a:lnTo>
                  <a:lnTo>
                    <a:pt x="1150937" y="2124076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2339974" y="4102099"/>
              <a:ext cx="1200785" cy="2124075"/>
            </a:xfrm>
            <a:custGeom>
              <a:rect l="l" t="t" r="r" b="b"/>
              <a:pathLst>
                <a:path w="1200785" h="2124075">
                  <a:moveTo>
                    <a:pt x="0" y="1692276"/>
                  </a:moveTo>
                  <a:lnTo>
                    <a:pt x="671380" y="1692276"/>
                  </a:lnTo>
                  <a:lnTo>
                    <a:pt x="1200174" y="0"/>
                  </a:lnTo>
                  <a:lnTo>
                    <a:pt x="959114" y="1692276"/>
                  </a:lnTo>
                  <a:lnTo>
                    <a:pt x="1150937" y="1692276"/>
                  </a:lnTo>
                  <a:lnTo>
                    <a:pt x="1150937" y="1764243"/>
                  </a:lnTo>
                  <a:lnTo>
                    <a:pt x="1150937" y="1872193"/>
                  </a:lnTo>
                  <a:lnTo>
                    <a:pt x="1150937" y="2124076"/>
                  </a:lnTo>
                  <a:lnTo>
                    <a:pt x="959114" y="2124076"/>
                  </a:lnTo>
                  <a:lnTo>
                    <a:pt x="671380" y="2124076"/>
                  </a:lnTo>
                  <a:lnTo>
                    <a:pt x="0" y="2124076"/>
                  </a:lnTo>
                  <a:lnTo>
                    <a:pt x="0" y="1872193"/>
                  </a:lnTo>
                  <a:lnTo>
                    <a:pt x="0" y="1764243"/>
                  </a:lnTo>
                  <a:lnTo>
                    <a:pt x="0" y="169227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78739" y="1440865"/>
            <a:ext cx="3192780" cy="4693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27100" marR="747395">
              <a:lnSpc>
                <a:spcPct val="150000"/>
              </a:lnSpc>
              <a:spcBef>
                <a:spcPts val="100"/>
              </a:spcBef>
            </a:pPr>
            <a:r>
              <a:rPr sz="1800" b="1">
                <a:latin typeface="Tahoma"/>
                <a:cs typeface="Tahoma"/>
              </a:rPr>
              <a:t>ORG</a:t>
            </a:r>
            <a:r>
              <a:rPr sz="1800" b="1" spc="-5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0000H </a:t>
            </a:r>
            <a:r>
              <a:rPr sz="1800" b="1">
                <a:latin typeface="Tahoma"/>
                <a:cs typeface="Tahoma"/>
              </a:rPr>
              <a:t>AJMP</a:t>
            </a:r>
            <a:r>
              <a:rPr sz="1800" b="1" spc="-20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START </a:t>
            </a:r>
            <a:r>
              <a:rPr sz="1800" b="1">
                <a:latin typeface="Tahoma"/>
                <a:cs typeface="Tahoma"/>
              </a:rPr>
              <a:t>ORG</a:t>
            </a:r>
            <a:r>
              <a:rPr sz="1800" b="1" spc="-5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0003H </a:t>
            </a:r>
            <a:r>
              <a:rPr sz="1800" b="1">
                <a:latin typeface="Tahoma"/>
                <a:cs typeface="Tahoma"/>
              </a:rPr>
              <a:t>LJMP</a:t>
            </a:r>
            <a:r>
              <a:rPr sz="1800" b="1" spc="-20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INTIE0 </a:t>
            </a:r>
            <a:r>
              <a:rPr sz="1800" b="1">
                <a:latin typeface="Tahoma"/>
                <a:cs typeface="Tahoma"/>
              </a:rPr>
              <a:t>ORG</a:t>
            </a:r>
            <a:r>
              <a:rPr sz="1800" b="1" spc="-5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000BH </a:t>
            </a:r>
            <a:r>
              <a:rPr sz="1800" b="1">
                <a:latin typeface="Tahoma"/>
                <a:cs typeface="Tahoma"/>
              </a:rPr>
              <a:t>LJMP</a:t>
            </a:r>
            <a:r>
              <a:rPr sz="1800" b="1" spc="-20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INTTF0 </a:t>
            </a:r>
            <a:r>
              <a:rPr sz="1800" b="1">
                <a:latin typeface="Tahoma"/>
                <a:cs typeface="Tahoma"/>
              </a:rPr>
              <a:t>ORG</a:t>
            </a:r>
            <a:r>
              <a:rPr sz="1800" b="1" spc="-5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0050H</a:t>
            </a: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1800" b="1">
                <a:latin typeface="Tahoma"/>
                <a:cs typeface="Tahoma"/>
              </a:rPr>
              <a:t>START</a:t>
            </a:r>
            <a:r>
              <a:rPr sz="1800" b="1">
                <a:latin typeface="Microsoft JhengHei"/>
                <a:cs typeface="Microsoft JhengHei"/>
              </a:rPr>
              <a:t>：</a:t>
            </a:r>
            <a:r>
              <a:rPr sz="1800" b="1">
                <a:latin typeface="Tahoma"/>
                <a:cs typeface="Tahoma"/>
              </a:rPr>
              <a:t>MOV</a:t>
            </a:r>
            <a:r>
              <a:rPr sz="1800" b="1" spc="-35">
                <a:latin typeface="Tahoma"/>
                <a:cs typeface="Tahoma"/>
              </a:rPr>
              <a:t> </a:t>
            </a:r>
            <a:r>
              <a:rPr sz="1800" b="1">
                <a:latin typeface="Tahoma"/>
                <a:cs typeface="Tahoma"/>
              </a:rPr>
              <a:t>A,</a:t>
            </a:r>
            <a:r>
              <a:rPr sz="1800" b="1" spc="-20">
                <a:latin typeface="Tahoma"/>
                <a:cs typeface="Tahoma"/>
              </a:rPr>
              <a:t> #00H</a:t>
            </a:r>
            <a:endParaRPr sz="1800">
              <a:latin typeface="Tahoma"/>
              <a:cs typeface="Tahoma"/>
            </a:endParaRPr>
          </a:p>
          <a:p>
            <a:pPr marL="927100" marR="500380">
              <a:lnSpc>
                <a:spcPct val="150000"/>
              </a:lnSpc>
            </a:pPr>
            <a:r>
              <a:rPr sz="1800" b="1">
                <a:latin typeface="Tahoma"/>
                <a:cs typeface="Tahoma"/>
              </a:rPr>
              <a:t>MOV</a:t>
            </a:r>
            <a:r>
              <a:rPr sz="1800" b="1" spc="-20">
                <a:latin typeface="Tahoma"/>
                <a:cs typeface="Tahoma"/>
              </a:rPr>
              <a:t> </a:t>
            </a:r>
            <a:r>
              <a:rPr sz="1800" b="1">
                <a:latin typeface="Tahoma"/>
                <a:cs typeface="Tahoma"/>
              </a:rPr>
              <a:t>R1</a:t>
            </a:r>
            <a:r>
              <a:rPr sz="1800" b="1" spc="-10">
                <a:latin typeface="Tahoma"/>
                <a:cs typeface="Tahoma"/>
              </a:rPr>
              <a:t> </a:t>
            </a:r>
            <a:r>
              <a:rPr sz="1800" b="1">
                <a:latin typeface="Tahoma"/>
                <a:cs typeface="Tahoma"/>
              </a:rPr>
              <a:t>,</a:t>
            </a:r>
            <a:r>
              <a:rPr sz="1800" b="1" spc="-10">
                <a:latin typeface="Tahoma"/>
                <a:cs typeface="Tahoma"/>
              </a:rPr>
              <a:t> </a:t>
            </a:r>
            <a:r>
              <a:rPr sz="1800" b="1" spc="-20">
                <a:latin typeface="Tahoma"/>
                <a:cs typeface="Tahoma"/>
              </a:rPr>
              <a:t>#7FH </a:t>
            </a:r>
            <a:r>
              <a:rPr sz="1800" b="1">
                <a:latin typeface="Tahoma"/>
                <a:cs typeface="Tahoma"/>
              </a:rPr>
              <a:t>MOV</a:t>
            </a:r>
            <a:r>
              <a:rPr sz="1800" b="1" spc="-15">
                <a:latin typeface="Tahoma"/>
                <a:cs typeface="Tahoma"/>
              </a:rPr>
              <a:t> </a:t>
            </a:r>
            <a:r>
              <a:rPr sz="1800" b="1">
                <a:latin typeface="Tahoma"/>
                <a:cs typeface="Tahoma"/>
              </a:rPr>
              <a:t>R0,</a:t>
            </a:r>
            <a:r>
              <a:rPr sz="1800" b="1" spc="-15">
                <a:latin typeface="Tahoma"/>
                <a:cs typeface="Tahoma"/>
              </a:rPr>
              <a:t> </a:t>
            </a:r>
            <a:r>
              <a:rPr sz="1800" b="1" spc="-20">
                <a:latin typeface="Tahoma"/>
                <a:cs typeface="Tahoma"/>
              </a:rPr>
              <a:t>#00H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800">
              <a:latin typeface="Tahoma"/>
              <a:cs typeface="Tahoma"/>
            </a:endParaRPr>
          </a:p>
          <a:p>
            <a:pPr marL="765810">
              <a:lnSpc>
                <a:spcPct val="100000"/>
              </a:lnSpc>
              <a:tabLst>
                <a:tab pos="2493645"/>
              </a:tabLst>
            </a:pPr>
            <a:r>
              <a:rPr sz="1800" b="1">
                <a:latin typeface="Microsoft JhengHei"/>
                <a:cs typeface="Microsoft JhengHei"/>
              </a:rPr>
              <a:t>主程</a:t>
            </a:r>
            <a:r>
              <a:rPr sz="1800" b="1" spc="-50">
                <a:latin typeface="Microsoft JhengHei"/>
                <a:cs typeface="Microsoft JhengHei"/>
              </a:rPr>
              <a:t>序</a:t>
            </a:r>
            <a:r>
              <a:rPr sz="1800" b="1">
                <a:latin typeface="Microsoft JhengHei"/>
                <a:cs typeface="Microsoft JhengHei"/>
              </a:rPr>
              <a:t>	子程</a:t>
            </a:r>
            <a:r>
              <a:rPr sz="1800" b="1" spc="-50">
                <a:latin typeface="Microsoft JhengHei"/>
                <a:cs typeface="Microsoft JhengHei"/>
              </a:rPr>
              <a:t>序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894262" y="5761514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Microsoft JhengHei"/>
                <a:cs typeface="Microsoft JhengHei"/>
              </a:rPr>
              <a:t>中断服务程序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6015036" y="763587"/>
            <a:ext cx="1738630" cy="789305"/>
            <a:chOff x="6015036" y="763587"/>
            <a:chExt cx="1738630" cy="789305"/>
          </a:xfrm>
        </p:grpSpPr>
        <p:sp>
          <p:nvSpPr>
            <p:cNvPr id="33" name="object 33"/>
            <p:cNvSpPr/>
            <p:nvPr/>
          </p:nvSpPr>
          <p:spPr>
            <a:xfrm>
              <a:off x="6019798" y="768350"/>
              <a:ext cx="1729105" cy="779780"/>
            </a:xfrm>
            <a:custGeom>
              <a:rect l="l" t="t" r="r" b="b"/>
              <a:pathLst>
                <a:path w="1729104" h="779780">
                  <a:moveTo>
                    <a:pt x="1698619" y="779456"/>
                  </a:moveTo>
                  <a:lnTo>
                    <a:pt x="1008459" y="433387"/>
                  </a:lnTo>
                  <a:lnTo>
                    <a:pt x="0" y="433387"/>
                  </a:lnTo>
                  <a:lnTo>
                    <a:pt x="0" y="0"/>
                  </a:lnTo>
                  <a:lnTo>
                    <a:pt x="1728787" y="0"/>
                  </a:lnTo>
                  <a:lnTo>
                    <a:pt x="1728787" y="433387"/>
                  </a:lnTo>
                  <a:lnTo>
                    <a:pt x="1440656" y="433387"/>
                  </a:lnTo>
                  <a:lnTo>
                    <a:pt x="1698619" y="779456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6019798" y="768350"/>
              <a:ext cx="1729105" cy="779780"/>
            </a:xfrm>
            <a:custGeom>
              <a:rect l="l" t="t" r="r" b="b"/>
              <a:pathLst>
                <a:path w="1729104" h="779780">
                  <a:moveTo>
                    <a:pt x="0" y="0"/>
                  </a:moveTo>
                  <a:lnTo>
                    <a:pt x="1008459" y="0"/>
                  </a:lnTo>
                  <a:lnTo>
                    <a:pt x="1440656" y="0"/>
                  </a:lnTo>
                  <a:lnTo>
                    <a:pt x="1728787" y="0"/>
                  </a:lnTo>
                  <a:lnTo>
                    <a:pt x="1728787" y="252809"/>
                  </a:lnTo>
                  <a:lnTo>
                    <a:pt x="1728787" y="361156"/>
                  </a:lnTo>
                  <a:lnTo>
                    <a:pt x="1728787" y="433387"/>
                  </a:lnTo>
                  <a:lnTo>
                    <a:pt x="1440656" y="433387"/>
                  </a:lnTo>
                  <a:lnTo>
                    <a:pt x="1698619" y="779456"/>
                  </a:lnTo>
                  <a:lnTo>
                    <a:pt x="1008459" y="433387"/>
                  </a:lnTo>
                  <a:lnTo>
                    <a:pt x="0" y="433387"/>
                  </a:lnTo>
                  <a:lnTo>
                    <a:pt x="0" y="361156"/>
                  </a:lnTo>
                  <a:lnTo>
                    <a:pt x="0" y="25280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5" name="object 35"/>
          <p:cNvSpPr txBox="1"/>
          <p:nvPr/>
        </p:nvSpPr>
        <p:spPr>
          <a:xfrm>
            <a:off x="6185692" y="808513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Microsoft JhengHei"/>
                <a:cs typeface="Microsoft JhengHei"/>
              </a:rPr>
              <a:t>中断服务程序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6699243" y="3541713"/>
            <a:ext cx="2068830" cy="2689225"/>
            <a:chOff x="6699243" y="3541713"/>
            <a:chExt cx="2068830" cy="2689225"/>
          </a:xfrm>
        </p:grpSpPr>
        <p:sp>
          <p:nvSpPr>
            <p:cNvPr id="37" name="object 37"/>
            <p:cNvSpPr/>
            <p:nvPr/>
          </p:nvSpPr>
          <p:spPr>
            <a:xfrm>
              <a:off x="6704005" y="3546476"/>
              <a:ext cx="2059305" cy="2679700"/>
            </a:xfrm>
            <a:custGeom>
              <a:rect l="l" t="t" r="r" b="b"/>
              <a:pathLst>
                <a:path w="2059304" h="2679700">
                  <a:moveTo>
                    <a:pt x="2058994" y="2679699"/>
                  </a:moveTo>
                  <a:lnTo>
                    <a:pt x="546106" y="2679699"/>
                  </a:lnTo>
                  <a:lnTo>
                    <a:pt x="546106" y="2247899"/>
                  </a:lnTo>
                  <a:lnTo>
                    <a:pt x="798255" y="2247899"/>
                  </a:lnTo>
                  <a:lnTo>
                    <a:pt x="0" y="0"/>
                  </a:lnTo>
                  <a:lnTo>
                    <a:pt x="1176477" y="2247899"/>
                  </a:lnTo>
                  <a:lnTo>
                    <a:pt x="2058994" y="2247899"/>
                  </a:lnTo>
                  <a:lnTo>
                    <a:pt x="2058994" y="2679699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6704005" y="3546476"/>
              <a:ext cx="2059305" cy="2679700"/>
            </a:xfrm>
            <a:custGeom>
              <a:rect l="l" t="t" r="r" b="b"/>
              <a:pathLst>
                <a:path w="2059304" h="2679700">
                  <a:moveTo>
                    <a:pt x="546106" y="2247899"/>
                  </a:moveTo>
                  <a:lnTo>
                    <a:pt x="798255" y="2247899"/>
                  </a:lnTo>
                  <a:lnTo>
                    <a:pt x="0" y="0"/>
                  </a:lnTo>
                  <a:lnTo>
                    <a:pt x="1176477" y="2247899"/>
                  </a:lnTo>
                  <a:lnTo>
                    <a:pt x="2058994" y="2247899"/>
                  </a:lnTo>
                  <a:lnTo>
                    <a:pt x="2058994" y="2319866"/>
                  </a:lnTo>
                  <a:lnTo>
                    <a:pt x="2058994" y="2427816"/>
                  </a:lnTo>
                  <a:lnTo>
                    <a:pt x="2058994" y="2679699"/>
                  </a:lnTo>
                  <a:lnTo>
                    <a:pt x="1176477" y="2679699"/>
                  </a:lnTo>
                  <a:lnTo>
                    <a:pt x="798255" y="2679699"/>
                  </a:lnTo>
                  <a:lnTo>
                    <a:pt x="546106" y="2679699"/>
                  </a:lnTo>
                  <a:lnTo>
                    <a:pt x="546106" y="2427816"/>
                  </a:lnTo>
                  <a:lnTo>
                    <a:pt x="546106" y="2319866"/>
                  </a:lnTo>
                  <a:lnTo>
                    <a:pt x="546106" y="224789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9" name="object 39"/>
          <p:cNvSpPr txBox="1"/>
          <p:nvPr/>
        </p:nvSpPr>
        <p:spPr>
          <a:xfrm>
            <a:off x="7536656" y="5834539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latin typeface="Microsoft JhengHei"/>
                <a:cs typeface="Microsoft JhengHei"/>
              </a:rPr>
              <a:t>常数表区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604837" y="822325"/>
            <a:ext cx="946150" cy="830580"/>
            <a:chOff x="604837" y="822325"/>
            <a:chExt cx="946150" cy="830580"/>
          </a:xfrm>
        </p:grpSpPr>
        <p:sp>
          <p:nvSpPr>
            <p:cNvPr id="41" name="object 41"/>
            <p:cNvSpPr/>
            <p:nvPr/>
          </p:nvSpPr>
          <p:spPr>
            <a:xfrm>
              <a:off x="609600" y="827087"/>
              <a:ext cx="936625" cy="821055"/>
            </a:xfrm>
            <a:custGeom>
              <a:rect l="l" t="t" r="r" b="b"/>
              <a:pathLst>
                <a:path w="936625" h="821055">
                  <a:moveTo>
                    <a:pt x="815987" y="820739"/>
                  </a:moveTo>
                  <a:lnTo>
                    <a:pt x="546364" y="431800"/>
                  </a:lnTo>
                  <a:lnTo>
                    <a:pt x="0" y="431800"/>
                  </a:lnTo>
                  <a:lnTo>
                    <a:pt x="0" y="0"/>
                  </a:lnTo>
                  <a:lnTo>
                    <a:pt x="936625" y="0"/>
                  </a:lnTo>
                  <a:lnTo>
                    <a:pt x="936625" y="431800"/>
                  </a:lnTo>
                  <a:lnTo>
                    <a:pt x="780520" y="431800"/>
                  </a:lnTo>
                  <a:lnTo>
                    <a:pt x="815987" y="820739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609600" y="827087"/>
              <a:ext cx="936625" cy="821055"/>
            </a:xfrm>
            <a:custGeom>
              <a:rect l="l" t="t" r="r" b="b"/>
              <a:pathLst>
                <a:path w="936625" h="821055">
                  <a:moveTo>
                    <a:pt x="0" y="0"/>
                  </a:moveTo>
                  <a:lnTo>
                    <a:pt x="546364" y="0"/>
                  </a:lnTo>
                  <a:lnTo>
                    <a:pt x="780520" y="0"/>
                  </a:lnTo>
                  <a:lnTo>
                    <a:pt x="936625" y="0"/>
                  </a:lnTo>
                  <a:lnTo>
                    <a:pt x="936625" y="251883"/>
                  </a:lnTo>
                  <a:lnTo>
                    <a:pt x="936625" y="359833"/>
                  </a:lnTo>
                  <a:lnTo>
                    <a:pt x="936625" y="431800"/>
                  </a:lnTo>
                  <a:lnTo>
                    <a:pt x="780520" y="431800"/>
                  </a:lnTo>
                  <a:lnTo>
                    <a:pt x="815987" y="820739"/>
                  </a:lnTo>
                  <a:lnTo>
                    <a:pt x="546364" y="431800"/>
                  </a:lnTo>
                  <a:lnTo>
                    <a:pt x="0" y="431800"/>
                  </a:lnTo>
                  <a:lnTo>
                    <a:pt x="0" y="359833"/>
                  </a:lnTo>
                  <a:lnTo>
                    <a:pt x="0" y="251883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3" name="object 43"/>
          <p:cNvSpPr txBox="1"/>
          <p:nvPr/>
        </p:nvSpPr>
        <p:spPr>
          <a:xfrm>
            <a:off x="609600" y="827087"/>
            <a:ext cx="936625" cy="431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239395">
              <a:lnSpc>
                <a:spcPct val="100000"/>
              </a:lnSpc>
              <a:spcBef>
                <a:spcPts val="415"/>
              </a:spcBef>
            </a:pPr>
            <a:r>
              <a:rPr sz="1800" b="1" spc="-25">
                <a:latin typeface="Microsoft JhengHei"/>
                <a:cs typeface="Microsoft JhengHei"/>
              </a:rPr>
              <a:t>起始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44" name="object 4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18</a:t>
            </a:fld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212089" y="4005"/>
          <a:ext cx="3272790" cy="13449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75970"/>
                <a:gridCol w="940435"/>
                <a:gridCol w="1057909"/>
                <a:gridCol w="498475"/>
              </a:tblGrid>
              <a:tr h="672465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70180">
                        <a:lnSpc>
                          <a:spcPct val="100000"/>
                        </a:lnSpc>
                      </a:pPr>
                      <a:r>
                        <a:rPr sz="1800" b="1" spc="-25">
                          <a:latin typeface="Tahoma"/>
                          <a:cs typeface="Tahoma"/>
                        </a:rPr>
                        <a:t>ORG</a:t>
                      </a:r>
                      <a:endParaRPr sz="1800">
                        <a:latin typeface="Tahoma"/>
                        <a:cs typeface="Tahoma"/>
                      </a:endParaRPr>
                    </a:p>
                    <a:p>
                      <a:pPr marL="170180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1800" b="1" spc="-20">
                          <a:latin typeface="Tahoma"/>
                          <a:cs typeface="Tahoma"/>
                        </a:rPr>
                        <a:t>AJMP</a:t>
                      </a:r>
                      <a:endParaRPr sz="1800">
                        <a:latin typeface="Tahoma"/>
                        <a:cs typeface="Tahoma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44145">
                        <a:lnSpc>
                          <a:spcPct val="100000"/>
                        </a:lnSpc>
                      </a:pPr>
                      <a:r>
                        <a:rPr sz="1800" b="1" spc="-10">
                          <a:latin typeface="Tahoma"/>
                          <a:cs typeface="Tahoma"/>
                        </a:rPr>
                        <a:t>0000H</a:t>
                      </a:r>
                      <a:endParaRPr sz="1800">
                        <a:latin typeface="Tahoma"/>
                        <a:cs typeface="Tahoma"/>
                      </a:endParaRPr>
                    </a:p>
                    <a:p>
                      <a:pPr marL="144145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1800" b="1" spc="-10">
                          <a:latin typeface="Tahoma"/>
                          <a:cs typeface="Tahoma"/>
                        </a:rPr>
                        <a:t>START</a:t>
                      </a:r>
                      <a:endParaRPr sz="1800">
                        <a:latin typeface="Tahoma"/>
                        <a:cs typeface="Tahoma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56235">
                <a:tc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7018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b="1" spc="-25">
                          <a:latin typeface="Tahoma"/>
                          <a:cs typeface="Tahoma"/>
                        </a:rPr>
                        <a:t>ORG</a:t>
                      </a:r>
                      <a:endParaRPr sz="1800">
                        <a:latin typeface="Tahoma"/>
                        <a:cs typeface="Tahoma"/>
                      </a:endParaRPr>
                    </a:p>
                  </a:txBody>
                  <a:tcPr marL="0" marR="0" marT="40005" marB="0"/>
                </a:tc>
                <a:tc>
                  <a:txBody>
                    <a:bodyPr vert="horz" wrap="square"/>
                    <a:lstStyle/>
                    <a:p>
                      <a:pPr marL="14414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b="1" spc="-10">
                          <a:latin typeface="Tahoma"/>
                          <a:cs typeface="Tahoma"/>
                        </a:rPr>
                        <a:t>0003H</a:t>
                      </a:r>
                      <a:endParaRPr sz="1800">
                        <a:latin typeface="Tahoma"/>
                        <a:cs typeface="Tahoma"/>
                      </a:endParaRPr>
                    </a:p>
                  </a:txBody>
                  <a:tcPr marL="0" marR="0" marT="4000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1623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70180">
                        <a:lnSpc>
                          <a:spcPts val="2070"/>
                        </a:lnSpc>
                        <a:spcBef>
                          <a:spcPts val="315"/>
                        </a:spcBef>
                      </a:pPr>
                      <a:r>
                        <a:rPr sz="1800" b="1" spc="-20">
                          <a:latin typeface="Tahoma"/>
                          <a:cs typeface="Tahoma"/>
                        </a:rPr>
                        <a:t>AJMP</a:t>
                      </a:r>
                      <a:endParaRPr sz="1800">
                        <a:latin typeface="Tahoma"/>
                        <a:cs typeface="Tahoma"/>
                      </a:endParaRPr>
                    </a:p>
                  </a:txBody>
                  <a:tcPr marL="0" marR="0" marT="40005" marB="0"/>
                </a:tc>
                <a:tc>
                  <a:txBody>
                    <a:bodyPr vert="horz" wrap="square"/>
                    <a:lstStyle/>
                    <a:p>
                      <a:pPr marL="144145">
                        <a:lnSpc>
                          <a:spcPts val="2070"/>
                        </a:lnSpc>
                        <a:spcBef>
                          <a:spcPts val="315"/>
                        </a:spcBef>
                      </a:pPr>
                      <a:r>
                        <a:rPr sz="1800" b="1" spc="-10">
                          <a:latin typeface="Tahoma"/>
                          <a:cs typeface="Tahoma"/>
                        </a:rPr>
                        <a:t>INDATA</a:t>
                      </a:r>
                      <a:endParaRPr sz="1800">
                        <a:latin typeface="Tahoma"/>
                        <a:cs typeface="Tahoma"/>
                      </a:endParaRPr>
                    </a:p>
                  </a:txBody>
                  <a:tcPr marL="0" marR="0" marT="4000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231139" y="1335585"/>
            <a:ext cx="599440" cy="14522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0000"/>
              </a:lnSpc>
              <a:spcBef>
                <a:spcPts val="100"/>
              </a:spcBef>
            </a:pPr>
            <a:r>
              <a:rPr sz="1800" b="1" spc="-20">
                <a:latin typeface="Tahoma"/>
                <a:cs typeface="Tahoma"/>
              </a:rPr>
              <a:t>DIS1 DIS2 DIS3 DIS4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059939" y="1335585"/>
            <a:ext cx="1405890" cy="145224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30H</a:t>
            </a: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31H</a:t>
            </a: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645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32H</a:t>
            </a: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33H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1139" y="2844344"/>
            <a:ext cx="11258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Tahoma"/>
                <a:cs typeface="Tahoma"/>
              </a:rPr>
              <a:t>AD_DATA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059939" y="2844344"/>
            <a:ext cx="14058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34H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31139" y="3200960"/>
            <a:ext cx="1168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Tahoma"/>
                <a:cs typeface="Tahoma"/>
              </a:rPr>
              <a:t>ADDR_AD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059939" y="3200960"/>
            <a:ext cx="17576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OO40H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1139" y="3475280"/>
            <a:ext cx="1566545" cy="14522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0000"/>
              </a:lnSpc>
              <a:spcBef>
                <a:spcPts val="100"/>
              </a:spcBef>
            </a:pPr>
            <a:r>
              <a:rPr sz="1800" b="1" spc="-10">
                <a:latin typeface="Tahoma"/>
                <a:cs typeface="Tahoma"/>
              </a:rPr>
              <a:t>ADDR_273_1 ADDR_273_2 ADDR_273_3 ADDR_273_4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059939" y="3475280"/>
            <a:ext cx="1696085" cy="145224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0">
                <a:latin typeface="Tahoma"/>
                <a:cs typeface="Tahoma"/>
              </a:rPr>
              <a:t>0001H</a:t>
            </a: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0">
                <a:latin typeface="Tahoma"/>
                <a:cs typeface="Tahoma"/>
              </a:rPr>
              <a:t>0002H</a:t>
            </a:r>
            <a:endParaRPr sz="1800">
              <a:latin typeface="Tahoma"/>
              <a:cs typeface="Tahoma"/>
            </a:endParaRPr>
          </a:p>
          <a:p>
            <a:pPr marL="12700" marR="5080">
              <a:lnSpc>
                <a:spcPct val="130000"/>
              </a:lnSpc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0">
                <a:latin typeface="Tahoma"/>
                <a:cs typeface="Tahoma"/>
              </a:rPr>
              <a:t>0003H </a:t>
            </a:r>
            <a:r>
              <a:rPr sz="1800" b="1" spc="-25">
                <a:latin typeface="Tahoma"/>
                <a:cs typeface="Tahoma"/>
              </a:rPr>
              <a:t>EQU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974339" y="4627424"/>
            <a:ext cx="7816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Tahoma"/>
                <a:cs typeface="Tahoma"/>
              </a:rPr>
              <a:t>0004H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31139" y="4901744"/>
            <a:ext cx="3524885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  <a:tabLst>
                <a:tab pos="1896110"/>
                <a:tab pos="2755265"/>
              </a:tabLst>
            </a:pPr>
            <a:r>
              <a:rPr sz="1800" b="1">
                <a:latin typeface="Tahoma"/>
                <a:cs typeface="Tahoma"/>
              </a:rPr>
              <a:t>ADDR_KEY_WR</a:t>
            </a:r>
            <a:r>
              <a:rPr sz="1800" b="1" spc="-55">
                <a:latin typeface="Tahoma"/>
                <a:cs typeface="Tahoma"/>
              </a:rPr>
              <a:t> </a:t>
            </a: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0005H ADDR_KEY_RD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0006H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345940" y="-14679"/>
            <a:ext cx="1522095" cy="145224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</a:pPr>
            <a:r>
              <a:rPr sz="1800" b="1" spc="-25">
                <a:latin typeface="Tahoma"/>
                <a:cs typeface="Tahoma"/>
              </a:rPr>
              <a:t>LAB</a:t>
            </a: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800" b="1">
                <a:latin typeface="Tahoma"/>
                <a:cs typeface="Tahoma"/>
              </a:rPr>
              <a:t>START:</a:t>
            </a:r>
            <a:r>
              <a:rPr sz="1800" b="1" spc="110">
                <a:latin typeface="Tahoma"/>
                <a:cs typeface="Tahoma"/>
              </a:rPr>
              <a:t> </a:t>
            </a:r>
            <a:r>
              <a:rPr sz="1800" b="1" spc="-20">
                <a:latin typeface="Tahoma"/>
                <a:cs typeface="Tahoma"/>
              </a:rPr>
              <a:t>SETB</a:t>
            </a:r>
            <a:endParaRPr sz="1800">
              <a:latin typeface="Tahoma"/>
              <a:cs typeface="Tahoma"/>
            </a:endParaRPr>
          </a:p>
          <a:p>
            <a:pPr marL="927100" marR="5080">
              <a:lnSpc>
                <a:spcPct val="130000"/>
              </a:lnSpc>
            </a:pPr>
            <a:r>
              <a:rPr sz="1800" b="1" spc="-20">
                <a:latin typeface="Tahoma"/>
                <a:cs typeface="Tahoma"/>
              </a:rPr>
              <a:t>SETB SETB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174740" y="2125017"/>
            <a:ext cx="2214245" cy="109537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</a:pPr>
            <a:r>
              <a:rPr sz="1800" b="1" spc="-10">
                <a:latin typeface="Tahoma"/>
                <a:cs typeface="Tahoma"/>
              </a:rPr>
              <a:t>DPTR</a:t>
            </a:r>
            <a:r>
              <a:rPr sz="1800" b="1" spc="-10">
                <a:latin typeface="Microsoft JhengHei"/>
                <a:cs typeface="Microsoft JhengHei"/>
              </a:rPr>
              <a:t>，</a:t>
            </a:r>
            <a:r>
              <a:rPr sz="1800" b="1" spc="-10">
                <a:latin typeface="Tahoma"/>
                <a:cs typeface="Tahoma"/>
              </a:rPr>
              <a:t>#ADDR_AD</a:t>
            </a:r>
            <a:endParaRPr sz="1800">
              <a:latin typeface="Tahoma"/>
              <a:cs typeface="Tahoma"/>
            </a:endParaRPr>
          </a:p>
          <a:p>
            <a:pPr marL="12700" marR="73660">
              <a:lnSpc>
                <a:spcPct val="130000"/>
              </a:lnSpc>
            </a:pPr>
            <a:r>
              <a:rPr sz="1800" b="1" spc="-10">
                <a:latin typeface="Tahoma"/>
                <a:cs typeface="Tahoma"/>
              </a:rPr>
              <a:t>@DPTR</a:t>
            </a:r>
            <a:r>
              <a:rPr sz="1800" b="1" spc="-10">
                <a:latin typeface="Microsoft JhengHei"/>
                <a:cs typeface="Microsoft JhengHei"/>
              </a:rPr>
              <a:t>，</a:t>
            </a:r>
            <a:r>
              <a:rPr sz="1800" b="1" spc="-10">
                <a:latin typeface="Tahoma"/>
                <a:cs typeface="Tahoma"/>
              </a:rPr>
              <a:t>A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>
                <a:latin typeface="宋体"/>
                <a:cs typeface="宋体"/>
              </a:rPr>
              <a:t>启动</a:t>
            </a:r>
            <a:r>
              <a:rPr sz="1600" spc="-25">
                <a:latin typeface="Tahoma"/>
                <a:cs typeface="Tahoma"/>
              </a:rPr>
              <a:t>AD </a:t>
            </a:r>
            <a:r>
              <a:rPr sz="1800" b="1" spc="-10">
                <a:latin typeface="Tahoma"/>
                <a:cs typeface="Tahoma"/>
              </a:rPr>
              <a:t>LAB</a:t>
            </a:r>
            <a:r>
              <a:rPr sz="1800" b="1" spc="-10">
                <a:latin typeface="Microsoft JhengHei"/>
                <a:cs typeface="Microsoft JhengHei"/>
              </a:rPr>
              <a:t>，</a:t>
            </a:r>
            <a:r>
              <a:rPr sz="1800" b="1" spc="-10">
                <a:latin typeface="Tahoma"/>
                <a:cs typeface="Tahoma"/>
              </a:rPr>
              <a:t>$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221634" y="2945944"/>
            <a:ext cx="1041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10">
                <a:latin typeface="宋体"/>
                <a:cs typeface="宋体"/>
              </a:rPr>
              <a:t>查询标志位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260340" y="-14679"/>
            <a:ext cx="2425700" cy="359156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927100">
              <a:lnSpc>
                <a:spcPct val="100000"/>
              </a:lnSpc>
              <a:spcBef>
                <a:spcPts val="745"/>
              </a:spcBef>
              <a:tabLst>
                <a:tab pos="1840864"/>
              </a:tabLst>
            </a:pPr>
            <a:r>
              <a:rPr sz="1800" b="1" spc="-25">
                <a:latin typeface="Tahoma"/>
                <a:cs typeface="Tahoma"/>
              </a:rPr>
              <a:t>BIT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7FH</a:t>
            </a:r>
            <a:endParaRPr sz="1800">
              <a:latin typeface="Tahoma"/>
              <a:cs typeface="Tahoma"/>
            </a:endParaRPr>
          </a:p>
          <a:p>
            <a:pPr marL="927100" marR="6350">
              <a:lnSpc>
                <a:spcPct val="130000"/>
              </a:lnSpc>
            </a:pPr>
            <a:r>
              <a:rPr sz="1800" b="1" spc="-10">
                <a:latin typeface="Tahoma"/>
                <a:cs typeface="Tahoma"/>
              </a:rPr>
              <a:t>EA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 spc="-20">
                <a:latin typeface="宋体"/>
                <a:cs typeface="宋体"/>
              </a:rPr>
              <a:t>开中断</a:t>
            </a:r>
            <a:r>
              <a:rPr sz="1600" spc="-50">
                <a:latin typeface="宋体"/>
                <a:cs typeface="宋体"/>
              </a:rPr>
              <a:t> </a:t>
            </a:r>
            <a:r>
              <a:rPr sz="1800" b="1" spc="-10">
                <a:latin typeface="Tahoma"/>
                <a:cs typeface="Tahoma"/>
              </a:rPr>
              <a:t>EX0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 spc="-15">
                <a:latin typeface="宋体"/>
                <a:cs typeface="宋体"/>
              </a:rPr>
              <a:t>中断允许</a:t>
            </a:r>
            <a:r>
              <a:rPr sz="1600" spc="-50">
                <a:latin typeface="宋体"/>
                <a:cs typeface="宋体"/>
              </a:rPr>
              <a:t> </a:t>
            </a:r>
            <a:r>
              <a:rPr sz="1800" b="1" spc="-10">
                <a:latin typeface="Tahoma"/>
                <a:cs typeface="Tahoma"/>
              </a:rPr>
              <a:t>IT0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 spc="-15">
                <a:latin typeface="宋体"/>
                <a:cs typeface="宋体"/>
              </a:rPr>
              <a:t>触发方式</a:t>
            </a:r>
            <a:endParaRPr sz="1600">
              <a:latin typeface="宋体"/>
              <a:cs typeface="宋体"/>
            </a:endParaRPr>
          </a:p>
          <a:p>
            <a:pPr marL="12700" marR="5080">
              <a:lnSpc>
                <a:spcPct val="130000"/>
              </a:lnSpc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CLR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LAB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>
                <a:latin typeface="宋体"/>
                <a:cs typeface="宋体"/>
              </a:rPr>
              <a:t>请标志</a:t>
            </a:r>
            <a:r>
              <a:rPr sz="1600" spc="-50">
                <a:latin typeface="宋体"/>
                <a:cs typeface="宋体"/>
              </a:rPr>
              <a:t>位 </a:t>
            </a:r>
            <a:r>
              <a:rPr sz="1800" b="1" spc="-25">
                <a:latin typeface="Tahoma"/>
                <a:cs typeface="Tahoma"/>
              </a:rPr>
              <a:t>MOV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A</a:t>
            </a:r>
            <a:r>
              <a:rPr sz="1800" b="1" spc="-10">
                <a:latin typeface="Microsoft JhengHei"/>
                <a:cs typeface="Microsoft JhengHei"/>
              </a:rPr>
              <a:t>，</a:t>
            </a:r>
            <a:r>
              <a:rPr sz="1800" b="1" spc="-10">
                <a:latin typeface="Tahoma"/>
                <a:cs typeface="Tahoma"/>
              </a:rPr>
              <a:t>#0FFH </a:t>
            </a:r>
            <a:r>
              <a:rPr sz="1800" b="1" spc="-25">
                <a:latin typeface="Tahoma"/>
                <a:cs typeface="Tahoma"/>
              </a:rPr>
              <a:t>MOV</a:t>
            </a:r>
            <a:endParaRPr sz="1800">
              <a:latin typeface="Tahoma"/>
              <a:cs typeface="Tahoma"/>
            </a:endParaRPr>
          </a:p>
          <a:p>
            <a:pPr marL="12700" marR="1713864">
              <a:lnSpc>
                <a:spcPct val="130000"/>
              </a:lnSpc>
            </a:pPr>
            <a:r>
              <a:rPr sz="1800" b="1" spc="-20">
                <a:latin typeface="Tahoma"/>
                <a:cs typeface="Tahoma"/>
              </a:rPr>
              <a:t>MOVX </a:t>
            </a:r>
            <a:r>
              <a:rPr sz="1800" b="1" spc="-25">
                <a:latin typeface="Tahoma"/>
                <a:cs typeface="Tahoma"/>
              </a:rPr>
              <a:t>JNB </a:t>
            </a:r>
            <a:r>
              <a:rPr sz="1800" b="1" spc="-20">
                <a:latin typeface="Tahoma"/>
                <a:cs typeface="Tahoma"/>
              </a:rPr>
              <a:t>SJMP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174740" y="3277160"/>
            <a:ext cx="8064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Tahoma"/>
                <a:cs typeface="Tahoma"/>
              </a:rPr>
              <a:t>$</a:t>
            </a:r>
            <a:r>
              <a:rPr sz="1800" b="1">
                <a:latin typeface="Microsoft JhengHei"/>
                <a:cs typeface="Microsoft JhengHei"/>
              </a:rPr>
              <a:t>；</a:t>
            </a:r>
            <a:r>
              <a:rPr sz="1600" spc="-25">
                <a:latin typeface="宋体"/>
                <a:cs typeface="宋体"/>
              </a:rPr>
              <a:t>等待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345940" y="3633776"/>
            <a:ext cx="37191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Tahoma"/>
                <a:cs typeface="Tahoma"/>
              </a:rPr>
              <a:t>INDATA:</a:t>
            </a:r>
            <a:r>
              <a:rPr sz="1800" b="1" spc="-25">
                <a:latin typeface="Tahoma"/>
                <a:cs typeface="Tahoma"/>
              </a:rPr>
              <a:t> </a:t>
            </a:r>
            <a:r>
              <a:rPr sz="1800" b="1">
                <a:latin typeface="Tahoma"/>
                <a:cs typeface="Tahoma"/>
              </a:rPr>
              <a:t>MOV</a:t>
            </a:r>
            <a:r>
              <a:rPr sz="1800" b="1" spc="-25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DPTR,#ADDR_AD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260340" y="3908096"/>
            <a:ext cx="3387725" cy="180848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MOV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A</a:t>
            </a:r>
            <a:r>
              <a:rPr sz="1800" b="1" spc="-10">
                <a:latin typeface="Microsoft JhengHei"/>
                <a:cs typeface="Microsoft JhengHei"/>
              </a:rPr>
              <a:t>，</a:t>
            </a:r>
            <a:r>
              <a:rPr sz="1800" b="1" spc="-10">
                <a:latin typeface="Tahoma"/>
                <a:cs typeface="Tahoma"/>
              </a:rPr>
              <a:t>#0FFH</a:t>
            </a:r>
            <a:endParaRPr sz="1800">
              <a:latin typeface="Tahoma"/>
              <a:cs typeface="Tahoma"/>
            </a:endParaRPr>
          </a:p>
          <a:p>
            <a:pPr marL="12700" marR="5080">
              <a:lnSpc>
                <a:spcPct val="130000"/>
              </a:lnSpc>
              <a:tabLst>
                <a:tab pos="926465"/>
              </a:tabLst>
            </a:pPr>
            <a:r>
              <a:rPr sz="1800" b="1" spc="-20">
                <a:latin typeface="Tahoma"/>
                <a:cs typeface="Tahoma"/>
              </a:rPr>
              <a:t>MOVX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A</a:t>
            </a:r>
            <a:r>
              <a:rPr sz="1800" b="1" spc="-10">
                <a:latin typeface="Microsoft JhengHei"/>
                <a:cs typeface="Microsoft JhengHei"/>
              </a:rPr>
              <a:t>，</a:t>
            </a:r>
            <a:r>
              <a:rPr sz="1800" b="1" spc="-10">
                <a:latin typeface="Tahoma"/>
                <a:cs typeface="Tahoma"/>
              </a:rPr>
              <a:t>@DPTR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>
                <a:latin typeface="宋体"/>
                <a:cs typeface="宋体"/>
              </a:rPr>
              <a:t>读</a:t>
            </a:r>
            <a:r>
              <a:rPr sz="1600" spc="-25">
                <a:latin typeface="Tahoma"/>
                <a:cs typeface="Tahoma"/>
              </a:rPr>
              <a:t>AD </a:t>
            </a:r>
            <a:r>
              <a:rPr sz="1800" b="1" spc="-25">
                <a:latin typeface="Tahoma"/>
                <a:cs typeface="Tahoma"/>
              </a:rPr>
              <a:t>MOV</a:t>
            </a:r>
            <a:r>
              <a:rPr sz="1800" b="1">
                <a:latin typeface="Tahoma"/>
                <a:cs typeface="Tahoma"/>
              </a:rPr>
              <a:t>	AD_DATA</a:t>
            </a:r>
            <a:r>
              <a:rPr sz="1800" b="1" spc="-25">
                <a:latin typeface="Tahoma"/>
                <a:cs typeface="Tahoma"/>
              </a:rPr>
              <a:t> </a:t>
            </a:r>
            <a:r>
              <a:rPr sz="1800" b="1">
                <a:latin typeface="Microsoft JhengHei"/>
                <a:cs typeface="Microsoft JhengHei"/>
              </a:rPr>
              <a:t>，</a:t>
            </a:r>
            <a:r>
              <a:rPr sz="1800" b="1">
                <a:latin typeface="Tahoma"/>
                <a:cs typeface="Tahoma"/>
              </a:rPr>
              <a:t>A</a:t>
            </a:r>
            <a:r>
              <a:rPr sz="1800" b="1">
                <a:latin typeface="Microsoft JhengHei"/>
                <a:cs typeface="Microsoft JhengHei"/>
              </a:rPr>
              <a:t>；</a:t>
            </a:r>
            <a:r>
              <a:rPr sz="1600">
                <a:latin typeface="宋体"/>
                <a:cs typeface="宋体"/>
              </a:rPr>
              <a:t>保存</a:t>
            </a:r>
            <a:r>
              <a:rPr sz="1600" spc="-25">
                <a:latin typeface="Tahoma"/>
                <a:cs typeface="Tahoma"/>
              </a:rPr>
              <a:t>AD</a:t>
            </a:r>
            <a:endParaRPr sz="1600">
              <a:latin typeface="Tahoma"/>
              <a:cs typeface="Tahoma"/>
            </a:endParaRPr>
          </a:p>
          <a:p>
            <a:pPr marL="12700" marR="967105">
              <a:lnSpc>
                <a:spcPct val="130000"/>
              </a:lnSpc>
              <a:tabLst>
                <a:tab pos="926465"/>
              </a:tabLst>
            </a:pPr>
            <a:r>
              <a:rPr sz="1800" b="1" spc="-20">
                <a:latin typeface="Tahoma"/>
                <a:cs typeface="Tahoma"/>
              </a:rPr>
              <a:t>SETB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LAB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 spc="-15">
                <a:latin typeface="宋体"/>
                <a:cs typeface="宋体"/>
              </a:rPr>
              <a:t>置标志位</a:t>
            </a:r>
            <a:r>
              <a:rPr sz="1600" spc="-50">
                <a:latin typeface="宋体"/>
                <a:cs typeface="宋体"/>
              </a:rPr>
              <a:t> </a:t>
            </a:r>
            <a:r>
              <a:rPr sz="1800" b="1" spc="-20">
                <a:latin typeface="Tahoma"/>
                <a:cs typeface="Tahoma"/>
              </a:rPr>
              <a:t>RETI</a:t>
            </a:r>
            <a:endParaRPr sz="1800">
              <a:latin typeface="Tahoma"/>
              <a:cs typeface="Tahoma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8020054" y="3711575"/>
            <a:ext cx="1094105" cy="2602230"/>
            <a:chOff x="8020054" y="3711575"/>
            <a:chExt cx="1094105" cy="2602230"/>
          </a:xfrm>
        </p:grpSpPr>
        <p:sp>
          <p:nvSpPr>
            <p:cNvPr id="21" name="object 21"/>
            <p:cNvSpPr/>
            <p:nvPr/>
          </p:nvSpPr>
          <p:spPr>
            <a:xfrm>
              <a:off x="8024817" y="3716337"/>
              <a:ext cx="1084580" cy="2592705"/>
            </a:xfrm>
            <a:custGeom>
              <a:rect l="l" t="t" r="r" b="b"/>
              <a:pathLst>
                <a:path w="1084579" h="2592704">
                  <a:moveTo>
                    <a:pt x="1084257" y="2592388"/>
                  </a:moveTo>
                  <a:lnTo>
                    <a:pt x="723894" y="2592388"/>
                  </a:lnTo>
                  <a:lnTo>
                    <a:pt x="723894" y="1080161"/>
                  </a:lnTo>
                  <a:lnTo>
                    <a:pt x="0" y="150851"/>
                  </a:lnTo>
                  <a:lnTo>
                    <a:pt x="723894" y="432064"/>
                  </a:lnTo>
                  <a:lnTo>
                    <a:pt x="723894" y="0"/>
                  </a:lnTo>
                  <a:lnTo>
                    <a:pt x="1084257" y="0"/>
                  </a:lnTo>
                  <a:lnTo>
                    <a:pt x="1084257" y="2592388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8024817" y="3716337"/>
              <a:ext cx="1084580" cy="2592705"/>
            </a:xfrm>
            <a:custGeom>
              <a:rect l="l" t="t" r="r" b="b"/>
              <a:pathLst>
                <a:path w="1084579" h="2592704">
                  <a:moveTo>
                    <a:pt x="723894" y="0"/>
                  </a:moveTo>
                  <a:lnTo>
                    <a:pt x="783955" y="0"/>
                  </a:lnTo>
                  <a:lnTo>
                    <a:pt x="874045" y="0"/>
                  </a:lnTo>
                  <a:lnTo>
                    <a:pt x="1084257" y="0"/>
                  </a:lnTo>
                  <a:lnTo>
                    <a:pt x="1084257" y="432064"/>
                  </a:lnTo>
                  <a:lnTo>
                    <a:pt x="1084257" y="1080161"/>
                  </a:lnTo>
                  <a:lnTo>
                    <a:pt x="1084257" y="2592388"/>
                  </a:lnTo>
                  <a:lnTo>
                    <a:pt x="874045" y="2592388"/>
                  </a:lnTo>
                  <a:lnTo>
                    <a:pt x="783955" y="2592388"/>
                  </a:lnTo>
                  <a:lnTo>
                    <a:pt x="723894" y="2592388"/>
                  </a:lnTo>
                  <a:lnTo>
                    <a:pt x="723894" y="1080161"/>
                  </a:lnTo>
                  <a:lnTo>
                    <a:pt x="0" y="150851"/>
                  </a:lnTo>
                  <a:lnTo>
                    <a:pt x="723894" y="432064"/>
                  </a:lnTo>
                  <a:lnTo>
                    <a:pt x="723894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3" name="object 23"/>
          <p:cNvGrpSpPr/>
          <p:nvPr/>
        </p:nvGrpSpPr>
        <p:grpSpPr>
          <a:xfrm>
            <a:off x="3559175" y="177800"/>
            <a:ext cx="755650" cy="5389880"/>
            <a:chOff x="3559175" y="177800"/>
            <a:chExt cx="755650" cy="5389880"/>
          </a:xfrm>
        </p:grpSpPr>
        <p:sp>
          <p:nvSpPr>
            <p:cNvPr id="24" name="object 24"/>
            <p:cNvSpPr/>
            <p:nvPr/>
          </p:nvSpPr>
          <p:spPr>
            <a:xfrm flipH="1">
              <a:off x="4127500" y="209550"/>
              <a:ext cx="0" cy="5326380"/>
            </a:xfrm>
            <a:custGeom>
              <a:rect l="l" t="t" r="r" b="b"/>
              <a:pathLst>
                <a:path h="5326380">
                  <a:moveTo>
                    <a:pt x="0" y="5092700"/>
                  </a:moveTo>
                  <a:lnTo>
                    <a:pt x="0" y="5326062"/>
                  </a:lnTo>
                </a:path>
                <a:path h="5326380">
                  <a:moveTo>
                    <a:pt x="0" y="2787649"/>
                  </a:moveTo>
                  <a:lnTo>
                    <a:pt x="0" y="4156075"/>
                  </a:lnTo>
                </a:path>
                <a:path h="5326380">
                  <a:moveTo>
                    <a:pt x="0" y="627379"/>
                  </a:moveTo>
                  <a:lnTo>
                    <a:pt x="0" y="1347787"/>
                  </a:lnTo>
                </a:path>
                <a:path h="5326380">
                  <a:moveTo>
                    <a:pt x="0" y="0"/>
                  </a:moveTo>
                  <a:lnTo>
                    <a:pt x="0" y="411479"/>
                  </a:lnTo>
                </a:path>
              </a:pathLst>
            </a:custGeom>
            <a:ln w="635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3563937" y="476249"/>
              <a:ext cx="741680" cy="864869"/>
            </a:xfrm>
            <a:custGeom>
              <a:rect l="l" t="t" r="r" b="b"/>
              <a:pathLst>
                <a:path w="741679" h="864869">
                  <a:moveTo>
                    <a:pt x="741286" y="133350"/>
                  </a:moveTo>
                  <a:lnTo>
                    <a:pt x="644867" y="133350"/>
                  </a:lnTo>
                  <a:lnTo>
                    <a:pt x="644867" y="144780"/>
                  </a:lnTo>
                  <a:lnTo>
                    <a:pt x="554037" y="144780"/>
                  </a:lnTo>
                  <a:lnTo>
                    <a:pt x="554037" y="133350"/>
                  </a:lnTo>
                  <a:lnTo>
                    <a:pt x="554037" y="0"/>
                  </a:lnTo>
                  <a:lnTo>
                    <a:pt x="0" y="0"/>
                  </a:lnTo>
                  <a:lnTo>
                    <a:pt x="0" y="133350"/>
                  </a:lnTo>
                  <a:lnTo>
                    <a:pt x="0" y="144780"/>
                  </a:lnTo>
                  <a:lnTo>
                    <a:pt x="0" y="360680"/>
                  </a:lnTo>
                  <a:lnTo>
                    <a:pt x="0" y="864870"/>
                  </a:lnTo>
                  <a:lnTo>
                    <a:pt x="554037" y="864870"/>
                  </a:lnTo>
                  <a:lnTo>
                    <a:pt x="554037" y="360680"/>
                  </a:lnTo>
                  <a:lnTo>
                    <a:pt x="645160" y="360680"/>
                  </a:lnTo>
                  <a:lnTo>
                    <a:pt x="645160" y="144780"/>
                  </a:lnTo>
                  <a:lnTo>
                    <a:pt x="741286" y="144780"/>
                  </a:lnTo>
                  <a:lnTo>
                    <a:pt x="741286" y="133350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563937" y="476249"/>
              <a:ext cx="746125" cy="865505"/>
            </a:xfrm>
            <a:custGeom>
              <a:rect l="l" t="t" r="r" b="b"/>
              <a:pathLst>
                <a:path w="746125" h="865505">
                  <a:moveTo>
                    <a:pt x="0" y="0"/>
                  </a:moveTo>
                  <a:lnTo>
                    <a:pt x="323188" y="0"/>
                  </a:lnTo>
                  <a:lnTo>
                    <a:pt x="461698" y="0"/>
                  </a:lnTo>
                  <a:lnTo>
                    <a:pt x="554038" y="0"/>
                  </a:lnTo>
                  <a:lnTo>
                    <a:pt x="554038" y="144197"/>
                  </a:lnTo>
                  <a:lnTo>
                    <a:pt x="746128" y="133342"/>
                  </a:lnTo>
                  <a:lnTo>
                    <a:pt x="554038" y="360495"/>
                  </a:lnTo>
                  <a:lnTo>
                    <a:pt x="554038" y="865188"/>
                  </a:lnTo>
                  <a:lnTo>
                    <a:pt x="461698" y="865188"/>
                  </a:lnTo>
                  <a:lnTo>
                    <a:pt x="323188" y="865188"/>
                  </a:lnTo>
                  <a:lnTo>
                    <a:pt x="0" y="865188"/>
                  </a:lnTo>
                  <a:lnTo>
                    <a:pt x="0" y="360495"/>
                  </a:lnTo>
                  <a:lnTo>
                    <a:pt x="0" y="144197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7" name="object 27"/>
          <p:cNvSpPr txBox="1"/>
          <p:nvPr/>
        </p:nvSpPr>
        <p:spPr>
          <a:xfrm>
            <a:off x="8801892" y="3748137"/>
            <a:ext cx="254000" cy="22288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0005" marR="32384" indent="8255">
              <a:lnSpc>
                <a:spcPct val="100000"/>
              </a:lnSpc>
              <a:spcBef>
                <a:spcPts val="100"/>
              </a:spcBef>
            </a:pPr>
            <a:r>
              <a:rPr sz="1800" b="1" spc="-50">
                <a:latin typeface="Tahoma"/>
                <a:cs typeface="Tahoma"/>
              </a:rPr>
              <a:t>A D</a:t>
            </a:r>
            <a:endParaRPr sz="1800">
              <a:latin typeface="Tahoma"/>
              <a:cs typeface="Tahoma"/>
            </a:endParaRPr>
          </a:p>
          <a:p>
            <a:pPr marL="12700" marR="5080" algn="just">
              <a:lnSpc>
                <a:spcPct val="100000"/>
              </a:lnSpc>
              <a:spcBef>
                <a:spcPts val="65"/>
              </a:spcBef>
            </a:pPr>
            <a:r>
              <a:rPr sz="1800" b="1" spc="-50">
                <a:latin typeface="Microsoft JhengHei"/>
                <a:cs typeface="Microsoft JhengHei"/>
              </a:rPr>
              <a:t>中断服务程序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713957" y="516413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Microsoft JhengHei"/>
                <a:cs typeface="Microsoft JhengHei"/>
              </a:rPr>
              <a:t>主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713957" y="790733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Microsoft JhengHei"/>
                <a:cs typeface="Microsoft JhengHei"/>
              </a:rPr>
              <a:t>程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713957" y="1065053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Microsoft JhengHei"/>
                <a:cs typeface="Microsoft JhengHei"/>
              </a:rPr>
              <a:t>序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3846512" y="1552575"/>
            <a:ext cx="847725" cy="1449705"/>
            <a:chOff x="3846512" y="1552575"/>
            <a:chExt cx="847725" cy="1449705"/>
          </a:xfrm>
        </p:grpSpPr>
        <p:sp>
          <p:nvSpPr>
            <p:cNvPr id="32" name="object 32"/>
            <p:cNvSpPr/>
            <p:nvPr/>
          </p:nvSpPr>
          <p:spPr>
            <a:xfrm>
              <a:off x="3851275" y="1557337"/>
              <a:ext cx="838200" cy="1440180"/>
            </a:xfrm>
            <a:custGeom>
              <a:rect l="l" t="t" r="r" b="b"/>
              <a:pathLst>
                <a:path w="838200" h="1440180">
                  <a:moveTo>
                    <a:pt x="838200" y="1439861"/>
                  </a:moveTo>
                  <a:lnTo>
                    <a:pt x="0" y="1439861"/>
                  </a:lnTo>
                  <a:lnTo>
                    <a:pt x="0" y="0"/>
                  </a:lnTo>
                  <a:lnTo>
                    <a:pt x="838200" y="0"/>
                  </a:lnTo>
                  <a:lnTo>
                    <a:pt x="838200" y="1439861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3851275" y="1557337"/>
              <a:ext cx="838200" cy="1440180"/>
            </a:xfrm>
            <a:custGeom>
              <a:rect l="l" t="t" r="r" b="b"/>
              <a:pathLst>
                <a:path w="838200" h="1440180">
                  <a:moveTo>
                    <a:pt x="0" y="0"/>
                  </a:moveTo>
                  <a:lnTo>
                    <a:pt x="139700" y="0"/>
                  </a:lnTo>
                  <a:lnTo>
                    <a:pt x="349250" y="0"/>
                  </a:lnTo>
                  <a:lnTo>
                    <a:pt x="838200" y="0"/>
                  </a:lnTo>
                  <a:lnTo>
                    <a:pt x="838200" y="839919"/>
                  </a:lnTo>
                  <a:lnTo>
                    <a:pt x="838200" y="1199884"/>
                  </a:lnTo>
                  <a:lnTo>
                    <a:pt x="838200" y="1439861"/>
                  </a:lnTo>
                  <a:lnTo>
                    <a:pt x="349250" y="1439861"/>
                  </a:lnTo>
                  <a:lnTo>
                    <a:pt x="139700" y="1439861"/>
                  </a:lnTo>
                  <a:lnTo>
                    <a:pt x="0" y="1439861"/>
                  </a:lnTo>
                  <a:lnTo>
                    <a:pt x="0" y="1199884"/>
                  </a:lnTo>
                  <a:lnTo>
                    <a:pt x="0" y="871519"/>
                  </a:lnTo>
                  <a:lnTo>
                    <a:pt x="0" y="83991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4" name="object 34"/>
          <p:cNvSpPr txBox="1"/>
          <p:nvPr/>
        </p:nvSpPr>
        <p:spPr>
          <a:xfrm>
            <a:off x="3994360" y="1597501"/>
            <a:ext cx="55245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">
              <a:lnSpc>
                <a:spcPts val="2125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设置</a:t>
            </a:r>
            <a:endParaRPr sz="1800">
              <a:latin typeface="Microsoft JhengHei"/>
              <a:cs typeface="Microsoft JhengHei"/>
            </a:endParaRPr>
          </a:p>
          <a:p>
            <a:pPr marL="12700">
              <a:lnSpc>
                <a:spcPts val="2125"/>
              </a:lnSpc>
            </a:pPr>
            <a:r>
              <a:rPr sz="1800" b="1" spc="-25">
                <a:latin typeface="Tahoma"/>
                <a:cs typeface="Tahoma"/>
              </a:rPr>
              <a:t>RAM</a:t>
            </a:r>
            <a:endParaRPr sz="1800">
              <a:latin typeface="Tahoma"/>
              <a:cs typeface="Tahoma"/>
            </a:endParaRPr>
          </a:p>
          <a:p>
            <a:pPr marL="46990" marR="39370" algn="just">
              <a:lnSpc>
                <a:spcPct val="100000"/>
              </a:lnSpc>
              <a:spcBef>
                <a:spcPts val="65"/>
              </a:spcBef>
            </a:pPr>
            <a:r>
              <a:rPr sz="1800" b="1" spc="-25">
                <a:latin typeface="Microsoft JhengHei"/>
                <a:cs typeface="Microsoft JhengHei"/>
              </a:rPr>
              <a:t>有关字节单元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4062412" y="4360862"/>
            <a:ext cx="730250" cy="946150"/>
            <a:chOff x="4062412" y="4360862"/>
            <a:chExt cx="730250" cy="946150"/>
          </a:xfrm>
        </p:grpSpPr>
        <p:sp>
          <p:nvSpPr>
            <p:cNvPr id="36" name="object 36"/>
            <p:cNvSpPr/>
            <p:nvPr/>
          </p:nvSpPr>
          <p:spPr>
            <a:xfrm>
              <a:off x="4067175" y="4365625"/>
              <a:ext cx="720725" cy="936625"/>
            </a:xfrm>
            <a:custGeom>
              <a:rect l="l" t="t" r="r" b="b"/>
              <a:pathLst>
                <a:path w="720725" h="936625">
                  <a:moveTo>
                    <a:pt x="720725" y="936625"/>
                  </a:moveTo>
                  <a:lnTo>
                    <a:pt x="0" y="936625"/>
                  </a:lnTo>
                  <a:lnTo>
                    <a:pt x="0" y="0"/>
                  </a:lnTo>
                  <a:lnTo>
                    <a:pt x="720725" y="0"/>
                  </a:lnTo>
                  <a:lnTo>
                    <a:pt x="720725" y="936625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4067175" y="4365625"/>
              <a:ext cx="720725" cy="936625"/>
            </a:xfrm>
            <a:custGeom>
              <a:rect l="l" t="t" r="r" b="b"/>
              <a:pathLst>
                <a:path w="720725" h="936625">
                  <a:moveTo>
                    <a:pt x="0" y="0"/>
                  </a:moveTo>
                  <a:lnTo>
                    <a:pt x="120120" y="0"/>
                  </a:lnTo>
                  <a:lnTo>
                    <a:pt x="300302" y="0"/>
                  </a:lnTo>
                  <a:lnTo>
                    <a:pt x="720725" y="0"/>
                  </a:lnTo>
                  <a:lnTo>
                    <a:pt x="720725" y="156104"/>
                  </a:lnTo>
                  <a:lnTo>
                    <a:pt x="720725" y="390260"/>
                  </a:lnTo>
                  <a:lnTo>
                    <a:pt x="720725" y="936625"/>
                  </a:lnTo>
                  <a:lnTo>
                    <a:pt x="300302" y="936625"/>
                  </a:lnTo>
                  <a:lnTo>
                    <a:pt x="120120" y="936625"/>
                  </a:lnTo>
                  <a:lnTo>
                    <a:pt x="0" y="936625"/>
                  </a:lnTo>
                  <a:lnTo>
                    <a:pt x="0" y="390260"/>
                  </a:lnTo>
                  <a:lnTo>
                    <a:pt x="0" y="330206"/>
                  </a:lnTo>
                  <a:lnTo>
                    <a:pt x="0" y="156104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8" name="object 38"/>
          <p:cNvSpPr txBox="1"/>
          <p:nvPr/>
        </p:nvSpPr>
        <p:spPr>
          <a:xfrm>
            <a:off x="4186237" y="4405788"/>
            <a:ext cx="482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定义译码地址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7532674" y="184149"/>
            <a:ext cx="1437005" cy="1449705"/>
            <a:chOff x="7532674" y="184149"/>
            <a:chExt cx="1437005" cy="1449705"/>
          </a:xfrm>
        </p:grpSpPr>
        <p:sp>
          <p:nvSpPr>
            <p:cNvPr id="40" name="object 40"/>
            <p:cNvSpPr/>
            <p:nvPr/>
          </p:nvSpPr>
          <p:spPr>
            <a:xfrm>
              <a:off x="7537436" y="188911"/>
              <a:ext cx="1427480" cy="1440180"/>
            </a:xfrm>
            <a:custGeom>
              <a:rect l="l" t="t" r="r" b="b"/>
              <a:pathLst>
                <a:path w="1427479" h="1440180">
                  <a:moveTo>
                    <a:pt x="1427174" y="1439862"/>
                  </a:moveTo>
                  <a:lnTo>
                    <a:pt x="635013" y="1439862"/>
                  </a:lnTo>
                  <a:lnTo>
                    <a:pt x="635013" y="599942"/>
                  </a:lnTo>
                  <a:lnTo>
                    <a:pt x="0" y="150782"/>
                  </a:lnTo>
                  <a:lnTo>
                    <a:pt x="635013" y="239977"/>
                  </a:lnTo>
                  <a:lnTo>
                    <a:pt x="635013" y="0"/>
                  </a:lnTo>
                  <a:lnTo>
                    <a:pt x="1427174" y="0"/>
                  </a:lnTo>
                  <a:lnTo>
                    <a:pt x="1427174" y="1439862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7537436" y="188911"/>
              <a:ext cx="1427480" cy="1440180"/>
            </a:xfrm>
            <a:custGeom>
              <a:rect l="l" t="t" r="r" b="b"/>
              <a:pathLst>
                <a:path w="1427479" h="1440180">
                  <a:moveTo>
                    <a:pt x="635013" y="0"/>
                  </a:moveTo>
                  <a:lnTo>
                    <a:pt x="767040" y="0"/>
                  </a:lnTo>
                  <a:lnTo>
                    <a:pt x="965080" y="0"/>
                  </a:lnTo>
                  <a:lnTo>
                    <a:pt x="1427174" y="0"/>
                  </a:lnTo>
                  <a:lnTo>
                    <a:pt x="1427174" y="239977"/>
                  </a:lnTo>
                  <a:lnTo>
                    <a:pt x="1427174" y="599942"/>
                  </a:lnTo>
                  <a:lnTo>
                    <a:pt x="1427174" y="1439862"/>
                  </a:lnTo>
                  <a:lnTo>
                    <a:pt x="965080" y="1439862"/>
                  </a:lnTo>
                  <a:lnTo>
                    <a:pt x="767040" y="1439862"/>
                  </a:lnTo>
                  <a:lnTo>
                    <a:pt x="635013" y="1439862"/>
                  </a:lnTo>
                  <a:lnTo>
                    <a:pt x="635013" y="599942"/>
                  </a:lnTo>
                  <a:lnTo>
                    <a:pt x="0" y="150782"/>
                  </a:lnTo>
                  <a:lnTo>
                    <a:pt x="635013" y="239977"/>
                  </a:lnTo>
                  <a:lnTo>
                    <a:pt x="635013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2" name="object 42"/>
          <p:cNvSpPr txBox="1"/>
          <p:nvPr/>
        </p:nvSpPr>
        <p:spPr>
          <a:xfrm>
            <a:off x="8292517" y="229075"/>
            <a:ext cx="55245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125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设置</a:t>
            </a:r>
            <a:endParaRPr sz="1800">
              <a:latin typeface="Microsoft JhengHei"/>
              <a:cs typeface="Microsoft JhengHei"/>
            </a:endParaRPr>
          </a:p>
          <a:p>
            <a:pPr algn="ctr">
              <a:lnSpc>
                <a:spcPts val="2125"/>
              </a:lnSpc>
            </a:pPr>
            <a:r>
              <a:rPr sz="1800" b="1" spc="-25">
                <a:latin typeface="Tahoma"/>
                <a:cs typeface="Tahoma"/>
              </a:rPr>
              <a:t>RAM</a:t>
            </a:r>
            <a:endParaRPr sz="1800">
              <a:latin typeface="Tahoma"/>
              <a:cs typeface="Tahoma"/>
            </a:endParaRPr>
          </a:p>
          <a:p>
            <a:pPr marL="46990" marR="39370" algn="ctr">
              <a:lnSpc>
                <a:spcPct val="100000"/>
              </a:lnSpc>
              <a:spcBef>
                <a:spcPts val="65"/>
              </a:spcBef>
            </a:pPr>
            <a:r>
              <a:rPr sz="1800" b="1" spc="-25">
                <a:latin typeface="Microsoft JhengHei"/>
                <a:cs typeface="Microsoft JhengHei"/>
              </a:rPr>
              <a:t>有关</a:t>
            </a:r>
            <a:r>
              <a:rPr sz="1800" b="1" spc="-50">
                <a:latin typeface="Microsoft JhengHei"/>
                <a:cs typeface="Microsoft JhengHei"/>
              </a:rPr>
              <a:t>位 </a:t>
            </a:r>
            <a:r>
              <a:rPr sz="1800" b="1" spc="-25">
                <a:latin typeface="Microsoft JhengHei"/>
                <a:cs typeface="Microsoft JhengHei"/>
              </a:rPr>
              <a:t>单元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43" name="object 43"/>
          <p:cNvGrpSpPr/>
          <p:nvPr/>
        </p:nvGrpSpPr>
        <p:grpSpPr>
          <a:xfrm>
            <a:off x="8366117" y="1838325"/>
            <a:ext cx="782955" cy="1739900"/>
            <a:chOff x="8366117" y="1838325"/>
            <a:chExt cx="782955" cy="1739900"/>
          </a:xfrm>
        </p:grpSpPr>
        <p:sp>
          <p:nvSpPr>
            <p:cNvPr id="44" name="object 44"/>
            <p:cNvSpPr/>
            <p:nvPr/>
          </p:nvSpPr>
          <p:spPr>
            <a:xfrm>
              <a:off x="8370879" y="1843088"/>
              <a:ext cx="773430" cy="1730375"/>
            </a:xfrm>
            <a:custGeom>
              <a:rect l="l" t="t" r="r" b="b"/>
              <a:pathLst>
                <a:path w="773429" h="1730375">
                  <a:moveTo>
                    <a:pt x="773120" y="1730375"/>
                  </a:moveTo>
                  <a:lnTo>
                    <a:pt x="341320" y="1730375"/>
                  </a:lnTo>
                  <a:lnTo>
                    <a:pt x="341320" y="720989"/>
                  </a:lnTo>
                  <a:lnTo>
                    <a:pt x="0" y="554048"/>
                  </a:lnTo>
                  <a:lnTo>
                    <a:pt x="341320" y="288395"/>
                  </a:lnTo>
                  <a:lnTo>
                    <a:pt x="341320" y="0"/>
                  </a:lnTo>
                  <a:lnTo>
                    <a:pt x="773120" y="0"/>
                  </a:lnTo>
                  <a:lnTo>
                    <a:pt x="773120" y="1730375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8370879" y="1843088"/>
              <a:ext cx="773430" cy="1730375"/>
            </a:xfrm>
            <a:custGeom>
              <a:rect l="l" t="t" r="r" b="b"/>
              <a:pathLst>
                <a:path w="773429" h="1730375">
                  <a:moveTo>
                    <a:pt x="341320" y="0"/>
                  </a:moveTo>
                  <a:lnTo>
                    <a:pt x="413287" y="0"/>
                  </a:lnTo>
                  <a:lnTo>
                    <a:pt x="521237" y="0"/>
                  </a:lnTo>
                  <a:lnTo>
                    <a:pt x="773120" y="0"/>
                  </a:lnTo>
                  <a:lnTo>
                    <a:pt x="773120" y="288395"/>
                  </a:lnTo>
                  <a:lnTo>
                    <a:pt x="773120" y="720989"/>
                  </a:lnTo>
                  <a:lnTo>
                    <a:pt x="773120" y="1730375"/>
                  </a:lnTo>
                  <a:lnTo>
                    <a:pt x="521237" y="1730375"/>
                  </a:lnTo>
                  <a:lnTo>
                    <a:pt x="413287" y="1730375"/>
                  </a:lnTo>
                  <a:lnTo>
                    <a:pt x="341320" y="1730375"/>
                  </a:lnTo>
                  <a:lnTo>
                    <a:pt x="341320" y="720989"/>
                  </a:lnTo>
                  <a:lnTo>
                    <a:pt x="0" y="554048"/>
                  </a:lnTo>
                  <a:lnTo>
                    <a:pt x="341320" y="288395"/>
                  </a:lnTo>
                  <a:lnTo>
                    <a:pt x="341320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6" name="object 46"/>
          <p:cNvSpPr txBox="1"/>
          <p:nvPr/>
        </p:nvSpPr>
        <p:spPr>
          <a:xfrm>
            <a:off x="8801100" y="1874887"/>
            <a:ext cx="254000" cy="16802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0005" marR="32384" indent="8255">
              <a:lnSpc>
                <a:spcPct val="100000"/>
              </a:lnSpc>
              <a:spcBef>
                <a:spcPts val="100"/>
              </a:spcBef>
            </a:pPr>
            <a:r>
              <a:rPr sz="1800" b="1" spc="-50">
                <a:latin typeface="Tahoma"/>
                <a:cs typeface="Tahoma"/>
              </a:rPr>
              <a:t>A D</a:t>
            </a:r>
            <a:endParaRPr sz="1800">
              <a:latin typeface="Tahoma"/>
              <a:cs typeface="Tahoma"/>
            </a:endParaRPr>
          </a:p>
          <a:p>
            <a:pPr marL="12700" marR="5080" algn="just">
              <a:lnSpc>
                <a:spcPct val="100000"/>
              </a:lnSpc>
              <a:spcBef>
                <a:spcPts val="65"/>
              </a:spcBef>
            </a:pPr>
            <a:r>
              <a:rPr sz="1800" b="1" spc="-50">
                <a:latin typeface="Microsoft JhengHei"/>
                <a:cs typeface="Microsoft JhengHei"/>
              </a:rPr>
              <a:t>转换启动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1763711" y="5876925"/>
            <a:ext cx="4752975" cy="557530"/>
          </a:xfrm>
          <a:prstGeom prst="rect">
            <a:avLst/>
          </a:prstGeom>
          <a:ln w="38100">
            <a:solidFill>
              <a:srgbClr val="FF0066"/>
            </a:solidFill>
          </a:ln>
        </p:spPr>
        <p:txBody>
          <a:bodyPr vert="horz" wrap="square" lIns="0" tIns="4381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345"/>
              </a:spcBef>
            </a:pPr>
            <a:r>
              <a:rPr sz="2800" b="1">
                <a:latin typeface="Microsoft JhengHei"/>
                <a:cs typeface="Microsoft JhengHei"/>
              </a:rPr>
              <a:t>电子工程设计</a:t>
            </a:r>
            <a:r>
              <a:rPr sz="2800" b="1" spc="-10">
                <a:latin typeface="Tahoma"/>
                <a:cs typeface="Tahoma"/>
              </a:rPr>
              <a:t>----</a:t>
            </a:r>
            <a:r>
              <a:rPr sz="2800" b="1" spc="-15">
                <a:latin typeface="Microsoft JhengHei"/>
                <a:cs typeface="Microsoft JhengHei"/>
              </a:rPr>
              <a:t>控温系统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48" name="object 48"/>
          <p:cNvGrpSpPr/>
          <p:nvPr/>
        </p:nvGrpSpPr>
        <p:grpSpPr>
          <a:xfrm>
            <a:off x="-19050" y="1393825"/>
            <a:ext cx="4029075" cy="4286250"/>
            <a:chOff x="-19050" y="1393825"/>
            <a:chExt cx="4029075" cy="4286250"/>
          </a:xfrm>
        </p:grpSpPr>
        <p:sp>
          <p:nvSpPr>
            <p:cNvPr id="49" name="object 49"/>
            <p:cNvSpPr/>
            <p:nvPr/>
          </p:nvSpPr>
          <p:spPr>
            <a:xfrm>
              <a:off x="0" y="1412875"/>
              <a:ext cx="3851275" cy="3529329"/>
            </a:xfrm>
            <a:custGeom>
              <a:rect l="l" t="t" r="r" b="b"/>
              <a:pathLst>
                <a:path w="3851275" h="3529329">
                  <a:moveTo>
                    <a:pt x="0" y="2087562"/>
                  </a:moveTo>
                  <a:lnTo>
                    <a:pt x="3851275" y="2087562"/>
                  </a:lnTo>
                  <a:lnTo>
                    <a:pt x="3851275" y="3529012"/>
                  </a:lnTo>
                  <a:lnTo>
                    <a:pt x="0" y="3529012"/>
                  </a:lnTo>
                  <a:lnTo>
                    <a:pt x="0" y="2087562"/>
                  </a:lnTo>
                  <a:close/>
                </a:path>
                <a:path w="3851275" h="3529329">
                  <a:moveTo>
                    <a:pt x="0" y="0"/>
                  </a:moveTo>
                  <a:lnTo>
                    <a:pt x="3563937" y="0"/>
                  </a:lnTo>
                  <a:lnTo>
                    <a:pt x="3563937" y="1368425"/>
                  </a:lnTo>
                  <a:lnTo>
                    <a:pt x="0" y="1368425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66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0" name="object 50"/>
            <p:cNvSpPr/>
            <p:nvPr/>
          </p:nvSpPr>
          <p:spPr>
            <a:xfrm>
              <a:off x="0" y="5013325"/>
              <a:ext cx="3851275" cy="647700"/>
            </a:xfrm>
            <a:custGeom>
              <a:rect l="l" t="t" r="r" b="b"/>
              <a:pathLst>
                <a:path w="3851275" h="647700">
                  <a:moveTo>
                    <a:pt x="0" y="0"/>
                  </a:moveTo>
                  <a:lnTo>
                    <a:pt x="3851275" y="0"/>
                  </a:lnTo>
                  <a:lnTo>
                    <a:pt x="3851275" y="647700"/>
                  </a:lnTo>
                  <a:lnTo>
                    <a:pt x="0" y="64770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E4A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>
              <a:off x="0" y="3213100"/>
              <a:ext cx="3851275" cy="215900"/>
            </a:xfrm>
            <a:custGeom>
              <a:rect l="l" t="t" r="r" b="b"/>
              <a:pathLst>
                <a:path w="3851275" h="215900">
                  <a:moveTo>
                    <a:pt x="0" y="0"/>
                  </a:moveTo>
                  <a:lnTo>
                    <a:pt x="3851275" y="0"/>
                  </a:lnTo>
                  <a:lnTo>
                    <a:pt x="3851275" y="215900"/>
                  </a:lnTo>
                  <a:lnTo>
                    <a:pt x="0" y="215900"/>
                  </a:lnTo>
                  <a:lnTo>
                    <a:pt x="0" y="0"/>
                  </a:lnTo>
                  <a:close/>
                </a:path>
              </a:pathLst>
            </a:custGeom>
            <a:ln w="28575">
              <a:solidFill>
                <a:srgbClr val="FF006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>
              <a:off x="0" y="2852738"/>
              <a:ext cx="3564254" cy="288925"/>
            </a:xfrm>
            <a:custGeom>
              <a:rect l="l" t="t" r="r" b="b"/>
              <a:pathLst>
                <a:path w="3564254" h="288925">
                  <a:moveTo>
                    <a:pt x="0" y="0"/>
                  </a:moveTo>
                  <a:lnTo>
                    <a:pt x="3563937" y="0"/>
                  </a:lnTo>
                  <a:lnTo>
                    <a:pt x="3563937" y="288925"/>
                  </a:lnTo>
                  <a:lnTo>
                    <a:pt x="0" y="288925"/>
                  </a:lnTo>
                  <a:lnTo>
                    <a:pt x="0" y="0"/>
                  </a:lnTo>
                  <a:close/>
                </a:path>
              </a:pathLst>
            </a:custGeom>
            <a:ln w="28575">
              <a:solidFill>
                <a:srgbClr val="00E4A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3" name="object 53"/>
            <p:cNvSpPr/>
            <p:nvPr/>
          </p:nvSpPr>
          <p:spPr>
            <a:xfrm>
              <a:off x="3635374" y="1484312"/>
              <a:ext cx="360680" cy="4177029"/>
            </a:xfrm>
            <a:custGeom>
              <a:rect l="l" t="t" r="r" b="b"/>
              <a:pathLst>
                <a:path w="360679" h="4177029">
                  <a:moveTo>
                    <a:pt x="0" y="0"/>
                  </a:moveTo>
                  <a:lnTo>
                    <a:pt x="14212" y="10853"/>
                  </a:lnTo>
                  <a:lnTo>
                    <a:pt x="25818" y="40451"/>
                  </a:lnTo>
                  <a:lnTo>
                    <a:pt x="33643" y="84352"/>
                  </a:lnTo>
                  <a:lnTo>
                    <a:pt x="36512" y="138112"/>
                  </a:lnTo>
                  <a:lnTo>
                    <a:pt x="36512" y="690562"/>
                  </a:lnTo>
                  <a:lnTo>
                    <a:pt x="39382" y="744322"/>
                  </a:lnTo>
                  <a:lnTo>
                    <a:pt x="47207" y="788222"/>
                  </a:lnTo>
                  <a:lnTo>
                    <a:pt x="58813" y="817821"/>
                  </a:lnTo>
                  <a:lnTo>
                    <a:pt x="73025" y="828675"/>
                  </a:lnTo>
                  <a:lnTo>
                    <a:pt x="58812" y="839528"/>
                  </a:lnTo>
                  <a:lnTo>
                    <a:pt x="47206" y="869127"/>
                  </a:lnTo>
                  <a:lnTo>
                    <a:pt x="39381" y="913027"/>
                  </a:lnTo>
                  <a:lnTo>
                    <a:pt x="36512" y="966787"/>
                  </a:lnTo>
                  <a:lnTo>
                    <a:pt x="36512" y="1519237"/>
                  </a:lnTo>
                  <a:lnTo>
                    <a:pt x="33643" y="1572997"/>
                  </a:lnTo>
                  <a:lnTo>
                    <a:pt x="25818" y="1616897"/>
                  </a:lnTo>
                  <a:lnTo>
                    <a:pt x="14212" y="1646496"/>
                  </a:lnTo>
                  <a:lnTo>
                    <a:pt x="0" y="1657350"/>
                  </a:lnTo>
                </a:path>
                <a:path w="360679" h="4177029">
                  <a:moveTo>
                    <a:pt x="288924" y="1728787"/>
                  </a:moveTo>
                  <a:lnTo>
                    <a:pt x="302828" y="1744818"/>
                  </a:lnTo>
                  <a:lnTo>
                    <a:pt x="314181" y="1788536"/>
                  </a:lnTo>
                  <a:lnTo>
                    <a:pt x="321836" y="1853378"/>
                  </a:lnTo>
                  <a:lnTo>
                    <a:pt x="324643" y="1932782"/>
                  </a:lnTo>
                  <a:lnTo>
                    <a:pt x="324644" y="2748754"/>
                  </a:lnTo>
                  <a:lnTo>
                    <a:pt x="327451" y="2828158"/>
                  </a:lnTo>
                  <a:lnTo>
                    <a:pt x="335106" y="2893000"/>
                  </a:lnTo>
                  <a:lnTo>
                    <a:pt x="346459" y="2936718"/>
                  </a:lnTo>
                  <a:lnTo>
                    <a:pt x="360363" y="2952749"/>
                  </a:lnTo>
                  <a:lnTo>
                    <a:pt x="346459" y="2968780"/>
                  </a:lnTo>
                  <a:lnTo>
                    <a:pt x="335105" y="3012498"/>
                  </a:lnTo>
                  <a:lnTo>
                    <a:pt x="327450" y="3077340"/>
                  </a:lnTo>
                  <a:lnTo>
                    <a:pt x="324643" y="3156745"/>
                  </a:lnTo>
                  <a:lnTo>
                    <a:pt x="324644" y="3972717"/>
                  </a:lnTo>
                  <a:lnTo>
                    <a:pt x="321836" y="4052120"/>
                  </a:lnTo>
                  <a:lnTo>
                    <a:pt x="314181" y="4116963"/>
                  </a:lnTo>
                  <a:lnTo>
                    <a:pt x="302828" y="4160681"/>
                  </a:lnTo>
                  <a:lnTo>
                    <a:pt x="288925" y="4176712"/>
                  </a:lnTo>
                </a:path>
              </a:pathLst>
            </a:custGeom>
            <a:ln w="285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4" name="object 5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19</a:t>
            </a:fld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31912" y="404811"/>
            <a:ext cx="7056755" cy="792480"/>
          </a:xfrm>
          <a:prstGeom prst="rect">
            <a:avLst/>
          </a:prstGeom>
          <a:ln w="38100">
            <a:solidFill>
              <a:srgbClr val="0066FF"/>
            </a:solidFill>
          </a:ln>
        </p:spPr>
        <p:txBody>
          <a:bodyPr vert="horz" wrap="square" lIns="0" tIns="13398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055"/>
              </a:spcBef>
            </a:pPr>
            <a:r>
              <a:rPr sz="2800" b="1">
                <a:solidFill>
                  <a:srgbClr val="000000"/>
                </a:solidFill>
                <a:latin typeface="Microsoft JhengHei"/>
                <a:cs typeface="Microsoft JhengHei"/>
              </a:rPr>
              <a:t>电子工程设计</a:t>
            </a:r>
            <a:r>
              <a:rPr sz="2800" b="1" spc="-10">
                <a:solidFill>
                  <a:srgbClr val="000000"/>
                </a:solidFill>
                <a:latin typeface="Tahoma"/>
                <a:cs typeface="Tahoma"/>
              </a:rPr>
              <a:t>----</a:t>
            </a:r>
            <a:r>
              <a:rPr sz="2800" b="1">
                <a:solidFill>
                  <a:srgbClr val="000000"/>
                </a:solidFill>
                <a:latin typeface="Microsoft JhengHei"/>
                <a:cs typeface="Microsoft JhengHei"/>
              </a:rPr>
              <a:t>控温系统</a:t>
            </a:r>
            <a:r>
              <a:rPr sz="2400" b="1">
                <a:solidFill>
                  <a:srgbClr val="000000"/>
                </a:solidFill>
                <a:latin typeface="Microsoft JhengHei"/>
                <a:cs typeface="Microsoft JhengHei"/>
              </a:rPr>
              <a:t>：</a:t>
            </a:r>
            <a:r>
              <a:rPr sz="4000" b="1" spc="-15">
                <a:solidFill>
                  <a:srgbClr val="FF0066"/>
                </a:solidFill>
                <a:latin typeface="Microsoft JhengHei"/>
                <a:cs typeface="Microsoft JhengHei"/>
              </a:rPr>
              <a:t>显示系统</a:t>
            </a:r>
            <a:endParaRPr sz="40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-4762" y="1336675"/>
            <a:ext cx="9153525" cy="4932680"/>
            <a:chOff x="-4762" y="1336675"/>
            <a:chExt cx="9153525" cy="493268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346200"/>
              <a:ext cx="9144000" cy="492283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1341438"/>
              <a:ext cx="9144000" cy="4923155"/>
            </a:xfrm>
            <a:custGeom>
              <a:rect l="l" t="t" r="r" b="b"/>
              <a:pathLst>
                <a:path w="9144000" h="4923155">
                  <a:moveTo>
                    <a:pt x="0" y="0"/>
                  </a:moveTo>
                  <a:lnTo>
                    <a:pt x="9144000" y="0"/>
                  </a:lnTo>
                  <a:lnTo>
                    <a:pt x="9144000" y="4922838"/>
                  </a:lnTo>
                  <a:lnTo>
                    <a:pt x="0" y="492283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006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20</a:t>
            </a:fld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4762" y="1263649"/>
            <a:ext cx="9082405" cy="4972050"/>
            <a:chOff x="-4762" y="1263649"/>
            <a:chExt cx="9082405" cy="49720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270000"/>
              <a:ext cx="9072561" cy="496252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1268412"/>
              <a:ext cx="9072880" cy="4962525"/>
            </a:xfrm>
            <a:custGeom>
              <a:rect l="l" t="t" r="r" b="b"/>
              <a:pathLst>
                <a:path w="9072880" h="4962525">
                  <a:moveTo>
                    <a:pt x="0" y="0"/>
                  </a:moveTo>
                  <a:lnTo>
                    <a:pt x="9072561" y="0"/>
                  </a:lnTo>
                  <a:lnTo>
                    <a:pt x="9072561" y="4962525"/>
                  </a:lnTo>
                  <a:lnTo>
                    <a:pt x="0" y="4962525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FF006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150937" y="214312"/>
            <a:ext cx="7793355" cy="838200"/>
          </a:xfrm>
          <a:prstGeom prst="rect">
            <a:avLst/>
          </a:prstGeom>
          <a:ln w="9525">
            <a:solidFill>
              <a:srgbClr val="0066FF"/>
            </a:solidFill>
          </a:ln>
        </p:spPr>
        <p:txBody>
          <a:bodyPr vert="horz" wrap="square" lIns="0" tIns="1187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935"/>
              </a:spcBef>
            </a:pPr>
            <a:r>
              <a:rPr sz="2800" b="1">
                <a:latin typeface="Microsoft JhengHei"/>
                <a:cs typeface="Microsoft JhengHei"/>
              </a:rPr>
              <a:t>电子工程设计</a:t>
            </a:r>
            <a:r>
              <a:rPr sz="2800" b="1" spc="-10">
                <a:latin typeface="Tahoma"/>
                <a:cs typeface="Tahoma"/>
              </a:rPr>
              <a:t>----</a:t>
            </a:r>
            <a:r>
              <a:rPr sz="2800" b="1">
                <a:latin typeface="Microsoft JhengHei"/>
                <a:cs typeface="Microsoft JhengHei"/>
              </a:rPr>
              <a:t>控温系统：</a:t>
            </a:r>
            <a:r>
              <a:rPr b="1" spc="-15">
                <a:solidFill>
                  <a:srgbClr val="FF0066"/>
                </a:solidFill>
                <a:latin typeface="Microsoft JhengHei"/>
                <a:cs typeface="Microsoft JhengHei"/>
              </a:rPr>
              <a:t>键盘管理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21</a:t>
            </a:fld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45539" y="-90879"/>
            <a:ext cx="1696085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  <a:tabLst>
                <a:tab pos="926465"/>
              </a:tabLst>
            </a:pPr>
            <a:r>
              <a:rPr sz="1800" b="1" spc="-25">
                <a:solidFill>
                  <a:srgbClr val="000000"/>
                </a:solidFill>
                <a:latin typeface="Tahoma"/>
                <a:cs typeface="Tahoma"/>
              </a:rPr>
              <a:t>ORG</a:t>
            </a:r>
            <a:r>
              <a:rPr sz="1800" b="1">
                <a:solidFill>
                  <a:srgbClr val="000000"/>
                </a:solidFill>
                <a:latin typeface="Tahoma"/>
                <a:cs typeface="Tahoma"/>
              </a:rPr>
              <a:t>	</a:t>
            </a:r>
            <a:r>
              <a:rPr sz="1800" b="1" spc="-20">
                <a:solidFill>
                  <a:srgbClr val="000000"/>
                </a:solidFill>
                <a:latin typeface="Tahoma"/>
                <a:cs typeface="Tahoma"/>
              </a:rPr>
              <a:t>0000H AJMP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59939" y="348033"/>
            <a:ext cx="7727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Tahoma"/>
                <a:cs typeface="Tahoma"/>
              </a:rPr>
              <a:t>START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45539" y="704648"/>
            <a:ext cx="16960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ORG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0">
                <a:latin typeface="Tahoma"/>
                <a:cs typeface="Tahoma"/>
              </a:rPr>
              <a:t>0003H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45539" y="1061264"/>
            <a:ext cx="6502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latin typeface="Tahoma"/>
                <a:cs typeface="Tahoma"/>
              </a:rPr>
              <a:t>AJMP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059939" y="1061264"/>
            <a:ext cx="93789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Tahoma"/>
                <a:cs typeface="Tahoma"/>
              </a:rPr>
              <a:t>INDATA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43839" y="1430469"/>
            <a:ext cx="3209290" cy="1346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  <a:tabLst>
                <a:tab pos="1828164"/>
                <a:tab pos="2742565"/>
              </a:tabLst>
            </a:pPr>
            <a:r>
              <a:rPr sz="1800" b="1" spc="-20">
                <a:latin typeface="Tahoma"/>
                <a:cs typeface="Tahoma"/>
              </a:rPr>
              <a:t>DIS1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30H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645"/>
              </a:spcBef>
              <a:tabLst>
                <a:tab pos="1828164"/>
                <a:tab pos="2742565"/>
              </a:tabLst>
            </a:pPr>
            <a:r>
              <a:rPr sz="1800" b="1" spc="-20">
                <a:latin typeface="Tahoma"/>
                <a:cs typeface="Tahoma"/>
              </a:rPr>
              <a:t>DIS2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31H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650"/>
              </a:spcBef>
              <a:tabLst>
                <a:tab pos="1828164"/>
                <a:tab pos="2742565"/>
              </a:tabLst>
            </a:pPr>
            <a:r>
              <a:rPr sz="1800" b="1" spc="-20">
                <a:latin typeface="Tahoma"/>
                <a:cs typeface="Tahoma"/>
              </a:rPr>
              <a:t>DIS3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32H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650"/>
              </a:spcBef>
              <a:tabLst>
                <a:tab pos="1828164"/>
                <a:tab pos="2742565"/>
              </a:tabLst>
            </a:pPr>
            <a:r>
              <a:rPr sz="1800" b="1" spc="-20">
                <a:latin typeface="Tahoma"/>
                <a:cs typeface="Tahoma"/>
              </a:rPr>
              <a:t>DIS4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33H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1139" y="2762049"/>
            <a:ext cx="1168400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800" b="1" spc="-10">
                <a:latin typeface="Tahoma"/>
                <a:cs typeface="Tahoma"/>
              </a:rPr>
              <a:t>AD_DATA ADDR_AD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059939" y="2762049"/>
            <a:ext cx="1757680" cy="73914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34H</a:t>
            </a: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OO40H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43839" y="3570165"/>
            <a:ext cx="3499485" cy="1346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just">
              <a:lnSpc>
                <a:spcPct val="100000"/>
              </a:lnSpc>
            </a:pPr>
            <a:r>
              <a:rPr sz="1800" b="1">
                <a:latin typeface="Tahoma"/>
                <a:cs typeface="Tahoma"/>
              </a:rPr>
              <a:t>ADDR_273_1</a:t>
            </a:r>
            <a:r>
              <a:rPr sz="1800" b="1" spc="215">
                <a:latin typeface="Tahoma"/>
                <a:cs typeface="Tahoma"/>
              </a:rPr>
              <a:t>   </a:t>
            </a:r>
            <a:r>
              <a:rPr sz="1800" b="1">
                <a:latin typeface="Tahoma"/>
                <a:cs typeface="Tahoma"/>
              </a:rPr>
              <a:t>EQU</a:t>
            </a:r>
            <a:r>
              <a:rPr sz="1800" b="1" spc="310">
                <a:latin typeface="Tahoma"/>
                <a:cs typeface="Tahoma"/>
              </a:rPr>
              <a:t>    </a:t>
            </a:r>
            <a:r>
              <a:rPr sz="1800" b="1" spc="-10">
                <a:latin typeface="Tahoma"/>
                <a:cs typeface="Tahoma"/>
              </a:rPr>
              <a:t>0001H</a:t>
            </a:r>
            <a:endParaRPr sz="1800">
              <a:latin typeface="Tahoma"/>
              <a:cs typeface="Tahoma"/>
            </a:endParaRPr>
          </a:p>
          <a:p>
            <a:pPr algn="just">
              <a:lnSpc>
                <a:spcPct val="130000"/>
              </a:lnSpc>
            </a:pPr>
            <a:r>
              <a:rPr sz="1800" b="1">
                <a:latin typeface="Tahoma"/>
                <a:cs typeface="Tahoma"/>
              </a:rPr>
              <a:t>ADDR_273_2</a:t>
            </a:r>
            <a:r>
              <a:rPr sz="1800" b="1" spc="220">
                <a:latin typeface="Tahoma"/>
                <a:cs typeface="Tahoma"/>
              </a:rPr>
              <a:t>   </a:t>
            </a:r>
            <a:r>
              <a:rPr sz="1800" b="1">
                <a:latin typeface="Tahoma"/>
                <a:cs typeface="Tahoma"/>
              </a:rPr>
              <a:t>EQU</a:t>
            </a:r>
            <a:r>
              <a:rPr sz="1800" b="1" spc="305">
                <a:latin typeface="Tahoma"/>
                <a:cs typeface="Tahoma"/>
              </a:rPr>
              <a:t>    </a:t>
            </a:r>
            <a:r>
              <a:rPr sz="1800" b="1" spc="-10">
                <a:latin typeface="Tahoma"/>
                <a:cs typeface="Tahoma"/>
              </a:rPr>
              <a:t>0002H </a:t>
            </a:r>
            <a:r>
              <a:rPr sz="1800" b="1">
                <a:latin typeface="Tahoma"/>
                <a:cs typeface="Tahoma"/>
              </a:rPr>
              <a:t>ADDR_273_3</a:t>
            </a:r>
            <a:r>
              <a:rPr sz="1800" b="1" spc="215">
                <a:latin typeface="Tahoma"/>
                <a:cs typeface="Tahoma"/>
              </a:rPr>
              <a:t>   </a:t>
            </a:r>
            <a:r>
              <a:rPr sz="1800" b="1">
                <a:latin typeface="Tahoma"/>
                <a:cs typeface="Tahoma"/>
              </a:rPr>
              <a:t>EQU</a:t>
            </a:r>
            <a:r>
              <a:rPr sz="1800" b="1" spc="310">
                <a:latin typeface="Tahoma"/>
                <a:cs typeface="Tahoma"/>
              </a:rPr>
              <a:t>    </a:t>
            </a:r>
            <a:r>
              <a:rPr sz="1800" b="1" spc="-10">
                <a:latin typeface="Tahoma"/>
                <a:cs typeface="Tahoma"/>
              </a:rPr>
              <a:t>0003H </a:t>
            </a:r>
            <a:r>
              <a:rPr sz="1800" b="1">
                <a:latin typeface="Tahoma"/>
                <a:cs typeface="Tahoma"/>
              </a:rPr>
              <a:t>ADDR_273_4</a:t>
            </a:r>
            <a:r>
              <a:rPr sz="1800" b="1" spc="215">
                <a:latin typeface="Tahoma"/>
                <a:cs typeface="Tahoma"/>
              </a:rPr>
              <a:t>   </a:t>
            </a:r>
            <a:r>
              <a:rPr sz="1800" b="1">
                <a:latin typeface="Tahoma"/>
                <a:cs typeface="Tahoma"/>
              </a:rPr>
              <a:t>EQU</a:t>
            </a:r>
            <a:r>
              <a:rPr sz="1800" b="1" spc="310">
                <a:latin typeface="Tahoma"/>
                <a:cs typeface="Tahoma"/>
              </a:rPr>
              <a:t>    </a:t>
            </a:r>
            <a:r>
              <a:rPr sz="1800" b="1" spc="-10">
                <a:latin typeface="Tahoma"/>
                <a:cs typeface="Tahoma"/>
              </a:rPr>
              <a:t>0004H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43839" y="4996628"/>
            <a:ext cx="3499485" cy="633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  <a:tabLst>
                <a:tab pos="2742565"/>
              </a:tabLst>
            </a:pPr>
            <a:r>
              <a:rPr sz="1800" b="1">
                <a:latin typeface="Tahoma"/>
                <a:cs typeface="Tahoma"/>
              </a:rPr>
              <a:t>ADDR_KEY_WR</a:t>
            </a:r>
            <a:r>
              <a:rPr sz="1800" b="1" spc="-55">
                <a:latin typeface="Tahoma"/>
                <a:cs typeface="Tahoma"/>
              </a:rPr>
              <a:t> </a:t>
            </a: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0005H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645"/>
              </a:spcBef>
              <a:tabLst>
                <a:tab pos="1883410"/>
                <a:tab pos="2742565"/>
              </a:tabLst>
            </a:pPr>
            <a:r>
              <a:rPr sz="1800" b="1" spc="-10">
                <a:latin typeface="Tahoma"/>
                <a:cs typeface="Tahoma"/>
              </a:rPr>
              <a:t>ADDR_KEY_RD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EQU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0006H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174740" y="67616"/>
            <a:ext cx="13931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BIT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25">
                <a:latin typeface="Tahoma"/>
                <a:cs typeface="Tahoma"/>
              </a:rPr>
              <a:t>7FH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345940" y="-14679"/>
            <a:ext cx="1522095" cy="73914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</a:pPr>
            <a:r>
              <a:rPr sz="1800" b="1" spc="-25">
                <a:latin typeface="Tahoma"/>
                <a:cs typeface="Tahoma"/>
              </a:rPr>
              <a:t>LAB</a:t>
            </a: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800" b="1">
                <a:latin typeface="Tahoma"/>
                <a:cs typeface="Tahoma"/>
              </a:rPr>
              <a:t>START:</a:t>
            </a:r>
            <a:r>
              <a:rPr sz="1800" b="1" spc="110">
                <a:latin typeface="Tahoma"/>
                <a:cs typeface="Tahoma"/>
              </a:rPr>
              <a:t> </a:t>
            </a:r>
            <a:r>
              <a:rPr sz="1800" b="1" spc="-20">
                <a:latin typeface="Tahoma"/>
                <a:cs typeface="Tahoma"/>
              </a:rPr>
              <a:t>SETB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174740" y="424233"/>
            <a:ext cx="11607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Tahoma"/>
                <a:cs typeface="Tahoma"/>
              </a:rPr>
              <a:t>EA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 spc="-20">
                <a:latin typeface="宋体"/>
                <a:cs typeface="宋体"/>
              </a:rPr>
              <a:t>开中断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260340" y="698553"/>
            <a:ext cx="607695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800" b="1" spc="-20">
                <a:latin typeface="Tahoma"/>
                <a:cs typeface="Tahoma"/>
              </a:rPr>
              <a:t>SETB SETB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174740" y="698553"/>
            <a:ext cx="1510030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800" b="1" spc="-10">
                <a:latin typeface="Tahoma"/>
                <a:cs typeface="Tahoma"/>
              </a:rPr>
              <a:t>EX0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 spc="-15">
                <a:latin typeface="宋体"/>
                <a:cs typeface="宋体"/>
              </a:rPr>
              <a:t>中断允许</a:t>
            </a:r>
            <a:r>
              <a:rPr sz="1600" spc="-50">
                <a:latin typeface="宋体"/>
                <a:cs typeface="宋体"/>
              </a:rPr>
              <a:t> </a:t>
            </a:r>
            <a:r>
              <a:rPr sz="1800" b="1" spc="-10">
                <a:latin typeface="Tahoma"/>
                <a:cs typeface="Tahoma"/>
              </a:rPr>
              <a:t>IT0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 spc="-15">
                <a:latin typeface="宋体"/>
                <a:cs typeface="宋体"/>
              </a:rPr>
              <a:t>触发方式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174740" y="2125017"/>
            <a:ext cx="2214245" cy="109537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</a:pPr>
            <a:r>
              <a:rPr sz="1800" b="1" spc="-10">
                <a:latin typeface="Tahoma"/>
                <a:cs typeface="Tahoma"/>
              </a:rPr>
              <a:t>DPTR</a:t>
            </a:r>
            <a:r>
              <a:rPr sz="1800" b="1" spc="-10">
                <a:latin typeface="Microsoft JhengHei"/>
                <a:cs typeface="Microsoft JhengHei"/>
              </a:rPr>
              <a:t>，</a:t>
            </a:r>
            <a:r>
              <a:rPr sz="1800" b="1" spc="-10">
                <a:latin typeface="Tahoma"/>
                <a:cs typeface="Tahoma"/>
              </a:rPr>
              <a:t>#ADDR_AD</a:t>
            </a:r>
            <a:endParaRPr sz="1800">
              <a:latin typeface="Tahoma"/>
              <a:cs typeface="Tahoma"/>
            </a:endParaRPr>
          </a:p>
          <a:p>
            <a:pPr marL="12700" marR="73660">
              <a:lnSpc>
                <a:spcPct val="130000"/>
              </a:lnSpc>
            </a:pPr>
            <a:r>
              <a:rPr sz="1800" b="1" spc="-10">
                <a:latin typeface="Tahoma"/>
                <a:cs typeface="Tahoma"/>
              </a:rPr>
              <a:t>@DPTR</a:t>
            </a:r>
            <a:r>
              <a:rPr sz="1800" b="1" spc="-10">
                <a:latin typeface="Microsoft JhengHei"/>
                <a:cs typeface="Microsoft JhengHei"/>
              </a:rPr>
              <a:t>，</a:t>
            </a:r>
            <a:r>
              <a:rPr sz="1800" b="1" spc="-10">
                <a:latin typeface="Tahoma"/>
                <a:cs typeface="Tahoma"/>
              </a:rPr>
              <a:t>A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>
                <a:latin typeface="宋体"/>
                <a:cs typeface="宋体"/>
              </a:rPr>
              <a:t>启动</a:t>
            </a:r>
            <a:r>
              <a:rPr sz="1600" spc="-25">
                <a:latin typeface="Tahoma"/>
                <a:cs typeface="Tahoma"/>
              </a:rPr>
              <a:t>AD </a:t>
            </a:r>
            <a:r>
              <a:rPr sz="1800" b="1" spc="-10">
                <a:latin typeface="Tahoma"/>
                <a:cs typeface="Tahoma"/>
              </a:rPr>
              <a:t>LAB</a:t>
            </a:r>
            <a:r>
              <a:rPr sz="1800" b="1" spc="-10">
                <a:latin typeface="Microsoft JhengHei"/>
                <a:cs typeface="Microsoft JhengHei"/>
              </a:rPr>
              <a:t>，</a:t>
            </a:r>
            <a:r>
              <a:rPr sz="1800" b="1" spc="-10">
                <a:latin typeface="Tahoma"/>
                <a:cs typeface="Tahoma"/>
              </a:rPr>
              <a:t>$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221634" y="2945944"/>
            <a:ext cx="1041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10">
                <a:latin typeface="宋体"/>
                <a:cs typeface="宋体"/>
              </a:rPr>
              <a:t>查询标志位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260340" y="1411785"/>
            <a:ext cx="2425700" cy="2165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CLR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LAB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>
                <a:latin typeface="宋体"/>
                <a:cs typeface="宋体"/>
              </a:rPr>
              <a:t>请标志</a:t>
            </a:r>
            <a:r>
              <a:rPr sz="1600" spc="-50">
                <a:latin typeface="宋体"/>
                <a:cs typeface="宋体"/>
              </a:rPr>
              <a:t>位 </a:t>
            </a:r>
            <a:r>
              <a:rPr sz="1800" b="1" spc="-25">
                <a:latin typeface="Tahoma"/>
                <a:cs typeface="Tahoma"/>
              </a:rPr>
              <a:t>MOV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A</a:t>
            </a:r>
            <a:r>
              <a:rPr sz="1800" b="1" spc="-10">
                <a:latin typeface="Microsoft JhengHei"/>
                <a:cs typeface="Microsoft JhengHei"/>
              </a:rPr>
              <a:t>，</a:t>
            </a:r>
            <a:r>
              <a:rPr sz="1800" b="1" spc="-10">
                <a:latin typeface="Tahoma"/>
                <a:cs typeface="Tahoma"/>
              </a:rPr>
              <a:t>#0FFH </a:t>
            </a:r>
            <a:r>
              <a:rPr sz="1800" b="1" spc="-25">
                <a:latin typeface="Tahoma"/>
                <a:cs typeface="Tahoma"/>
              </a:rPr>
              <a:t>MOV</a:t>
            </a:r>
            <a:endParaRPr sz="1800">
              <a:latin typeface="Tahoma"/>
              <a:cs typeface="Tahoma"/>
            </a:endParaRPr>
          </a:p>
          <a:p>
            <a:pPr marL="12700" marR="1713864">
              <a:lnSpc>
                <a:spcPct val="130000"/>
              </a:lnSpc>
            </a:pPr>
            <a:r>
              <a:rPr sz="1800" b="1" spc="-20">
                <a:latin typeface="Tahoma"/>
                <a:cs typeface="Tahoma"/>
              </a:rPr>
              <a:t>MOVX </a:t>
            </a:r>
            <a:r>
              <a:rPr sz="1800" b="1" spc="-25">
                <a:latin typeface="Tahoma"/>
                <a:cs typeface="Tahoma"/>
              </a:rPr>
              <a:t>JNB </a:t>
            </a:r>
            <a:r>
              <a:rPr sz="1800" b="1" spc="-20">
                <a:latin typeface="Tahoma"/>
                <a:cs typeface="Tahoma"/>
              </a:rPr>
              <a:t>SJMP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174740" y="3277160"/>
            <a:ext cx="8064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Tahoma"/>
                <a:cs typeface="Tahoma"/>
              </a:rPr>
              <a:t>$</a:t>
            </a:r>
            <a:r>
              <a:rPr sz="1800" b="1">
                <a:latin typeface="Microsoft JhengHei"/>
                <a:cs typeface="Microsoft JhengHei"/>
              </a:rPr>
              <a:t>；</a:t>
            </a:r>
            <a:r>
              <a:rPr sz="1600" spc="-25">
                <a:latin typeface="宋体"/>
                <a:cs typeface="宋体"/>
              </a:rPr>
              <a:t>等待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345940" y="3633776"/>
            <a:ext cx="37191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Tahoma"/>
                <a:cs typeface="Tahoma"/>
              </a:rPr>
              <a:t>INDATA:</a:t>
            </a:r>
            <a:r>
              <a:rPr sz="1800" b="1" spc="-25">
                <a:latin typeface="Tahoma"/>
                <a:cs typeface="Tahoma"/>
              </a:rPr>
              <a:t> </a:t>
            </a:r>
            <a:r>
              <a:rPr sz="1800" b="1">
                <a:latin typeface="Tahoma"/>
                <a:cs typeface="Tahoma"/>
              </a:rPr>
              <a:t>MOV</a:t>
            </a:r>
            <a:r>
              <a:rPr sz="1800" b="1" spc="-25">
                <a:latin typeface="Tahoma"/>
                <a:cs typeface="Tahoma"/>
              </a:rPr>
              <a:t> </a:t>
            </a:r>
            <a:r>
              <a:rPr sz="1800" b="1" spc="-10">
                <a:latin typeface="Tahoma"/>
                <a:cs typeface="Tahoma"/>
              </a:rPr>
              <a:t>DPTR,#ADDR_AD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260340" y="3908096"/>
            <a:ext cx="3387725" cy="180848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  <a:tabLst>
                <a:tab pos="926465"/>
              </a:tabLst>
            </a:pPr>
            <a:r>
              <a:rPr sz="1800" b="1" spc="-25">
                <a:latin typeface="Tahoma"/>
                <a:cs typeface="Tahoma"/>
              </a:rPr>
              <a:t>MOV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A</a:t>
            </a:r>
            <a:r>
              <a:rPr sz="1800" b="1" spc="-10">
                <a:latin typeface="Microsoft JhengHei"/>
                <a:cs typeface="Microsoft JhengHei"/>
              </a:rPr>
              <a:t>，</a:t>
            </a:r>
            <a:r>
              <a:rPr sz="1800" b="1" spc="-10">
                <a:latin typeface="Tahoma"/>
                <a:cs typeface="Tahoma"/>
              </a:rPr>
              <a:t>#0FFH</a:t>
            </a:r>
            <a:endParaRPr sz="1800">
              <a:latin typeface="Tahoma"/>
              <a:cs typeface="Tahoma"/>
            </a:endParaRPr>
          </a:p>
          <a:p>
            <a:pPr marL="12700" marR="5080">
              <a:lnSpc>
                <a:spcPct val="130000"/>
              </a:lnSpc>
              <a:tabLst>
                <a:tab pos="926465"/>
              </a:tabLst>
            </a:pPr>
            <a:r>
              <a:rPr sz="1800" b="1" spc="-20">
                <a:latin typeface="Tahoma"/>
                <a:cs typeface="Tahoma"/>
              </a:rPr>
              <a:t>MOVX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A</a:t>
            </a:r>
            <a:r>
              <a:rPr sz="1800" b="1" spc="-10">
                <a:latin typeface="Microsoft JhengHei"/>
                <a:cs typeface="Microsoft JhengHei"/>
              </a:rPr>
              <a:t>，</a:t>
            </a:r>
            <a:r>
              <a:rPr sz="1800" b="1" spc="-10">
                <a:latin typeface="Tahoma"/>
                <a:cs typeface="Tahoma"/>
              </a:rPr>
              <a:t>@DPTR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>
                <a:latin typeface="宋体"/>
                <a:cs typeface="宋体"/>
              </a:rPr>
              <a:t>读</a:t>
            </a:r>
            <a:r>
              <a:rPr sz="1600" spc="-25">
                <a:latin typeface="Tahoma"/>
                <a:cs typeface="Tahoma"/>
              </a:rPr>
              <a:t>AD </a:t>
            </a:r>
            <a:r>
              <a:rPr sz="1800" b="1" spc="-25">
                <a:latin typeface="Tahoma"/>
                <a:cs typeface="Tahoma"/>
              </a:rPr>
              <a:t>MOV</a:t>
            </a:r>
            <a:r>
              <a:rPr sz="1800" b="1">
                <a:latin typeface="Tahoma"/>
                <a:cs typeface="Tahoma"/>
              </a:rPr>
              <a:t>	AD_DATA</a:t>
            </a:r>
            <a:r>
              <a:rPr sz="1800" b="1" spc="-25">
                <a:latin typeface="Tahoma"/>
                <a:cs typeface="Tahoma"/>
              </a:rPr>
              <a:t> </a:t>
            </a:r>
            <a:r>
              <a:rPr sz="1800" b="1">
                <a:latin typeface="Microsoft JhengHei"/>
                <a:cs typeface="Microsoft JhengHei"/>
              </a:rPr>
              <a:t>，</a:t>
            </a:r>
            <a:r>
              <a:rPr sz="1800" b="1">
                <a:latin typeface="Tahoma"/>
                <a:cs typeface="Tahoma"/>
              </a:rPr>
              <a:t>A</a:t>
            </a:r>
            <a:r>
              <a:rPr sz="1800" b="1">
                <a:latin typeface="Microsoft JhengHei"/>
                <a:cs typeface="Microsoft JhengHei"/>
              </a:rPr>
              <a:t>；</a:t>
            </a:r>
            <a:r>
              <a:rPr sz="1600">
                <a:latin typeface="宋体"/>
                <a:cs typeface="宋体"/>
              </a:rPr>
              <a:t>保存</a:t>
            </a:r>
            <a:r>
              <a:rPr sz="1600" spc="-25">
                <a:latin typeface="Tahoma"/>
                <a:cs typeface="Tahoma"/>
              </a:rPr>
              <a:t>AD</a:t>
            </a:r>
            <a:endParaRPr sz="1600">
              <a:latin typeface="Tahoma"/>
              <a:cs typeface="Tahoma"/>
            </a:endParaRPr>
          </a:p>
          <a:p>
            <a:pPr marL="12700" marR="967105">
              <a:lnSpc>
                <a:spcPct val="130000"/>
              </a:lnSpc>
              <a:tabLst>
                <a:tab pos="926465"/>
              </a:tabLst>
            </a:pPr>
            <a:r>
              <a:rPr sz="1800" b="1" spc="-20">
                <a:latin typeface="Tahoma"/>
                <a:cs typeface="Tahoma"/>
              </a:rPr>
              <a:t>SETB</a:t>
            </a:r>
            <a:r>
              <a:rPr sz="1800" b="1">
                <a:latin typeface="Tahoma"/>
                <a:cs typeface="Tahoma"/>
              </a:rPr>
              <a:t>	</a:t>
            </a:r>
            <a:r>
              <a:rPr sz="1800" b="1" spc="-10">
                <a:latin typeface="Tahoma"/>
                <a:cs typeface="Tahoma"/>
              </a:rPr>
              <a:t>LAB</a:t>
            </a:r>
            <a:r>
              <a:rPr sz="1800" b="1" spc="-10">
                <a:latin typeface="Microsoft JhengHei"/>
                <a:cs typeface="Microsoft JhengHei"/>
              </a:rPr>
              <a:t>；</a:t>
            </a:r>
            <a:r>
              <a:rPr sz="1600" spc="-15">
                <a:latin typeface="宋体"/>
                <a:cs typeface="宋体"/>
              </a:rPr>
              <a:t>置标志位</a:t>
            </a:r>
            <a:r>
              <a:rPr sz="1600" spc="-50">
                <a:latin typeface="宋体"/>
                <a:cs typeface="宋体"/>
              </a:rPr>
              <a:t> </a:t>
            </a:r>
            <a:r>
              <a:rPr sz="1800" b="1" spc="-20">
                <a:latin typeface="Tahoma"/>
                <a:cs typeface="Tahoma"/>
              </a:rPr>
              <a:t>RETI</a:t>
            </a:r>
            <a:endParaRPr sz="1800">
              <a:latin typeface="Tahoma"/>
              <a:cs typeface="Tahoma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8020054" y="3711575"/>
            <a:ext cx="1094105" cy="2602230"/>
            <a:chOff x="8020054" y="3711575"/>
            <a:chExt cx="1094105" cy="2602230"/>
          </a:xfrm>
        </p:grpSpPr>
        <p:sp>
          <p:nvSpPr>
            <p:cNvPr id="24" name="object 24"/>
            <p:cNvSpPr/>
            <p:nvPr/>
          </p:nvSpPr>
          <p:spPr>
            <a:xfrm>
              <a:off x="8024817" y="3716337"/>
              <a:ext cx="1084580" cy="2592705"/>
            </a:xfrm>
            <a:custGeom>
              <a:rect l="l" t="t" r="r" b="b"/>
              <a:pathLst>
                <a:path w="1084579" h="2592704">
                  <a:moveTo>
                    <a:pt x="1084257" y="2592388"/>
                  </a:moveTo>
                  <a:lnTo>
                    <a:pt x="723894" y="2592388"/>
                  </a:lnTo>
                  <a:lnTo>
                    <a:pt x="723894" y="1080161"/>
                  </a:lnTo>
                  <a:lnTo>
                    <a:pt x="0" y="150851"/>
                  </a:lnTo>
                  <a:lnTo>
                    <a:pt x="723894" y="432064"/>
                  </a:lnTo>
                  <a:lnTo>
                    <a:pt x="723894" y="0"/>
                  </a:lnTo>
                  <a:lnTo>
                    <a:pt x="1084257" y="0"/>
                  </a:lnTo>
                  <a:lnTo>
                    <a:pt x="1084257" y="2592388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8024817" y="3716337"/>
              <a:ext cx="1084580" cy="2592705"/>
            </a:xfrm>
            <a:custGeom>
              <a:rect l="l" t="t" r="r" b="b"/>
              <a:pathLst>
                <a:path w="1084579" h="2592704">
                  <a:moveTo>
                    <a:pt x="723894" y="0"/>
                  </a:moveTo>
                  <a:lnTo>
                    <a:pt x="783955" y="0"/>
                  </a:lnTo>
                  <a:lnTo>
                    <a:pt x="874045" y="0"/>
                  </a:lnTo>
                  <a:lnTo>
                    <a:pt x="1084257" y="0"/>
                  </a:lnTo>
                  <a:lnTo>
                    <a:pt x="1084257" y="432064"/>
                  </a:lnTo>
                  <a:lnTo>
                    <a:pt x="1084257" y="1080161"/>
                  </a:lnTo>
                  <a:lnTo>
                    <a:pt x="1084257" y="2592388"/>
                  </a:lnTo>
                  <a:lnTo>
                    <a:pt x="874045" y="2592388"/>
                  </a:lnTo>
                  <a:lnTo>
                    <a:pt x="783955" y="2592388"/>
                  </a:lnTo>
                  <a:lnTo>
                    <a:pt x="723894" y="2592388"/>
                  </a:lnTo>
                  <a:lnTo>
                    <a:pt x="723894" y="1080161"/>
                  </a:lnTo>
                  <a:lnTo>
                    <a:pt x="0" y="150851"/>
                  </a:lnTo>
                  <a:lnTo>
                    <a:pt x="723894" y="432064"/>
                  </a:lnTo>
                  <a:lnTo>
                    <a:pt x="723894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6" name="object 26"/>
          <p:cNvGrpSpPr/>
          <p:nvPr/>
        </p:nvGrpSpPr>
        <p:grpSpPr>
          <a:xfrm>
            <a:off x="3559175" y="177800"/>
            <a:ext cx="755650" cy="5389880"/>
            <a:chOff x="3559175" y="177800"/>
            <a:chExt cx="755650" cy="5389880"/>
          </a:xfrm>
        </p:grpSpPr>
        <p:sp>
          <p:nvSpPr>
            <p:cNvPr id="27" name="object 27"/>
            <p:cNvSpPr/>
            <p:nvPr/>
          </p:nvSpPr>
          <p:spPr>
            <a:xfrm flipH="1">
              <a:off x="4127500" y="209550"/>
              <a:ext cx="0" cy="5326380"/>
            </a:xfrm>
            <a:custGeom>
              <a:rect l="l" t="t" r="r" b="b"/>
              <a:pathLst>
                <a:path h="5326380">
                  <a:moveTo>
                    <a:pt x="0" y="627379"/>
                  </a:moveTo>
                  <a:lnTo>
                    <a:pt x="0" y="5326062"/>
                  </a:lnTo>
                </a:path>
                <a:path h="5326380">
                  <a:moveTo>
                    <a:pt x="0" y="0"/>
                  </a:moveTo>
                  <a:lnTo>
                    <a:pt x="0" y="411479"/>
                  </a:lnTo>
                </a:path>
              </a:pathLst>
            </a:custGeom>
            <a:ln w="635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3563937" y="476249"/>
              <a:ext cx="741680" cy="864869"/>
            </a:xfrm>
            <a:custGeom>
              <a:rect l="l" t="t" r="r" b="b"/>
              <a:pathLst>
                <a:path w="741679" h="864869">
                  <a:moveTo>
                    <a:pt x="741286" y="133350"/>
                  </a:moveTo>
                  <a:lnTo>
                    <a:pt x="644867" y="133350"/>
                  </a:lnTo>
                  <a:lnTo>
                    <a:pt x="644867" y="144780"/>
                  </a:lnTo>
                  <a:lnTo>
                    <a:pt x="554037" y="144780"/>
                  </a:lnTo>
                  <a:lnTo>
                    <a:pt x="554037" y="133350"/>
                  </a:lnTo>
                  <a:lnTo>
                    <a:pt x="554037" y="0"/>
                  </a:lnTo>
                  <a:lnTo>
                    <a:pt x="0" y="0"/>
                  </a:lnTo>
                  <a:lnTo>
                    <a:pt x="0" y="133350"/>
                  </a:lnTo>
                  <a:lnTo>
                    <a:pt x="0" y="144780"/>
                  </a:lnTo>
                  <a:lnTo>
                    <a:pt x="0" y="360680"/>
                  </a:lnTo>
                  <a:lnTo>
                    <a:pt x="0" y="864870"/>
                  </a:lnTo>
                  <a:lnTo>
                    <a:pt x="554037" y="864870"/>
                  </a:lnTo>
                  <a:lnTo>
                    <a:pt x="554037" y="360680"/>
                  </a:lnTo>
                  <a:lnTo>
                    <a:pt x="645160" y="360680"/>
                  </a:lnTo>
                  <a:lnTo>
                    <a:pt x="645160" y="144780"/>
                  </a:lnTo>
                  <a:lnTo>
                    <a:pt x="741286" y="144780"/>
                  </a:lnTo>
                  <a:lnTo>
                    <a:pt x="741286" y="133350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3563937" y="476249"/>
              <a:ext cx="746125" cy="865505"/>
            </a:xfrm>
            <a:custGeom>
              <a:rect l="l" t="t" r="r" b="b"/>
              <a:pathLst>
                <a:path w="746125" h="865505">
                  <a:moveTo>
                    <a:pt x="0" y="0"/>
                  </a:moveTo>
                  <a:lnTo>
                    <a:pt x="323188" y="0"/>
                  </a:lnTo>
                  <a:lnTo>
                    <a:pt x="461698" y="0"/>
                  </a:lnTo>
                  <a:lnTo>
                    <a:pt x="554038" y="0"/>
                  </a:lnTo>
                  <a:lnTo>
                    <a:pt x="554038" y="144197"/>
                  </a:lnTo>
                  <a:lnTo>
                    <a:pt x="746128" y="133342"/>
                  </a:lnTo>
                  <a:lnTo>
                    <a:pt x="554038" y="360495"/>
                  </a:lnTo>
                  <a:lnTo>
                    <a:pt x="554038" y="865188"/>
                  </a:lnTo>
                  <a:lnTo>
                    <a:pt x="461698" y="865188"/>
                  </a:lnTo>
                  <a:lnTo>
                    <a:pt x="323188" y="865188"/>
                  </a:lnTo>
                  <a:lnTo>
                    <a:pt x="0" y="865188"/>
                  </a:lnTo>
                  <a:lnTo>
                    <a:pt x="0" y="360495"/>
                  </a:lnTo>
                  <a:lnTo>
                    <a:pt x="0" y="144197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8801892" y="3748137"/>
            <a:ext cx="254000" cy="22288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0005" marR="32384" indent="8255">
              <a:lnSpc>
                <a:spcPct val="100000"/>
              </a:lnSpc>
              <a:spcBef>
                <a:spcPts val="100"/>
              </a:spcBef>
            </a:pPr>
            <a:r>
              <a:rPr sz="1800" b="1" spc="-50">
                <a:latin typeface="Tahoma"/>
                <a:cs typeface="Tahoma"/>
              </a:rPr>
              <a:t>A D</a:t>
            </a:r>
            <a:endParaRPr sz="1800">
              <a:latin typeface="Tahoma"/>
              <a:cs typeface="Tahoma"/>
            </a:endParaRPr>
          </a:p>
          <a:p>
            <a:pPr marL="12700" marR="5080" algn="just">
              <a:lnSpc>
                <a:spcPct val="100000"/>
              </a:lnSpc>
              <a:spcBef>
                <a:spcPts val="65"/>
              </a:spcBef>
            </a:pPr>
            <a:r>
              <a:rPr sz="1800" b="1" spc="-50">
                <a:latin typeface="Microsoft JhengHei"/>
                <a:cs typeface="Microsoft JhengHei"/>
              </a:rPr>
              <a:t>中断服务程序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713957" y="516413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Microsoft JhengHei"/>
                <a:cs typeface="Microsoft JhengHei"/>
              </a:rPr>
              <a:t>主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713957" y="790733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Microsoft JhengHei"/>
                <a:cs typeface="Microsoft JhengHei"/>
              </a:rPr>
              <a:t>程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713957" y="1065053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Microsoft JhengHei"/>
                <a:cs typeface="Microsoft JhengHei"/>
              </a:rPr>
              <a:t>序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3468702" y="1552575"/>
            <a:ext cx="1225550" cy="1449705"/>
            <a:chOff x="3468702" y="1552575"/>
            <a:chExt cx="1225550" cy="1449705"/>
          </a:xfrm>
        </p:grpSpPr>
        <p:sp>
          <p:nvSpPr>
            <p:cNvPr id="35" name="object 35"/>
            <p:cNvSpPr/>
            <p:nvPr/>
          </p:nvSpPr>
          <p:spPr>
            <a:xfrm>
              <a:off x="3473464" y="1557337"/>
              <a:ext cx="1216025" cy="1440180"/>
            </a:xfrm>
            <a:custGeom>
              <a:rect l="l" t="t" r="r" b="b"/>
              <a:pathLst>
                <a:path w="1216025" h="1440180">
                  <a:moveTo>
                    <a:pt x="1216010" y="1439861"/>
                  </a:moveTo>
                  <a:lnTo>
                    <a:pt x="377810" y="1439861"/>
                  </a:lnTo>
                  <a:lnTo>
                    <a:pt x="377810" y="1199884"/>
                  </a:lnTo>
                  <a:lnTo>
                    <a:pt x="0" y="869921"/>
                  </a:lnTo>
                  <a:lnTo>
                    <a:pt x="377810" y="839919"/>
                  </a:lnTo>
                  <a:lnTo>
                    <a:pt x="377810" y="0"/>
                  </a:lnTo>
                  <a:lnTo>
                    <a:pt x="1216010" y="0"/>
                  </a:lnTo>
                  <a:lnTo>
                    <a:pt x="1216010" y="1439861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3473464" y="1557337"/>
              <a:ext cx="1216025" cy="1440180"/>
            </a:xfrm>
            <a:custGeom>
              <a:rect l="l" t="t" r="r" b="b"/>
              <a:pathLst>
                <a:path w="1216025" h="1440180">
                  <a:moveTo>
                    <a:pt x="377810" y="0"/>
                  </a:moveTo>
                  <a:lnTo>
                    <a:pt x="517510" y="0"/>
                  </a:lnTo>
                  <a:lnTo>
                    <a:pt x="727060" y="0"/>
                  </a:lnTo>
                  <a:lnTo>
                    <a:pt x="1216010" y="0"/>
                  </a:lnTo>
                  <a:lnTo>
                    <a:pt x="1216010" y="839919"/>
                  </a:lnTo>
                  <a:lnTo>
                    <a:pt x="1216010" y="1199884"/>
                  </a:lnTo>
                  <a:lnTo>
                    <a:pt x="1216010" y="1439861"/>
                  </a:lnTo>
                  <a:lnTo>
                    <a:pt x="727060" y="1439861"/>
                  </a:lnTo>
                  <a:lnTo>
                    <a:pt x="517510" y="1439861"/>
                  </a:lnTo>
                  <a:lnTo>
                    <a:pt x="377810" y="1439861"/>
                  </a:lnTo>
                  <a:lnTo>
                    <a:pt x="377810" y="1199884"/>
                  </a:lnTo>
                  <a:lnTo>
                    <a:pt x="0" y="869921"/>
                  </a:lnTo>
                  <a:lnTo>
                    <a:pt x="377810" y="839919"/>
                  </a:lnTo>
                  <a:lnTo>
                    <a:pt x="37781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7" name="object 37"/>
          <p:cNvSpPr txBox="1"/>
          <p:nvPr/>
        </p:nvSpPr>
        <p:spPr>
          <a:xfrm>
            <a:off x="3994360" y="1597501"/>
            <a:ext cx="55245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">
              <a:lnSpc>
                <a:spcPts val="2125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设置</a:t>
            </a:r>
            <a:endParaRPr sz="1800">
              <a:latin typeface="Microsoft JhengHei"/>
              <a:cs typeface="Microsoft JhengHei"/>
            </a:endParaRPr>
          </a:p>
          <a:p>
            <a:pPr marL="12700">
              <a:lnSpc>
                <a:spcPts val="2125"/>
              </a:lnSpc>
            </a:pPr>
            <a:r>
              <a:rPr sz="1800" b="1" spc="-25">
                <a:latin typeface="Tahoma"/>
                <a:cs typeface="Tahoma"/>
              </a:rPr>
              <a:t>RAM</a:t>
            </a:r>
            <a:endParaRPr sz="1800">
              <a:latin typeface="Tahoma"/>
              <a:cs typeface="Tahoma"/>
            </a:endParaRPr>
          </a:p>
          <a:p>
            <a:pPr marL="46990" marR="39370" algn="just">
              <a:lnSpc>
                <a:spcPct val="100000"/>
              </a:lnSpc>
              <a:spcBef>
                <a:spcPts val="65"/>
              </a:spcBef>
            </a:pPr>
            <a:r>
              <a:rPr sz="1800" b="1" spc="-25">
                <a:latin typeface="Microsoft JhengHei"/>
                <a:cs typeface="Microsoft JhengHei"/>
              </a:rPr>
              <a:t>有关字节单元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3644889" y="4360862"/>
            <a:ext cx="1148080" cy="946150"/>
            <a:chOff x="3644889" y="4360862"/>
            <a:chExt cx="1148080" cy="946150"/>
          </a:xfrm>
        </p:grpSpPr>
        <p:sp>
          <p:nvSpPr>
            <p:cNvPr id="39" name="object 39"/>
            <p:cNvSpPr/>
            <p:nvPr/>
          </p:nvSpPr>
          <p:spPr>
            <a:xfrm>
              <a:off x="3649651" y="4365625"/>
              <a:ext cx="1138555" cy="936625"/>
            </a:xfrm>
            <a:custGeom>
              <a:rect l="l" t="t" r="r" b="b"/>
              <a:pathLst>
                <a:path w="1138554" h="936625">
                  <a:moveTo>
                    <a:pt x="1138248" y="936625"/>
                  </a:moveTo>
                  <a:lnTo>
                    <a:pt x="417523" y="936625"/>
                  </a:lnTo>
                  <a:lnTo>
                    <a:pt x="417523" y="390260"/>
                  </a:lnTo>
                  <a:lnTo>
                    <a:pt x="0" y="330206"/>
                  </a:lnTo>
                  <a:lnTo>
                    <a:pt x="417523" y="156104"/>
                  </a:lnTo>
                  <a:lnTo>
                    <a:pt x="417523" y="0"/>
                  </a:lnTo>
                  <a:lnTo>
                    <a:pt x="1138248" y="0"/>
                  </a:lnTo>
                  <a:lnTo>
                    <a:pt x="1138248" y="936625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3649651" y="4365625"/>
              <a:ext cx="1138555" cy="936625"/>
            </a:xfrm>
            <a:custGeom>
              <a:rect l="l" t="t" r="r" b="b"/>
              <a:pathLst>
                <a:path w="1138554" h="936625">
                  <a:moveTo>
                    <a:pt x="417523" y="0"/>
                  </a:moveTo>
                  <a:lnTo>
                    <a:pt x="537644" y="0"/>
                  </a:lnTo>
                  <a:lnTo>
                    <a:pt x="717825" y="0"/>
                  </a:lnTo>
                  <a:lnTo>
                    <a:pt x="1138248" y="0"/>
                  </a:lnTo>
                  <a:lnTo>
                    <a:pt x="1138248" y="156104"/>
                  </a:lnTo>
                  <a:lnTo>
                    <a:pt x="1138248" y="390260"/>
                  </a:lnTo>
                  <a:lnTo>
                    <a:pt x="1138248" y="936625"/>
                  </a:lnTo>
                  <a:lnTo>
                    <a:pt x="717825" y="936625"/>
                  </a:lnTo>
                  <a:lnTo>
                    <a:pt x="537644" y="936625"/>
                  </a:lnTo>
                  <a:lnTo>
                    <a:pt x="417523" y="936625"/>
                  </a:lnTo>
                  <a:lnTo>
                    <a:pt x="417523" y="390260"/>
                  </a:lnTo>
                  <a:lnTo>
                    <a:pt x="0" y="330206"/>
                  </a:lnTo>
                  <a:lnTo>
                    <a:pt x="417523" y="156104"/>
                  </a:lnTo>
                  <a:lnTo>
                    <a:pt x="417523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1" name="object 41"/>
          <p:cNvSpPr txBox="1"/>
          <p:nvPr/>
        </p:nvSpPr>
        <p:spPr>
          <a:xfrm>
            <a:off x="4186237" y="4405788"/>
            <a:ext cx="482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定义译码地址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42" name="object 42"/>
          <p:cNvGrpSpPr/>
          <p:nvPr/>
        </p:nvGrpSpPr>
        <p:grpSpPr>
          <a:xfrm>
            <a:off x="7532674" y="184149"/>
            <a:ext cx="1437005" cy="1449705"/>
            <a:chOff x="7532674" y="184149"/>
            <a:chExt cx="1437005" cy="1449705"/>
          </a:xfrm>
        </p:grpSpPr>
        <p:sp>
          <p:nvSpPr>
            <p:cNvPr id="43" name="object 43"/>
            <p:cNvSpPr/>
            <p:nvPr/>
          </p:nvSpPr>
          <p:spPr>
            <a:xfrm>
              <a:off x="7537436" y="188911"/>
              <a:ext cx="1427480" cy="1440180"/>
            </a:xfrm>
            <a:custGeom>
              <a:rect l="l" t="t" r="r" b="b"/>
              <a:pathLst>
                <a:path w="1427479" h="1440180">
                  <a:moveTo>
                    <a:pt x="1427174" y="1439862"/>
                  </a:moveTo>
                  <a:lnTo>
                    <a:pt x="635013" y="1439862"/>
                  </a:lnTo>
                  <a:lnTo>
                    <a:pt x="635013" y="599942"/>
                  </a:lnTo>
                  <a:lnTo>
                    <a:pt x="0" y="150782"/>
                  </a:lnTo>
                  <a:lnTo>
                    <a:pt x="635013" y="239977"/>
                  </a:lnTo>
                  <a:lnTo>
                    <a:pt x="635013" y="0"/>
                  </a:lnTo>
                  <a:lnTo>
                    <a:pt x="1427174" y="0"/>
                  </a:lnTo>
                  <a:lnTo>
                    <a:pt x="1427174" y="1439862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7537436" y="188911"/>
              <a:ext cx="1427480" cy="1440180"/>
            </a:xfrm>
            <a:custGeom>
              <a:rect l="l" t="t" r="r" b="b"/>
              <a:pathLst>
                <a:path w="1427479" h="1440180">
                  <a:moveTo>
                    <a:pt x="635013" y="0"/>
                  </a:moveTo>
                  <a:lnTo>
                    <a:pt x="767040" y="0"/>
                  </a:lnTo>
                  <a:lnTo>
                    <a:pt x="965080" y="0"/>
                  </a:lnTo>
                  <a:lnTo>
                    <a:pt x="1427174" y="0"/>
                  </a:lnTo>
                  <a:lnTo>
                    <a:pt x="1427174" y="239977"/>
                  </a:lnTo>
                  <a:lnTo>
                    <a:pt x="1427174" y="599942"/>
                  </a:lnTo>
                  <a:lnTo>
                    <a:pt x="1427174" y="1439862"/>
                  </a:lnTo>
                  <a:lnTo>
                    <a:pt x="965080" y="1439862"/>
                  </a:lnTo>
                  <a:lnTo>
                    <a:pt x="767040" y="1439862"/>
                  </a:lnTo>
                  <a:lnTo>
                    <a:pt x="635013" y="1439862"/>
                  </a:lnTo>
                  <a:lnTo>
                    <a:pt x="635013" y="599942"/>
                  </a:lnTo>
                  <a:lnTo>
                    <a:pt x="0" y="150782"/>
                  </a:lnTo>
                  <a:lnTo>
                    <a:pt x="635013" y="239977"/>
                  </a:lnTo>
                  <a:lnTo>
                    <a:pt x="635013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5" name="object 45"/>
          <p:cNvSpPr txBox="1"/>
          <p:nvPr/>
        </p:nvSpPr>
        <p:spPr>
          <a:xfrm>
            <a:off x="8292517" y="229075"/>
            <a:ext cx="552450" cy="5657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">
              <a:lnSpc>
                <a:spcPts val="2125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设置</a:t>
            </a:r>
            <a:endParaRPr sz="1800">
              <a:latin typeface="Microsoft JhengHei"/>
              <a:cs typeface="Microsoft JhengHei"/>
            </a:endParaRPr>
          </a:p>
          <a:p>
            <a:pPr marL="12700">
              <a:lnSpc>
                <a:spcPts val="2125"/>
              </a:lnSpc>
            </a:pPr>
            <a:r>
              <a:rPr sz="1800" b="1" spc="-25">
                <a:latin typeface="Tahoma"/>
                <a:cs typeface="Tahoma"/>
              </a:rPr>
              <a:t>RAM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8327231" y="777715"/>
            <a:ext cx="482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6364" marR="5080" indent="-1143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有关</a:t>
            </a:r>
            <a:r>
              <a:rPr sz="1800" b="1" spc="-50">
                <a:latin typeface="Microsoft JhengHei"/>
                <a:cs typeface="Microsoft JhengHei"/>
              </a:rPr>
              <a:t>位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8327231" y="1326355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单元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48" name="object 48"/>
          <p:cNvGrpSpPr/>
          <p:nvPr/>
        </p:nvGrpSpPr>
        <p:grpSpPr>
          <a:xfrm>
            <a:off x="8366117" y="1838325"/>
            <a:ext cx="782955" cy="1739900"/>
            <a:chOff x="8366117" y="1838325"/>
            <a:chExt cx="782955" cy="1739900"/>
          </a:xfrm>
        </p:grpSpPr>
        <p:sp>
          <p:nvSpPr>
            <p:cNvPr id="49" name="object 49"/>
            <p:cNvSpPr/>
            <p:nvPr/>
          </p:nvSpPr>
          <p:spPr>
            <a:xfrm>
              <a:off x="8370879" y="1843088"/>
              <a:ext cx="773430" cy="1730375"/>
            </a:xfrm>
            <a:custGeom>
              <a:rect l="l" t="t" r="r" b="b"/>
              <a:pathLst>
                <a:path w="773429" h="1730375">
                  <a:moveTo>
                    <a:pt x="773120" y="1730375"/>
                  </a:moveTo>
                  <a:lnTo>
                    <a:pt x="341320" y="1730375"/>
                  </a:lnTo>
                  <a:lnTo>
                    <a:pt x="341320" y="720989"/>
                  </a:lnTo>
                  <a:lnTo>
                    <a:pt x="0" y="554048"/>
                  </a:lnTo>
                  <a:lnTo>
                    <a:pt x="341320" y="288395"/>
                  </a:lnTo>
                  <a:lnTo>
                    <a:pt x="341320" y="0"/>
                  </a:lnTo>
                  <a:lnTo>
                    <a:pt x="773120" y="0"/>
                  </a:lnTo>
                  <a:lnTo>
                    <a:pt x="773120" y="1730375"/>
                  </a:lnTo>
                  <a:close/>
                </a:path>
              </a:pathLst>
            </a:custGeom>
            <a:solidFill>
              <a:srgbClr val="00E4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0" name="object 50"/>
            <p:cNvSpPr/>
            <p:nvPr/>
          </p:nvSpPr>
          <p:spPr>
            <a:xfrm>
              <a:off x="8370879" y="1843088"/>
              <a:ext cx="773430" cy="1730375"/>
            </a:xfrm>
            <a:custGeom>
              <a:rect l="l" t="t" r="r" b="b"/>
              <a:pathLst>
                <a:path w="773429" h="1730375">
                  <a:moveTo>
                    <a:pt x="341320" y="0"/>
                  </a:moveTo>
                  <a:lnTo>
                    <a:pt x="413287" y="0"/>
                  </a:lnTo>
                  <a:lnTo>
                    <a:pt x="521237" y="0"/>
                  </a:lnTo>
                  <a:lnTo>
                    <a:pt x="773120" y="0"/>
                  </a:lnTo>
                  <a:lnTo>
                    <a:pt x="773120" y="288395"/>
                  </a:lnTo>
                  <a:lnTo>
                    <a:pt x="773120" y="720989"/>
                  </a:lnTo>
                  <a:lnTo>
                    <a:pt x="773120" y="1730375"/>
                  </a:lnTo>
                  <a:lnTo>
                    <a:pt x="521237" y="1730375"/>
                  </a:lnTo>
                  <a:lnTo>
                    <a:pt x="413287" y="1730375"/>
                  </a:lnTo>
                  <a:lnTo>
                    <a:pt x="341320" y="1730375"/>
                  </a:lnTo>
                  <a:lnTo>
                    <a:pt x="341320" y="720989"/>
                  </a:lnTo>
                  <a:lnTo>
                    <a:pt x="0" y="554048"/>
                  </a:lnTo>
                  <a:lnTo>
                    <a:pt x="341320" y="288395"/>
                  </a:lnTo>
                  <a:lnTo>
                    <a:pt x="341320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1" name="object 51"/>
          <p:cNvSpPr txBox="1"/>
          <p:nvPr/>
        </p:nvSpPr>
        <p:spPr>
          <a:xfrm>
            <a:off x="8801100" y="1874887"/>
            <a:ext cx="254000" cy="16802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0005" marR="32384" indent="8255">
              <a:lnSpc>
                <a:spcPct val="100000"/>
              </a:lnSpc>
              <a:spcBef>
                <a:spcPts val="100"/>
              </a:spcBef>
            </a:pPr>
            <a:r>
              <a:rPr sz="1800" b="1" spc="-50">
                <a:latin typeface="Tahoma"/>
                <a:cs typeface="Tahoma"/>
              </a:rPr>
              <a:t>A D</a:t>
            </a:r>
            <a:endParaRPr sz="1800">
              <a:latin typeface="Tahoma"/>
              <a:cs typeface="Tahoma"/>
            </a:endParaRPr>
          </a:p>
          <a:p>
            <a:pPr marL="12700" marR="5080" algn="just">
              <a:lnSpc>
                <a:spcPct val="100000"/>
              </a:lnSpc>
              <a:spcBef>
                <a:spcPts val="65"/>
              </a:spcBef>
            </a:pPr>
            <a:r>
              <a:rPr sz="1800" b="1" spc="-50">
                <a:latin typeface="Microsoft JhengHei"/>
                <a:cs typeface="Microsoft JhengHei"/>
              </a:rPr>
              <a:t>转换启动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755650" y="5876925"/>
            <a:ext cx="7632700" cy="617855"/>
          </a:xfrm>
          <a:prstGeom prst="rect">
            <a:avLst/>
          </a:prstGeom>
          <a:ln w="38100">
            <a:solidFill>
              <a:srgbClr val="FF0066"/>
            </a:solidFill>
          </a:ln>
        </p:spPr>
        <p:txBody>
          <a:bodyPr vert="horz" wrap="square" lIns="0" tIns="4318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40"/>
              </a:spcBef>
            </a:pPr>
            <a:r>
              <a:rPr sz="2800" b="1">
                <a:latin typeface="Microsoft JhengHei"/>
                <a:cs typeface="Microsoft JhengHei"/>
              </a:rPr>
              <a:t>电子工程设计</a:t>
            </a:r>
            <a:r>
              <a:rPr sz="2800" b="1" spc="-10">
                <a:latin typeface="Tahoma"/>
                <a:cs typeface="Tahoma"/>
              </a:rPr>
              <a:t>----</a:t>
            </a:r>
            <a:r>
              <a:rPr sz="2800" b="1">
                <a:latin typeface="Microsoft JhengHei"/>
                <a:cs typeface="Microsoft JhengHei"/>
              </a:rPr>
              <a:t>控温系统</a:t>
            </a:r>
            <a:r>
              <a:rPr sz="3200" b="1" spc="-10">
                <a:latin typeface="Microsoft JhengHei"/>
                <a:cs typeface="Microsoft JhengHei"/>
              </a:rPr>
              <a:t>（</a:t>
            </a:r>
            <a:r>
              <a:rPr sz="3200" b="1" spc="-10">
                <a:latin typeface="Tahoma"/>
                <a:cs typeface="Tahoma"/>
              </a:rPr>
              <a:t>AD</a:t>
            </a:r>
            <a:r>
              <a:rPr sz="3200" b="1">
                <a:latin typeface="Microsoft JhengHei"/>
                <a:cs typeface="Microsoft JhengHei"/>
              </a:rPr>
              <a:t>数据采集</a:t>
            </a:r>
            <a:r>
              <a:rPr sz="3200" b="1" spc="-5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53" name="object 53"/>
          <p:cNvGrpSpPr/>
          <p:nvPr/>
        </p:nvGrpSpPr>
        <p:grpSpPr>
          <a:xfrm>
            <a:off x="-19050" y="1393825"/>
            <a:ext cx="3889375" cy="4286250"/>
            <a:chOff x="-19050" y="1393825"/>
            <a:chExt cx="3889375" cy="4286250"/>
          </a:xfrm>
        </p:grpSpPr>
        <p:sp>
          <p:nvSpPr>
            <p:cNvPr id="54" name="object 54"/>
            <p:cNvSpPr/>
            <p:nvPr/>
          </p:nvSpPr>
          <p:spPr>
            <a:xfrm>
              <a:off x="0" y="3500437"/>
              <a:ext cx="3851275" cy="1441450"/>
            </a:xfrm>
            <a:custGeom>
              <a:rect l="l" t="t" r="r" b="b"/>
              <a:pathLst>
                <a:path w="3851275" h="1441450">
                  <a:moveTo>
                    <a:pt x="3851275" y="1441450"/>
                  </a:moveTo>
                  <a:lnTo>
                    <a:pt x="0" y="1441450"/>
                  </a:lnTo>
                  <a:lnTo>
                    <a:pt x="0" y="0"/>
                  </a:lnTo>
                  <a:lnTo>
                    <a:pt x="3851275" y="0"/>
                  </a:lnTo>
                  <a:lnTo>
                    <a:pt x="3851275" y="1441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5" name="object 55"/>
            <p:cNvSpPr/>
            <p:nvPr/>
          </p:nvSpPr>
          <p:spPr>
            <a:xfrm>
              <a:off x="0" y="3500437"/>
              <a:ext cx="3851275" cy="1441450"/>
            </a:xfrm>
            <a:custGeom>
              <a:rect l="l" t="t" r="r" b="b"/>
              <a:pathLst>
                <a:path w="3851275" h="1441450">
                  <a:moveTo>
                    <a:pt x="0" y="0"/>
                  </a:moveTo>
                  <a:lnTo>
                    <a:pt x="3851275" y="0"/>
                  </a:lnTo>
                  <a:lnTo>
                    <a:pt x="3851275" y="1441450"/>
                  </a:lnTo>
                  <a:lnTo>
                    <a:pt x="0" y="144145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66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6" name="object 56"/>
            <p:cNvSpPr/>
            <p:nvPr/>
          </p:nvSpPr>
          <p:spPr>
            <a:xfrm>
              <a:off x="0" y="1412875"/>
              <a:ext cx="3564254" cy="1368425"/>
            </a:xfrm>
            <a:custGeom>
              <a:rect l="l" t="t" r="r" b="b"/>
              <a:pathLst>
                <a:path w="3564254" h="1368425">
                  <a:moveTo>
                    <a:pt x="3563937" y="1368425"/>
                  </a:moveTo>
                  <a:lnTo>
                    <a:pt x="0" y="1368425"/>
                  </a:lnTo>
                  <a:lnTo>
                    <a:pt x="0" y="0"/>
                  </a:lnTo>
                  <a:lnTo>
                    <a:pt x="3563937" y="0"/>
                  </a:lnTo>
                  <a:lnTo>
                    <a:pt x="3563937" y="1368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7" name="object 57"/>
            <p:cNvSpPr/>
            <p:nvPr/>
          </p:nvSpPr>
          <p:spPr>
            <a:xfrm>
              <a:off x="0" y="1412875"/>
              <a:ext cx="3564254" cy="1368425"/>
            </a:xfrm>
            <a:custGeom>
              <a:rect l="l" t="t" r="r" b="b"/>
              <a:pathLst>
                <a:path w="3564254" h="1368425">
                  <a:moveTo>
                    <a:pt x="0" y="0"/>
                  </a:moveTo>
                  <a:lnTo>
                    <a:pt x="3563937" y="0"/>
                  </a:lnTo>
                  <a:lnTo>
                    <a:pt x="3563937" y="1368425"/>
                  </a:lnTo>
                  <a:lnTo>
                    <a:pt x="0" y="1368425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66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8" name="object 58"/>
            <p:cNvSpPr/>
            <p:nvPr/>
          </p:nvSpPr>
          <p:spPr>
            <a:xfrm>
              <a:off x="0" y="5013325"/>
              <a:ext cx="3851275" cy="647700"/>
            </a:xfrm>
            <a:custGeom>
              <a:rect l="l" t="t" r="r" b="b"/>
              <a:pathLst>
                <a:path w="3851275" h="647700">
                  <a:moveTo>
                    <a:pt x="3851275" y="647700"/>
                  </a:moveTo>
                  <a:lnTo>
                    <a:pt x="0" y="647700"/>
                  </a:lnTo>
                  <a:lnTo>
                    <a:pt x="0" y="0"/>
                  </a:lnTo>
                  <a:lnTo>
                    <a:pt x="3851275" y="0"/>
                  </a:lnTo>
                  <a:lnTo>
                    <a:pt x="3851275" y="6477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9" name="object 59"/>
            <p:cNvSpPr/>
            <p:nvPr/>
          </p:nvSpPr>
          <p:spPr>
            <a:xfrm>
              <a:off x="0" y="5013325"/>
              <a:ext cx="3851275" cy="647700"/>
            </a:xfrm>
            <a:custGeom>
              <a:rect l="l" t="t" r="r" b="b"/>
              <a:pathLst>
                <a:path w="3851275" h="647700">
                  <a:moveTo>
                    <a:pt x="0" y="0"/>
                  </a:moveTo>
                  <a:lnTo>
                    <a:pt x="3851275" y="0"/>
                  </a:lnTo>
                  <a:lnTo>
                    <a:pt x="3851275" y="647700"/>
                  </a:lnTo>
                  <a:lnTo>
                    <a:pt x="0" y="64770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E4A8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0" name="object 6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22</a:t>
            </a:fld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7000" y="990600"/>
            <a:ext cx="8542655" cy="1052830"/>
            <a:chOff x="127000" y="990600"/>
            <a:chExt cx="8542655" cy="1052830"/>
          </a:xfrm>
        </p:grpSpPr>
        <p:sp>
          <p:nvSpPr>
            <p:cNvPr id="3" name="object 3"/>
            <p:cNvSpPr/>
            <p:nvPr/>
          </p:nvSpPr>
          <p:spPr>
            <a:xfrm>
              <a:off x="417499" y="1098549"/>
              <a:ext cx="382905" cy="474980"/>
            </a:xfrm>
            <a:custGeom>
              <a:rect l="l" t="t" r="r" b="b"/>
              <a:pathLst>
                <a:path w="382905" h="474980">
                  <a:moveTo>
                    <a:pt x="382587" y="0"/>
                  </a:moveTo>
                  <a:lnTo>
                    <a:pt x="0" y="0"/>
                  </a:lnTo>
                  <a:lnTo>
                    <a:pt x="0" y="349250"/>
                  </a:lnTo>
                  <a:lnTo>
                    <a:pt x="0" y="474662"/>
                  </a:lnTo>
                  <a:lnTo>
                    <a:pt x="382587" y="474662"/>
                  </a:lnTo>
                  <a:lnTo>
                    <a:pt x="382587" y="349250"/>
                  </a:lnTo>
                  <a:lnTo>
                    <a:pt x="382587" y="0"/>
                  </a:lnTo>
                  <a:close/>
                </a:path>
              </a:pathLst>
            </a:custGeom>
            <a:solidFill>
              <a:srgbClr val="FFCF01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00099" y="1098550"/>
              <a:ext cx="328611" cy="47466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41337" y="1520824"/>
              <a:ext cx="370205" cy="474980"/>
            </a:xfrm>
            <a:custGeom>
              <a:rect l="l" t="t" r="r" b="b"/>
              <a:pathLst>
                <a:path w="370205" h="474980">
                  <a:moveTo>
                    <a:pt x="369887" y="0"/>
                  </a:moveTo>
                  <a:lnTo>
                    <a:pt x="0" y="0"/>
                  </a:lnTo>
                  <a:lnTo>
                    <a:pt x="0" y="349250"/>
                  </a:lnTo>
                  <a:lnTo>
                    <a:pt x="0" y="474662"/>
                  </a:lnTo>
                  <a:lnTo>
                    <a:pt x="369887" y="474662"/>
                  </a:lnTo>
                  <a:lnTo>
                    <a:pt x="369887" y="349250"/>
                  </a:lnTo>
                  <a:lnTo>
                    <a:pt x="369887" y="0"/>
                  </a:lnTo>
                  <a:close/>
                </a:path>
              </a:pathLst>
            </a:custGeom>
            <a:solidFill>
              <a:srgbClr val="3333C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911225" y="1520825"/>
              <a:ext cx="368300" cy="47466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7000" y="1447800"/>
              <a:ext cx="560387" cy="422275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762000" y="990599"/>
              <a:ext cx="31750" cy="1052830"/>
            </a:xfrm>
            <a:custGeom>
              <a:rect l="l" t="t" r="r" b="b"/>
              <a:pathLst>
                <a:path w="31750" h="1052830">
                  <a:moveTo>
                    <a:pt x="31750" y="822325"/>
                  </a:moveTo>
                  <a:lnTo>
                    <a:pt x="0" y="822325"/>
                  </a:lnTo>
                  <a:lnTo>
                    <a:pt x="0" y="1052512"/>
                  </a:lnTo>
                  <a:lnTo>
                    <a:pt x="31750" y="1052512"/>
                  </a:lnTo>
                  <a:lnTo>
                    <a:pt x="31750" y="822325"/>
                  </a:lnTo>
                  <a:close/>
                </a:path>
                <a:path w="31750" h="1052830">
                  <a:moveTo>
                    <a:pt x="31750" y="0"/>
                  </a:moveTo>
                  <a:lnTo>
                    <a:pt x="0" y="0"/>
                  </a:lnTo>
                  <a:lnTo>
                    <a:pt x="0" y="790575"/>
                  </a:lnTo>
                  <a:lnTo>
                    <a:pt x="31750" y="790575"/>
                  </a:lnTo>
                  <a:lnTo>
                    <a:pt x="31750" y="0"/>
                  </a:lnTo>
                  <a:close/>
                </a:path>
              </a:pathLst>
            </a:custGeom>
            <a:solidFill>
              <a:srgbClr val="1B1B1B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42912" y="1781175"/>
              <a:ext cx="8226425" cy="31750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38100" y="0"/>
            <a:ext cx="6621780" cy="6858000"/>
            <a:chOff x="38100" y="0"/>
            <a:chExt cx="6621780" cy="6858000"/>
          </a:xfrm>
        </p:grpSpPr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8100" y="0"/>
              <a:ext cx="6000750" cy="6858000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5795962" y="4927600"/>
              <a:ext cx="863600" cy="171450"/>
            </a:xfrm>
            <a:custGeom>
              <a:rect l="l" t="t" r="r" b="b"/>
              <a:pathLst>
                <a:path w="863600" h="171450">
                  <a:moveTo>
                    <a:pt x="692149" y="171450"/>
                  </a:moveTo>
                  <a:lnTo>
                    <a:pt x="692149" y="0"/>
                  </a:lnTo>
                  <a:lnTo>
                    <a:pt x="806449" y="57150"/>
                  </a:lnTo>
                  <a:lnTo>
                    <a:pt x="709294" y="57150"/>
                  </a:lnTo>
                  <a:lnTo>
                    <a:pt x="709294" y="114300"/>
                  </a:lnTo>
                  <a:lnTo>
                    <a:pt x="806449" y="114300"/>
                  </a:lnTo>
                  <a:lnTo>
                    <a:pt x="692149" y="171450"/>
                  </a:lnTo>
                  <a:close/>
                </a:path>
                <a:path w="863600" h="171450">
                  <a:moveTo>
                    <a:pt x="692149" y="114300"/>
                  </a:moveTo>
                  <a:lnTo>
                    <a:pt x="0" y="114300"/>
                  </a:lnTo>
                  <a:lnTo>
                    <a:pt x="0" y="57150"/>
                  </a:lnTo>
                  <a:lnTo>
                    <a:pt x="692149" y="57150"/>
                  </a:lnTo>
                  <a:lnTo>
                    <a:pt x="692149" y="114300"/>
                  </a:lnTo>
                  <a:close/>
                </a:path>
                <a:path w="863600" h="171450">
                  <a:moveTo>
                    <a:pt x="806449" y="114300"/>
                  </a:moveTo>
                  <a:lnTo>
                    <a:pt x="709294" y="114300"/>
                  </a:lnTo>
                  <a:lnTo>
                    <a:pt x="709294" y="57150"/>
                  </a:lnTo>
                  <a:lnTo>
                    <a:pt x="806449" y="57150"/>
                  </a:lnTo>
                  <a:lnTo>
                    <a:pt x="863599" y="85725"/>
                  </a:lnTo>
                  <a:lnTo>
                    <a:pt x="806449" y="1143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7883525" y="476250"/>
            <a:ext cx="817880" cy="5616575"/>
          </a:xfrm>
          <a:prstGeom prst="rect">
            <a:avLst/>
          </a:prstGeom>
          <a:ln w="38100">
            <a:solidFill>
              <a:srgbClr val="0066FF"/>
            </a:solidFill>
          </a:ln>
        </p:spPr>
        <p:txBody>
          <a:bodyPr vert="horz" wrap="square" lIns="0" tIns="6350" rIns="0" bIns="0" rtlCol="0">
            <a:spAutoFit/>
          </a:bodyPr>
          <a:lstStyle/>
          <a:p>
            <a:pPr marR="12065">
              <a:lnSpc>
                <a:spcPct val="100000"/>
              </a:lnSpc>
              <a:spcBef>
                <a:spcPts val="50"/>
              </a:spcBef>
            </a:pPr>
            <a:endParaRPr sz="3950">
              <a:latin typeface="Times New Roman"/>
              <a:cs typeface="Times New Roman"/>
            </a:endParaRPr>
          </a:p>
          <a:p>
            <a:pPr marL="91440">
              <a:lnSpc>
                <a:spcPct val="100000"/>
              </a:lnSpc>
            </a:pPr>
            <a:r>
              <a:rPr sz="2800" b="1" spc="-50">
                <a:solidFill>
                  <a:srgbClr val="333399"/>
                </a:solidFill>
                <a:latin typeface="Microsoft JhengHei"/>
                <a:cs typeface="Microsoft JhengHei"/>
              </a:rPr>
              <a:t>电 子 工 程 设 </a:t>
            </a:r>
            <a:r>
              <a:rPr sz="2800" b="1" spc="-25">
                <a:solidFill>
                  <a:srgbClr val="333399"/>
                </a:solidFill>
                <a:latin typeface="Microsoft JhengHei"/>
                <a:cs typeface="Microsoft JhengHei"/>
              </a:rPr>
              <a:t>计：</a:t>
            </a:r>
            <a:endParaRPr sz="2800">
              <a:latin typeface="Microsoft JhengHei"/>
              <a:cs typeface="Microsoft JhengHei"/>
            </a:endParaRPr>
          </a:p>
          <a:p>
            <a:pPr marL="91440" marR="203200" algn="just">
              <a:lnSpc>
                <a:spcPct val="100000"/>
              </a:lnSpc>
              <a:spcBef>
                <a:spcPts val="35"/>
              </a:spcBef>
            </a:pPr>
            <a:r>
              <a:rPr sz="4000" b="1" spc="-50">
                <a:solidFill>
                  <a:srgbClr val="FF0066"/>
                </a:solidFill>
                <a:latin typeface="Microsoft JhengHei"/>
                <a:cs typeface="Microsoft JhengHei"/>
              </a:rPr>
              <a:t>数据采集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23</a:t>
            </a:fld>
          </a:p>
        </p:txBody>
      </p:sp>
      <p:sp>
        <p:nvSpPr>
          <p:cNvPr id="14" name="object 14"/>
          <p:cNvSpPr txBox="1"/>
          <p:nvPr/>
        </p:nvSpPr>
        <p:spPr>
          <a:xfrm>
            <a:off x="6811328" y="4822874"/>
            <a:ext cx="5975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latin typeface="Tahoma"/>
                <a:cs typeface="Tahoma"/>
              </a:rPr>
              <a:t>INT0</a:t>
            </a:r>
            <a:endParaRPr sz="1800">
              <a:latin typeface="Tahoma"/>
              <a:cs typeface="Tahoma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40" y="-50651"/>
            <a:ext cx="65957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872865"/>
                <a:tab pos="4821555"/>
              </a:tabLst>
            </a:pPr>
            <a:r>
              <a:rPr sz="3200" b="1">
                <a:solidFill>
                  <a:srgbClr val="000000"/>
                </a:solidFill>
                <a:latin typeface="Microsoft JhengHei"/>
                <a:cs typeface="Microsoft JhengHei"/>
              </a:rPr>
              <a:t>程序设计基础和举</a:t>
            </a:r>
            <a:r>
              <a:rPr sz="3200" b="1" spc="-50">
                <a:solidFill>
                  <a:srgbClr val="000000"/>
                </a:solidFill>
                <a:latin typeface="Microsoft JhengHei"/>
                <a:cs typeface="Microsoft JhengHei"/>
              </a:rPr>
              <a:t>例</a:t>
            </a:r>
            <a:r>
              <a:rPr sz="3200" b="1">
                <a:solidFill>
                  <a:srgbClr val="000000"/>
                </a:solidFill>
                <a:latin typeface="Microsoft JhengHei"/>
                <a:cs typeface="Microsoft JhengHei"/>
              </a:rPr>
              <a:t>	</a:t>
            </a:r>
            <a:r>
              <a:rPr sz="3200" b="1" spc="-25">
                <a:solidFill>
                  <a:srgbClr val="000000"/>
                </a:solidFill>
                <a:latin typeface="Times New Roman"/>
                <a:cs typeface="Times New Roman"/>
              </a:rPr>
              <a:t>1)</a:t>
            </a:r>
            <a:r>
              <a:rPr sz="3200" b="1">
                <a:solidFill>
                  <a:srgbClr val="000000"/>
                </a:solidFill>
                <a:latin typeface="Times New Roman"/>
                <a:cs typeface="Times New Roman"/>
              </a:rPr>
              <a:t>	</a:t>
            </a:r>
            <a:r>
              <a:rPr sz="3200" b="1">
                <a:solidFill>
                  <a:srgbClr val="000000"/>
                </a:solidFill>
                <a:latin typeface="Microsoft JhengHei"/>
                <a:cs typeface="Microsoft JhengHei"/>
              </a:rPr>
              <a:t>拆字程序</a:t>
            </a:r>
            <a:r>
              <a:rPr sz="3200" b="1" spc="-50">
                <a:solidFill>
                  <a:srgbClr val="000000"/>
                </a:solidFill>
                <a:latin typeface="Times New Roman"/>
                <a:cs typeface="Times New Roman"/>
              </a:rPr>
              <a:t>: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740" y="583332"/>
            <a:ext cx="8910320" cy="1537335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 marR="5080" indent="203200">
              <a:lnSpc>
                <a:spcPts val="3070"/>
              </a:lnSpc>
              <a:spcBef>
                <a:spcPts val="840"/>
              </a:spcBef>
            </a:pPr>
            <a:r>
              <a:rPr sz="3200" b="1">
                <a:latin typeface="Microsoft JhengHei"/>
                <a:cs typeface="Microsoft JhengHei"/>
              </a:rPr>
              <a:t>将一个字节的两个</a:t>
            </a:r>
            <a:r>
              <a:rPr sz="3200" b="1" spc="-10">
                <a:latin typeface="Times New Roman"/>
                <a:cs typeface="Times New Roman"/>
              </a:rPr>
              <a:t>BCD</a:t>
            </a:r>
            <a:r>
              <a:rPr sz="3200" b="1">
                <a:latin typeface="Microsoft JhengHei"/>
                <a:cs typeface="Microsoft JhengHei"/>
              </a:rPr>
              <a:t>码十进制数拆开</a:t>
            </a:r>
            <a:r>
              <a:rPr sz="3200" b="1">
                <a:latin typeface="Times New Roman"/>
                <a:cs typeface="Times New Roman"/>
              </a:rPr>
              <a:t>,</a:t>
            </a:r>
            <a:r>
              <a:rPr sz="3200" b="1" spc="-15">
                <a:latin typeface="Microsoft JhengHei"/>
                <a:cs typeface="Microsoft JhengHei"/>
              </a:rPr>
              <a:t>并变成相</a:t>
            </a:r>
            <a:r>
              <a:rPr sz="3200" b="1">
                <a:latin typeface="Microsoft JhengHei"/>
                <a:cs typeface="Microsoft JhengHei"/>
              </a:rPr>
              <a:t>应的</a:t>
            </a:r>
            <a:r>
              <a:rPr sz="3200" b="1" spc="-10">
                <a:latin typeface="Times New Roman"/>
                <a:cs typeface="Times New Roman"/>
              </a:rPr>
              <a:t>ASCII</a:t>
            </a:r>
            <a:r>
              <a:rPr sz="3200" b="1">
                <a:latin typeface="Microsoft JhengHei"/>
                <a:cs typeface="Microsoft JhengHei"/>
              </a:rPr>
              <a:t>码</a:t>
            </a:r>
            <a:r>
              <a:rPr sz="3200" b="1">
                <a:latin typeface="Times New Roman"/>
                <a:cs typeface="Times New Roman"/>
              </a:rPr>
              <a:t>,</a:t>
            </a:r>
            <a:r>
              <a:rPr sz="3200" b="1">
                <a:latin typeface="Microsoft JhengHei"/>
                <a:cs typeface="Microsoft JhengHei"/>
              </a:rPr>
              <a:t>存入两个</a:t>
            </a:r>
            <a:r>
              <a:rPr sz="3200" b="1" spc="-10">
                <a:latin typeface="Times New Roman"/>
                <a:cs typeface="Times New Roman"/>
              </a:rPr>
              <a:t>RAM</a:t>
            </a:r>
            <a:r>
              <a:rPr sz="3200" b="1">
                <a:latin typeface="Microsoft JhengHei"/>
                <a:cs typeface="Microsoft JhengHei"/>
              </a:rPr>
              <a:t>单元中</a:t>
            </a:r>
            <a:r>
              <a:rPr sz="3200" b="1" spc="-50">
                <a:latin typeface="Times New Roman"/>
                <a:cs typeface="Times New Roman"/>
              </a:rPr>
              <a:t>.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80"/>
              </a:spcBef>
              <a:tabLst>
                <a:tab pos="1265555"/>
              </a:tabLst>
            </a:pPr>
            <a:r>
              <a:rPr sz="3200" b="1">
                <a:latin typeface="Microsoft JhengHei"/>
                <a:cs typeface="Microsoft JhengHei"/>
              </a:rPr>
              <a:t>功能</a:t>
            </a:r>
            <a:r>
              <a:rPr sz="3200" b="1" spc="-50">
                <a:latin typeface="Times New Roman"/>
                <a:cs typeface="Times New Roman"/>
              </a:rPr>
              <a:t>:</a:t>
            </a:r>
            <a:r>
              <a:rPr sz="3200" b="1">
                <a:latin typeface="Times New Roman"/>
                <a:cs typeface="Times New Roman"/>
              </a:rPr>
              <a:t>	</a:t>
            </a:r>
            <a:r>
              <a:rPr sz="3200" b="1">
                <a:latin typeface="Microsoft JhengHei"/>
                <a:cs typeface="Microsoft JhengHei"/>
              </a:rPr>
              <a:t>一个字节</a:t>
            </a:r>
            <a:r>
              <a:rPr sz="3200" b="1" spc="-10">
                <a:latin typeface="Times New Roman"/>
                <a:cs typeface="Times New Roman"/>
              </a:rPr>
              <a:t>BCD</a:t>
            </a:r>
            <a:r>
              <a:rPr sz="3200" b="1">
                <a:latin typeface="Microsoft JhengHei"/>
                <a:cs typeface="Microsoft JhengHei"/>
              </a:rPr>
              <a:t>码转成两字节</a:t>
            </a:r>
            <a:r>
              <a:rPr sz="3200" b="1" spc="-10">
                <a:latin typeface="Times New Roman"/>
                <a:cs typeface="Times New Roman"/>
              </a:rPr>
              <a:t>ASCII</a:t>
            </a:r>
            <a:r>
              <a:rPr sz="3200" b="1" spc="-50">
                <a:latin typeface="Microsoft JhengHei"/>
                <a:cs typeface="Microsoft JhengHei"/>
              </a:rPr>
              <a:t>码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5140" y="2241444"/>
            <a:ext cx="113093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latin typeface="Times New Roman"/>
                <a:cs typeface="Times New Roman"/>
              </a:rPr>
              <a:t>RAM: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01745" y="2095141"/>
            <a:ext cx="3605529" cy="192786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3200" b="1">
                <a:latin typeface="Times New Roman"/>
                <a:cs typeface="Times New Roman"/>
              </a:rPr>
              <a:t>30H</a:t>
            </a:r>
            <a:r>
              <a:rPr sz="3200" b="1">
                <a:latin typeface="Microsoft JhengHei"/>
                <a:cs typeface="Microsoft JhengHei"/>
              </a:rPr>
              <a:t>存放</a:t>
            </a:r>
            <a:r>
              <a:rPr sz="3200" b="1" spc="-10">
                <a:latin typeface="Times New Roman"/>
                <a:cs typeface="Times New Roman"/>
              </a:rPr>
              <a:t>BCD</a:t>
            </a:r>
            <a:r>
              <a:rPr sz="3200" b="1" spc="-50">
                <a:latin typeface="Microsoft JhengHei"/>
                <a:cs typeface="Microsoft JhengHei"/>
              </a:rPr>
              <a:t>码</a:t>
            </a:r>
            <a:endParaRPr sz="3200">
              <a:latin typeface="Microsoft JhengHei"/>
              <a:cs typeface="Microsoft JhengHei"/>
            </a:endParaRPr>
          </a:p>
          <a:p>
            <a:pPr marL="24765">
              <a:lnSpc>
                <a:spcPct val="100000"/>
              </a:lnSpc>
              <a:spcBef>
                <a:spcPts val="1150"/>
              </a:spcBef>
            </a:pPr>
            <a:r>
              <a:rPr sz="3200" b="1">
                <a:latin typeface="Times New Roman"/>
                <a:cs typeface="Times New Roman"/>
              </a:rPr>
              <a:t>31H</a:t>
            </a:r>
            <a:r>
              <a:rPr sz="3200" b="1" spc="-10">
                <a:latin typeface="Microsoft JhengHei"/>
                <a:cs typeface="Microsoft JhengHei"/>
              </a:rPr>
              <a:t>存放高位转换值</a:t>
            </a:r>
            <a:endParaRPr sz="3200">
              <a:latin typeface="Microsoft JhengHei"/>
              <a:cs typeface="Microsoft JhengHei"/>
            </a:endParaRPr>
          </a:p>
          <a:p>
            <a:pPr marL="24765">
              <a:lnSpc>
                <a:spcPct val="100000"/>
              </a:lnSpc>
              <a:spcBef>
                <a:spcPts val="1155"/>
              </a:spcBef>
            </a:pPr>
            <a:r>
              <a:rPr sz="3200" b="1">
                <a:latin typeface="Times New Roman"/>
                <a:cs typeface="Times New Roman"/>
              </a:rPr>
              <a:t>32H</a:t>
            </a:r>
            <a:r>
              <a:rPr sz="3200" b="1" spc="-10">
                <a:latin typeface="Microsoft JhengHei"/>
                <a:cs typeface="Microsoft JhengHei"/>
              </a:rPr>
              <a:t>存放低位转换值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83540" y="4143397"/>
            <a:ext cx="545528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Times New Roman"/>
                <a:cs typeface="Times New Roman"/>
              </a:rPr>
              <a:t>ASCII</a:t>
            </a:r>
            <a:r>
              <a:rPr sz="3200" b="1">
                <a:latin typeface="Microsoft JhengHei"/>
                <a:cs typeface="Microsoft JhengHei"/>
              </a:rPr>
              <a:t>码对应数字</a:t>
            </a:r>
            <a:r>
              <a:rPr sz="3200" b="1">
                <a:latin typeface="Times New Roman"/>
                <a:cs typeface="Times New Roman"/>
              </a:rPr>
              <a:t>0--9</a:t>
            </a:r>
            <a:r>
              <a:rPr sz="3200" b="1">
                <a:latin typeface="Microsoft JhengHei"/>
                <a:cs typeface="Microsoft JhengHei"/>
              </a:rPr>
              <a:t>是</a:t>
            </a:r>
            <a:r>
              <a:rPr sz="3200" b="1">
                <a:latin typeface="Times New Roman"/>
                <a:cs typeface="Times New Roman"/>
              </a:rPr>
              <a:t>30--</a:t>
            </a:r>
            <a:r>
              <a:rPr sz="3200" b="1" spc="-25">
                <a:latin typeface="Times New Roman"/>
                <a:cs typeface="Times New Roman"/>
              </a:rPr>
              <a:t>39,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3540" y="4777381"/>
            <a:ext cx="62007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"/>
                <a:cs typeface="Microsoft JhengHei"/>
              </a:rPr>
              <a:t>所以只要加上</a:t>
            </a:r>
            <a:r>
              <a:rPr sz="3200" b="1" spc="-10">
                <a:latin typeface="Times New Roman"/>
                <a:cs typeface="Times New Roman"/>
              </a:rPr>
              <a:t>#30H(0011,0000)</a:t>
            </a:r>
            <a:r>
              <a:rPr sz="3200" b="1" spc="-25">
                <a:latin typeface="Microsoft JhengHei"/>
                <a:cs typeface="Microsoft JhengHei"/>
              </a:rPr>
              <a:t>既可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6076950" y="2114550"/>
            <a:ext cx="2552700" cy="495300"/>
            <a:chOff x="6076950" y="2114550"/>
            <a:chExt cx="2552700" cy="495300"/>
          </a:xfrm>
        </p:grpSpPr>
        <p:sp>
          <p:nvSpPr>
            <p:cNvPr id="9" name="object 9"/>
            <p:cNvSpPr/>
            <p:nvPr/>
          </p:nvSpPr>
          <p:spPr>
            <a:xfrm>
              <a:off x="6096000" y="2133600"/>
              <a:ext cx="2514600" cy="457200"/>
            </a:xfrm>
            <a:custGeom>
              <a:rect l="l" t="t" r="r" b="b"/>
              <a:pathLst>
                <a:path w="2514600" h="457200">
                  <a:moveTo>
                    <a:pt x="0" y="457200"/>
                  </a:moveTo>
                  <a:lnTo>
                    <a:pt x="2514600" y="457200"/>
                  </a:lnTo>
                </a:path>
                <a:path w="2514600" h="457200">
                  <a:moveTo>
                    <a:pt x="0" y="0"/>
                  </a:moveTo>
                  <a:lnTo>
                    <a:pt x="25146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 flipH="1">
              <a:off x="6096000" y="2133599"/>
              <a:ext cx="0" cy="457200"/>
            </a:xfrm>
            <a:custGeom>
              <a:rect l="l" t="t" r="r" b="b"/>
              <a:pathLst>
                <a:path h="457200">
                  <a:moveTo>
                    <a:pt x="0" y="0"/>
                  </a:moveTo>
                  <a:lnTo>
                    <a:pt x="0" y="457199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 flipH="1">
              <a:off x="8610600" y="2133599"/>
              <a:ext cx="0" cy="457200"/>
            </a:xfrm>
            <a:custGeom>
              <a:rect l="l" t="t" r="r" b="b"/>
              <a:pathLst>
                <a:path h="457200">
                  <a:moveTo>
                    <a:pt x="0" y="0"/>
                  </a:moveTo>
                  <a:lnTo>
                    <a:pt x="0" y="457199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 flipH="1">
              <a:off x="7315200" y="2133599"/>
              <a:ext cx="0" cy="457200"/>
            </a:xfrm>
            <a:custGeom>
              <a:rect l="l" t="t" r="r" b="b"/>
              <a:pathLst>
                <a:path h="457200">
                  <a:moveTo>
                    <a:pt x="0" y="0"/>
                  </a:moveTo>
                  <a:lnTo>
                    <a:pt x="0" y="457199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6096000" y="2952749"/>
            <a:ext cx="2533650" cy="571500"/>
            <a:chOff x="6096000" y="2952749"/>
            <a:chExt cx="2533650" cy="571500"/>
          </a:xfrm>
        </p:grpSpPr>
        <p:sp>
          <p:nvSpPr>
            <p:cNvPr id="14" name="object 14"/>
            <p:cNvSpPr/>
            <p:nvPr/>
          </p:nvSpPr>
          <p:spPr>
            <a:xfrm>
              <a:off x="6096000" y="2971799"/>
              <a:ext cx="2514600" cy="533400"/>
            </a:xfrm>
            <a:custGeom>
              <a:rect l="l" t="t" r="r" b="b"/>
              <a:pathLst>
                <a:path w="2514600" h="533400">
                  <a:moveTo>
                    <a:pt x="0" y="533399"/>
                  </a:moveTo>
                  <a:lnTo>
                    <a:pt x="2514600" y="533399"/>
                  </a:lnTo>
                </a:path>
                <a:path w="2514600" h="533400">
                  <a:moveTo>
                    <a:pt x="0" y="0"/>
                  </a:moveTo>
                  <a:lnTo>
                    <a:pt x="25146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 flipH="1">
              <a:off x="8610600" y="2971799"/>
              <a:ext cx="0" cy="533400"/>
            </a:xfrm>
            <a:custGeom>
              <a:rect l="l" t="t" r="r" b="b"/>
              <a:pathLst>
                <a:path h="533400">
                  <a:moveTo>
                    <a:pt x="0" y="0"/>
                  </a:moveTo>
                  <a:lnTo>
                    <a:pt x="0" y="533399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 flipH="1">
              <a:off x="7391400" y="2971799"/>
              <a:ext cx="0" cy="533400"/>
            </a:xfrm>
            <a:custGeom>
              <a:rect l="l" t="t" r="r" b="b"/>
              <a:pathLst>
                <a:path h="533400">
                  <a:moveTo>
                    <a:pt x="0" y="0"/>
                  </a:moveTo>
                  <a:lnTo>
                    <a:pt x="0" y="533399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6096000" y="3867149"/>
            <a:ext cx="2533650" cy="571500"/>
            <a:chOff x="6096000" y="3867149"/>
            <a:chExt cx="2533650" cy="571500"/>
          </a:xfrm>
        </p:grpSpPr>
        <p:sp>
          <p:nvSpPr>
            <p:cNvPr id="18" name="object 18"/>
            <p:cNvSpPr/>
            <p:nvPr/>
          </p:nvSpPr>
          <p:spPr>
            <a:xfrm>
              <a:off x="6096000" y="3886199"/>
              <a:ext cx="2514600" cy="533400"/>
            </a:xfrm>
            <a:custGeom>
              <a:rect l="l" t="t" r="r" b="b"/>
              <a:pathLst>
                <a:path w="2514600" h="533400">
                  <a:moveTo>
                    <a:pt x="0" y="0"/>
                  </a:moveTo>
                  <a:lnTo>
                    <a:pt x="2514600" y="0"/>
                  </a:lnTo>
                </a:path>
                <a:path w="2514600" h="533400">
                  <a:moveTo>
                    <a:pt x="0" y="533400"/>
                  </a:moveTo>
                  <a:lnTo>
                    <a:pt x="2514600" y="53340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 flipH="1">
              <a:off x="8610600" y="3886199"/>
              <a:ext cx="0" cy="533400"/>
            </a:xfrm>
            <a:custGeom>
              <a:rect l="l" t="t" r="r" b="b"/>
              <a:pathLst>
                <a:path h="533400">
                  <a:moveTo>
                    <a:pt x="0" y="0"/>
                  </a:moveTo>
                  <a:lnTo>
                    <a:pt x="0" y="53340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 flipH="1">
              <a:off x="7391400" y="3886199"/>
              <a:ext cx="0" cy="533400"/>
            </a:xfrm>
            <a:custGeom>
              <a:rect l="l" t="t" r="r" b="b"/>
              <a:pathLst>
                <a:path h="533400">
                  <a:moveTo>
                    <a:pt x="0" y="0"/>
                  </a:moveTo>
                  <a:lnTo>
                    <a:pt x="0" y="53340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/>
          <p:nvPr/>
        </p:nvSpPr>
        <p:spPr>
          <a:xfrm>
            <a:off x="6845127" y="2424357"/>
            <a:ext cx="927735" cy="852805"/>
          </a:xfrm>
          <a:custGeom>
            <a:rect l="l" t="t" r="r" b="b"/>
            <a:pathLst>
              <a:path w="927734" h="852803">
                <a:moveTo>
                  <a:pt x="830142" y="789050"/>
                </a:moveTo>
                <a:lnTo>
                  <a:pt x="0" y="28085"/>
                </a:lnTo>
                <a:lnTo>
                  <a:pt x="25744" y="0"/>
                </a:lnTo>
                <a:lnTo>
                  <a:pt x="855887" y="760964"/>
                </a:lnTo>
                <a:lnTo>
                  <a:pt x="830142" y="789050"/>
                </a:lnTo>
                <a:close/>
              </a:path>
              <a:path w="927734" h="852803">
                <a:moveTo>
                  <a:pt x="906063" y="796774"/>
                </a:moveTo>
                <a:lnTo>
                  <a:pt x="838568" y="796774"/>
                </a:lnTo>
                <a:lnTo>
                  <a:pt x="864313" y="768688"/>
                </a:lnTo>
                <a:lnTo>
                  <a:pt x="855887" y="760964"/>
                </a:lnTo>
                <a:lnTo>
                  <a:pt x="881633" y="732879"/>
                </a:lnTo>
                <a:lnTo>
                  <a:pt x="906063" y="796774"/>
                </a:lnTo>
                <a:close/>
              </a:path>
              <a:path w="927734" h="852803">
                <a:moveTo>
                  <a:pt x="838568" y="796774"/>
                </a:moveTo>
                <a:lnTo>
                  <a:pt x="830142" y="789050"/>
                </a:lnTo>
                <a:lnTo>
                  <a:pt x="855887" y="760964"/>
                </a:lnTo>
                <a:lnTo>
                  <a:pt x="864313" y="768688"/>
                </a:lnTo>
                <a:lnTo>
                  <a:pt x="838568" y="796774"/>
                </a:lnTo>
                <a:close/>
              </a:path>
              <a:path w="927734" h="852803">
                <a:moveTo>
                  <a:pt x="927272" y="852242"/>
                </a:moveTo>
                <a:lnTo>
                  <a:pt x="804398" y="817135"/>
                </a:lnTo>
                <a:lnTo>
                  <a:pt x="830142" y="789050"/>
                </a:lnTo>
                <a:lnTo>
                  <a:pt x="838568" y="796774"/>
                </a:lnTo>
                <a:lnTo>
                  <a:pt x="906063" y="796774"/>
                </a:lnTo>
                <a:lnTo>
                  <a:pt x="927272" y="8522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7906167" y="2282035"/>
            <a:ext cx="431800" cy="1795145"/>
          </a:xfrm>
          <a:custGeom>
            <a:rect l="l" t="t" r="r" b="b"/>
            <a:pathLst>
              <a:path w="431800" h="1795145">
                <a:moveTo>
                  <a:pt x="357212" y="1686830"/>
                </a:moveTo>
                <a:lnTo>
                  <a:pt x="0" y="7928"/>
                </a:lnTo>
                <a:lnTo>
                  <a:pt x="37265" y="0"/>
                </a:lnTo>
                <a:lnTo>
                  <a:pt x="394477" y="1678901"/>
                </a:lnTo>
                <a:lnTo>
                  <a:pt x="357212" y="1686830"/>
                </a:lnTo>
                <a:close/>
              </a:path>
              <a:path w="431800" h="1795145">
                <a:moveTo>
                  <a:pt x="424724" y="1698013"/>
                </a:moveTo>
                <a:lnTo>
                  <a:pt x="359592" y="1698013"/>
                </a:lnTo>
                <a:lnTo>
                  <a:pt x="396857" y="1690084"/>
                </a:lnTo>
                <a:lnTo>
                  <a:pt x="394477" y="1678901"/>
                </a:lnTo>
                <a:lnTo>
                  <a:pt x="431744" y="1670972"/>
                </a:lnTo>
                <a:lnTo>
                  <a:pt x="424724" y="1698013"/>
                </a:lnTo>
                <a:close/>
              </a:path>
              <a:path w="431800" h="1795145">
                <a:moveTo>
                  <a:pt x="359592" y="1698013"/>
                </a:moveTo>
                <a:lnTo>
                  <a:pt x="357212" y="1686830"/>
                </a:lnTo>
                <a:lnTo>
                  <a:pt x="394477" y="1678901"/>
                </a:lnTo>
                <a:lnTo>
                  <a:pt x="396857" y="1690084"/>
                </a:lnTo>
                <a:lnTo>
                  <a:pt x="359592" y="1698013"/>
                </a:lnTo>
                <a:close/>
              </a:path>
              <a:path w="431800" h="1795145">
                <a:moveTo>
                  <a:pt x="399632" y="1794663"/>
                </a:moveTo>
                <a:lnTo>
                  <a:pt x="319947" y="1694759"/>
                </a:lnTo>
                <a:lnTo>
                  <a:pt x="357212" y="1686830"/>
                </a:lnTo>
                <a:lnTo>
                  <a:pt x="359592" y="1698013"/>
                </a:lnTo>
                <a:lnTo>
                  <a:pt x="424724" y="1698013"/>
                </a:lnTo>
                <a:lnTo>
                  <a:pt x="399632" y="179466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6096000" y="2971799"/>
            <a:ext cx="1295400" cy="533400"/>
          </a:xfrm>
          <a:prstGeom prst="rect">
            <a:avLst/>
          </a:prstGeom>
          <a:ln w="38100">
            <a:solidFill>
              <a:srgbClr val="000000"/>
            </a:solidFill>
          </a:ln>
        </p:spPr>
        <p:txBody>
          <a:bodyPr vert="horz" wrap="square" lIns="0" tIns="109220" rIns="0" bIns="0" rtlCol="0">
            <a:spAutoFit/>
          </a:bodyPr>
          <a:lstStyle/>
          <a:p>
            <a:pPr marL="243840">
              <a:lnSpc>
                <a:spcPts val="3335"/>
              </a:lnSpc>
              <a:spcBef>
                <a:spcPts val="860"/>
              </a:spcBef>
            </a:pPr>
            <a:r>
              <a:rPr sz="2800" b="1" spc="-20">
                <a:latin typeface="Times New Roman"/>
                <a:cs typeface="Times New Roman"/>
              </a:rPr>
              <a:t>0011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096000" y="3886199"/>
            <a:ext cx="1295400" cy="533400"/>
          </a:xfrm>
          <a:prstGeom prst="rect">
            <a:avLst/>
          </a:prstGeom>
          <a:ln w="38100">
            <a:solidFill>
              <a:srgbClr val="000000"/>
            </a:solidFill>
          </a:ln>
        </p:spPr>
        <p:txBody>
          <a:bodyPr vert="horz" wrap="square" lIns="0" tIns="109220" rIns="0" bIns="0" rtlCol="0">
            <a:spAutoFit/>
          </a:bodyPr>
          <a:lstStyle/>
          <a:p>
            <a:pPr marL="320040">
              <a:lnSpc>
                <a:spcPts val="3335"/>
              </a:lnSpc>
              <a:spcBef>
                <a:spcPts val="860"/>
              </a:spcBef>
            </a:pPr>
            <a:r>
              <a:rPr sz="2800" b="1" spc="-20">
                <a:latin typeface="Times New Roman"/>
                <a:cs typeface="Times New Roman"/>
              </a:rPr>
              <a:t>0011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25" name="object 25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0" y="5232400"/>
            <a:ext cx="1281111" cy="1625600"/>
          </a:xfrm>
          <a:prstGeom prst="rect">
            <a:avLst/>
          </a:prstGeom>
        </p:spPr>
      </p:pic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24</a:t>
            </a:fld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262890" y="75994"/>
          <a:ext cx="5950585" cy="19126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38555"/>
                <a:gridCol w="2157095"/>
                <a:gridCol w="2654935"/>
              </a:tblGrid>
              <a:tr h="590550">
                <a:tc>
                  <a:txBody>
                    <a:bodyPr vert="horz" wrap="square"/>
                    <a:lstStyle/>
                    <a:p>
                      <a:pPr marL="56515">
                        <a:lnSpc>
                          <a:spcPts val="3490"/>
                        </a:lnSpc>
                      </a:pPr>
                      <a:r>
                        <a:rPr sz="3200" b="1" spc="-25">
                          <a:latin typeface="Times New Roman"/>
                          <a:cs typeface="Times New Roman"/>
                        </a:rPr>
                        <a:t>MOV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13664">
                        <a:lnSpc>
                          <a:spcPts val="3490"/>
                        </a:lnSpc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R0,</a:t>
                      </a:r>
                      <a:r>
                        <a:rPr sz="32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 spc="-20">
                          <a:latin typeface="Times New Roman"/>
                          <a:cs typeface="Times New Roman"/>
                        </a:rPr>
                        <a:t>#32H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90170">
                        <a:lnSpc>
                          <a:spcPts val="3490"/>
                        </a:lnSpc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;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将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32H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送</a:t>
                      </a:r>
                      <a:r>
                        <a:rPr sz="3200" b="1" spc="-25">
                          <a:latin typeface="Times New Roman"/>
                          <a:cs typeface="Times New Roman"/>
                        </a:rPr>
                        <a:t>R0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73152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760"/>
                        </a:spcBef>
                      </a:pPr>
                      <a:r>
                        <a:rPr sz="3200" b="1" spc="-25">
                          <a:latin typeface="Times New Roman"/>
                          <a:cs typeface="Times New Roman"/>
                        </a:rPr>
                        <a:t>MOV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96520" marB="0"/>
                </a:tc>
                <a:tc>
                  <a:txBody>
                    <a:bodyPr vert="horz" wrap="square"/>
                    <a:lstStyle/>
                    <a:p>
                      <a:pPr marL="88265">
                        <a:lnSpc>
                          <a:spcPct val="100000"/>
                        </a:lnSpc>
                        <a:spcBef>
                          <a:spcPts val="760"/>
                        </a:spcBef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@R0,</a:t>
                      </a:r>
                      <a:r>
                        <a:rPr sz="3200" b="1" spc="-20">
                          <a:latin typeface="Times New Roman"/>
                          <a:cs typeface="Times New Roman"/>
                        </a:rPr>
                        <a:t> #00H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96520" marB="0"/>
                </a:tc>
                <a:tc>
                  <a:txBody>
                    <a:bodyPr vert="horz" wrap="square"/>
                    <a:lstStyle/>
                    <a:p>
                      <a:pPr marL="137795">
                        <a:lnSpc>
                          <a:spcPct val="100000"/>
                        </a:lnSpc>
                        <a:spcBef>
                          <a:spcPts val="760"/>
                        </a:spcBef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;32H</a:t>
                      </a:r>
                      <a:r>
                        <a:rPr sz="3200" b="1" spc="-15">
                          <a:latin typeface="Microsoft JhengHei"/>
                          <a:cs typeface="Microsoft JhengHei"/>
                        </a:rPr>
                        <a:t>单元清零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96520" marB="0"/>
                </a:tc>
              </a:tr>
              <a:tr h="59055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3790"/>
                        </a:lnSpc>
                        <a:spcBef>
                          <a:spcPts val="760"/>
                        </a:spcBef>
                      </a:pPr>
                      <a:r>
                        <a:rPr sz="3200" b="1" spc="-25">
                          <a:latin typeface="Times New Roman"/>
                          <a:cs typeface="Times New Roman"/>
                        </a:rPr>
                        <a:t>MOV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96520" marB="0"/>
                </a:tc>
                <a:tc>
                  <a:txBody>
                    <a:bodyPr vert="horz" wrap="square"/>
                    <a:lstStyle/>
                    <a:p>
                      <a:pPr marL="88265">
                        <a:lnSpc>
                          <a:spcPts val="3790"/>
                        </a:lnSpc>
                        <a:spcBef>
                          <a:spcPts val="760"/>
                        </a:spcBef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A,</a:t>
                      </a:r>
                      <a:r>
                        <a:rPr sz="32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 spc="-25">
                          <a:latin typeface="Times New Roman"/>
                          <a:cs typeface="Times New Roman"/>
                        </a:rPr>
                        <a:t>30H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96520" marB="0"/>
                </a:tc>
                <a:tc>
                  <a:txBody>
                    <a:bodyPr vert="horz" wrap="square"/>
                    <a:lstStyle/>
                    <a:p>
                      <a:pPr marL="64769">
                        <a:lnSpc>
                          <a:spcPts val="3790"/>
                        </a:lnSpc>
                        <a:spcBef>
                          <a:spcPts val="760"/>
                        </a:spcBef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;BCD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码送</a:t>
                      </a:r>
                      <a:r>
                        <a:rPr sz="3200" b="1" spc="-50">
                          <a:latin typeface="Times New Roman"/>
                          <a:cs typeface="Times New Roman"/>
                        </a:rPr>
                        <a:t>A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96520" marB="0"/>
                </a:tc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281940" y="2213603"/>
            <a:ext cx="27952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11605"/>
              </a:tabLst>
            </a:pPr>
            <a:r>
              <a:rPr sz="3200" b="1" spc="-20">
                <a:latin typeface="Times New Roman"/>
                <a:cs typeface="Times New Roman"/>
              </a:rPr>
              <a:t>XCHD</a:t>
            </a:r>
            <a:r>
              <a:rPr sz="3200" b="1">
                <a:latin typeface="Times New Roman"/>
                <a:cs typeface="Times New Roman"/>
              </a:rPr>
              <a:t>	A,</a:t>
            </a:r>
            <a:r>
              <a:rPr sz="3200" b="1" spc="-20">
                <a:latin typeface="Times New Roman"/>
                <a:cs typeface="Times New Roman"/>
              </a:rPr>
              <a:t> </a:t>
            </a:r>
            <a:r>
              <a:rPr sz="3200" b="1" spc="-25">
                <a:latin typeface="Times New Roman"/>
                <a:cs typeface="Times New Roman"/>
              </a:rPr>
              <a:t>@R0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559807" y="2213603"/>
            <a:ext cx="57054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Times New Roman"/>
                <a:cs typeface="Times New Roman"/>
              </a:rPr>
              <a:t>;</a:t>
            </a:r>
            <a:r>
              <a:rPr sz="3200" b="1">
                <a:latin typeface="Microsoft JhengHei"/>
                <a:cs typeface="Microsoft JhengHei"/>
              </a:rPr>
              <a:t>将低</a:t>
            </a:r>
            <a:r>
              <a:rPr sz="3200" b="1">
                <a:latin typeface="Times New Roman"/>
                <a:cs typeface="Times New Roman"/>
              </a:rPr>
              <a:t>4</a:t>
            </a:r>
            <a:r>
              <a:rPr sz="3200" b="1">
                <a:latin typeface="Microsoft JhengHei"/>
                <a:cs typeface="Microsoft JhengHei"/>
              </a:rPr>
              <a:t>位</a:t>
            </a:r>
            <a:r>
              <a:rPr sz="3200" b="1" spc="-10">
                <a:latin typeface="Times New Roman"/>
                <a:cs typeface="Times New Roman"/>
              </a:rPr>
              <a:t>BCD</a:t>
            </a:r>
            <a:r>
              <a:rPr sz="3200" b="1">
                <a:latin typeface="Microsoft JhengHei"/>
                <a:cs typeface="Microsoft JhengHei"/>
              </a:rPr>
              <a:t>送</a:t>
            </a:r>
            <a:r>
              <a:rPr sz="3200" b="1">
                <a:latin typeface="Times New Roman"/>
                <a:cs typeface="Times New Roman"/>
              </a:rPr>
              <a:t>32H</a:t>
            </a:r>
            <a:r>
              <a:rPr sz="2400" b="1">
                <a:latin typeface="Microsoft JhengHei"/>
                <a:cs typeface="Microsoft JhengHei"/>
              </a:rPr>
              <a:t>（低四位互换</a:t>
            </a:r>
            <a:r>
              <a:rPr sz="2400" b="1" spc="-50"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81940" y="2701283"/>
            <a:ext cx="3061335" cy="2951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  <a:tabLst>
                <a:tab pos="1196975"/>
                <a:tab pos="1389380"/>
              </a:tabLst>
            </a:pPr>
            <a:r>
              <a:rPr sz="3200" b="1" spc="-25">
                <a:latin typeface="Times New Roman"/>
                <a:cs typeface="Times New Roman"/>
              </a:rPr>
              <a:t>ORL</a:t>
            </a:r>
            <a:r>
              <a:rPr sz="3200" b="1">
                <a:latin typeface="Times New Roman"/>
                <a:cs typeface="Times New Roman"/>
              </a:rPr>
              <a:t>	32H,</a:t>
            </a:r>
            <a:r>
              <a:rPr sz="3200" b="1" spc="-15">
                <a:latin typeface="Times New Roman"/>
                <a:cs typeface="Times New Roman"/>
              </a:rPr>
              <a:t> </a:t>
            </a:r>
            <a:r>
              <a:rPr sz="3200" b="1" spc="-20">
                <a:latin typeface="Times New Roman"/>
                <a:cs typeface="Times New Roman"/>
              </a:rPr>
              <a:t>#30H SWAP</a:t>
            </a:r>
            <a:r>
              <a:rPr sz="3200" b="1">
                <a:latin typeface="Times New Roman"/>
                <a:cs typeface="Times New Roman"/>
              </a:rPr>
              <a:t>		</a:t>
            </a:r>
            <a:r>
              <a:rPr sz="3200" b="1" spc="-50">
                <a:latin typeface="Times New Roman"/>
                <a:cs typeface="Times New Roman"/>
              </a:rPr>
              <a:t>A</a:t>
            </a:r>
            <a:endParaRPr sz="3200">
              <a:latin typeface="Times New Roman"/>
              <a:cs typeface="Times New Roman"/>
            </a:endParaRPr>
          </a:p>
          <a:p>
            <a:pPr marL="12700" marR="535305">
              <a:lnSpc>
                <a:spcPct val="150000"/>
              </a:lnSpc>
              <a:tabLst>
                <a:tab pos="1095375"/>
                <a:tab pos="1207770"/>
              </a:tabLst>
            </a:pPr>
            <a:r>
              <a:rPr sz="3200" b="1" spc="-25">
                <a:latin typeface="Times New Roman"/>
                <a:cs typeface="Times New Roman"/>
              </a:rPr>
              <a:t>ORL</a:t>
            </a:r>
            <a:r>
              <a:rPr sz="3200" b="1">
                <a:latin typeface="Times New Roman"/>
                <a:cs typeface="Times New Roman"/>
              </a:rPr>
              <a:t>	A,</a:t>
            </a:r>
            <a:r>
              <a:rPr sz="3200" b="1" spc="-10">
                <a:latin typeface="Times New Roman"/>
                <a:cs typeface="Times New Roman"/>
              </a:rPr>
              <a:t> </a:t>
            </a:r>
            <a:r>
              <a:rPr sz="3200" b="1" spc="-20">
                <a:latin typeface="Times New Roman"/>
                <a:cs typeface="Times New Roman"/>
              </a:rPr>
              <a:t>#30H </a:t>
            </a:r>
            <a:r>
              <a:rPr sz="3200" b="1" spc="-25">
                <a:latin typeface="Times New Roman"/>
                <a:cs typeface="Times New Roman"/>
              </a:rPr>
              <a:t>MOV</a:t>
            </a:r>
            <a:r>
              <a:rPr sz="3200" b="1">
                <a:latin typeface="Times New Roman"/>
                <a:cs typeface="Times New Roman"/>
              </a:rPr>
              <a:t>		31H,</a:t>
            </a:r>
            <a:r>
              <a:rPr sz="3200" b="1" spc="-15">
                <a:latin typeface="Times New Roman"/>
                <a:cs typeface="Times New Roman"/>
              </a:rPr>
              <a:t> </a:t>
            </a:r>
            <a:r>
              <a:rPr sz="3200" b="1" spc="-50">
                <a:latin typeface="Times New Roman"/>
                <a:cs typeface="Times New Roman"/>
              </a:rPr>
              <a:t>A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577720" y="2701283"/>
            <a:ext cx="4971415" cy="295148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56515">
              <a:lnSpc>
                <a:spcPct val="100000"/>
              </a:lnSpc>
              <a:spcBef>
                <a:spcPts val="2020"/>
              </a:spcBef>
            </a:pPr>
            <a:r>
              <a:rPr sz="3200" b="1">
                <a:latin typeface="Times New Roman"/>
                <a:cs typeface="Times New Roman"/>
              </a:rPr>
              <a:t>;</a:t>
            </a:r>
            <a:r>
              <a:rPr sz="3200" b="1">
                <a:latin typeface="Microsoft JhengHei"/>
                <a:cs typeface="Microsoft JhengHei"/>
              </a:rPr>
              <a:t>将</a:t>
            </a:r>
            <a:r>
              <a:rPr sz="3200" b="1">
                <a:latin typeface="Times New Roman"/>
                <a:cs typeface="Times New Roman"/>
              </a:rPr>
              <a:t>#30H</a:t>
            </a:r>
            <a:r>
              <a:rPr sz="3200" b="1">
                <a:latin typeface="Microsoft JhengHei"/>
                <a:cs typeface="Microsoft JhengHei"/>
              </a:rPr>
              <a:t>加入</a:t>
            </a:r>
            <a:r>
              <a:rPr sz="3200" b="1">
                <a:latin typeface="Times New Roman"/>
                <a:cs typeface="Times New Roman"/>
              </a:rPr>
              <a:t>32H</a:t>
            </a:r>
            <a:r>
              <a:rPr sz="3200" b="1" spc="-25">
                <a:latin typeface="Microsoft JhengHei"/>
                <a:cs typeface="Microsoft JhengHei"/>
              </a:rPr>
              <a:t>单元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>
                <a:latin typeface="Times New Roman"/>
                <a:cs typeface="Times New Roman"/>
              </a:rPr>
              <a:t>;</a:t>
            </a:r>
            <a:r>
              <a:rPr sz="3200" b="1">
                <a:latin typeface="Microsoft JhengHei"/>
                <a:cs typeface="Microsoft JhengHei"/>
              </a:rPr>
              <a:t>将高位</a:t>
            </a:r>
            <a:r>
              <a:rPr sz="3200" b="1" spc="-10">
                <a:latin typeface="Times New Roman"/>
                <a:cs typeface="Times New Roman"/>
              </a:rPr>
              <a:t>BCD</a:t>
            </a:r>
            <a:r>
              <a:rPr sz="3200" b="1" spc="-10">
                <a:latin typeface="Microsoft JhengHei"/>
                <a:cs typeface="Microsoft JhengHei"/>
              </a:rPr>
              <a:t>调整到低位</a:t>
            </a:r>
            <a:endParaRPr sz="3200">
              <a:latin typeface="Microsoft JhengHei"/>
              <a:cs typeface="Microsoft JhengHei"/>
            </a:endParaRPr>
          </a:p>
          <a:p>
            <a:pPr marL="34290">
              <a:lnSpc>
                <a:spcPct val="100000"/>
              </a:lnSpc>
              <a:spcBef>
                <a:spcPts val="1920"/>
              </a:spcBef>
            </a:pPr>
            <a:r>
              <a:rPr sz="3200" b="1">
                <a:latin typeface="Times New Roman"/>
                <a:cs typeface="Times New Roman"/>
              </a:rPr>
              <a:t>;</a:t>
            </a:r>
            <a:r>
              <a:rPr sz="3200" b="1">
                <a:latin typeface="Microsoft JhengHei"/>
                <a:cs typeface="Microsoft JhengHei"/>
              </a:rPr>
              <a:t>将</a:t>
            </a:r>
            <a:r>
              <a:rPr sz="3200" b="1">
                <a:latin typeface="Times New Roman"/>
                <a:cs typeface="Times New Roman"/>
              </a:rPr>
              <a:t>#30H</a:t>
            </a:r>
            <a:r>
              <a:rPr sz="3200" b="1">
                <a:latin typeface="Microsoft JhengHei"/>
                <a:cs typeface="Microsoft JhengHei"/>
              </a:rPr>
              <a:t>加入</a:t>
            </a:r>
            <a:r>
              <a:rPr sz="3200" b="1">
                <a:latin typeface="Times New Roman"/>
                <a:cs typeface="Times New Roman"/>
              </a:rPr>
              <a:t>A</a:t>
            </a:r>
            <a:r>
              <a:rPr sz="3200" b="1">
                <a:latin typeface="Microsoft JhengHei"/>
                <a:cs typeface="Microsoft JhengHei"/>
              </a:rPr>
              <a:t>形成</a:t>
            </a:r>
            <a:r>
              <a:rPr sz="3200" b="1" spc="-10">
                <a:latin typeface="Times New Roman"/>
                <a:cs typeface="Times New Roman"/>
              </a:rPr>
              <a:t>ASCII</a:t>
            </a:r>
            <a:r>
              <a:rPr sz="3200" b="1" spc="-50">
                <a:latin typeface="Microsoft JhengHei"/>
                <a:cs typeface="Microsoft JhengHei"/>
              </a:rPr>
              <a:t>码</a:t>
            </a:r>
            <a:endParaRPr sz="3200">
              <a:latin typeface="Microsoft JhengHei"/>
              <a:cs typeface="Microsoft JhengHei"/>
            </a:endParaRPr>
          </a:p>
          <a:p>
            <a:pPr marL="45085">
              <a:lnSpc>
                <a:spcPct val="100000"/>
              </a:lnSpc>
              <a:spcBef>
                <a:spcPts val="1920"/>
              </a:spcBef>
            </a:pPr>
            <a:r>
              <a:rPr sz="3200" b="1">
                <a:latin typeface="Times New Roman"/>
                <a:cs typeface="Times New Roman"/>
              </a:rPr>
              <a:t>;</a:t>
            </a:r>
            <a:r>
              <a:rPr sz="3200" b="1">
                <a:latin typeface="Microsoft JhengHei"/>
                <a:cs typeface="Microsoft JhengHei"/>
              </a:rPr>
              <a:t>将高位</a:t>
            </a:r>
            <a:r>
              <a:rPr sz="3200" b="1" spc="-10">
                <a:latin typeface="Times New Roman"/>
                <a:cs typeface="Times New Roman"/>
              </a:rPr>
              <a:t>BCD</a:t>
            </a:r>
            <a:r>
              <a:rPr sz="3200" b="1">
                <a:latin typeface="Microsoft JhengHei"/>
                <a:cs typeface="Microsoft JhengHei"/>
              </a:rPr>
              <a:t>送</a:t>
            </a:r>
            <a:r>
              <a:rPr sz="3200" b="1">
                <a:latin typeface="Times New Roman"/>
                <a:cs typeface="Times New Roman"/>
              </a:rPr>
              <a:t>31H</a:t>
            </a:r>
            <a:r>
              <a:rPr sz="3200" b="1" spc="-25">
                <a:latin typeface="Microsoft JhengHei"/>
                <a:cs typeface="Microsoft JhengHei"/>
              </a:rPr>
              <a:t>单元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7861300" y="228600"/>
            <a:ext cx="1281112" cy="1631950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25</a:t>
            </a:fld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81940" y="-196955"/>
            <a:ext cx="7848600" cy="3829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3664" marR="1799589" indent="-101600">
              <a:lnSpc>
                <a:spcPct val="130000"/>
              </a:lnSpc>
              <a:spcBef>
                <a:spcPts val="100"/>
              </a:spcBef>
            </a:pPr>
            <a:r>
              <a:rPr sz="3200" b="1">
                <a:latin typeface="Microsoft JhengHei"/>
                <a:cs typeface="Microsoft JhengHei"/>
              </a:rPr>
              <a:t>例</a:t>
            </a:r>
            <a:r>
              <a:rPr sz="3200" b="1">
                <a:latin typeface="Times New Roman"/>
                <a:cs typeface="Times New Roman"/>
              </a:rPr>
              <a:t>2:</a:t>
            </a:r>
            <a:r>
              <a:rPr sz="3200" b="1" spc="-5">
                <a:latin typeface="Microsoft JhengHei"/>
                <a:cs typeface="Microsoft JhengHei"/>
              </a:rPr>
              <a:t>多分支转换读取存储器的内容</a:t>
            </a:r>
            <a:r>
              <a:rPr sz="3200" b="1">
                <a:latin typeface="Microsoft JhengHei"/>
                <a:cs typeface="Microsoft JhengHei"/>
              </a:rPr>
              <a:t>功能</a:t>
            </a:r>
            <a:r>
              <a:rPr sz="3200" b="1">
                <a:latin typeface="Times New Roman"/>
                <a:cs typeface="Times New Roman"/>
              </a:rPr>
              <a:t>:</a:t>
            </a:r>
            <a:r>
              <a:rPr sz="3200" b="1" spc="-5">
                <a:latin typeface="Microsoft JhengHei"/>
                <a:cs typeface="Microsoft JhengHei"/>
              </a:rPr>
              <a:t>根据入口条件转向几个分支</a:t>
            </a:r>
            <a:endParaRPr sz="3200">
              <a:latin typeface="Microsoft JhengHei"/>
              <a:cs typeface="Microsoft JhengHei"/>
            </a:endParaRPr>
          </a:p>
          <a:p>
            <a:pPr marL="215900">
              <a:lnSpc>
                <a:spcPct val="100000"/>
              </a:lnSpc>
              <a:spcBef>
                <a:spcPts val="1150"/>
              </a:spcBef>
              <a:tabLst>
                <a:tab pos="4770120"/>
              </a:tabLst>
            </a:pPr>
            <a:r>
              <a:rPr sz="3200" b="1">
                <a:latin typeface="Times New Roman"/>
                <a:cs typeface="Times New Roman"/>
              </a:rPr>
              <a:t>(R3)=(0,1,2,3)</a:t>
            </a:r>
            <a:r>
              <a:rPr sz="3200" b="1" spc="-25">
                <a:latin typeface="Times New Roman"/>
                <a:cs typeface="Times New Roman"/>
              </a:rPr>
              <a:t> </a:t>
            </a:r>
            <a:r>
              <a:rPr sz="3200" b="1">
                <a:latin typeface="Microsoft JhengHei"/>
                <a:cs typeface="Microsoft JhengHei"/>
              </a:rPr>
              <a:t>入口条件</a:t>
            </a:r>
            <a:r>
              <a:rPr sz="3200" b="1" spc="-20">
                <a:latin typeface="Microsoft JhengHei"/>
                <a:cs typeface="Microsoft JhengHei"/>
              </a:rPr>
              <a:t> </a:t>
            </a:r>
            <a:r>
              <a:rPr sz="3200" b="1" spc="-50">
                <a:latin typeface="Times New Roman"/>
                <a:cs typeface="Times New Roman"/>
              </a:rPr>
              <a:t>:</a:t>
            </a:r>
            <a:r>
              <a:rPr sz="3200" b="1">
                <a:latin typeface="Times New Roman"/>
                <a:cs typeface="Times New Roman"/>
              </a:rPr>
              <a:t>	0</a:t>
            </a:r>
            <a:r>
              <a:rPr sz="3200" b="1" spc="-10">
                <a:latin typeface="Times New Roman"/>
                <a:cs typeface="Times New Roman"/>
              </a:rPr>
              <a:t> </a:t>
            </a:r>
            <a:r>
              <a:rPr sz="3200" b="1">
                <a:latin typeface="Microsoft JhengHei"/>
                <a:cs typeface="Microsoft JhengHei"/>
              </a:rPr>
              <a:t>内部</a:t>
            </a:r>
            <a:r>
              <a:rPr sz="3200" b="1" spc="-20">
                <a:latin typeface="Times New Roman"/>
                <a:cs typeface="Times New Roman"/>
              </a:rPr>
              <a:t>RAM,</a:t>
            </a:r>
            <a:endParaRPr sz="3200">
              <a:latin typeface="Times New Roman"/>
              <a:cs typeface="Times New Roman"/>
            </a:endParaRPr>
          </a:p>
          <a:p>
            <a:pPr marL="5092700" indent="-304800">
              <a:lnSpc>
                <a:spcPct val="100000"/>
              </a:lnSpc>
              <a:spcBef>
                <a:spcPts val="1155"/>
              </a:spcBef>
              <a:buFont typeface="Times New Roman"/>
              <a:buAutoNum type="arabicPlain"/>
              <a:tabLst>
                <a:tab pos="5092700"/>
              </a:tabLst>
            </a:pPr>
            <a:r>
              <a:rPr sz="3200" b="1">
                <a:latin typeface="Microsoft JhengHei"/>
                <a:cs typeface="Microsoft JhengHei"/>
              </a:rPr>
              <a:t>外部</a:t>
            </a:r>
            <a:r>
              <a:rPr sz="3200" b="1">
                <a:latin typeface="Times New Roman"/>
                <a:cs typeface="Times New Roman"/>
              </a:rPr>
              <a:t>256</a:t>
            </a:r>
            <a:r>
              <a:rPr sz="3200" b="1">
                <a:latin typeface="Microsoft JhengHei"/>
                <a:cs typeface="Microsoft JhengHei"/>
              </a:rPr>
              <a:t>个单元</a:t>
            </a:r>
            <a:r>
              <a:rPr sz="3200" b="1" spc="-50">
                <a:latin typeface="Times New Roman"/>
                <a:cs typeface="Times New Roman"/>
              </a:rPr>
              <a:t>,</a:t>
            </a:r>
            <a:endParaRPr sz="3200">
              <a:latin typeface="Times New Roman"/>
              <a:cs typeface="Times New Roman"/>
            </a:endParaRPr>
          </a:p>
          <a:p>
            <a:pPr marL="5092700" indent="-304800">
              <a:lnSpc>
                <a:spcPct val="100000"/>
              </a:lnSpc>
              <a:spcBef>
                <a:spcPts val="1150"/>
              </a:spcBef>
              <a:buFont typeface="Times New Roman"/>
              <a:buAutoNum type="arabicPlain"/>
              <a:tabLst>
                <a:tab pos="5092700"/>
              </a:tabLst>
            </a:pPr>
            <a:r>
              <a:rPr sz="3200" b="1">
                <a:latin typeface="Microsoft JhengHei"/>
                <a:cs typeface="Microsoft JhengHei"/>
              </a:rPr>
              <a:t>外部</a:t>
            </a:r>
            <a:r>
              <a:rPr sz="3200" b="1" spc="-20">
                <a:latin typeface="Times New Roman"/>
                <a:cs typeface="Times New Roman"/>
              </a:rPr>
              <a:t>64K,</a:t>
            </a:r>
            <a:endParaRPr sz="3200">
              <a:latin typeface="Times New Roman"/>
              <a:cs typeface="Times New Roman"/>
            </a:endParaRPr>
          </a:p>
          <a:p>
            <a:pPr marL="5092700" indent="-304800">
              <a:lnSpc>
                <a:spcPct val="100000"/>
              </a:lnSpc>
              <a:spcBef>
                <a:spcPts val="1150"/>
              </a:spcBef>
              <a:buFont typeface="Times New Roman"/>
              <a:buAutoNum type="arabicPlain"/>
              <a:tabLst>
                <a:tab pos="5092700"/>
              </a:tabLst>
            </a:pPr>
            <a:r>
              <a:rPr sz="3200" b="1">
                <a:latin typeface="Microsoft JhengHei"/>
                <a:cs typeface="Microsoft JhengHei"/>
              </a:rPr>
              <a:t>外部</a:t>
            </a:r>
            <a:r>
              <a:rPr sz="3200" b="1" spc="-25">
                <a:latin typeface="Times New Roman"/>
                <a:cs typeface="Times New Roman"/>
              </a:rPr>
              <a:t>4K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85140" y="3606948"/>
            <a:ext cx="793115" cy="129349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3200" b="1" spc="-20">
                <a:latin typeface="Times New Roman"/>
                <a:cs typeface="Times New Roman"/>
              </a:rPr>
              <a:t>(R0)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3200" b="1" spc="-20">
                <a:latin typeface="Times New Roman"/>
                <a:cs typeface="Times New Roman"/>
              </a:rPr>
              <a:t>(R1)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760497" y="3606948"/>
            <a:ext cx="3841115" cy="12934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  <a:tabLst>
                <a:tab pos="1028065"/>
              </a:tabLst>
            </a:pPr>
            <a:r>
              <a:rPr sz="3200" b="1">
                <a:latin typeface="Microsoft JhengHei"/>
                <a:cs typeface="Microsoft JhengHei"/>
              </a:rPr>
              <a:t>出</a:t>
            </a:r>
            <a:r>
              <a:rPr sz="3200" b="1" spc="-50">
                <a:latin typeface="Microsoft JhengHei"/>
                <a:cs typeface="Microsoft JhengHei"/>
              </a:rPr>
              <a:t>口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 spc="-10">
                <a:latin typeface="Times New Roman"/>
                <a:cs typeface="Times New Roman"/>
              </a:rPr>
              <a:t>RAM</a:t>
            </a:r>
            <a:r>
              <a:rPr sz="3200" b="1">
                <a:latin typeface="Microsoft JhengHei"/>
                <a:cs typeface="Microsoft JhengHei"/>
              </a:rPr>
              <a:t>低</a:t>
            </a:r>
            <a:r>
              <a:rPr sz="3200" b="1">
                <a:latin typeface="Times New Roman"/>
                <a:cs typeface="Times New Roman"/>
              </a:rPr>
              <a:t>8</a:t>
            </a:r>
            <a:r>
              <a:rPr sz="3200" b="1">
                <a:latin typeface="Microsoft JhengHei"/>
                <a:cs typeface="Microsoft JhengHei"/>
              </a:rPr>
              <a:t>位地</a:t>
            </a:r>
            <a:r>
              <a:rPr sz="3200" b="1" spc="-50">
                <a:latin typeface="Microsoft JhengHei"/>
                <a:cs typeface="Microsoft JhengHei"/>
              </a:rPr>
              <a:t>址</a:t>
            </a:r>
            <a:r>
              <a:rPr sz="3200" b="1">
                <a:latin typeface="Microsoft JhengHei"/>
                <a:cs typeface="Microsoft JhengHei"/>
              </a:rPr>
              <a:t>出</a:t>
            </a:r>
            <a:r>
              <a:rPr sz="3200" b="1" spc="-50">
                <a:latin typeface="Microsoft JhengHei"/>
                <a:cs typeface="Microsoft JhengHei"/>
              </a:rPr>
              <a:t>口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 spc="-10">
                <a:latin typeface="Times New Roman"/>
                <a:cs typeface="Times New Roman"/>
              </a:rPr>
              <a:t>RAM</a:t>
            </a:r>
            <a:r>
              <a:rPr sz="3200" b="1">
                <a:latin typeface="Microsoft JhengHei"/>
                <a:cs typeface="Microsoft JhengHei"/>
              </a:rPr>
              <a:t>高</a:t>
            </a:r>
            <a:r>
              <a:rPr sz="3200" b="1">
                <a:latin typeface="Times New Roman"/>
                <a:cs typeface="Times New Roman"/>
              </a:rPr>
              <a:t>8</a:t>
            </a:r>
            <a:r>
              <a:rPr sz="3200" b="1">
                <a:latin typeface="Microsoft JhengHei"/>
                <a:cs typeface="Microsoft JhengHei"/>
              </a:rPr>
              <a:t>位地</a:t>
            </a:r>
            <a:r>
              <a:rPr sz="3200" b="1" spc="-50">
                <a:latin typeface="Microsoft JhengHei"/>
                <a:cs typeface="Microsoft JhengHei"/>
              </a:rPr>
              <a:t>址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0" y="4953000"/>
            <a:ext cx="1281111" cy="163195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26</a:t>
            </a:fld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362199" y="1295399"/>
            <a:ext cx="3505200" cy="762000"/>
          </a:xfrm>
          <a:custGeom>
            <a:rect l="l" t="t" r="r" b="b"/>
            <a:pathLst>
              <a:path w="3505200" h="762000">
                <a:moveTo>
                  <a:pt x="0" y="127002"/>
                </a:moveTo>
                <a:lnTo>
                  <a:pt x="9980" y="77567"/>
                </a:lnTo>
                <a:lnTo>
                  <a:pt x="37198" y="37198"/>
                </a:lnTo>
                <a:lnTo>
                  <a:pt x="77567" y="9980"/>
                </a:lnTo>
                <a:lnTo>
                  <a:pt x="127002" y="0"/>
                </a:lnTo>
                <a:lnTo>
                  <a:pt x="3378197" y="0"/>
                </a:lnTo>
                <a:lnTo>
                  <a:pt x="3427632" y="9980"/>
                </a:lnTo>
                <a:lnTo>
                  <a:pt x="3468001" y="37198"/>
                </a:lnTo>
                <a:lnTo>
                  <a:pt x="3495219" y="77567"/>
                </a:lnTo>
                <a:lnTo>
                  <a:pt x="3505199" y="127002"/>
                </a:lnTo>
                <a:lnTo>
                  <a:pt x="3505200" y="634997"/>
                </a:lnTo>
                <a:lnTo>
                  <a:pt x="3495218" y="684432"/>
                </a:lnTo>
                <a:lnTo>
                  <a:pt x="3468001" y="724801"/>
                </a:lnTo>
                <a:lnTo>
                  <a:pt x="3427632" y="752019"/>
                </a:lnTo>
                <a:lnTo>
                  <a:pt x="3378197" y="762000"/>
                </a:lnTo>
                <a:lnTo>
                  <a:pt x="127002" y="762000"/>
                </a:lnTo>
                <a:lnTo>
                  <a:pt x="77567" y="752019"/>
                </a:lnTo>
                <a:lnTo>
                  <a:pt x="37198" y="724801"/>
                </a:lnTo>
                <a:lnTo>
                  <a:pt x="9980" y="684432"/>
                </a:lnTo>
                <a:lnTo>
                  <a:pt x="0" y="634997"/>
                </a:lnTo>
                <a:lnTo>
                  <a:pt x="0" y="127002"/>
                </a:lnTo>
                <a:close/>
              </a:path>
            </a:pathLst>
          </a:custGeom>
          <a:ln w="381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3981450" y="228600"/>
            <a:ext cx="114300" cy="838200"/>
          </a:xfrm>
          <a:custGeom>
            <a:rect l="l" t="t" r="r" b="b"/>
            <a:pathLst>
              <a:path w="114300" h="838200">
                <a:moveTo>
                  <a:pt x="38100" y="735330"/>
                </a:moveTo>
                <a:lnTo>
                  <a:pt x="76200" y="735330"/>
                </a:lnTo>
                <a:lnTo>
                  <a:pt x="76200" y="0"/>
                </a:lnTo>
                <a:lnTo>
                  <a:pt x="38100" y="0"/>
                </a:lnTo>
                <a:lnTo>
                  <a:pt x="38100" y="735330"/>
                </a:lnTo>
                <a:close/>
              </a:path>
              <a:path w="114300" h="838200">
                <a:moveTo>
                  <a:pt x="57150" y="838200"/>
                </a:moveTo>
                <a:lnTo>
                  <a:pt x="114300" y="723899"/>
                </a:lnTo>
                <a:lnTo>
                  <a:pt x="76200" y="723899"/>
                </a:lnTo>
                <a:lnTo>
                  <a:pt x="76200" y="735330"/>
                </a:lnTo>
                <a:lnTo>
                  <a:pt x="5715" y="735330"/>
                </a:lnTo>
                <a:lnTo>
                  <a:pt x="57150" y="838200"/>
                </a:lnTo>
                <a:close/>
              </a:path>
              <a:path w="114300" h="838200">
                <a:moveTo>
                  <a:pt x="5715" y="735330"/>
                </a:moveTo>
                <a:lnTo>
                  <a:pt x="38100" y="735330"/>
                </a:lnTo>
                <a:lnTo>
                  <a:pt x="38100" y="723899"/>
                </a:lnTo>
                <a:lnTo>
                  <a:pt x="0" y="723899"/>
                </a:lnTo>
                <a:lnTo>
                  <a:pt x="5715" y="73533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438400" y="2116912"/>
            <a:ext cx="1533525" cy="1798320"/>
          </a:xfrm>
          <a:custGeom>
            <a:rect l="l" t="t" r="r" b="b"/>
            <a:pathLst>
              <a:path w="1533525" h="1798320">
                <a:moveTo>
                  <a:pt x="971550" y="1683562"/>
                </a:moveTo>
                <a:lnTo>
                  <a:pt x="933450" y="1683562"/>
                </a:lnTo>
                <a:lnTo>
                  <a:pt x="933450" y="807262"/>
                </a:lnTo>
                <a:lnTo>
                  <a:pt x="895350" y="807262"/>
                </a:lnTo>
                <a:lnTo>
                  <a:pt x="895350" y="1683562"/>
                </a:lnTo>
                <a:lnTo>
                  <a:pt x="857250" y="1683562"/>
                </a:lnTo>
                <a:lnTo>
                  <a:pt x="862965" y="1694992"/>
                </a:lnTo>
                <a:lnTo>
                  <a:pt x="914400" y="1797862"/>
                </a:lnTo>
                <a:lnTo>
                  <a:pt x="971550" y="1683562"/>
                </a:lnTo>
                <a:close/>
              </a:path>
              <a:path w="1533525" h="1798320">
                <a:moveTo>
                  <a:pt x="1533169" y="33388"/>
                </a:moveTo>
                <a:lnTo>
                  <a:pt x="1514817" y="0"/>
                </a:lnTo>
                <a:lnTo>
                  <a:pt x="90970" y="783120"/>
                </a:lnTo>
                <a:lnTo>
                  <a:pt x="72605" y="749731"/>
                </a:lnTo>
                <a:lnTo>
                  <a:pt x="22694" y="822007"/>
                </a:lnTo>
                <a:lnTo>
                  <a:pt x="0" y="854887"/>
                </a:lnTo>
                <a:lnTo>
                  <a:pt x="127685" y="849884"/>
                </a:lnTo>
                <a:lnTo>
                  <a:pt x="109321" y="816508"/>
                </a:lnTo>
                <a:lnTo>
                  <a:pt x="1533169" y="3338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025139" y="1466843"/>
            <a:ext cx="224091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11580"/>
                <a:tab pos="2024380"/>
              </a:tabLst>
            </a:pPr>
            <a:r>
              <a:rPr sz="3200" spc="-10">
                <a:solidFill>
                  <a:srgbClr val="000000"/>
                </a:solidFill>
                <a:latin typeface="Times New Roman"/>
                <a:cs typeface="Times New Roman"/>
              </a:rPr>
              <a:t>(A)=0</a:t>
            </a:r>
            <a:r>
              <a:rPr sz="3200">
                <a:solidFill>
                  <a:srgbClr val="000000"/>
                </a:solidFill>
                <a:latin typeface="Times New Roman"/>
                <a:cs typeface="Times New Roman"/>
              </a:rPr>
              <a:t>	1. </a:t>
            </a:r>
            <a:r>
              <a:rPr sz="3200" spc="-50">
                <a:solidFill>
                  <a:srgbClr val="000000"/>
                </a:solidFill>
                <a:latin typeface="Times New Roman"/>
                <a:cs typeface="Times New Roman"/>
              </a:rPr>
              <a:t>2</a:t>
            </a:r>
            <a:r>
              <a:rPr sz="3200">
                <a:solidFill>
                  <a:srgbClr val="000000"/>
                </a:solidFill>
                <a:latin typeface="Times New Roman"/>
                <a:cs typeface="Times New Roman"/>
              </a:rPr>
              <a:t>	</a:t>
            </a:r>
            <a:r>
              <a:rPr sz="3200" spc="-50">
                <a:solidFill>
                  <a:srgbClr val="000000"/>
                </a:solidFill>
                <a:latin typeface="Times New Roman"/>
                <a:cs typeface="Times New Roman"/>
              </a:rPr>
              <a:t>3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200150" y="3000375"/>
            <a:ext cx="1257300" cy="2152650"/>
            <a:chOff x="1200150" y="3000375"/>
            <a:chExt cx="1257300" cy="2152650"/>
          </a:xfrm>
        </p:grpSpPr>
        <p:sp>
          <p:nvSpPr>
            <p:cNvPr id="7" name="object 7"/>
            <p:cNvSpPr/>
            <p:nvPr/>
          </p:nvSpPr>
          <p:spPr>
            <a:xfrm>
              <a:off x="1219200" y="3914775"/>
              <a:ext cx="1219200" cy="1219200"/>
            </a:xfrm>
            <a:custGeom>
              <a:rect l="l" t="t" r="r" b="b"/>
              <a:pathLst>
                <a:path w="1219200" h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1219200"/>
                  </a:lnTo>
                  <a:lnTo>
                    <a:pt x="0" y="121920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695450" y="3000375"/>
              <a:ext cx="114300" cy="990600"/>
            </a:xfrm>
            <a:custGeom>
              <a:rect l="l" t="t" r="r" b="b"/>
              <a:pathLst>
                <a:path w="114300" h="990600">
                  <a:moveTo>
                    <a:pt x="38100" y="887730"/>
                  </a:moveTo>
                  <a:lnTo>
                    <a:pt x="76200" y="887730"/>
                  </a:lnTo>
                  <a:lnTo>
                    <a:pt x="76200" y="0"/>
                  </a:lnTo>
                  <a:lnTo>
                    <a:pt x="38100" y="0"/>
                  </a:lnTo>
                  <a:lnTo>
                    <a:pt x="38100" y="887730"/>
                  </a:lnTo>
                  <a:close/>
                </a:path>
                <a:path w="114300" h="990600">
                  <a:moveTo>
                    <a:pt x="57150" y="990600"/>
                  </a:moveTo>
                  <a:lnTo>
                    <a:pt x="114300" y="876299"/>
                  </a:lnTo>
                  <a:lnTo>
                    <a:pt x="76200" y="876299"/>
                  </a:lnTo>
                  <a:lnTo>
                    <a:pt x="76200" y="887730"/>
                  </a:lnTo>
                  <a:lnTo>
                    <a:pt x="5715" y="887730"/>
                  </a:lnTo>
                  <a:lnTo>
                    <a:pt x="57150" y="990600"/>
                  </a:lnTo>
                  <a:close/>
                </a:path>
                <a:path w="114300" h="990600">
                  <a:moveTo>
                    <a:pt x="5715" y="887730"/>
                  </a:moveTo>
                  <a:lnTo>
                    <a:pt x="38100" y="887730"/>
                  </a:lnTo>
                  <a:lnTo>
                    <a:pt x="38100" y="876299"/>
                  </a:lnTo>
                  <a:lnTo>
                    <a:pt x="0" y="876299"/>
                  </a:lnTo>
                  <a:lnTo>
                    <a:pt x="5715" y="88773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/>
          <p:nvPr/>
        </p:nvSpPr>
        <p:spPr>
          <a:xfrm>
            <a:off x="5124450" y="2924174"/>
            <a:ext cx="114300" cy="990600"/>
          </a:xfrm>
          <a:custGeom>
            <a:rect l="l" t="t" r="r" b="b"/>
            <a:pathLst>
              <a:path w="114300" h="990600">
                <a:moveTo>
                  <a:pt x="38100" y="887730"/>
                </a:moveTo>
                <a:lnTo>
                  <a:pt x="76200" y="887730"/>
                </a:lnTo>
                <a:lnTo>
                  <a:pt x="76200" y="0"/>
                </a:lnTo>
                <a:lnTo>
                  <a:pt x="38100" y="0"/>
                </a:lnTo>
                <a:lnTo>
                  <a:pt x="38100" y="887730"/>
                </a:lnTo>
                <a:close/>
              </a:path>
              <a:path w="114300" h="990600">
                <a:moveTo>
                  <a:pt x="57150" y="990600"/>
                </a:moveTo>
                <a:lnTo>
                  <a:pt x="114300" y="876299"/>
                </a:lnTo>
                <a:lnTo>
                  <a:pt x="76200" y="876299"/>
                </a:lnTo>
                <a:lnTo>
                  <a:pt x="76200" y="887730"/>
                </a:lnTo>
                <a:lnTo>
                  <a:pt x="5715" y="887730"/>
                </a:lnTo>
                <a:lnTo>
                  <a:pt x="57150" y="990600"/>
                </a:lnTo>
                <a:close/>
              </a:path>
              <a:path w="114300" h="990600">
                <a:moveTo>
                  <a:pt x="5715" y="887730"/>
                </a:moveTo>
                <a:lnTo>
                  <a:pt x="38100" y="887730"/>
                </a:lnTo>
                <a:lnTo>
                  <a:pt x="38100" y="876299"/>
                </a:lnTo>
                <a:lnTo>
                  <a:pt x="0" y="876299"/>
                </a:lnTo>
                <a:lnTo>
                  <a:pt x="5715" y="88773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029450" y="2924174"/>
            <a:ext cx="114300" cy="990600"/>
          </a:xfrm>
          <a:custGeom>
            <a:rect l="l" t="t" r="r" b="b"/>
            <a:pathLst>
              <a:path w="114300" h="990600">
                <a:moveTo>
                  <a:pt x="38100" y="887730"/>
                </a:moveTo>
                <a:lnTo>
                  <a:pt x="76200" y="887730"/>
                </a:lnTo>
                <a:lnTo>
                  <a:pt x="76200" y="0"/>
                </a:lnTo>
                <a:lnTo>
                  <a:pt x="38100" y="0"/>
                </a:lnTo>
                <a:lnTo>
                  <a:pt x="38100" y="887730"/>
                </a:lnTo>
                <a:close/>
              </a:path>
              <a:path w="114300" h="990600">
                <a:moveTo>
                  <a:pt x="57150" y="990600"/>
                </a:moveTo>
                <a:lnTo>
                  <a:pt x="114300" y="876299"/>
                </a:lnTo>
                <a:lnTo>
                  <a:pt x="76200" y="876299"/>
                </a:lnTo>
                <a:lnTo>
                  <a:pt x="76200" y="887730"/>
                </a:lnTo>
                <a:lnTo>
                  <a:pt x="5715" y="887730"/>
                </a:lnTo>
                <a:lnTo>
                  <a:pt x="57150" y="990600"/>
                </a:lnTo>
                <a:close/>
              </a:path>
              <a:path w="114300" h="990600">
                <a:moveTo>
                  <a:pt x="5715" y="887730"/>
                </a:moveTo>
                <a:lnTo>
                  <a:pt x="38100" y="887730"/>
                </a:lnTo>
                <a:lnTo>
                  <a:pt x="38100" y="876299"/>
                </a:lnTo>
                <a:lnTo>
                  <a:pt x="0" y="876299"/>
                </a:lnTo>
                <a:lnTo>
                  <a:pt x="5715" y="88773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1337627" y="3906832"/>
            <a:ext cx="102425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400">
                <a:latin typeface="宋体"/>
                <a:cs typeface="宋体"/>
              </a:rPr>
              <a:t>内</a:t>
            </a:r>
            <a:r>
              <a:rPr sz="2400" spc="-25">
                <a:latin typeface="Times New Roman"/>
                <a:cs typeface="Times New Roman"/>
              </a:rPr>
              <a:t>RAM 256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27</a:t>
            </a:fld>
          </a:p>
        </p:txBody>
      </p:sp>
      <p:sp>
        <p:nvSpPr>
          <p:cNvPr id="12" name="object 12"/>
          <p:cNvSpPr txBox="1"/>
          <p:nvPr/>
        </p:nvSpPr>
        <p:spPr>
          <a:xfrm>
            <a:off x="2819400" y="3914775"/>
            <a:ext cx="1219200" cy="1219200"/>
          </a:xfrm>
          <a:prstGeom prst="rect">
            <a:avLst/>
          </a:prstGeom>
          <a:ln w="38100">
            <a:solidFill>
              <a:srgbClr val="000000"/>
            </a:solidFill>
          </a:ln>
        </p:spPr>
        <p:txBody>
          <a:bodyPr vert="horz" wrap="square" lIns="0" tIns="4445" rIns="0" bIns="0" rtlCol="0">
            <a:spAutoFit/>
          </a:bodyPr>
          <a:lstStyle/>
          <a:p>
            <a:pPr marL="130810" marR="149225" indent="-67945">
              <a:lnSpc>
                <a:spcPct val="150000"/>
              </a:lnSpc>
              <a:spcBef>
                <a:spcPts val="35"/>
              </a:spcBef>
            </a:pPr>
            <a:r>
              <a:rPr sz="2400">
                <a:latin typeface="宋体"/>
                <a:cs typeface="宋体"/>
              </a:rPr>
              <a:t>外</a:t>
            </a:r>
            <a:r>
              <a:rPr sz="2400" spc="-25">
                <a:latin typeface="Times New Roman"/>
                <a:cs typeface="Times New Roman"/>
              </a:rPr>
              <a:t>RAM 256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648200" y="3914775"/>
            <a:ext cx="1219200" cy="1295400"/>
          </a:xfrm>
          <a:prstGeom prst="rect">
            <a:avLst/>
          </a:prstGeom>
          <a:ln w="38100">
            <a:solidFill>
              <a:srgbClr val="000000"/>
            </a:solidFill>
          </a:ln>
        </p:spPr>
        <p:txBody>
          <a:bodyPr vert="horz" wrap="square" lIns="0" tIns="4445" rIns="0" bIns="0" rtlCol="0">
            <a:spAutoFit/>
          </a:bodyPr>
          <a:lstStyle/>
          <a:p>
            <a:pPr marL="283210" marR="64135" indent="-135255">
              <a:lnSpc>
                <a:spcPct val="150000"/>
              </a:lnSpc>
              <a:spcBef>
                <a:spcPts val="35"/>
              </a:spcBef>
            </a:pPr>
            <a:r>
              <a:rPr sz="2400">
                <a:latin typeface="宋体"/>
                <a:cs typeface="宋体"/>
              </a:rPr>
              <a:t>外</a:t>
            </a:r>
            <a:r>
              <a:rPr sz="2400" spc="-25">
                <a:latin typeface="Times New Roman"/>
                <a:cs typeface="Times New Roman"/>
              </a:rPr>
              <a:t>RAM 64K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477000" y="3914775"/>
            <a:ext cx="1219200" cy="1219200"/>
          </a:xfrm>
          <a:prstGeom prst="rect">
            <a:avLst/>
          </a:prstGeom>
          <a:ln w="38100">
            <a:solidFill>
              <a:srgbClr val="000000"/>
            </a:solidFill>
          </a:ln>
        </p:spPr>
        <p:txBody>
          <a:bodyPr vert="horz" wrap="square" lIns="0" tIns="4445" rIns="0" bIns="0" rtlCol="0">
            <a:spAutoFit/>
          </a:bodyPr>
          <a:lstStyle/>
          <a:p>
            <a:pPr marL="46355" marR="55244" indent="110489">
              <a:lnSpc>
                <a:spcPct val="150000"/>
              </a:lnSpc>
              <a:spcBef>
                <a:spcPts val="35"/>
              </a:spcBef>
            </a:pPr>
            <a:r>
              <a:rPr sz="2400">
                <a:latin typeface="宋体"/>
                <a:cs typeface="宋体"/>
              </a:rPr>
              <a:t>外</a:t>
            </a:r>
            <a:r>
              <a:rPr sz="2400" spc="-25">
                <a:latin typeface="Times New Roman"/>
                <a:cs typeface="Times New Roman"/>
              </a:rPr>
              <a:t>RAM 4K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07940" y="1726882"/>
            <a:ext cx="3378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10">
                <a:solidFill>
                  <a:srgbClr val="FF9966"/>
                </a:solidFill>
                <a:latin typeface="Microsoft JhengHei"/>
                <a:cs typeface="Microsoft JhengHei"/>
              </a:rPr>
              <a:t>键盘处理程序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98711" y="646112"/>
            <a:ext cx="2514600" cy="457200"/>
          </a:xfrm>
          <a:prstGeom prst="rect">
            <a:avLst/>
          </a:prstGeom>
          <a:solidFill>
            <a:srgbClr val="00E4A8"/>
          </a:solidFill>
          <a:ln w="38100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167005">
              <a:lnSpc>
                <a:spcPct val="100000"/>
              </a:lnSpc>
              <a:spcBef>
                <a:spcPts val="290"/>
              </a:spcBef>
              <a:tabLst>
                <a:tab pos="1437005"/>
              </a:tabLst>
            </a:pPr>
            <a:r>
              <a:rPr sz="2000" b="1">
                <a:solidFill>
                  <a:srgbClr val="000000"/>
                </a:solidFill>
                <a:latin typeface="Microsoft JhengHei"/>
                <a:cs typeface="Microsoft JhengHei"/>
              </a:rPr>
              <a:t>键盘处</a:t>
            </a:r>
            <a:r>
              <a:rPr sz="2000" b="1" spc="-50">
                <a:solidFill>
                  <a:srgbClr val="000000"/>
                </a:solidFill>
                <a:latin typeface="Microsoft JhengHei"/>
                <a:cs typeface="Microsoft JhengHei"/>
              </a:rPr>
              <a:t>理</a:t>
            </a:r>
            <a:r>
              <a:rPr sz="2000" b="1">
                <a:solidFill>
                  <a:srgbClr val="000000"/>
                </a:solidFill>
                <a:latin typeface="Microsoft JhengHei"/>
                <a:cs typeface="Microsoft JhengHei"/>
              </a:rPr>
              <a:t>	键号</a:t>
            </a:r>
            <a:r>
              <a:rPr sz="2000" b="1">
                <a:solidFill>
                  <a:srgbClr val="000000"/>
                </a:solidFill>
                <a:latin typeface="Times New Roman"/>
                <a:cs typeface="Times New Roman"/>
              </a:rPr>
              <a:t>--</a:t>
            </a:r>
            <a:r>
              <a:rPr sz="2000" b="1" spc="-5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398711" y="1484312"/>
            <a:ext cx="2514600" cy="457200"/>
          </a:xfrm>
          <a:prstGeom prst="rect">
            <a:avLst/>
          </a:prstGeom>
          <a:solidFill>
            <a:srgbClr val="00E4A8"/>
          </a:solidFill>
          <a:ln w="38100">
            <a:solidFill>
              <a:srgbClr val="000000"/>
            </a:solidFill>
          </a:ln>
        </p:spPr>
        <p:txBody>
          <a:bodyPr vert="horz" wrap="square" lIns="0" tIns="37465" rIns="0" bIns="0" rtlCol="0">
            <a:spAutoFit/>
          </a:bodyPr>
          <a:lstStyle/>
          <a:p>
            <a:pPr marL="167005">
              <a:lnSpc>
                <a:spcPct val="100000"/>
              </a:lnSpc>
              <a:spcBef>
                <a:spcPts val="295"/>
              </a:spcBef>
              <a:tabLst>
                <a:tab pos="1252855"/>
              </a:tabLst>
            </a:pPr>
            <a:r>
              <a:rPr sz="1800" b="1">
                <a:latin typeface="Microsoft JhengHei"/>
                <a:cs typeface="Microsoft JhengHei"/>
              </a:rPr>
              <a:t>入口地</a:t>
            </a:r>
            <a:r>
              <a:rPr sz="1800" b="1" spc="-50">
                <a:latin typeface="Microsoft JhengHei"/>
                <a:cs typeface="Microsoft JhengHei"/>
              </a:rPr>
              <a:t>址</a:t>
            </a:r>
            <a:r>
              <a:rPr sz="1800" b="1">
                <a:latin typeface="Microsoft JhengHei"/>
                <a:cs typeface="Microsoft JhengHei"/>
              </a:rPr>
              <a:t>	</a:t>
            </a:r>
            <a:r>
              <a:rPr sz="1800" b="1" spc="-10">
                <a:latin typeface="Times New Roman"/>
                <a:cs typeface="Times New Roman"/>
              </a:rPr>
              <a:t>@A+DPTR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98711" y="2322511"/>
            <a:ext cx="2514600" cy="457200"/>
          </a:xfrm>
          <a:prstGeom prst="rect">
            <a:avLst/>
          </a:prstGeom>
          <a:solidFill>
            <a:srgbClr val="00E4A8"/>
          </a:solidFill>
          <a:ln w="38100">
            <a:solidFill>
              <a:srgbClr val="000000"/>
            </a:solidFill>
          </a:ln>
        </p:spPr>
        <p:txBody>
          <a:bodyPr vert="horz" wrap="square" lIns="0" tIns="37465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295"/>
              </a:spcBef>
              <a:tabLst>
                <a:tab pos="871855"/>
              </a:tabLst>
            </a:pPr>
            <a:r>
              <a:rPr sz="1800" b="1">
                <a:latin typeface="Microsoft JhengHei"/>
                <a:cs typeface="Microsoft JhengHei"/>
              </a:rPr>
              <a:t>键散</a:t>
            </a:r>
            <a:r>
              <a:rPr sz="1800" b="1" spc="-50">
                <a:latin typeface="Microsoft JhengHei"/>
                <a:cs typeface="Microsoft JhengHei"/>
              </a:rPr>
              <a:t>转</a:t>
            </a:r>
            <a:r>
              <a:rPr sz="1800" b="1">
                <a:latin typeface="Microsoft JhengHei"/>
                <a:cs typeface="Microsoft JhengHei"/>
              </a:rPr>
              <a:t>	</a:t>
            </a:r>
            <a:r>
              <a:rPr sz="1800" b="1" spc="-10">
                <a:latin typeface="Times New Roman"/>
                <a:cs typeface="Times New Roman"/>
              </a:rPr>
              <a:t>JMP@A+DPTR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331912" y="5522912"/>
            <a:ext cx="3943350" cy="400050"/>
            <a:chOff x="1331912" y="5522912"/>
            <a:chExt cx="3943350" cy="400050"/>
          </a:xfrm>
        </p:grpSpPr>
        <p:sp>
          <p:nvSpPr>
            <p:cNvPr id="7" name="object 7"/>
            <p:cNvSpPr/>
            <p:nvPr/>
          </p:nvSpPr>
          <p:spPr>
            <a:xfrm>
              <a:off x="1331912" y="5903912"/>
              <a:ext cx="3886200" cy="0"/>
            </a:xfrm>
            <a:custGeom>
              <a:rect l="l" t="t" r="r" b="b"/>
              <a:pathLst>
                <a:path w="3886200">
                  <a:moveTo>
                    <a:pt x="0" y="0"/>
                  </a:moveTo>
                  <a:lnTo>
                    <a:pt x="38862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808149" y="5522912"/>
              <a:ext cx="3467735" cy="381000"/>
            </a:xfrm>
            <a:custGeom>
              <a:rect l="l" t="t" r="r" b="b"/>
              <a:pathLst>
                <a:path w="3467735" h="381000">
                  <a:moveTo>
                    <a:pt x="114300" y="266700"/>
                  </a:moveTo>
                  <a:lnTo>
                    <a:pt x="76200" y="266700"/>
                  </a:lnTo>
                  <a:lnTo>
                    <a:pt x="76200" y="0"/>
                  </a:lnTo>
                  <a:lnTo>
                    <a:pt x="38100" y="0"/>
                  </a:lnTo>
                  <a:lnTo>
                    <a:pt x="38100" y="266700"/>
                  </a:lnTo>
                  <a:lnTo>
                    <a:pt x="0" y="266700"/>
                  </a:lnTo>
                  <a:lnTo>
                    <a:pt x="5715" y="278130"/>
                  </a:lnTo>
                  <a:lnTo>
                    <a:pt x="57150" y="381000"/>
                  </a:lnTo>
                  <a:lnTo>
                    <a:pt x="114300" y="266700"/>
                  </a:lnTo>
                  <a:close/>
                </a:path>
                <a:path w="3467735" h="381000">
                  <a:moveTo>
                    <a:pt x="1104900" y="266700"/>
                  </a:moveTo>
                  <a:lnTo>
                    <a:pt x="1066800" y="266700"/>
                  </a:lnTo>
                  <a:lnTo>
                    <a:pt x="1066800" y="0"/>
                  </a:lnTo>
                  <a:lnTo>
                    <a:pt x="1028700" y="0"/>
                  </a:lnTo>
                  <a:lnTo>
                    <a:pt x="1028700" y="266700"/>
                  </a:lnTo>
                  <a:lnTo>
                    <a:pt x="990600" y="266700"/>
                  </a:lnTo>
                  <a:lnTo>
                    <a:pt x="996315" y="278130"/>
                  </a:lnTo>
                  <a:lnTo>
                    <a:pt x="1047750" y="381000"/>
                  </a:lnTo>
                  <a:lnTo>
                    <a:pt x="1104900" y="266700"/>
                  </a:lnTo>
                  <a:close/>
                </a:path>
                <a:path w="3467735" h="381000">
                  <a:moveTo>
                    <a:pt x="2171712" y="266700"/>
                  </a:moveTo>
                  <a:lnTo>
                    <a:pt x="2133600" y="266700"/>
                  </a:lnTo>
                  <a:lnTo>
                    <a:pt x="2133600" y="0"/>
                  </a:lnTo>
                  <a:lnTo>
                    <a:pt x="2095500" y="0"/>
                  </a:lnTo>
                  <a:lnTo>
                    <a:pt x="2095500" y="266700"/>
                  </a:lnTo>
                  <a:lnTo>
                    <a:pt x="2057400" y="266700"/>
                  </a:lnTo>
                  <a:lnTo>
                    <a:pt x="2063115" y="278130"/>
                  </a:lnTo>
                  <a:lnTo>
                    <a:pt x="2114550" y="381000"/>
                  </a:lnTo>
                  <a:lnTo>
                    <a:pt x="2171712" y="266700"/>
                  </a:lnTo>
                  <a:close/>
                </a:path>
                <a:path w="3467735" h="381000">
                  <a:moveTo>
                    <a:pt x="3467112" y="266700"/>
                  </a:moveTo>
                  <a:lnTo>
                    <a:pt x="3429000" y="266700"/>
                  </a:lnTo>
                  <a:lnTo>
                    <a:pt x="3429000" y="0"/>
                  </a:lnTo>
                  <a:lnTo>
                    <a:pt x="3390900" y="0"/>
                  </a:lnTo>
                  <a:lnTo>
                    <a:pt x="3390900" y="266700"/>
                  </a:lnTo>
                  <a:lnTo>
                    <a:pt x="3352800" y="266700"/>
                  </a:lnTo>
                  <a:lnTo>
                    <a:pt x="3358515" y="278130"/>
                  </a:lnTo>
                  <a:lnTo>
                    <a:pt x="3409950" y="381000"/>
                  </a:lnTo>
                  <a:lnTo>
                    <a:pt x="3467112" y="2667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/>
          <p:nvPr/>
        </p:nvSpPr>
        <p:spPr>
          <a:xfrm>
            <a:off x="1331899" y="188912"/>
            <a:ext cx="2343785" cy="457200"/>
          </a:xfrm>
          <a:custGeom>
            <a:rect l="l" t="t" r="r" b="b"/>
            <a:pathLst>
              <a:path w="2343785" h="457200">
                <a:moveTo>
                  <a:pt x="2343162" y="342900"/>
                </a:moveTo>
                <a:lnTo>
                  <a:pt x="2305050" y="342900"/>
                </a:lnTo>
                <a:lnTo>
                  <a:pt x="2305050" y="0"/>
                </a:lnTo>
                <a:lnTo>
                  <a:pt x="2266950" y="0"/>
                </a:lnTo>
                <a:lnTo>
                  <a:pt x="2266950" y="219075"/>
                </a:lnTo>
                <a:lnTo>
                  <a:pt x="2247900" y="209550"/>
                </a:lnTo>
                <a:lnTo>
                  <a:pt x="2171700" y="171450"/>
                </a:lnTo>
                <a:lnTo>
                  <a:pt x="2171700" y="209550"/>
                </a:lnTo>
                <a:lnTo>
                  <a:pt x="0" y="209550"/>
                </a:lnTo>
                <a:lnTo>
                  <a:pt x="0" y="247650"/>
                </a:lnTo>
                <a:lnTo>
                  <a:pt x="2171700" y="247650"/>
                </a:lnTo>
                <a:lnTo>
                  <a:pt x="2171700" y="285750"/>
                </a:lnTo>
                <a:lnTo>
                  <a:pt x="2247900" y="247650"/>
                </a:lnTo>
                <a:lnTo>
                  <a:pt x="2266950" y="238125"/>
                </a:lnTo>
                <a:lnTo>
                  <a:pt x="2266950" y="342900"/>
                </a:lnTo>
                <a:lnTo>
                  <a:pt x="2228850" y="342900"/>
                </a:lnTo>
                <a:lnTo>
                  <a:pt x="2234565" y="354330"/>
                </a:lnTo>
                <a:lnTo>
                  <a:pt x="2286000" y="457200"/>
                </a:lnTo>
                <a:lnTo>
                  <a:pt x="2343162" y="3429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560762" y="1103312"/>
            <a:ext cx="114300" cy="381000"/>
          </a:xfrm>
          <a:custGeom>
            <a:rect l="l" t="t" r="r" b="b"/>
            <a:pathLst>
              <a:path w="114300" h="381000">
                <a:moveTo>
                  <a:pt x="38100" y="278129"/>
                </a:moveTo>
                <a:lnTo>
                  <a:pt x="76200" y="278129"/>
                </a:lnTo>
                <a:lnTo>
                  <a:pt x="76200" y="0"/>
                </a:lnTo>
                <a:lnTo>
                  <a:pt x="38100" y="0"/>
                </a:lnTo>
                <a:lnTo>
                  <a:pt x="38100" y="278129"/>
                </a:lnTo>
                <a:close/>
              </a:path>
              <a:path w="114300" h="381000">
                <a:moveTo>
                  <a:pt x="57150" y="381000"/>
                </a:moveTo>
                <a:lnTo>
                  <a:pt x="114300" y="266699"/>
                </a:lnTo>
                <a:lnTo>
                  <a:pt x="76200" y="266699"/>
                </a:lnTo>
                <a:lnTo>
                  <a:pt x="76200" y="278129"/>
                </a:lnTo>
                <a:lnTo>
                  <a:pt x="5715" y="278129"/>
                </a:lnTo>
                <a:lnTo>
                  <a:pt x="57150" y="381000"/>
                </a:lnTo>
                <a:close/>
              </a:path>
              <a:path w="114300" h="381000">
                <a:moveTo>
                  <a:pt x="5715" y="278129"/>
                </a:moveTo>
                <a:lnTo>
                  <a:pt x="38100" y="278129"/>
                </a:lnTo>
                <a:lnTo>
                  <a:pt x="38100" y="266699"/>
                </a:lnTo>
                <a:lnTo>
                  <a:pt x="0" y="266699"/>
                </a:lnTo>
                <a:lnTo>
                  <a:pt x="5715" y="27812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560762" y="1941511"/>
            <a:ext cx="114300" cy="381000"/>
          </a:xfrm>
          <a:custGeom>
            <a:rect l="l" t="t" r="r" b="b"/>
            <a:pathLst>
              <a:path w="114300" h="381000">
                <a:moveTo>
                  <a:pt x="38100" y="278129"/>
                </a:moveTo>
                <a:lnTo>
                  <a:pt x="76200" y="278129"/>
                </a:lnTo>
                <a:lnTo>
                  <a:pt x="76200" y="0"/>
                </a:lnTo>
                <a:lnTo>
                  <a:pt x="38100" y="0"/>
                </a:lnTo>
                <a:lnTo>
                  <a:pt x="38100" y="278129"/>
                </a:lnTo>
                <a:close/>
              </a:path>
              <a:path w="114300" h="381000">
                <a:moveTo>
                  <a:pt x="57150" y="381000"/>
                </a:moveTo>
                <a:lnTo>
                  <a:pt x="114300" y="266699"/>
                </a:lnTo>
                <a:lnTo>
                  <a:pt x="76200" y="266699"/>
                </a:lnTo>
                <a:lnTo>
                  <a:pt x="76200" y="278129"/>
                </a:lnTo>
                <a:lnTo>
                  <a:pt x="5715" y="278129"/>
                </a:lnTo>
                <a:lnTo>
                  <a:pt x="57150" y="381000"/>
                </a:lnTo>
                <a:close/>
              </a:path>
              <a:path w="114300" h="381000">
                <a:moveTo>
                  <a:pt x="5715" y="278129"/>
                </a:moveTo>
                <a:lnTo>
                  <a:pt x="38100" y="278129"/>
                </a:lnTo>
                <a:lnTo>
                  <a:pt x="38100" y="266699"/>
                </a:lnTo>
                <a:lnTo>
                  <a:pt x="0" y="266699"/>
                </a:lnTo>
                <a:lnTo>
                  <a:pt x="5715" y="27812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2" name="object 12"/>
          <p:cNvGrpSpPr/>
          <p:nvPr/>
        </p:nvGrpSpPr>
        <p:grpSpPr>
          <a:xfrm>
            <a:off x="1808161" y="2779711"/>
            <a:ext cx="3467100" cy="1066800"/>
            <a:chOff x="1808161" y="2779711"/>
            <a:chExt cx="3467100" cy="1066800"/>
          </a:xfrm>
        </p:grpSpPr>
        <p:sp>
          <p:nvSpPr>
            <p:cNvPr id="13" name="object 13"/>
            <p:cNvSpPr/>
            <p:nvPr/>
          </p:nvSpPr>
          <p:spPr>
            <a:xfrm>
              <a:off x="1865311" y="3313112"/>
              <a:ext cx="3352800" cy="0"/>
            </a:xfrm>
            <a:custGeom>
              <a:rect l="l" t="t" r="r" b="b"/>
              <a:pathLst>
                <a:path w="3352800">
                  <a:moveTo>
                    <a:pt x="0" y="0"/>
                  </a:moveTo>
                  <a:lnTo>
                    <a:pt x="33528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808149" y="2779712"/>
              <a:ext cx="3467735" cy="1066800"/>
            </a:xfrm>
            <a:custGeom>
              <a:rect l="l" t="t" r="r" b="b"/>
              <a:pathLst>
                <a:path w="3467735" h="1066800">
                  <a:moveTo>
                    <a:pt x="114300" y="952500"/>
                  </a:moveTo>
                  <a:lnTo>
                    <a:pt x="76200" y="952500"/>
                  </a:lnTo>
                  <a:lnTo>
                    <a:pt x="76200" y="533400"/>
                  </a:lnTo>
                  <a:lnTo>
                    <a:pt x="38100" y="533400"/>
                  </a:lnTo>
                  <a:lnTo>
                    <a:pt x="38100" y="952500"/>
                  </a:lnTo>
                  <a:lnTo>
                    <a:pt x="0" y="952500"/>
                  </a:lnTo>
                  <a:lnTo>
                    <a:pt x="5715" y="963930"/>
                  </a:lnTo>
                  <a:lnTo>
                    <a:pt x="57150" y="1066800"/>
                  </a:lnTo>
                  <a:lnTo>
                    <a:pt x="114300" y="952500"/>
                  </a:lnTo>
                  <a:close/>
                </a:path>
                <a:path w="3467735" h="1066800">
                  <a:moveTo>
                    <a:pt x="1104900" y="952500"/>
                  </a:moveTo>
                  <a:lnTo>
                    <a:pt x="1066800" y="952500"/>
                  </a:lnTo>
                  <a:lnTo>
                    <a:pt x="1066800" y="533400"/>
                  </a:lnTo>
                  <a:lnTo>
                    <a:pt x="1028700" y="533400"/>
                  </a:lnTo>
                  <a:lnTo>
                    <a:pt x="1028700" y="952500"/>
                  </a:lnTo>
                  <a:lnTo>
                    <a:pt x="990600" y="952500"/>
                  </a:lnTo>
                  <a:lnTo>
                    <a:pt x="996315" y="963930"/>
                  </a:lnTo>
                  <a:lnTo>
                    <a:pt x="1047750" y="1066800"/>
                  </a:lnTo>
                  <a:lnTo>
                    <a:pt x="1104900" y="952500"/>
                  </a:lnTo>
                  <a:close/>
                </a:path>
                <a:path w="3467735" h="1066800">
                  <a:moveTo>
                    <a:pt x="1790712" y="419100"/>
                  </a:moveTo>
                  <a:lnTo>
                    <a:pt x="1752600" y="419100"/>
                  </a:lnTo>
                  <a:lnTo>
                    <a:pt x="1752600" y="0"/>
                  </a:lnTo>
                  <a:lnTo>
                    <a:pt x="1714500" y="0"/>
                  </a:lnTo>
                  <a:lnTo>
                    <a:pt x="1714500" y="419100"/>
                  </a:lnTo>
                  <a:lnTo>
                    <a:pt x="1676400" y="419100"/>
                  </a:lnTo>
                  <a:lnTo>
                    <a:pt x="1682115" y="430530"/>
                  </a:lnTo>
                  <a:lnTo>
                    <a:pt x="1733550" y="533400"/>
                  </a:lnTo>
                  <a:lnTo>
                    <a:pt x="1790712" y="419100"/>
                  </a:lnTo>
                  <a:close/>
                </a:path>
                <a:path w="3467735" h="1066800">
                  <a:moveTo>
                    <a:pt x="2171712" y="952500"/>
                  </a:moveTo>
                  <a:lnTo>
                    <a:pt x="2133600" y="952500"/>
                  </a:lnTo>
                  <a:lnTo>
                    <a:pt x="2133600" y="533400"/>
                  </a:lnTo>
                  <a:lnTo>
                    <a:pt x="2095500" y="533400"/>
                  </a:lnTo>
                  <a:lnTo>
                    <a:pt x="2095500" y="952500"/>
                  </a:lnTo>
                  <a:lnTo>
                    <a:pt x="2057400" y="952500"/>
                  </a:lnTo>
                  <a:lnTo>
                    <a:pt x="2063115" y="963930"/>
                  </a:lnTo>
                  <a:lnTo>
                    <a:pt x="2114550" y="1066800"/>
                  </a:lnTo>
                  <a:lnTo>
                    <a:pt x="2171712" y="952500"/>
                  </a:lnTo>
                  <a:close/>
                </a:path>
                <a:path w="3467735" h="1066800">
                  <a:moveTo>
                    <a:pt x="3467112" y="952500"/>
                  </a:moveTo>
                  <a:lnTo>
                    <a:pt x="3429000" y="952500"/>
                  </a:lnTo>
                  <a:lnTo>
                    <a:pt x="3429000" y="533400"/>
                  </a:lnTo>
                  <a:lnTo>
                    <a:pt x="3390900" y="533400"/>
                  </a:lnTo>
                  <a:lnTo>
                    <a:pt x="3390900" y="952500"/>
                  </a:lnTo>
                  <a:lnTo>
                    <a:pt x="3352800" y="952500"/>
                  </a:lnTo>
                  <a:lnTo>
                    <a:pt x="3358515" y="963930"/>
                  </a:lnTo>
                  <a:lnTo>
                    <a:pt x="3409950" y="1066800"/>
                  </a:lnTo>
                  <a:lnTo>
                    <a:pt x="3467112" y="9525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1636711" y="3846512"/>
            <a:ext cx="533400" cy="1676400"/>
          </a:xfrm>
          <a:prstGeom prst="rect">
            <a:avLst/>
          </a:prstGeom>
          <a:solidFill>
            <a:srgbClr val="00E4A8"/>
          </a:solidFill>
          <a:ln w="38100">
            <a:solidFill>
              <a:srgbClr val="000000"/>
            </a:solidFill>
          </a:ln>
        </p:spPr>
        <p:txBody>
          <a:bodyPr vert="horz" wrap="square" lIns="0" tIns="213995" rIns="0" bIns="0" rtlCol="0">
            <a:spAutoFit/>
          </a:bodyPr>
          <a:lstStyle/>
          <a:p>
            <a:pPr marL="167005" marR="104139" algn="just">
              <a:lnSpc>
                <a:spcPct val="97300"/>
              </a:lnSpc>
              <a:spcBef>
                <a:spcPts val="1685"/>
              </a:spcBef>
            </a:pPr>
            <a:r>
              <a:rPr sz="2000" b="1" spc="-50">
                <a:latin typeface="Microsoft JhengHei"/>
                <a:cs typeface="Microsoft JhengHei"/>
              </a:rPr>
              <a:t>键位 </a:t>
            </a:r>
            <a:r>
              <a:rPr sz="2000" b="1" spc="-50">
                <a:latin typeface="Times New Roman"/>
                <a:cs typeface="Times New Roman"/>
              </a:rPr>
              <a:t>1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551111" y="3846512"/>
            <a:ext cx="533400" cy="1676400"/>
          </a:xfrm>
          <a:prstGeom prst="rect">
            <a:avLst/>
          </a:prstGeom>
          <a:solidFill>
            <a:srgbClr val="00E4A8"/>
          </a:solidFill>
          <a:ln w="38100">
            <a:solidFill>
              <a:srgbClr val="000000"/>
            </a:solidFill>
          </a:ln>
        </p:spPr>
        <p:txBody>
          <a:bodyPr vert="horz" wrap="square" lIns="0" tIns="213995" rIns="0" bIns="0" rtlCol="0">
            <a:spAutoFit/>
          </a:bodyPr>
          <a:lstStyle/>
          <a:p>
            <a:pPr marL="167005" marR="104139" algn="just">
              <a:lnSpc>
                <a:spcPct val="97300"/>
              </a:lnSpc>
              <a:spcBef>
                <a:spcPts val="1685"/>
              </a:spcBef>
            </a:pPr>
            <a:r>
              <a:rPr sz="2000" b="1" spc="-50">
                <a:latin typeface="Microsoft JhengHei"/>
                <a:cs typeface="Microsoft JhengHei"/>
              </a:rPr>
              <a:t>键位 </a:t>
            </a:r>
            <a:r>
              <a:rPr sz="2000" b="1" spc="-50">
                <a:latin typeface="Times New Roman"/>
                <a:cs typeface="Times New Roman"/>
              </a:rPr>
              <a:t>2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617912" y="3846512"/>
            <a:ext cx="533400" cy="1676400"/>
          </a:xfrm>
          <a:prstGeom prst="rect">
            <a:avLst/>
          </a:prstGeom>
          <a:solidFill>
            <a:srgbClr val="00E4A8"/>
          </a:solidFill>
          <a:ln w="38100">
            <a:solidFill>
              <a:srgbClr val="00000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1950">
              <a:latin typeface="Times New Roman"/>
              <a:cs typeface="Times New Roman"/>
            </a:endParaRPr>
          </a:p>
          <a:p>
            <a:pPr marL="167640" marR="104775" algn="just">
              <a:lnSpc>
                <a:spcPct val="97300"/>
              </a:lnSpc>
            </a:pPr>
            <a:r>
              <a:rPr sz="2000" b="1" spc="-50">
                <a:latin typeface="Microsoft JhengHei"/>
                <a:cs typeface="Microsoft JhengHei"/>
              </a:rPr>
              <a:t>键位 </a:t>
            </a:r>
            <a:r>
              <a:rPr sz="2000" b="1" spc="-50">
                <a:latin typeface="Times New Roman"/>
                <a:cs typeface="Times New Roman"/>
              </a:rPr>
              <a:t>3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989512" y="3846512"/>
            <a:ext cx="533400" cy="1676400"/>
          </a:xfrm>
          <a:prstGeom prst="rect">
            <a:avLst/>
          </a:prstGeom>
          <a:solidFill>
            <a:srgbClr val="00E4A8"/>
          </a:solidFill>
          <a:ln w="38100">
            <a:solidFill>
              <a:srgbClr val="000000"/>
            </a:solidFill>
          </a:ln>
        </p:spPr>
        <p:txBody>
          <a:bodyPr vert="horz" wrap="square" lIns="0" tIns="213995" rIns="0" bIns="0" rtlCol="0">
            <a:spAutoFit/>
          </a:bodyPr>
          <a:lstStyle/>
          <a:p>
            <a:pPr marL="91440" marR="180975" algn="just">
              <a:lnSpc>
                <a:spcPct val="97300"/>
              </a:lnSpc>
              <a:spcBef>
                <a:spcPts val="1685"/>
              </a:spcBef>
            </a:pPr>
            <a:r>
              <a:rPr sz="2000" b="1" spc="-50">
                <a:latin typeface="Microsoft JhengHei"/>
                <a:cs typeface="Microsoft JhengHei"/>
              </a:rPr>
              <a:t>键位 </a:t>
            </a:r>
            <a:r>
              <a:rPr sz="2000" b="1" spc="-50">
                <a:latin typeface="Times New Roman"/>
                <a:cs typeface="Times New Roman"/>
              </a:rPr>
              <a:t>N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4456112" y="4608512"/>
            <a:ext cx="381000" cy="0"/>
          </a:xfrm>
          <a:custGeom>
            <a:rect l="l" t="t" r="r" b="b"/>
            <a:pathLst>
              <a:path w="381000">
                <a:moveTo>
                  <a:pt x="0" y="0"/>
                </a:moveTo>
                <a:lnTo>
                  <a:pt x="381000" y="0"/>
                </a:lnTo>
              </a:path>
            </a:pathLst>
          </a:custGeom>
          <a:ln w="38100">
            <a:solidFill>
              <a:srgbClr val="000000"/>
            </a:solidFill>
            <a:prstDash val="lgDash"/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301750" y="479425"/>
            <a:ext cx="114300" cy="5400675"/>
          </a:xfrm>
          <a:custGeom>
            <a:rect l="l" t="t" r="r" b="b"/>
            <a:pathLst>
              <a:path w="114300" h="5400675">
                <a:moveTo>
                  <a:pt x="38100" y="102854"/>
                </a:moveTo>
                <a:lnTo>
                  <a:pt x="76200" y="102854"/>
                </a:lnTo>
                <a:lnTo>
                  <a:pt x="76200" y="5400675"/>
                </a:lnTo>
                <a:lnTo>
                  <a:pt x="38100" y="5400675"/>
                </a:lnTo>
                <a:lnTo>
                  <a:pt x="38100" y="102854"/>
                </a:lnTo>
                <a:close/>
              </a:path>
              <a:path w="114300" h="5400675">
                <a:moveTo>
                  <a:pt x="57150" y="0"/>
                </a:moveTo>
                <a:lnTo>
                  <a:pt x="114300" y="114300"/>
                </a:lnTo>
                <a:lnTo>
                  <a:pt x="76200" y="114300"/>
                </a:lnTo>
                <a:lnTo>
                  <a:pt x="76200" y="102854"/>
                </a:lnTo>
                <a:lnTo>
                  <a:pt x="5722" y="102854"/>
                </a:lnTo>
                <a:lnTo>
                  <a:pt x="57150" y="0"/>
                </a:lnTo>
                <a:close/>
              </a:path>
              <a:path w="114300" h="5400675">
                <a:moveTo>
                  <a:pt x="5722" y="102854"/>
                </a:moveTo>
                <a:lnTo>
                  <a:pt x="38100" y="102854"/>
                </a:lnTo>
                <a:lnTo>
                  <a:pt x="38100" y="114300"/>
                </a:lnTo>
                <a:lnTo>
                  <a:pt x="0" y="114300"/>
                </a:lnTo>
                <a:lnTo>
                  <a:pt x="5722" y="10285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28</a:t>
            </a:fld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40" y="-196955"/>
            <a:ext cx="4582795" cy="319532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3200" b="1" spc="-10">
                <a:latin typeface="Times New Roman"/>
                <a:cs typeface="Times New Roman"/>
              </a:rPr>
              <a:t>N--</a:t>
            </a:r>
            <a:r>
              <a:rPr sz="3200" b="1" spc="-20">
                <a:latin typeface="Times New Roman"/>
                <a:cs typeface="Times New Roman"/>
              </a:rPr>
              <a:t>JMP: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  <a:tabLst>
                <a:tab pos="1207770"/>
              </a:tabLst>
            </a:pPr>
            <a:r>
              <a:rPr sz="3200" b="1" spc="-25">
                <a:latin typeface="Times New Roman"/>
                <a:cs typeface="Times New Roman"/>
              </a:rPr>
              <a:t>MOV</a:t>
            </a:r>
            <a:r>
              <a:rPr sz="3200" b="1">
                <a:latin typeface="Times New Roman"/>
                <a:cs typeface="Times New Roman"/>
              </a:rPr>
              <a:t>	A</a:t>
            </a:r>
            <a:r>
              <a:rPr sz="3200" b="1" spc="-5">
                <a:latin typeface="Times New Roman"/>
                <a:cs typeface="Times New Roman"/>
              </a:rPr>
              <a:t> </a:t>
            </a:r>
            <a:r>
              <a:rPr sz="3200" b="1">
                <a:latin typeface="Times New Roman"/>
                <a:cs typeface="Times New Roman"/>
              </a:rPr>
              <a:t>, </a:t>
            </a:r>
            <a:r>
              <a:rPr sz="3200" b="1" spc="-25">
                <a:latin typeface="Times New Roman"/>
                <a:cs typeface="Times New Roman"/>
              </a:rPr>
              <a:t>R3</a:t>
            </a:r>
            <a:endParaRPr sz="3200">
              <a:latin typeface="Times New Roman"/>
              <a:cs typeface="Times New Roman"/>
            </a:endParaRPr>
          </a:p>
          <a:p>
            <a:pPr marL="12700" marR="5080">
              <a:lnSpc>
                <a:spcPct val="130000"/>
              </a:lnSpc>
              <a:tabLst>
                <a:tab pos="1049655"/>
                <a:tab pos="1207770"/>
                <a:tab pos="1501140"/>
                <a:tab pos="2200910"/>
                <a:tab pos="2719705"/>
              </a:tabLst>
            </a:pPr>
            <a:r>
              <a:rPr sz="3200" b="1" spc="-25">
                <a:latin typeface="Times New Roman"/>
                <a:cs typeface="Times New Roman"/>
              </a:rPr>
              <a:t>MOV</a:t>
            </a:r>
            <a:r>
              <a:rPr sz="3200" b="1">
                <a:latin typeface="Times New Roman"/>
                <a:cs typeface="Times New Roman"/>
              </a:rPr>
              <a:t>		DPTR</a:t>
            </a:r>
            <a:r>
              <a:rPr sz="3200" b="1" spc="-30">
                <a:latin typeface="Times New Roman"/>
                <a:cs typeface="Times New Roman"/>
              </a:rPr>
              <a:t> </a:t>
            </a:r>
            <a:r>
              <a:rPr sz="3200" b="1" spc="-50">
                <a:latin typeface="Times New Roman"/>
                <a:cs typeface="Times New Roman"/>
              </a:rPr>
              <a:t>,</a:t>
            </a:r>
            <a:r>
              <a:rPr sz="3200" b="1">
                <a:latin typeface="Times New Roman"/>
                <a:cs typeface="Times New Roman"/>
              </a:rPr>
              <a:t>	</a:t>
            </a:r>
            <a:r>
              <a:rPr sz="3200" b="1" spc="-10">
                <a:latin typeface="Times New Roman"/>
                <a:cs typeface="Times New Roman"/>
              </a:rPr>
              <a:t>#JMPTBL </a:t>
            </a:r>
            <a:r>
              <a:rPr sz="3200" b="1" spc="-20">
                <a:latin typeface="Times New Roman"/>
                <a:cs typeface="Times New Roman"/>
              </a:rPr>
              <a:t>MOVC</a:t>
            </a:r>
            <a:r>
              <a:rPr sz="3200" b="1">
                <a:latin typeface="Times New Roman"/>
                <a:cs typeface="Times New Roman"/>
              </a:rPr>
              <a:t>	A</a:t>
            </a:r>
            <a:r>
              <a:rPr sz="3200" b="1" spc="-15">
                <a:latin typeface="Times New Roman"/>
                <a:cs typeface="Times New Roman"/>
              </a:rPr>
              <a:t> </a:t>
            </a:r>
            <a:r>
              <a:rPr sz="3200" b="1" spc="-50">
                <a:latin typeface="Times New Roman"/>
                <a:cs typeface="Times New Roman"/>
              </a:rPr>
              <a:t>,</a:t>
            </a:r>
            <a:r>
              <a:rPr sz="3200" b="1">
                <a:latin typeface="Times New Roman"/>
                <a:cs typeface="Times New Roman"/>
              </a:rPr>
              <a:t>	</a:t>
            </a:r>
            <a:r>
              <a:rPr sz="3200" b="1" spc="-10">
                <a:latin typeface="Times New Roman"/>
                <a:cs typeface="Times New Roman"/>
              </a:rPr>
              <a:t>@A+DPTR </a:t>
            </a:r>
            <a:r>
              <a:rPr sz="3200" b="1" spc="-25">
                <a:latin typeface="Times New Roman"/>
                <a:cs typeface="Times New Roman"/>
              </a:rPr>
              <a:t>JMP</a:t>
            </a:r>
            <a:r>
              <a:rPr sz="3200" b="1">
                <a:latin typeface="Times New Roman"/>
                <a:cs typeface="Times New Roman"/>
              </a:rPr>
              <a:t>	</a:t>
            </a:r>
            <a:r>
              <a:rPr sz="3200" b="1" spc="-10">
                <a:latin typeface="Times New Roman"/>
                <a:cs typeface="Times New Roman"/>
              </a:rPr>
              <a:t>@A+DPTR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010463" y="437029"/>
            <a:ext cx="3458210" cy="256159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3200" b="1">
                <a:latin typeface="Times New Roman"/>
                <a:cs typeface="Times New Roman"/>
              </a:rPr>
              <a:t>;</a:t>
            </a:r>
            <a:r>
              <a:rPr sz="3200" b="1" spc="-15">
                <a:latin typeface="Microsoft JhengHei"/>
                <a:cs typeface="Microsoft JhengHei"/>
              </a:rPr>
              <a:t>入口条件</a:t>
            </a:r>
            <a:endParaRPr sz="3200">
              <a:latin typeface="Microsoft JhengHei"/>
              <a:cs typeface="Microsoft JhengHei"/>
            </a:endParaRPr>
          </a:p>
          <a:p>
            <a:pPr marL="43815">
              <a:lnSpc>
                <a:spcPct val="100000"/>
              </a:lnSpc>
              <a:spcBef>
                <a:spcPts val="1150"/>
              </a:spcBef>
            </a:pPr>
            <a:r>
              <a:rPr sz="3200" b="1">
                <a:latin typeface="Times New Roman"/>
                <a:cs typeface="Times New Roman"/>
              </a:rPr>
              <a:t>;</a:t>
            </a:r>
            <a:r>
              <a:rPr sz="3200" b="1" spc="-10">
                <a:latin typeface="Microsoft JhengHei"/>
                <a:cs typeface="Microsoft JhengHei"/>
              </a:rPr>
              <a:t>转移表首址</a:t>
            </a:r>
            <a:endParaRPr sz="3200">
              <a:latin typeface="Microsoft JhengHei"/>
              <a:cs typeface="Microsoft JhengHei"/>
            </a:endParaRPr>
          </a:p>
          <a:p>
            <a:pPr marL="90170">
              <a:lnSpc>
                <a:spcPct val="100000"/>
              </a:lnSpc>
              <a:spcBef>
                <a:spcPts val="1155"/>
              </a:spcBef>
            </a:pPr>
            <a:r>
              <a:rPr sz="3200" b="1">
                <a:latin typeface="Times New Roman"/>
                <a:cs typeface="Times New Roman"/>
              </a:rPr>
              <a:t>;</a:t>
            </a:r>
            <a:r>
              <a:rPr sz="3200" b="1" spc="-20">
                <a:latin typeface="Microsoft JhengHei"/>
                <a:cs typeface="Microsoft JhengHei"/>
              </a:rPr>
              <a:t>取变量</a:t>
            </a:r>
            <a:endParaRPr sz="3200">
              <a:latin typeface="Microsoft JhengHei"/>
              <a:cs typeface="Microsoft JhengHei"/>
            </a:endParaRPr>
          </a:p>
          <a:p>
            <a:pPr marL="56515">
              <a:lnSpc>
                <a:spcPct val="100000"/>
              </a:lnSpc>
              <a:spcBef>
                <a:spcPts val="1150"/>
              </a:spcBef>
            </a:pPr>
            <a:r>
              <a:rPr sz="3200" b="1">
                <a:latin typeface="Times New Roman"/>
                <a:cs typeface="Times New Roman"/>
              </a:rPr>
              <a:t>;</a:t>
            </a:r>
            <a:r>
              <a:rPr sz="3200" b="1" spc="-10">
                <a:latin typeface="Microsoft JhengHei"/>
                <a:cs typeface="Microsoft JhengHei"/>
              </a:rPr>
              <a:t>变量加转移表首址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8740" y="3119268"/>
            <a:ext cx="85483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97075"/>
                <a:tab pos="2764790"/>
                <a:tab pos="4211320"/>
                <a:tab pos="6365875"/>
              </a:tabLst>
            </a:pPr>
            <a:r>
              <a:rPr sz="3200" b="1" spc="-10">
                <a:latin typeface="Times New Roman"/>
                <a:cs typeface="Times New Roman"/>
              </a:rPr>
              <a:t>JMPTBL:</a:t>
            </a:r>
            <a:r>
              <a:rPr sz="3200" b="1">
                <a:latin typeface="Times New Roman"/>
                <a:cs typeface="Times New Roman"/>
              </a:rPr>
              <a:t>	</a:t>
            </a:r>
            <a:r>
              <a:rPr sz="3200" b="1" spc="-25">
                <a:latin typeface="Times New Roman"/>
                <a:cs typeface="Times New Roman"/>
              </a:rPr>
              <a:t>DB</a:t>
            </a:r>
            <a:r>
              <a:rPr sz="3200" b="1">
                <a:latin typeface="Times New Roman"/>
                <a:cs typeface="Times New Roman"/>
              </a:rPr>
              <a:t>	</a:t>
            </a:r>
            <a:r>
              <a:rPr sz="3200" b="1" spc="-20">
                <a:latin typeface="Times New Roman"/>
                <a:cs typeface="Times New Roman"/>
              </a:rPr>
              <a:t>MEM0</a:t>
            </a:r>
            <a:r>
              <a:rPr sz="3200" b="1">
                <a:latin typeface="Times New Roman"/>
                <a:cs typeface="Times New Roman"/>
              </a:rPr>
              <a:t>	</a:t>
            </a:r>
            <a:r>
              <a:rPr sz="3200" b="1" spc="-5">
                <a:latin typeface="Times New Roman"/>
                <a:cs typeface="Times New Roman"/>
              </a:rPr>
              <a:t>– </a:t>
            </a:r>
            <a:r>
              <a:rPr sz="3200" b="1" spc="-10">
                <a:latin typeface="Times New Roman"/>
                <a:cs typeface="Times New Roman"/>
              </a:rPr>
              <a:t>JMPTBL</a:t>
            </a:r>
            <a:r>
              <a:rPr sz="3200" b="1">
                <a:latin typeface="Times New Roman"/>
                <a:cs typeface="Times New Roman"/>
              </a:rPr>
              <a:t>	;</a:t>
            </a:r>
            <a:r>
              <a:rPr sz="3200" b="1" spc="-10">
                <a:latin typeface="Microsoft JhengHei"/>
                <a:cs typeface="Microsoft JhengHei"/>
              </a:rPr>
              <a:t>求转移长度</a:t>
            </a:r>
            <a:endParaRPr sz="3200">
              <a:latin typeface="Microsoft JhengHei"/>
              <a:cs typeface="Microsoft JhengHei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2091690" y="3810204"/>
          <a:ext cx="6497955" cy="171703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97865"/>
                <a:gridCol w="3498215"/>
                <a:gridCol w="2303145"/>
              </a:tblGrid>
              <a:tr h="54165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3490"/>
                        </a:lnSpc>
                      </a:pPr>
                      <a:r>
                        <a:rPr sz="3200" b="1" spc="-25">
                          <a:latin typeface="Times New Roman"/>
                          <a:cs typeface="Times New Roman"/>
                        </a:rPr>
                        <a:t>DB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490"/>
                        </a:lnSpc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MEM1 –</a:t>
                      </a:r>
                      <a:r>
                        <a:rPr sz="32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 spc="-10">
                          <a:latin typeface="Times New Roman"/>
                          <a:cs typeface="Times New Roman"/>
                        </a:rPr>
                        <a:t>JMPTBL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ts val="3490"/>
                        </a:lnSpc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;</a:t>
                      </a:r>
                      <a:r>
                        <a:rPr sz="3200" b="1" spc="-10">
                          <a:latin typeface="Microsoft JhengHei"/>
                          <a:cs typeface="Microsoft JhengHei"/>
                        </a:rPr>
                        <a:t>求转移长度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</a:tr>
              <a:tr h="63373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3200" b="1" spc="-25">
                          <a:latin typeface="Times New Roman"/>
                          <a:cs typeface="Times New Roman"/>
                        </a:rPr>
                        <a:t>DB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4762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MEM2 –</a:t>
                      </a:r>
                      <a:r>
                        <a:rPr sz="32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 spc="-10">
                          <a:latin typeface="Times New Roman"/>
                          <a:cs typeface="Times New Roman"/>
                        </a:rPr>
                        <a:t>JMPTBL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47625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;</a:t>
                      </a:r>
                      <a:r>
                        <a:rPr sz="3200" b="1" spc="-10">
                          <a:latin typeface="Microsoft JhengHei"/>
                          <a:cs typeface="Microsoft JhengHei"/>
                        </a:rPr>
                        <a:t>求转移长度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47625" marB="0"/>
                </a:tc>
              </a:tr>
              <a:tr h="54165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3790"/>
                        </a:lnSpc>
                        <a:spcBef>
                          <a:spcPts val="375"/>
                        </a:spcBef>
                      </a:pPr>
                      <a:r>
                        <a:rPr sz="3200" b="1" spc="-25">
                          <a:latin typeface="Times New Roman"/>
                          <a:cs typeface="Times New Roman"/>
                        </a:rPr>
                        <a:t>DB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4762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790"/>
                        </a:lnSpc>
                        <a:spcBef>
                          <a:spcPts val="375"/>
                        </a:spcBef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MEM3 –</a:t>
                      </a:r>
                      <a:r>
                        <a:rPr sz="32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 spc="-10">
                          <a:latin typeface="Times New Roman"/>
                          <a:cs typeface="Times New Roman"/>
                        </a:rPr>
                        <a:t>JMPTBL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47625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ts val="3790"/>
                        </a:lnSpc>
                        <a:spcBef>
                          <a:spcPts val="375"/>
                        </a:spcBef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;</a:t>
                      </a:r>
                      <a:r>
                        <a:rPr sz="3200" b="1" spc="-10">
                          <a:latin typeface="Microsoft JhengHei"/>
                          <a:cs typeface="Microsoft JhengHei"/>
                        </a:rPr>
                        <a:t>求转移长度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47625" marB="0"/>
                </a:tc>
              </a:tr>
            </a:tbl>
          </a:graphicData>
        </a:graphic>
      </p:graphicFrame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0" y="0"/>
            <a:ext cx="1281111" cy="163195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29</a:t>
            </a:fld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40" y="-196955"/>
            <a:ext cx="9084310" cy="5097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38300" marR="964565" indent="-1625600">
              <a:lnSpc>
                <a:spcPct val="130000"/>
              </a:lnSpc>
              <a:spcBef>
                <a:spcPts val="100"/>
              </a:spcBef>
              <a:tabLst>
                <a:tab pos="1591310"/>
                <a:tab pos="2787015"/>
                <a:tab pos="4361180"/>
              </a:tabLst>
            </a:pPr>
            <a:r>
              <a:rPr sz="3200" b="1" spc="-10">
                <a:latin typeface="Times New Roman"/>
                <a:cs typeface="Times New Roman"/>
              </a:rPr>
              <a:t>MEM0:</a:t>
            </a:r>
            <a:r>
              <a:rPr sz="3200" b="1">
                <a:latin typeface="Times New Roman"/>
                <a:cs typeface="Times New Roman"/>
              </a:rPr>
              <a:t>	</a:t>
            </a:r>
            <a:r>
              <a:rPr sz="3200" b="1" spc="-25">
                <a:latin typeface="Times New Roman"/>
                <a:cs typeface="Times New Roman"/>
              </a:rPr>
              <a:t>MOV</a:t>
            </a:r>
            <a:r>
              <a:rPr sz="3200" b="1">
                <a:latin typeface="Times New Roman"/>
                <a:cs typeface="Times New Roman"/>
              </a:rPr>
              <a:t>	A</a:t>
            </a:r>
            <a:r>
              <a:rPr sz="3200" b="1" spc="-15">
                <a:latin typeface="Times New Roman"/>
                <a:cs typeface="Times New Roman"/>
              </a:rPr>
              <a:t> </a:t>
            </a:r>
            <a:r>
              <a:rPr sz="3200" b="1" spc="-20">
                <a:latin typeface="Times New Roman"/>
                <a:cs typeface="Times New Roman"/>
              </a:rPr>
              <a:t>,@R0</a:t>
            </a:r>
            <a:r>
              <a:rPr sz="3200" b="1">
                <a:latin typeface="Times New Roman"/>
                <a:cs typeface="Times New Roman"/>
              </a:rPr>
              <a:t>	;</a:t>
            </a:r>
            <a:r>
              <a:rPr sz="3200" b="1">
                <a:latin typeface="Microsoft JhengHei"/>
                <a:cs typeface="Microsoft JhengHei"/>
              </a:rPr>
              <a:t>从内存</a:t>
            </a:r>
            <a:r>
              <a:rPr sz="3200" b="1" spc="-10">
                <a:latin typeface="Times New Roman"/>
                <a:cs typeface="Times New Roman"/>
              </a:rPr>
              <a:t>RAM</a:t>
            </a:r>
            <a:r>
              <a:rPr sz="3200" b="1">
                <a:latin typeface="Microsoft JhengHei"/>
                <a:cs typeface="Microsoft JhengHei"/>
              </a:rPr>
              <a:t>读数</a:t>
            </a:r>
            <a:r>
              <a:rPr sz="3200" b="1" spc="-25">
                <a:latin typeface="Times New Roman"/>
                <a:cs typeface="Times New Roman"/>
              </a:rPr>
              <a:t>256 RET</a:t>
            </a:r>
            <a:endParaRPr sz="3200">
              <a:latin typeface="Times New Roman"/>
              <a:cs typeface="Times New Roman"/>
            </a:endParaRPr>
          </a:p>
          <a:p>
            <a:pPr marL="1638300" marR="569595" indent="-1625600">
              <a:lnSpc>
                <a:spcPct val="130000"/>
              </a:lnSpc>
              <a:tabLst>
                <a:tab pos="1591310"/>
                <a:tab pos="3080385"/>
                <a:tab pos="4755515"/>
              </a:tabLst>
            </a:pPr>
            <a:r>
              <a:rPr sz="3200" b="1" spc="-10">
                <a:latin typeface="Times New Roman"/>
                <a:cs typeface="Times New Roman"/>
              </a:rPr>
              <a:t>MEM1:</a:t>
            </a:r>
            <a:r>
              <a:rPr sz="3200" b="1">
                <a:latin typeface="Times New Roman"/>
                <a:cs typeface="Times New Roman"/>
              </a:rPr>
              <a:t>	</a:t>
            </a:r>
            <a:r>
              <a:rPr sz="3200" b="1" spc="-20">
                <a:latin typeface="Times New Roman"/>
                <a:cs typeface="Times New Roman"/>
              </a:rPr>
              <a:t>MOVX</a:t>
            </a:r>
            <a:r>
              <a:rPr sz="3200" b="1">
                <a:latin typeface="Times New Roman"/>
                <a:cs typeface="Times New Roman"/>
              </a:rPr>
              <a:t>	A</a:t>
            </a:r>
            <a:r>
              <a:rPr sz="3200" b="1" spc="-10">
                <a:latin typeface="Times New Roman"/>
                <a:cs typeface="Times New Roman"/>
              </a:rPr>
              <a:t> , </a:t>
            </a:r>
            <a:r>
              <a:rPr sz="3200" b="1" spc="-25">
                <a:latin typeface="Times New Roman"/>
                <a:cs typeface="Times New Roman"/>
              </a:rPr>
              <a:t>@R0</a:t>
            </a:r>
            <a:r>
              <a:rPr sz="3200" b="1">
                <a:latin typeface="Times New Roman"/>
                <a:cs typeface="Times New Roman"/>
              </a:rPr>
              <a:t>	;</a:t>
            </a:r>
            <a:r>
              <a:rPr sz="3200" b="1">
                <a:latin typeface="Microsoft JhengHei"/>
                <a:cs typeface="Microsoft JhengHei"/>
              </a:rPr>
              <a:t>从外部</a:t>
            </a:r>
            <a:r>
              <a:rPr sz="3200" b="1" spc="-10">
                <a:latin typeface="Times New Roman"/>
                <a:cs typeface="Times New Roman"/>
              </a:rPr>
              <a:t>RAM</a:t>
            </a:r>
            <a:r>
              <a:rPr sz="3200" b="1">
                <a:latin typeface="Microsoft JhengHei"/>
                <a:cs typeface="Microsoft JhengHei"/>
              </a:rPr>
              <a:t>读数</a:t>
            </a:r>
            <a:r>
              <a:rPr sz="3200" b="1" spc="-25">
                <a:latin typeface="Times New Roman"/>
                <a:cs typeface="Times New Roman"/>
              </a:rPr>
              <a:t>256 RET</a:t>
            </a:r>
            <a:endParaRPr sz="3200">
              <a:latin typeface="Times New Roman"/>
              <a:cs typeface="Times New Roman"/>
            </a:endParaRPr>
          </a:p>
          <a:p>
            <a:pPr marR="4675505" algn="r">
              <a:lnSpc>
                <a:spcPct val="100000"/>
              </a:lnSpc>
              <a:spcBef>
                <a:spcPts val="1150"/>
              </a:spcBef>
              <a:tabLst>
                <a:tab pos="2672715"/>
                <a:tab pos="3890645"/>
              </a:tabLst>
            </a:pPr>
            <a:r>
              <a:rPr sz="3200" b="1">
                <a:latin typeface="Times New Roman"/>
                <a:cs typeface="Times New Roman"/>
              </a:rPr>
              <a:t>MEM2:</a:t>
            </a:r>
            <a:r>
              <a:rPr sz="3200" b="1" spc="-15">
                <a:latin typeface="Times New Roman"/>
                <a:cs typeface="Times New Roman"/>
              </a:rPr>
              <a:t> </a:t>
            </a:r>
            <a:r>
              <a:rPr sz="3200" b="1" spc="-25">
                <a:latin typeface="Times New Roman"/>
                <a:cs typeface="Times New Roman"/>
              </a:rPr>
              <a:t>MOV</a:t>
            </a:r>
            <a:r>
              <a:rPr sz="3200" b="1">
                <a:latin typeface="Times New Roman"/>
                <a:cs typeface="Times New Roman"/>
              </a:rPr>
              <a:t>	DPL</a:t>
            </a:r>
            <a:r>
              <a:rPr sz="3200" b="1" spc="-15">
                <a:latin typeface="Times New Roman"/>
                <a:cs typeface="Times New Roman"/>
              </a:rPr>
              <a:t> </a:t>
            </a:r>
            <a:r>
              <a:rPr sz="3200" b="1" spc="-50">
                <a:latin typeface="Times New Roman"/>
                <a:cs typeface="Times New Roman"/>
              </a:rPr>
              <a:t>,</a:t>
            </a:r>
            <a:r>
              <a:rPr sz="3200" b="1">
                <a:latin typeface="Times New Roman"/>
                <a:cs typeface="Times New Roman"/>
              </a:rPr>
              <a:t>	</a:t>
            </a:r>
            <a:r>
              <a:rPr sz="3200" b="1" spc="-25">
                <a:latin typeface="Times New Roman"/>
                <a:cs typeface="Times New Roman"/>
              </a:rPr>
              <a:t>R0</a:t>
            </a:r>
            <a:endParaRPr sz="3200">
              <a:latin typeface="Times New Roman"/>
              <a:cs typeface="Times New Roman"/>
            </a:endParaRPr>
          </a:p>
          <a:p>
            <a:pPr marR="4685030" algn="r">
              <a:lnSpc>
                <a:spcPct val="100000"/>
              </a:lnSpc>
              <a:spcBef>
                <a:spcPts val="1150"/>
              </a:spcBef>
              <a:tabLst>
                <a:tab pos="1195070"/>
                <a:tab pos="2458720"/>
              </a:tabLst>
            </a:pPr>
            <a:r>
              <a:rPr sz="3200" b="1" spc="-25">
                <a:latin typeface="Times New Roman"/>
                <a:cs typeface="Times New Roman"/>
              </a:rPr>
              <a:t>MOV</a:t>
            </a:r>
            <a:r>
              <a:rPr sz="3200" b="1">
                <a:latin typeface="Times New Roman"/>
                <a:cs typeface="Times New Roman"/>
              </a:rPr>
              <a:t>	DPH</a:t>
            </a:r>
            <a:r>
              <a:rPr sz="3200" b="1" spc="-15">
                <a:latin typeface="Times New Roman"/>
                <a:cs typeface="Times New Roman"/>
              </a:rPr>
              <a:t> </a:t>
            </a:r>
            <a:r>
              <a:rPr sz="3200" b="1" spc="-50">
                <a:latin typeface="Times New Roman"/>
                <a:cs typeface="Times New Roman"/>
              </a:rPr>
              <a:t>,</a:t>
            </a:r>
            <a:r>
              <a:rPr sz="3200" b="1">
                <a:latin typeface="Times New Roman"/>
                <a:cs typeface="Times New Roman"/>
              </a:rPr>
              <a:t>	</a:t>
            </a:r>
            <a:r>
              <a:rPr sz="3200" b="1" spc="-25">
                <a:latin typeface="Times New Roman"/>
                <a:cs typeface="Times New Roman"/>
              </a:rPr>
              <a:t>R1</a:t>
            </a:r>
            <a:endParaRPr sz="3200">
              <a:latin typeface="Times New Roman"/>
              <a:cs typeface="Times New Roman"/>
            </a:endParaRPr>
          </a:p>
          <a:p>
            <a:pPr marL="1435100" marR="5080">
              <a:lnSpc>
                <a:spcPct val="130000"/>
              </a:lnSpc>
              <a:spcBef>
                <a:spcPts val="5"/>
              </a:spcBef>
              <a:tabLst>
                <a:tab pos="2923540"/>
                <a:tab pos="5208270"/>
              </a:tabLst>
            </a:pPr>
            <a:r>
              <a:rPr sz="3200" b="1" spc="-20">
                <a:latin typeface="Times New Roman"/>
                <a:cs typeface="Times New Roman"/>
              </a:rPr>
              <a:t>MOVX</a:t>
            </a:r>
            <a:r>
              <a:rPr sz="3200" b="1">
                <a:latin typeface="Times New Roman"/>
                <a:cs typeface="Times New Roman"/>
              </a:rPr>
              <a:t>	A</a:t>
            </a:r>
            <a:r>
              <a:rPr sz="3200" b="1" spc="-5">
                <a:latin typeface="Times New Roman"/>
                <a:cs typeface="Times New Roman"/>
              </a:rPr>
              <a:t> , </a:t>
            </a:r>
            <a:r>
              <a:rPr sz="3200" b="1" spc="-10">
                <a:latin typeface="Times New Roman"/>
                <a:cs typeface="Times New Roman"/>
              </a:rPr>
              <a:t>@DPTR</a:t>
            </a:r>
            <a:r>
              <a:rPr sz="3200" b="1">
                <a:latin typeface="Times New Roman"/>
                <a:cs typeface="Times New Roman"/>
              </a:rPr>
              <a:t>	;</a:t>
            </a:r>
            <a:r>
              <a:rPr sz="3200" b="1">
                <a:latin typeface="Microsoft JhengHei"/>
                <a:cs typeface="Microsoft JhengHei"/>
              </a:rPr>
              <a:t>从外部</a:t>
            </a:r>
            <a:r>
              <a:rPr sz="3200" b="1" spc="-10">
                <a:latin typeface="Times New Roman"/>
                <a:cs typeface="Times New Roman"/>
              </a:rPr>
              <a:t>64KRAM</a:t>
            </a:r>
            <a:r>
              <a:rPr sz="3200" b="1" spc="-25">
                <a:latin typeface="Microsoft JhengHei"/>
                <a:cs typeface="Microsoft JhengHei"/>
              </a:rPr>
              <a:t>读数</a:t>
            </a:r>
            <a:r>
              <a:rPr sz="3200" b="1" spc="-50">
                <a:latin typeface="Microsoft JhengHei"/>
                <a:cs typeface="Microsoft JhengHei"/>
              </a:rPr>
              <a:t> </a:t>
            </a:r>
            <a:r>
              <a:rPr sz="3200" b="1" spc="-25">
                <a:latin typeface="Times New Roman"/>
                <a:cs typeface="Times New Roman"/>
              </a:rPr>
              <a:t>RET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 flipH="1">
            <a:off x="2209800" y="457200"/>
            <a:ext cx="0" cy="381000"/>
          </a:xfrm>
          <a:custGeom>
            <a:rect l="l" t="t" r="r" b="b"/>
            <a:pathLst>
              <a:path h="381000">
                <a:moveTo>
                  <a:pt x="0" y="0"/>
                </a:moveTo>
                <a:lnTo>
                  <a:pt x="0" y="381000"/>
                </a:lnTo>
              </a:path>
            </a:pathLst>
          </a:custGeom>
          <a:ln w="28575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 flipH="1">
            <a:off x="2133600" y="1905000"/>
            <a:ext cx="0" cy="381000"/>
          </a:xfrm>
          <a:custGeom>
            <a:rect l="l" t="t" r="r" b="b"/>
            <a:pathLst>
              <a:path h="381000">
                <a:moveTo>
                  <a:pt x="0" y="0"/>
                </a:moveTo>
                <a:lnTo>
                  <a:pt x="0" y="381000"/>
                </a:lnTo>
              </a:path>
            </a:pathLst>
          </a:custGeom>
          <a:ln w="38100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0" y="4953000"/>
            <a:ext cx="1281111" cy="163195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30</a:t>
            </a:fld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59690" y="6300"/>
          <a:ext cx="8895715" cy="29845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51480"/>
                <a:gridCol w="5944235"/>
              </a:tblGrid>
              <a:tr h="541655">
                <a:tc>
                  <a:txBody>
                    <a:bodyPr vert="horz" wrap="square"/>
                    <a:lstStyle/>
                    <a:p>
                      <a:pPr marL="183515">
                        <a:lnSpc>
                          <a:spcPts val="3490"/>
                        </a:lnSpc>
                      </a:pPr>
                      <a:r>
                        <a:rPr sz="3200" b="1" spc="-10">
                          <a:latin typeface="Times New Roman"/>
                          <a:cs typeface="Times New Roman"/>
                        </a:rPr>
                        <a:t>MEM3: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30480">
                        <a:lnSpc>
                          <a:spcPts val="3490"/>
                        </a:lnSpc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;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读取外部</a:t>
                      </a:r>
                      <a:r>
                        <a:rPr sz="3200" b="1" spc="-25">
                          <a:latin typeface="Times New Roman"/>
                          <a:cs typeface="Times New Roman"/>
                        </a:rPr>
                        <a:t>4k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63373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375"/>
                        </a:spcBef>
                        <a:tabLst>
                          <a:tab pos="1226820"/>
                          <a:tab pos="1926589"/>
                        </a:tabLst>
                      </a:pPr>
                      <a:r>
                        <a:rPr sz="3200" b="1" spc="-25">
                          <a:latin typeface="Times New Roman"/>
                          <a:cs typeface="Times New Roman"/>
                        </a:rPr>
                        <a:t>MOV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	A</a:t>
                      </a:r>
                      <a:r>
                        <a:rPr sz="32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 spc="-50"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3200" b="1" spc="-25">
                          <a:latin typeface="Times New Roman"/>
                          <a:cs typeface="Times New Roman"/>
                        </a:rPr>
                        <a:t>R1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47625" marB="0"/>
                </a:tc>
                <a:tc>
                  <a:txBody>
                    <a:bodyPr vert="horz" wrap="square"/>
                    <a:lstStyle/>
                    <a:p>
                      <a:pPr marL="81280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;RAM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高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8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位地址送</a:t>
                      </a:r>
                      <a:r>
                        <a:rPr sz="3200" b="1" spc="-50">
                          <a:latin typeface="Times New Roman"/>
                          <a:cs typeface="Times New Roman"/>
                        </a:rPr>
                        <a:t>A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47625" marB="0"/>
                </a:tc>
              </a:tr>
              <a:tr h="63373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375"/>
                        </a:spcBef>
                        <a:tabLst>
                          <a:tab pos="1193800"/>
                        </a:tabLst>
                      </a:pPr>
                      <a:r>
                        <a:rPr sz="3200" b="1" spc="-25">
                          <a:latin typeface="Times New Roman"/>
                          <a:cs typeface="Times New Roman"/>
                        </a:rPr>
                        <a:t>ANL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	A</a:t>
                      </a:r>
                      <a:r>
                        <a:rPr sz="32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, </a:t>
                      </a:r>
                      <a:r>
                        <a:rPr sz="3200" b="1" spc="-20">
                          <a:latin typeface="Times New Roman"/>
                          <a:cs typeface="Times New Roman"/>
                        </a:rPr>
                        <a:t>#0FH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47625" marB="0"/>
                </a:tc>
                <a:tc>
                  <a:txBody>
                    <a:bodyPr vert="horz" wrap="square"/>
                    <a:lstStyle/>
                    <a:p>
                      <a:pPr marL="115570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;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屏蔽高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4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位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剩下</a:t>
                      </a:r>
                      <a:r>
                        <a:rPr sz="3200" b="1" spc="-10">
                          <a:latin typeface="Times New Roman"/>
                          <a:cs typeface="Times New Roman"/>
                        </a:rPr>
                        <a:t>A11---A8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低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4</a:t>
                      </a:r>
                      <a:r>
                        <a:rPr sz="3200" b="1" spc="-50">
                          <a:latin typeface="Microsoft JhengHei"/>
                          <a:cs typeface="Microsoft JhengHei"/>
                        </a:rPr>
                        <a:t>位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47625" marB="0"/>
                </a:tc>
              </a:tr>
              <a:tr h="63373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375"/>
                        </a:spcBef>
                        <a:tabLst>
                          <a:tab pos="1193800"/>
                        </a:tabLst>
                      </a:pPr>
                      <a:r>
                        <a:rPr sz="3200" b="1" spc="-25">
                          <a:latin typeface="Times New Roman"/>
                          <a:cs typeface="Times New Roman"/>
                        </a:rPr>
                        <a:t>ANL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	P2</a:t>
                      </a:r>
                      <a:r>
                        <a:rPr sz="32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, </a:t>
                      </a:r>
                      <a:r>
                        <a:rPr sz="3200" b="1" spc="-20">
                          <a:latin typeface="Times New Roman"/>
                          <a:cs typeface="Times New Roman"/>
                        </a:rPr>
                        <a:t>#F0H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47625" marB="0"/>
                </a:tc>
                <a:tc>
                  <a:txBody>
                    <a:bodyPr vert="horz" wrap="square"/>
                    <a:lstStyle/>
                    <a:p>
                      <a:pPr marL="171450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;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清除</a:t>
                      </a:r>
                      <a:r>
                        <a:rPr sz="3200" b="1" spc="-10">
                          <a:latin typeface="Times New Roman"/>
                          <a:cs typeface="Times New Roman"/>
                        </a:rPr>
                        <a:t>P2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口低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4</a:t>
                      </a:r>
                      <a:r>
                        <a:rPr sz="3200" b="1" spc="-50">
                          <a:latin typeface="Microsoft JhengHei"/>
                          <a:cs typeface="Microsoft JhengHei"/>
                        </a:rPr>
                        <a:t>位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47625" marB="0"/>
                </a:tc>
              </a:tr>
              <a:tr h="54165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3790"/>
                        </a:lnSpc>
                        <a:spcBef>
                          <a:spcPts val="375"/>
                        </a:spcBef>
                        <a:tabLst>
                          <a:tab pos="1216025"/>
                          <a:tab pos="2073275"/>
                        </a:tabLst>
                      </a:pPr>
                      <a:r>
                        <a:rPr sz="3200" b="1" spc="-25">
                          <a:latin typeface="Times New Roman"/>
                          <a:cs typeface="Times New Roman"/>
                        </a:rPr>
                        <a:t>ORL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	P2</a:t>
                      </a:r>
                      <a:r>
                        <a:rPr sz="32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 spc="-50"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3200" b="1" spc="-50">
                          <a:latin typeface="Times New Roman"/>
                          <a:cs typeface="Times New Roman"/>
                        </a:rPr>
                        <a:t>A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47625" marB="0"/>
                </a:tc>
                <a:tc>
                  <a:txBody>
                    <a:bodyPr vert="horz" wrap="square"/>
                    <a:lstStyle/>
                    <a:p>
                      <a:pPr marL="127000">
                        <a:lnSpc>
                          <a:spcPts val="3790"/>
                        </a:lnSpc>
                        <a:spcBef>
                          <a:spcPts val="375"/>
                        </a:spcBef>
                        <a:tabLst>
                          <a:tab pos="5461000"/>
                        </a:tabLst>
                      </a:pPr>
                      <a:r>
                        <a:rPr sz="3200" b="1">
                          <a:latin typeface="Times New Roman"/>
                          <a:cs typeface="Times New Roman"/>
                        </a:rPr>
                        <a:t>;(P2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口</a:t>
                      </a:r>
                      <a:r>
                        <a:rPr sz="3200" b="1" spc="-10">
                          <a:latin typeface="Times New Roman"/>
                          <a:cs typeface="Times New Roman"/>
                        </a:rPr>
                        <a:t>)+(A)=(P2+(R1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低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4</a:t>
                      </a:r>
                      <a:r>
                        <a:rPr sz="3200" b="1">
                          <a:latin typeface="Microsoft JhengHei"/>
                          <a:cs typeface="Microsoft JhengHei"/>
                        </a:rPr>
                        <a:t>位</a:t>
                      </a:r>
                      <a:r>
                        <a:rPr sz="3200" b="1" spc="-25">
                          <a:latin typeface="Times New Roman"/>
                          <a:cs typeface="Times New Roman"/>
                        </a:rPr>
                        <a:t>))</a:t>
                      </a:r>
                      <a:r>
                        <a:rPr sz="3200" b="1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3200" b="1" spc="-25">
                          <a:latin typeface="Times New Roman"/>
                          <a:cs typeface="Times New Roman"/>
                        </a:rPr>
                        <a:t>P2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47625" marB="0"/>
                </a:tc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78740" y="2972964"/>
            <a:ext cx="8836025" cy="12934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  <a:tabLst>
                <a:tab pos="1501140"/>
                <a:tab pos="5695315"/>
              </a:tabLst>
            </a:pPr>
            <a:r>
              <a:rPr sz="3200" b="1" spc="-20">
                <a:latin typeface="Times New Roman"/>
                <a:cs typeface="Times New Roman"/>
              </a:rPr>
              <a:t>MOVX</a:t>
            </a:r>
            <a:r>
              <a:rPr sz="3200" b="1">
                <a:latin typeface="Times New Roman"/>
                <a:cs typeface="Times New Roman"/>
              </a:rPr>
              <a:t>	A</a:t>
            </a:r>
            <a:r>
              <a:rPr sz="3200" b="1" spc="-10">
                <a:latin typeface="Times New Roman"/>
                <a:cs typeface="Times New Roman"/>
              </a:rPr>
              <a:t> </a:t>
            </a:r>
            <a:r>
              <a:rPr sz="3200" b="1">
                <a:latin typeface="Times New Roman"/>
                <a:cs typeface="Times New Roman"/>
              </a:rPr>
              <a:t>,</a:t>
            </a:r>
            <a:r>
              <a:rPr sz="3200" b="1" spc="5">
                <a:latin typeface="Times New Roman"/>
                <a:cs typeface="Times New Roman"/>
              </a:rPr>
              <a:t> </a:t>
            </a:r>
            <a:r>
              <a:rPr sz="3200" b="1">
                <a:latin typeface="Times New Roman"/>
                <a:cs typeface="Times New Roman"/>
              </a:rPr>
              <a:t>@R0 ;</a:t>
            </a:r>
            <a:r>
              <a:rPr sz="3200" b="1">
                <a:latin typeface="Microsoft JhengHei"/>
                <a:cs typeface="Microsoft JhengHei"/>
              </a:rPr>
              <a:t>原</a:t>
            </a:r>
            <a:r>
              <a:rPr sz="3200" b="1" spc="-10">
                <a:latin typeface="Times New Roman"/>
                <a:cs typeface="Times New Roman"/>
              </a:rPr>
              <a:t>P</a:t>
            </a:r>
            <a:r>
              <a:rPr sz="3200" b="1" u="heavy" spc="-10">
                <a:uFill>
                  <a:solidFill>
                    <a:srgbClr val="FF0066"/>
                  </a:solidFill>
                </a:uFill>
                <a:latin typeface="Times New Roman"/>
                <a:cs typeface="Times New Roman"/>
              </a:rPr>
              <a:t>2</a:t>
            </a:r>
            <a:r>
              <a:rPr sz="3200" b="1" u="heavy">
                <a:uFill>
                  <a:solidFill>
                    <a:srgbClr val="FF0066"/>
                  </a:solidFill>
                </a:uFill>
                <a:latin typeface="Microsoft JhengHei"/>
                <a:cs typeface="Microsoft JhengHei"/>
              </a:rPr>
              <a:t>口高</a:t>
            </a:r>
            <a:r>
              <a:rPr sz="3200" b="1" u="heavy">
                <a:uFill>
                  <a:solidFill>
                    <a:srgbClr val="FF0066"/>
                  </a:solidFill>
                </a:uFill>
                <a:latin typeface="Times New Roman"/>
                <a:cs typeface="Times New Roman"/>
              </a:rPr>
              <a:t>4</a:t>
            </a:r>
            <a:r>
              <a:rPr sz="3200" b="1" u="heavy" spc="-50">
                <a:uFill>
                  <a:solidFill>
                    <a:srgbClr val="FF0066"/>
                  </a:solidFill>
                </a:uFill>
                <a:latin typeface="Microsoft JhengHei"/>
                <a:cs typeface="Microsoft JhengHei"/>
              </a:rPr>
              <a:t>位</a:t>
            </a:r>
            <a:r>
              <a:rPr sz="3200" b="1" u="heavy">
                <a:uFill>
                  <a:solidFill>
                    <a:srgbClr val="FF0066"/>
                  </a:solidFill>
                </a:uFill>
                <a:latin typeface="Microsoft JhengHei"/>
                <a:cs typeface="Microsoft JhengHei"/>
              </a:rPr>
              <a:t>	</a:t>
            </a:r>
            <a:r>
              <a:rPr sz="3200" b="1" u="heavy" spc="-10">
                <a:uFill>
                  <a:solidFill>
                    <a:srgbClr val="FF0066"/>
                  </a:solidFill>
                </a:uFill>
                <a:latin typeface="Times New Roman"/>
                <a:cs typeface="Times New Roman"/>
              </a:rPr>
              <a:t>R1</a:t>
            </a:r>
            <a:r>
              <a:rPr sz="3200" b="1" u="heavy">
                <a:uFill>
                  <a:solidFill>
                    <a:srgbClr val="FF0066"/>
                  </a:solidFill>
                </a:uFill>
                <a:latin typeface="Microsoft JhengHei"/>
                <a:cs typeface="Microsoft JhengHei"/>
              </a:rPr>
              <a:t>低</a:t>
            </a:r>
            <a:r>
              <a:rPr sz="3200" b="1" u="heavy">
                <a:uFill>
                  <a:solidFill>
                    <a:srgbClr val="FF0066"/>
                  </a:solidFill>
                </a:uFill>
                <a:latin typeface="Times New Roman"/>
                <a:cs typeface="Times New Roman"/>
              </a:rPr>
              <a:t>4</a:t>
            </a:r>
            <a:r>
              <a:rPr sz="3200" b="1" u="heavy">
                <a:uFill>
                  <a:solidFill>
                    <a:srgbClr val="FF0066"/>
                  </a:solidFill>
                </a:uFill>
                <a:latin typeface="Microsoft JhengHei"/>
                <a:cs typeface="Microsoft JhengHei"/>
              </a:rPr>
              <a:t>位</a:t>
            </a:r>
            <a:r>
              <a:rPr sz="3200" b="1" spc="30">
                <a:latin typeface="Microsoft JhengHei"/>
                <a:cs typeface="Microsoft JhengHei"/>
              </a:rPr>
              <a:t> </a:t>
            </a:r>
            <a:r>
              <a:rPr sz="3200" b="1" spc="-10">
                <a:latin typeface="Times New Roman"/>
                <a:cs typeface="Times New Roman"/>
              </a:rPr>
              <a:t>R</a:t>
            </a:r>
            <a:r>
              <a:rPr sz="3200" b="1" u="heavy" spc="-10">
                <a:uFill>
                  <a:solidFill>
                    <a:srgbClr val="FF0066"/>
                  </a:solidFill>
                </a:uFill>
                <a:latin typeface="Times New Roman"/>
                <a:cs typeface="Times New Roman"/>
              </a:rPr>
              <a:t>0</a:t>
            </a:r>
            <a:r>
              <a:rPr sz="3200" b="1" u="heavy">
                <a:uFill>
                  <a:solidFill>
                    <a:srgbClr val="FF0066"/>
                  </a:solidFill>
                </a:uFill>
                <a:latin typeface="Microsoft JhengHei"/>
                <a:cs typeface="Microsoft JhengHei"/>
              </a:rPr>
              <a:t>低</a:t>
            </a:r>
            <a:r>
              <a:rPr sz="3200" b="1" u="heavy">
                <a:uFill>
                  <a:solidFill>
                    <a:srgbClr val="FF0066"/>
                  </a:solidFill>
                </a:uFill>
                <a:latin typeface="Times New Roman"/>
                <a:cs typeface="Times New Roman"/>
              </a:rPr>
              <a:t>8</a:t>
            </a:r>
            <a:r>
              <a:rPr sz="3200" b="1" u="heavy" spc="-50">
                <a:uFill>
                  <a:solidFill>
                    <a:srgbClr val="FF0066"/>
                  </a:solidFill>
                </a:uFill>
                <a:latin typeface="Microsoft JhengHei"/>
                <a:cs typeface="Microsoft JhengHei"/>
              </a:rPr>
              <a:t>位</a:t>
            </a:r>
            <a:r>
              <a:rPr sz="3200" b="1" spc="-50">
                <a:latin typeface="Microsoft JhengHei"/>
                <a:cs typeface="Microsoft JhengHei"/>
              </a:rPr>
              <a:t> </a:t>
            </a:r>
            <a:r>
              <a:rPr sz="3200" b="1" spc="-25">
                <a:latin typeface="Times New Roman"/>
                <a:cs typeface="Times New Roman"/>
              </a:rPr>
              <a:t>RET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172450" y="2724150"/>
            <a:ext cx="360680" cy="114300"/>
          </a:xfrm>
          <a:custGeom>
            <a:rect l="l" t="t" r="r" b="b"/>
            <a:pathLst>
              <a:path w="360679" h="114300">
                <a:moveTo>
                  <a:pt x="246060" y="0"/>
                </a:moveTo>
                <a:lnTo>
                  <a:pt x="246060" y="114300"/>
                </a:lnTo>
                <a:lnTo>
                  <a:pt x="322261" y="76200"/>
                </a:lnTo>
                <a:lnTo>
                  <a:pt x="257491" y="76200"/>
                </a:lnTo>
                <a:lnTo>
                  <a:pt x="257491" y="38100"/>
                </a:lnTo>
                <a:lnTo>
                  <a:pt x="322261" y="38100"/>
                </a:lnTo>
                <a:lnTo>
                  <a:pt x="246060" y="0"/>
                </a:lnTo>
                <a:close/>
              </a:path>
              <a:path w="360679" h="114300">
                <a:moveTo>
                  <a:pt x="246060" y="38100"/>
                </a:moveTo>
                <a:lnTo>
                  <a:pt x="0" y="38100"/>
                </a:lnTo>
                <a:lnTo>
                  <a:pt x="0" y="76200"/>
                </a:lnTo>
                <a:lnTo>
                  <a:pt x="246060" y="76200"/>
                </a:lnTo>
                <a:lnTo>
                  <a:pt x="246060" y="38100"/>
                </a:lnTo>
                <a:close/>
              </a:path>
              <a:path w="360679" h="114300">
                <a:moveTo>
                  <a:pt x="322261" y="38100"/>
                </a:moveTo>
                <a:lnTo>
                  <a:pt x="257491" y="38100"/>
                </a:lnTo>
                <a:lnTo>
                  <a:pt x="257491" y="76200"/>
                </a:lnTo>
                <a:lnTo>
                  <a:pt x="322261" y="76200"/>
                </a:lnTo>
                <a:lnTo>
                  <a:pt x="360361" y="57150"/>
                </a:lnTo>
                <a:lnTo>
                  <a:pt x="322261" y="38100"/>
                </a:lnTo>
                <a:close/>
              </a:path>
            </a:pathLst>
          </a:custGeom>
          <a:solidFill>
            <a:srgbClr val="FF0066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0" y="4953000"/>
            <a:ext cx="1281111" cy="1631950"/>
          </a:xfrm>
          <a:prstGeom prst="rect">
            <a:avLst/>
          </a:prstGeom>
        </p:spPr>
      </p:pic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1493837" y="4384675"/>
          <a:ext cx="7200900" cy="609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09800"/>
                <a:gridCol w="1828800"/>
                <a:gridCol w="76200"/>
                <a:gridCol w="3048000"/>
              </a:tblGrid>
              <a:tr h="609600"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原</a:t>
                      </a:r>
                      <a:r>
                        <a:rPr sz="2800" b="1" spc="-10">
                          <a:latin typeface="Times New Roman"/>
                          <a:cs typeface="Times New Roman"/>
                        </a:rPr>
                        <a:t>P2</a:t>
                      </a:r>
                      <a:r>
                        <a:rPr sz="2800" b="1">
                          <a:latin typeface="Microsoft JhengHei"/>
                          <a:cs typeface="Microsoft JhengHei"/>
                        </a:rPr>
                        <a:t>口高</a:t>
                      </a:r>
                      <a:r>
                        <a:rPr sz="2800" b="1">
                          <a:latin typeface="Times New Roman"/>
                          <a:cs typeface="Times New Roman"/>
                        </a:rPr>
                        <a:t>4</a:t>
                      </a:r>
                      <a:r>
                        <a:rPr sz="2800" b="1" spc="-50">
                          <a:latin typeface="Microsoft JhengHei"/>
                          <a:cs typeface="Microsoft JhengHei"/>
                        </a:rPr>
                        <a:t>位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3302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461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2800" b="1" spc="-10">
                          <a:latin typeface="Times New Roman"/>
                          <a:cs typeface="Times New Roman"/>
                        </a:rPr>
                        <a:t>R1</a:t>
                      </a:r>
                      <a:r>
                        <a:rPr sz="2800" b="1">
                          <a:latin typeface="Microsoft JhengHei"/>
                          <a:cs typeface="Microsoft JhengHei"/>
                        </a:rPr>
                        <a:t>低</a:t>
                      </a:r>
                      <a:r>
                        <a:rPr sz="2800" b="1">
                          <a:latin typeface="Times New Roman"/>
                          <a:cs typeface="Times New Roman"/>
                        </a:rPr>
                        <a:t>4</a:t>
                      </a:r>
                      <a:r>
                        <a:rPr sz="2800" b="1" spc="-50">
                          <a:latin typeface="Microsoft JhengHei"/>
                          <a:cs typeface="Microsoft JhengHei"/>
                        </a:rPr>
                        <a:t>位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3302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marL="98425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2800" b="1" spc="-25">
                          <a:latin typeface="Times New Roman"/>
                          <a:cs typeface="Times New Roman"/>
                        </a:rPr>
                        <a:t>R0</a:t>
                      </a: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fld id="{81D60167-4931-47E6-BA6A-407CBD079E47}" type="slidenum">
              <a:rPr spc="-25"/>
              <a:t>31</a:t>
            </a:fld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https://d.book118.com/226011215031010033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319</Paragraphs>
  <Slides>32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1">
      <vt:lpstr>Arial</vt:lpstr>
      <vt:lpstr>Calibri</vt:lpstr>
      <vt:lpstr>宋体</vt:lpstr>
      <vt:lpstr>微软雅黑</vt:lpstr>
      <vt:lpstr>Tahoma</vt:lpstr>
      <vt:lpstr>Microsoft JhengHei</vt:lpstr>
      <vt:lpstr>Wingdings</vt:lpstr>
      <vt:lpstr>Times New Roman</vt:lpstr>
      <vt:lpstr>Office Theme</vt:lpstr>
      <vt:lpstr>第七章：汇编程序设计</vt:lpstr>
      <vt:lpstr>通知：</vt:lpstr>
      <vt:lpstr>第七章	汇编语言程序设计基础</vt:lpstr>
      <vt:lpstr>应用程序主要由以下三类程序组成</vt:lpstr>
      <vt:lpstr>程序设计概述</vt:lpstr>
      <vt:lpstr>程序设计概述</vt:lpstr>
      <vt:lpstr>应用程序设计技术</vt:lpstr>
      <vt:lpstr>应用程序设计技术</vt:lpstr>
      <vt:lpstr>应用程序设计技术</vt:lpstr>
      <vt:lpstr>应用程序设计技术</vt:lpstr>
      <vt:lpstr>应用程序设计技术</vt:lpstr>
      <vt:lpstr>程序设计概述</vt:lpstr>
      <vt:lpstr>系统应用程序结构</vt:lpstr>
      <vt:lpstr>PowerPoint Presentation</vt:lpstr>
      <vt:lpstr>常用伪指令</vt:lpstr>
      <vt:lpstr>7.3	应用程序设计与技巧</vt:lpstr>
      <vt:lpstr>中断矢量地址表</vt:lpstr>
      <vt:lpstr>单片机汇编源程序的基本格式</vt:lpstr>
      <vt:lpstr>PowerPoint Presentation</vt:lpstr>
      <vt:lpstr>电子工程设计----控温系统：显示系统</vt:lpstr>
      <vt:lpstr>电子工程设计----控温系统：键盘管理</vt:lpstr>
      <vt:lpstr>ORG	0000H AJMP</vt:lpstr>
      <vt:lpstr>PowerPoint Presentation</vt:lpstr>
      <vt:lpstr>程序设计基础和举例	1)	拆字程序:</vt:lpstr>
      <vt:lpstr>PowerPoint Presentation</vt:lpstr>
      <vt:lpstr>PowerPoint Presentation</vt:lpstr>
      <vt:lpstr>(A)=0	1. 2	3</vt:lpstr>
      <vt:lpstr>键盘处理	键号--A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2024-09-01T15:55:10.515</cp:lastPrinted>
  <dcterms:created xsi:type="dcterms:W3CDTF">2024-09-01T07:55:10Z</dcterms:created>
  <dcterms:modified xsi:type="dcterms:W3CDTF">2024-09-01T07:55:12Z</dcterms:modified>
</cp:coreProperties>
</file>