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Default Extension="emf" ContentType="image/x-emf"/>
  <Default Extension="wav" ContentType="audio/x-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 id="214748368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3078163" cy="449263"/>
          </a:xfrm>
          <a:prstGeom prst="rect">
            <a:avLst/>
          </a:prstGeom>
        </p:spPr>
        <p:txBody>
          <a:bodyPr vert="horz" lIns="91440" tIns="45720" rIns="91440" bIns="45720" rtlCol="0"/>
          <a:lstStyle>
            <a:lvl1pPr algn="l">
              <a:defRPr sz="1200">
                <a:cs typeface="+mn-cs"/>
              </a:defRPr>
            </a:lvl1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12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3" name="日期占位符 2"/>
          <p:cNvSpPr>
            <a:spLocks noGrp="1"/>
          </p:cNvSpPr>
          <p:nvPr>
            <p:ph type="dt" idx="1"/>
          </p:nvPr>
        </p:nvSpPr>
        <p:spPr>
          <a:xfrm>
            <a:off x="4022725" y="0"/>
            <a:ext cx="3078163" cy="449263"/>
          </a:xfrm>
          <a:prstGeom prst="rect">
            <a:avLst/>
          </a:prstGeom>
        </p:spPr>
        <p:txBody>
          <a:bodyPr vert="horz" lIns="91440" tIns="45720" rIns="91440" bIns="45720" rtlCol="0"/>
          <a:lstStyle>
            <a:lvl1pPr algn="r">
              <a:defRPr sz="1200">
                <a:cs typeface="+mn-cs"/>
              </a:defRPr>
            </a:lvl1pPr>
          </a:lstStyle>
          <a:p>
            <a:pPr marL="0" marR="0" lvl="0" indent="0" algn="r" defTabSz="914400" rtl="0" eaLnBrk="1" fontAlgn="base" latinLnBrk="0" hangingPunct="1">
              <a:lnSpc>
                <a:spcPct val="100000"/>
              </a:lnSpc>
              <a:spcBef>
                <a:spcPct val="50000"/>
              </a:spcBef>
              <a:spcAft>
                <a:spcPct val="0"/>
              </a:spcAft>
              <a:buClrTx/>
              <a:buSzTx/>
              <a:buFontTx/>
              <a:buNone/>
              <a:defRPr/>
            </a:pPr>
            <a:fld id="{9BEF62BC-91C7-4C43-9BD6-ECF6ECD4AB27}" type="datetimeFigureOut">
              <a:rPr kumimoji="0" lang="zh-CN" altLang="en-US" sz="12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rPr>
              <a:t/>
            </a:fld>
            <a:endParaRPr kumimoji="0" lang="zh-CN" altLang="en-US" sz="12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4" name="幻灯片图像占位符 3"/>
          <p:cNvSpPr>
            <a:spLocks noGrp="1" noRot="1" noChangeAspect="1"/>
          </p:cNvSpPr>
          <p:nvPr>
            <p:ph type="sldImg" idx="2"/>
          </p:nvPr>
        </p:nvSpPr>
        <p:spPr>
          <a:xfrm>
            <a:off x="1303338" y="674688"/>
            <a:ext cx="4495800" cy="3371850"/>
          </a:xfrm>
          <a:prstGeom prst="rect">
            <a:avLst/>
          </a:prstGeom>
          <a:noFill/>
          <a:ln w="12700">
            <a:solidFill>
              <a:prstClr val="black"/>
            </a:solidFill>
          </a:ln>
        </p:spPr>
      </p:sp>
      <p:sp>
        <p:nvSpPr>
          <p:cNvPr id="5" name="备注占位符 4"/>
          <p:cNvSpPr>
            <a:spLocks noGrp="1"/>
          </p:cNvSpPr>
          <p:nvPr>
            <p:ph type="body" sz="quarter" idx="3"/>
          </p:nvPr>
        </p:nvSpPr>
        <p:spPr>
          <a:xfrm>
            <a:off x="709613" y="4270375"/>
            <a:ext cx="5683250" cy="4046538"/>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540750"/>
            <a:ext cx="3078163" cy="449263"/>
          </a:xfrm>
          <a:prstGeom prst="rect">
            <a:avLst/>
          </a:prstGeom>
        </p:spPr>
        <p:txBody>
          <a:bodyPr vert="horz" lIns="91440" tIns="45720" rIns="91440" bIns="45720" rtlCol="0" anchor="b"/>
          <a:lstStyle>
            <a:lvl1pPr algn="l">
              <a:defRPr sz="1200">
                <a:cs typeface="+mn-cs"/>
              </a:defRPr>
            </a:lvl1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12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7" name="灯片编号占位符 6"/>
          <p:cNvSpPr>
            <a:spLocks noGrp="1"/>
          </p:cNvSpPr>
          <p:nvPr>
            <p:ph type="sldNum" sz="quarter" idx="5"/>
          </p:nvPr>
        </p:nvSpPr>
        <p:spPr>
          <a:xfrm>
            <a:off x="4022725" y="8540750"/>
            <a:ext cx="3078163" cy="449263"/>
          </a:xfrm>
          <a:prstGeom prst="rect">
            <a:avLst/>
          </a:prstGeom>
        </p:spPr>
        <p:txBody>
          <a:bodyPr vert="horz" lIns="91440" tIns="45720" rIns="91440" bIns="45720" rtlCol="0" anchor="b"/>
          <a:lstStyle/>
          <a:p>
            <a:pPr lvl="0" algn="r" eaLnBrk="1" hangingPunct="1"/>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2" name="幻灯片图像占位符 1"/>
          <p:cNvSpPr>
            <a:spLocks noGrp="1" noRot="1" noChangeAspect="1" noTextEdit="1"/>
          </p:cNvSpPr>
          <p:nvPr>
            <p:ph type="sldImg"/>
          </p:nvPr>
        </p:nvSpPr>
        <p:spPr>
          <a:ln>
            <a:solidFill>
              <a:srgbClr val="000000">
                <a:alpha val="100000"/>
              </a:srgbClr>
            </a:solidFill>
            <a:miter lim="800000"/>
          </a:ln>
        </p:spPr>
      </p:sp>
      <p:sp>
        <p:nvSpPr>
          <p:cNvPr id="25603"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ea typeface="宋体" panose="02010600030101010101" pitchFamily="2" charset="-122"/>
            </a:endParaRPr>
          </a:p>
        </p:txBody>
      </p:sp>
      <p:sp>
        <p:nvSpPr>
          <p:cNvPr id="25604" name="灯片编号占位符 3"/>
          <p:cNvSpPr txBox="1">
            <a:spLocks noGrp="1"/>
          </p:cNvSpPr>
          <p:nvPr>
            <p:ph type="sldNum" sz="quarter" idx="10"/>
          </p:nvPr>
        </p:nvSpPr>
        <p:spPr bwMode="auto">
          <a:noFill/>
          <a:ln>
            <a:noFill/>
            <a:miter lim="800000"/>
          </a:ln>
        </p:spPr>
        <p:txBody>
          <a:bodyPr wrap="square" lIns="91440" tIns="45720" rIns="91440" bIns="45720" numCol="1" rtlCol="0" anchor="b" anchorCtr="0" compatLnSpc="1"/>
          <a:lstStyle/>
          <a:p>
            <a:pPr lvl="0" algn="r" eaLnBrk="1" hangingPunct="1"/>
            <a:fld id="{9A0DB2DC-4C9A-4742-B13C-FB6460FD3503}" type="slidenum">
              <a:rPr lang="zh-CN" altLang="en-US" sz="1200"/>
              <a:t>2</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6" name="幻灯片图像占位符 1"/>
          <p:cNvSpPr>
            <a:spLocks noGrp="1" noRot="1" noChangeAspect="1" noTextEdit="1"/>
          </p:cNvSpPr>
          <p:nvPr>
            <p:ph type="sldImg"/>
          </p:nvPr>
        </p:nvSpPr>
        <p:spPr>
          <a:ln>
            <a:solidFill>
              <a:srgbClr val="000000">
                <a:alpha val="100000"/>
              </a:srgbClr>
            </a:solidFill>
            <a:miter lim="800000"/>
          </a:ln>
        </p:spPr>
      </p:sp>
      <p:sp>
        <p:nvSpPr>
          <p:cNvPr id="26627"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ea typeface="宋体" panose="02010600030101010101" pitchFamily="2" charset="-122"/>
            </a:endParaRPr>
          </a:p>
        </p:txBody>
      </p:sp>
      <p:sp>
        <p:nvSpPr>
          <p:cNvPr id="26628" name="灯片编号占位符 3"/>
          <p:cNvSpPr txBox="1">
            <a:spLocks noGrp="1"/>
          </p:cNvSpPr>
          <p:nvPr>
            <p:ph type="sldNum" sz="quarter" idx="10"/>
          </p:nvPr>
        </p:nvSpPr>
        <p:spPr bwMode="auto">
          <a:noFill/>
          <a:ln>
            <a:noFill/>
            <a:miter lim="800000"/>
          </a:ln>
        </p:spPr>
        <p:txBody>
          <a:bodyPr wrap="square" lIns="91440" tIns="45720" rIns="91440" bIns="45720" numCol="1" rtlCol="0" anchor="b" anchorCtr="0" compatLnSpc="1"/>
          <a:lstStyle/>
          <a:p>
            <a:pPr lvl="0" algn="r" eaLnBrk="1" hangingPunct="1"/>
            <a:fld id="{9A0DB2DC-4C9A-4742-B13C-FB6460FD3503}" type="slidenum">
              <a:rPr lang="zh-CN" altLang="en-US" sz="1200"/>
              <a:t>5</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50" name="幻灯片图像占位符 1"/>
          <p:cNvSpPr>
            <a:spLocks noGrp="1" noRot="1" noChangeAspect="1" noTextEdit="1"/>
          </p:cNvSpPr>
          <p:nvPr>
            <p:ph type="sldImg"/>
          </p:nvPr>
        </p:nvSpPr>
        <p:spPr>
          <a:ln>
            <a:solidFill>
              <a:srgbClr val="000000">
                <a:alpha val="100000"/>
              </a:srgbClr>
            </a:solidFill>
            <a:miter lim="800000"/>
          </a:ln>
        </p:spPr>
      </p:sp>
      <p:sp>
        <p:nvSpPr>
          <p:cNvPr id="27651" name="备注占位符 2"/>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ea typeface="宋体" panose="02010600030101010101" pitchFamily="2" charset="-122"/>
            </a:endParaRPr>
          </a:p>
        </p:txBody>
      </p:sp>
      <p:sp>
        <p:nvSpPr>
          <p:cNvPr id="27652" name="灯片编号占位符 3"/>
          <p:cNvSpPr txBox="1">
            <a:spLocks noGrp="1"/>
          </p:cNvSpPr>
          <p:nvPr>
            <p:ph type="sldNum" sz="quarter" idx="10"/>
          </p:nvPr>
        </p:nvSpPr>
        <p:spPr bwMode="auto">
          <a:noFill/>
          <a:ln>
            <a:noFill/>
            <a:miter lim="800000"/>
          </a:ln>
        </p:spPr>
        <p:txBody>
          <a:bodyPr wrap="square" lIns="91440" tIns="45720" rIns="91440" bIns="45720" numCol="1" rtlCol="0" anchor="b" anchorCtr="0" compatLnSpc="1"/>
          <a:lstStyle/>
          <a:p>
            <a:pPr lvl="0" algn="r" eaLnBrk="1" hangingPunct="1"/>
            <a:fld id="{9A0DB2DC-4C9A-4742-B13C-FB6460FD3503}" type="slidenum">
              <a:rPr lang="zh-CN" altLang="en-US" sz="1200"/>
              <a:t>8</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7DCCE2-DBE6-4C3F-B7AF-28CABAD5A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D5E4E-BADF-43E9-AC5C-3C986E222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1BC789-E153-4675-8DDD-2112DCBF9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E5EEB7-BA31-4DEB-A376-29702ED50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398393-3C85-43C1-A16C-56BAD60B0D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BE0079-1A17-429B-B64C-092BB0B4BD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80F54C-A8B0-474E-800A-04DFEBF8E4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7ED153-CEE4-47AB-9FD5-C753F4755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F4D358-56E9-47F0-8B57-843156EFAC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BBA936-9C9F-4F1C-B7D7-22652D4FD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C41EBD-FD9E-4860-BFEA-86F4ECA38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5" name="页脚占位符 4"/>
          <p:cNvSpPr>
            <a:spLocks noGrp="1"/>
          </p:cNvSpPr>
          <p:nvPr>
            <p:ph type="ftr" sz="quarter" idx="11"/>
          </p:nvPr>
        </p:nvSpPr>
        <p:spPr/>
        <p:txBody>
          <a:bodyPr/>
          <a:lstStyle/>
          <a:p>
            <a:pPr lvl="0" eaLnBrk="1" hangingPunct="1">
              <a:spcBef>
                <a:spcPct val="0"/>
              </a:spcBef>
            </a:pPr>
            <a:endParaRPr lang="zh-CN" altLang="en-US"/>
          </a:p>
        </p:txBody>
      </p:sp>
      <p:sp>
        <p:nvSpPr>
          <p:cNvPr id="6" name="灯片编号占位符 5"/>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5" name="页脚占位符 4"/>
          <p:cNvSpPr>
            <a:spLocks noGrp="1"/>
          </p:cNvSpPr>
          <p:nvPr>
            <p:ph type="ftr" sz="quarter" idx="11"/>
          </p:nvPr>
        </p:nvSpPr>
        <p:spPr/>
        <p:txBody>
          <a:bodyPr/>
          <a:lstStyle/>
          <a:p>
            <a:pPr lvl="0" eaLnBrk="1" hangingPunct="1">
              <a:spcBef>
                <a:spcPct val="0"/>
              </a:spcBef>
            </a:pPr>
            <a:endParaRPr lang="zh-CN" altLang="en-US"/>
          </a:p>
        </p:txBody>
      </p:sp>
      <p:sp>
        <p:nvSpPr>
          <p:cNvPr id="6" name="灯片编号占位符 5"/>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5" name="页脚占位符 4"/>
          <p:cNvSpPr>
            <a:spLocks noGrp="1"/>
          </p:cNvSpPr>
          <p:nvPr>
            <p:ph type="ftr" sz="quarter" idx="11"/>
          </p:nvPr>
        </p:nvSpPr>
        <p:spPr/>
        <p:txBody>
          <a:bodyPr/>
          <a:lstStyle/>
          <a:p>
            <a:pPr lvl="0" eaLnBrk="1" hangingPunct="1">
              <a:spcBef>
                <a:spcPct val="0"/>
              </a:spcBef>
            </a:pPr>
            <a:endParaRPr lang="zh-CN" altLang="en-US"/>
          </a:p>
        </p:txBody>
      </p:sp>
      <p:sp>
        <p:nvSpPr>
          <p:cNvPr id="6" name="灯片编号占位符 5"/>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6" name="页脚占位符 5"/>
          <p:cNvSpPr>
            <a:spLocks noGrp="1"/>
          </p:cNvSpPr>
          <p:nvPr>
            <p:ph type="ftr" sz="quarter" idx="11"/>
          </p:nvPr>
        </p:nvSpPr>
        <p:spPr/>
        <p:txBody>
          <a:bodyPr/>
          <a:lstStyle/>
          <a:p>
            <a:pPr lvl="0" eaLnBrk="1" hangingPunct="1">
              <a:spcBef>
                <a:spcPct val="0"/>
              </a:spcBef>
            </a:pPr>
            <a:endParaRPr lang="zh-CN" altLang="en-US"/>
          </a:p>
        </p:txBody>
      </p:sp>
      <p:sp>
        <p:nvSpPr>
          <p:cNvPr id="7" name="灯片编号占位符 6"/>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8" name="页脚占位符 7"/>
          <p:cNvSpPr>
            <a:spLocks noGrp="1"/>
          </p:cNvSpPr>
          <p:nvPr>
            <p:ph type="ftr" sz="quarter" idx="11"/>
          </p:nvPr>
        </p:nvSpPr>
        <p:spPr/>
        <p:txBody>
          <a:bodyPr/>
          <a:lstStyle/>
          <a:p>
            <a:pPr lvl="0" eaLnBrk="1" hangingPunct="1">
              <a:spcBef>
                <a:spcPct val="0"/>
              </a:spcBef>
            </a:pPr>
            <a:endParaRPr lang="zh-CN" altLang="en-US"/>
          </a:p>
        </p:txBody>
      </p:sp>
      <p:sp>
        <p:nvSpPr>
          <p:cNvPr id="9" name="灯片编号占位符 8"/>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4" name="页脚占位符 3"/>
          <p:cNvSpPr>
            <a:spLocks noGrp="1"/>
          </p:cNvSpPr>
          <p:nvPr>
            <p:ph type="ftr" sz="quarter" idx="11"/>
          </p:nvPr>
        </p:nvSpPr>
        <p:spPr/>
        <p:txBody>
          <a:bodyPr/>
          <a:lstStyle/>
          <a:p>
            <a:pPr lvl="0" eaLnBrk="1" hangingPunct="1">
              <a:spcBef>
                <a:spcPct val="0"/>
              </a:spcBef>
            </a:pPr>
            <a:endParaRPr lang="zh-CN" altLang="en-US"/>
          </a:p>
        </p:txBody>
      </p:sp>
      <p:sp>
        <p:nvSpPr>
          <p:cNvPr id="5" name="灯片编号占位符 4"/>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3" name="页脚占位符 2"/>
          <p:cNvSpPr>
            <a:spLocks noGrp="1"/>
          </p:cNvSpPr>
          <p:nvPr>
            <p:ph type="ftr" sz="quarter" idx="11"/>
          </p:nvPr>
        </p:nvSpPr>
        <p:spPr/>
        <p:txBody>
          <a:bodyPr/>
          <a:lstStyle/>
          <a:p>
            <a:pPr lvl="0" eaLnBrk="1" hangingPunct="1">
              <a:spcBef>
                <a:spcPct val="0"/>
              </a:spcBef>
            </a:pPr>
            <a:endParaRPr lang="zh-CN" altLang="en-US"/>
          </a:p>
        </p:txBody>
      </p:sp>
      <p:sp>
        <p:nvSpPr>
          <p:cNvPr id="4" name="灯片编号占位符 3"/>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6" name="页脚占位符 5"/>
          <p:cNvSpPr>
            <a:spLocks noGrp="1"/>
          </p:cNvSpPr>
          <p:nvPr>
            <p:ph type="ftr" sz="quarter" idx="11"/>
          </p:nvPr>
        </p:nvSpPr>
        <p:spPr/>
        <p:txBody>
          <a:bodyPr/>
          <a:lstStyle/>
          <a:p>
            <a:pPr lvl="0" eaLnBrk="1" hangingPunct="1">
              <a:spcBef>
                <a:spcPct val="0"/>
              </a:spcBef>
            </a:pPr>
            <a:endParaRPr lang="zh-CN" altLang="en-US"/>
          </a:p>
        </p:txBody>
      </p:sp>
      <p:sp>
        <p:nvSpPr>
          <p:cNvPr id="7" name="灯片编号占位符 6"/>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6" name="页脚占位符 5"/>
          <p:cNvSpPr>
            <a:spLocks noGrp="1"/>
          </p:cNvSpPr>
          <p:nvPr>
            <p:ph type="ftr" sz="quarter" idx="11"/>
          </p:nvPr>
        </p:nvSpPr>
        <p:spPr/>
        <p:txBody>
          <a:bodyPr/>
          <a:lstStyle/>
          <a:p>
            <a:pPr lvl="0" eaLnBrk="1" hangingPunct="1">
              <a:spcBef>
                <a:spcPct val="0"/>
              </a:spcBef>
            </a:pPr>
            <a:endParaRPr lang="zh-CN" altLang="en-US"/>
          </a:p>
        </p:txBody>
      </p:sp>
      <p:sp>
        <p:nvSpPr>
          <p:cNvPr id="7" name="灯片编号占位符 6"/>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5" name="页脚占位符 4"/>
          <p:cNvSpPr>
            <a:spLocks noGrp="1"/>
          </p:cNvSpPr>
          <p:nvPr>
            <p:ph type="ftr" sz="quarter" idx="11"/>
          </p:nvPr>
        </p:nvSpPr>
        <p:spPr/>
        <p:txBody>
          <a:bodyPr/>
          <a:lstStyle/>
          <a:p>
            <a:pPr lvl="0" eaLnBrk="1" hangingPunct="1">
              <a:spcBef>
                <a:spcPct val="0"/>
              </a:spcBef>
            </a:pPr>
            <a:endParaRPr lang="zh-CN" altLang="en-US"/>
          </a:p>
        </p:txBody>
      </p:sp>
      <p:sp>
        <p:nvSpPr>
          <p:cNvPr id="6" name="灯片编号占位符 5"/>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spcBef>
                <a:spcPct val="0"/>
              </a:spcBef>
            </a:pPr>
            <a:fld id="{BB962C8B-B14F-4D97-AF65-F5344CB8AC3E}" type="datetimeFigureOut">
              <a:rPr lang="zh-CN" altLang="en-US"/>
              <a:t/>
            </a:fld>
            <a:endParaRPr lang="zh-CN" altLang="en-US"/>
          </a:p>
        </p:txBody>
      </p:sp>
      <p:sp>
        <p:nvSpPr>
          <p:cNvPr id="5" name="页脚占位符 4"/>
          <p:cNvSpPr>
            <a:spLocks noGrp="1"/>
          </p:cNvSpPr>
          <p:nvPr>
            <p:ph type="ftr" sz="quarter" idx="11"/>
          </p:nvPr>
        </p:nvSpPr>
        <p:spPr/>
        <p:txBody>
          <a:bodyPr/>
          <a:lstStyle/>
          <a:p>
            <a:pPr lvl="0" eaLnBrk="1" hangingPunct="1">
              <a:spcBef>
                <a:spcPct val="0"/>
              </a:spcBef>
            </a:pPr>
            <a:endParaRPr lang="zh-CN" altLang="en-US"/>
          </a:p>
        </p:txBody>
      </p:sp>
      <p:sp>
        <p:nvSpPr>
          <p:cNvPr id="6" name="灯片编号占位符 5"/>
          <p:cNvSpPr>
            <a:spLocks noGrp="1"/>
          </p:cNvSpPr>
          <p:nvPr>
            <p:ph type="sldNum" sz="quarter" idx="12"/>
          </p:nvPr>
        </p:nvSpPr>
        <p:spPr/>
        <p:txBody>
          <a:bodyPr/>
          <a:lstStyle/>
          <a:p>
            <a:pPr lvl="0" eaLnBrk="1" hangingPunct="1">
              <a:spcBef>
                <a:spcPct val="0"/>
              </a:spcBef>
            </a:pPr>
            <a:fld id="{9A0DB2DC-4C9A-4742-B13C-FB6460FD3503}" type="slidenum">
              <a:rPr lang="zh-CN" altLang="en-US"/>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chemeClr val="bg1"/>
        </a:solidFill>
        <a:effectLst/>
      </p:bgPr>
    </p:bg>
    <p:spTree>
      <p:nvGrpSpPr>
        <p:cNvPr id="1" name=""/>
        <p:cNvGrpSpPr/>
        <p:nvPr/>
      </p:nvGrpSpPr>
      <p:grpSpPr>
        <a:xfrm>
          <a:off x="0" y="0"/>
          <a:ext cx="0" cy="0"/>
        </a:xfrm>
      </p:grpSpPr>
      <p:grpSp>
        <p:nvGrpSpPr>
          <p:cNvPr id="2" name="Group 29"/>
          <p:cNvGrpSpPr/>
          <p:nvPr/>
        </p:nvGrpSpPr>
        <p:grpSpPr>
          <a:xfrm>
            <a:off x="1143000" y="628650"/>
            <a:ext cx="8012113" cy="2571750"/>
            <a:chOff x="720" y="396"/>
            <a:chExt cx="5047" cy="1620"/>
          </a:xfrm>
        </p:grpSpPr>
        <p:sp>
          <p:nvSpPr>
            <p:cNvPr id="12" name="Rectangle 18"/>
            <p:cNvSpPr>
              <a:spLocks noChangeArrowheads="1"/>
            </p:cNvSpPr>
            <p:nvPr/>
          </p:nvSpPr>
          <p:spPr bwMode="gray">
            <a:xfrm>
              <a:off x="1081" y="396"/>
              <a:ext cx="4686" cy="1596"/>
            </a:xfrm>
            <a:prstGeom prst="rect">
              <a:avLst/>
            </a:prstGeom>
            <a:solidFill>
              <a:schemeClr val="fo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3" name="Rectangle 28"/>
            <p:cNvSpPr>
              <a:spLocks noChangeArrowheads="1"/>
            </p:cNvSpPr>
            <p:nvPr/>
          </p:nvSpPr>
          <p:spPr bwMode="gray">
            <a:xfrm>
              <a:off x="720" y="1440"/>
              <a:ext cx="576" cy="576"/>
            </a:xfrm>
            <a:prstGeom prst="rect">
              <a:avLst/>
            </a:prstGeom>
            <a:solidFill>
              <a:schemeClr val="folHlink"/>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grpSp>
      <p:sp>
        <p:nvSpPr>
          <p:cNvPr id="14" name="Rectangle 17"/>
          <p:cNvSpPr>
            <a:spLocks noChangeArrowheads="1"/>
          </p:cNvSpPr>
          <p:nvPr/>
        </p:nvSpPr>
        <p:spPr bwMode="gray">
          <a:xfrm>
            <a:off x="1130300" y="3141663"/>
            <a:ext cx="8013700" cy="574675"/>
          </a:xfrm>
          <a:prstGeom prst="rect">
            <a:avLst/>
          </a:prstGeom>
          <a:solidFill>
            <a:schemeClr val="tx2"/>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5" name="Rectangle 19"/>
          <p:cNvSpPr>
            <a:spLocks noChangeArrowheads="1"/>
          </p:cNvSpPr>
          <p:nvPr/>
        </p:nvSpPr>
        <p:spPr bwMode="gray">
          <a:xfrm>
            <a:off x="573088" y="2520950"/>
            <a:ext cx="576263" cy="641350"/>
          </a:xfrm>
          <a:prstGeom prst="rect">
            <a:avLst/>
          </a:prstGeom>
          <a:solidFill>
            <a:schemeClr val="accent2"/>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6" name="Rectangle 20"/>
          <p:cNvSpPr>
            <a:spLocks noChangeArrowheads="1"/>
          </p:cNvSpPr>
          <p:nvPr/>
        </p:nvSpPr>
        <p:spPr bwMode="gray">
          <a:xfrm>
            <a:off x="1716088" y="628650"/>
            <a:ext cx="566738" cy="636588"/>
          </a:xfrm>
          <a:prstGeom prst="rect">
            <a:avLst/>
          </a:prstGeom>
          <a:solidFill>
            <a:schemeClr va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7" name="Rectangle 21"/>
          <p:cNvSpPr>
            <a:spLocks noChangeArrowheads="1"/>
          </p:cNvSpPr>
          <p:nvPr/>
        </p:nvSpPr>
        <p:spPr bwMode="gray">
          <a:xfrm>
            <a:off x="2278063" y="0"/>
            <a:ext cx="585788" cy="635000"/>
          </a:xfrm>
          <a:prstGeom prst="rect">
            <a:avLst/>
          </a:prstGeom>
          <a:solidFill>
            <a:schemeClr va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8" name="Rectangle 22"/>
          <p:cNvSpPr>
            <a:spLocks noChangeArrowheads="1"/>
          </p:cNvSpPr>
          <p:nvPr/>
        </p:nvSpPr>
        <p:spPr bwMode="gray">
          <a:xfrm>
            <a:off x="2281238" y="628650"/>
            <a:ext cx="585788" cy="631825"/>
          </a:xfrm>
          <a:prstGeom prst="rect">
            <a:avLst/>
          </a:prstGeom>
          <a:solidFill>
            <a:schemeClr val="accent2"/>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9" name="Rectangle 23"/>
          <p:cNvSpPr>
            <a:spLocks noChangeArrowheads="1"/>
          </p:cNvSpPr>
          <p:nvPr/>
        </p:nvSpPr>
        <p:spPr bwMode="gray">
          <a:xfrm>
            <a:off x="1141413" y="1262063"/>
            <a:ext cx="574675" cy="625475"/>
          </a:xfrm>
          <a:prstGeom prst="rect">
            <a:avLst/>
          </a:prstGeom>
          <a:solidFill>
            <a:schemeClr va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20" name="Rectangle 24"/>
          <p:cNvSpPr>
            <a:spLocks noChangeArrowheads="1"/>
          </p:cNvSpPr>
          <p:nvPr/>
        </p:nvSpPr>
        <p:spPr bwMode="gray">
          <a:xfrm>
            <a:off x="1716088" y="1263650"/>
            <a:ext cx="566738" cy="622300"/>
          </a:xfrm>
          <a:prstGeom prst="rect">
            <a:avLst/>
          </a:prstGeom>
          <a:solidFill>
            <a:schemeClr val="accent2"/>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21" name="Rectangle 25"/>
          <p:cNvSpPr>
            <a:spLocks noChangeArrowheads="1"/>
          </p:cNvSpPr>
          <p:nvPr/>
        </p:nvSpPr>
        <p:spPr bwMode="gray">
          <a:xfrm>
            <a:off x="573088" y="1885950"/>
            <a:ext cx="576263" cy="644525"/>
          </a:xfrm>
          <a:prstGeom prst="rect">
            <a:avLst/>
          </a:prstGeom>
          <a:solidFill>
            <a:schemeClr va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22" name="Rectangle 26"/>
          <p:cNvSpPr>
            <a:spLocks noChangeArrowheads="1"/>
          </p:cNvSpPr>
          <p:nvPr/>
        </p:nvSpPr>
        <p:spPr bwMode="gray">
          <a:xfrm>
            <a:off x="1141413" y="1885950"/>
            <a:ext cx="576263" cy="644525"/>
          </a:xfrm>
          <a:prstGeom prst="rect">
            <a:avLst/>
          </a:prstGeom>
          <a:solidFill>
            <a:schemeClr val="accent2"/>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23" name="Rectangle 27"/>
          <p:cNvSpPr>
            <a:spLocks noChangeArrowheads="1"/>
          </p:cNvSpPr>
          <p:nvPr/>
        </p:nvSpPr>
        <p:spPr bwMode="gray">
          <a:xfrm>
            <a:off x="0" y="2528888"/>
            <a:ext cx="574675" cy="633413"/>
          </a:xfrm>
          <a:prstGeom prst="rect">
            <a:avLst/>
          </a:prstGeom>
          <a:solidFill>
            <a:schemeClr va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3074" name="Rectangle 2"/>
          <p:cNvSpPr>
            <a:spLocks noGrp="1" noChangeArrowheads="1"/>
          </p:cNvSpPr>
          <p:nvPr>
            <p:ph type="ctrTitle" hasCustomPrompt="1"/>
          </p:nvPr>
        </p:nvSpPr>
        <p:spPr bwMode="gray">
          <a:xfrm>
            <a:off x="1752600" y="1800225"/>
            <a:ext cx="6629400" cy="1012825"/>
          </a:xfrm>
        </p:spPr>
        <p:txBody>
          <a:bodyPr/>
          <a:lstStyle>
            <a:lvl1pPr algn="ctr">
              <a:defRPr sz="3600" i="1">
                <a:latin typeface="Verdana" panose="020b0604030504040204" pitchFamily="34" charset="0"/>
              </a:defRPr>
            </a:lvl1pPr>
          </a:lstStyle>
          <a:p>
            <a:r>
              <a:rPr lang="en-US" altLang="zh-CN"/>
              <a:t>Click to edit Master </a:t>
            </a:r>
            <a:br>
              <a:rPr lang="en-US" altLang="zh-CN"/>
            </a:br>
            <a:r>
              <a:rPr lang="en-US" altLang="zh-CN"/>
              <a:t>title style</a:t>
            </a:r>
            <a:endParaRPr lang="en-US" altLang="zh-CN"/>
          </a:p>
        </p:txBody>
      </p:sp>
      <p:sp>
        <p:nvSpPr>
          <p:cNvPr id="3075" name="Rectangle 3"/>
          <p:cNvSpPr>
            <a:spLocks noGrp="1" noChangeArrowheads="1"/>
          </p:cNvSpPr>
          <p:nvPr>
            <p:ph type="subTitle" idx="1"/>
          </p:nvPr>
        </p:nvSpPr>
        <p:spPr bwMode="gray">
          <a:xfrm>
            <a:off x="1600200" y="3276600"/>
            <a:ext cx="6324600" cy="381000"/>
          </a:xfrm>
        </p:spPr>
        <p:txBody>
          <a:bodyPr/>
          <a:lstStyle>
            <a:lvl1pPr marL="0" indent="0" algn="ctr">
              <a:buFont typeface="Wingdings" panose="05000000000000000000" pitchFamily="2" charset="2"/>
              <a:buNone/>
              <a:defRPr sz="1800" b="1">
                <a:solidFill>
                  <a:schemeClr val="bg1"/>
                </a:solidFill>
              </a:defRPr>
            </a:lvl1pPr>
          </a:lstStyle>
          <a:p>
            <a:r>
              <a:rPr lang="en-US" altLang="zh-CN"/>
              <a:t>Click to edit Master subtitle style</a:t>
            </a:r>
            <a:endParaRPr lang="en-US" altLang="zh-CN"/>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4" name="灯片编号占位符 3"/>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228725"/>
            <a:ext cx="4038600" cy="5248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228725"/>
            <a:ext cx="4038600" cy="5248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灯片编号占位符 4"/>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灯片编号占位符 6"/>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灯片编号占位符 2"/>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灯片编号占位符 1"/>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灯片编号占位符 4"/>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Tx/>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灯片编号占位符 4"/>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457200"/>
            <a:ext cx="2057400" cy="60198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457200"/>
            <a:ext cx="6019800" cy="60198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灯片编号占位符 3"/>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457200" y="457200"/>
            <a:ext cx="8229600" cy="6019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灯片编号占位符 2"/>
          <p:cNvSpPr>
            <a:spLocks noGrp="1"/>
          </p:cNvSpPr>
          <p:nvPr>
            <p:ph type="sldNum" sz="quarter" idx="10"/>
          </p:nvPr>
        </p:nvSpPr>
        <p:spPr/>
        <p:txBody>
          <a:body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61442" name="标题 61441"/>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61443" name="文本占位符 61442"/>
          <p:cNvSpPr>
            <a:spLocks noGrp="1"/>
          </p:cNvSpPr>
          <p:nvPr>
            <p:ph type="body" idx="1"/>
          </p:nvPr>
        </p:nvSpPr>
        <p:spPr>
          <a:xfrm>
            <a:off x="457200" y="1600200"/>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1444" name="日期占位符 61443"/>
          <p:cNvSpPr>
            <a:spLocks noGrp="1"/>
          </p:cNvSpPr>
          <p:nvPr>
            <p:ph type="dt" sz="half" idx="2"/>
          </p:nvPr>
        </p:nvSpPr>
        <p:spPr>
          <a:xfrm>
            <a:off x="457200" y="6245225"/>
            <a:ext cx="2133600" cy="476250"/>
          </a:xfrm>
          <a:prstGeom prst="rect">
            <a:avLst/>
          </a:prstGeom>
          <a:noFill/>
          <a:ln w="9525">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lvl="0" eaLnBrk="1" hangingPunct="1">
              <a:spcBef>
                <a:spcPct val="0"/>
              </a:spcBef>
            </a:pPr>
            <a:fld id="{BB962C8B-B14F-4D97-AF65-F5344CB8AC3E}" type="datetimeFigureOut">
              <a:rPr lang="zh-CN" altLang="en-US"/>
              <a:t/>
            </a:fld>
            <a:endParaRPr lang="zh-CN" altLang="en-US"/>
          </a:p>
        </p:txBody>
      </p:sp>
      <p:sp>
        <p:nvSpPr>
          <p:cNvPr id="61445" name="页脚占位符 61444"/>
          <p:cNvSpPr>
            <a:spLocks noGrp="1"/>
          </p:cNvSpPr>
          <p:nvPr>
            <p:ph type="ftr" sz="quarter" idx="3"/>
          </p:nvPr>
        </p:nvSpPr>
        <p:spPr>
          <a:xfrm>
            <a:off x="3124200" y="6245225"/>
            <a:ext cx="2895600" cy="476250"/>
          </a:xfrm>
          <a:prstGeom prst="rect">
            <a:avLst/>
          </a:prstGeom>
          <a:noFill/>
          <a:ln w="9525">
            <a:noFill/>
          </a:ln>
        </p:spPr>
        <p:txBody>
          <a:bodyPr/>
          <a:lstStyle>
            <a:defPPr>
              <a:defRPr lang="en-US"/>
            </a:defPPr>
            <a:lvl1pPr marL="0" lvl="0" indent="0" algn="ctr" defTabSz="914400" rtl="0" eaLnBrk="1" fontAlgn="base" latinLnBrk="0" hangingPunct="1">
              <a:lnSpc>
                <a:spcPct val="100000"/>
              </a:lnSpc>
              <a:spcBef>
                <a:spcPct val="5000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lvl="0" eaLnBrk="1" hangingPunct="1">
              <a:spcBef>
                <a:spcPct val="0"/>
              </a:spcBef>
            </a:pPr>
            <a:endParaRPr lang="zh-CN" altLang="en-US"/>
          </a:p>
        </p:txBody>
      </p:sp>
      <p:sp>
        <p:nvSpPr>
          <p:cNvPr id="61446" name="灯片编号占位符 61445"/>
          <p:cNvSpPr>
            <a:spLocks noGrp="1"/>
          </p:cNvSpPr>
          <p:nvPr>
            <p:ph type="sldNum" sz="quarter" idx="4"/>
          </p:nvPr>
        </p:nvSpPr>
        <p:spPr>
          <a:xfrm>
            <a:off x="6553200" y="6245225"/>
            <a:ext cx="2133600" cy="476250"/>
          </a:xfrm>
          <a:prstGeom prst="rect">
            <a:avLst/>
          </a:prstGeom>
          <a:noFill/>
          <a:ln w="9525">
            <a:noFill/>
          </a:ln>
        </p:spPr>
        <p:txBody>
          <a:bodyPr/>
          <a:lstStyle>
            <a:defPPr>
              <a:defRPr lang="en-US"/>
            </a:defPPr>
            <a:lvl1pPr marL="0" lvl="0" indent="0" algn="r" defTabSz="914400" rtl="0" eaLnBrk="1" fontAlgn="base" latinLnBrk="0" hangingPunct="1">
              <a:lnSpc>
                <a:spcPct val="100000"/>
              </a:lnSpc>
              <a:spcBef>
                <a:spcPct val="5000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lvl="0" eaLnBrk="1" hangingPunct="1">
              <a:spcBef>
                <a:spcPct val="0"/>
              </a:spcBef>
            </a:pPr>
            <a:fld id="{9A0DB2DC-4C9A-4742-B13C-FB6460FD3503}"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0" fontAlgn="base" latinLnBrk="0" hangingPunct="0">
        <a:lnSpc>
          <a:spcPct val="100000"/>
        </a:lnSpc>
        <a:spcBef>
          <a:spcPct val="50000"/>
        </a:spcBef>
        <a:spcAft>
          <a:spcPct val="0"/>
        </a:spcAft>
        <a:buNone/>
        <a:defRPr sz="2400" b="1" i="0" u="sng" kern="1200" baseline="0">
          <a:solidFill>
            <a:schemeClr val="bg1"/>
          </a:solidFill>
          <a:latin typeface="+mn-lt"/>
          <a:ea typeface="+mn-ea"/>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39" name="Rectangle 15"/>
          <p:cNvSpPr>
            <a:spLocks noChangeArrowheads="1"/>
          </p:cNvSpPr>
          <p:nvPr/>
        </p:nvSpPr>
        <p:spPr bwMode="gray">
          <a:xfrm>
            <a:off x="655638" y="360363"/>
            <a:ext cx="8497888" cy="719138"/>
          </a:xfrm>
          <a:prstGeom prst="rect">
            <a:avLst/>
          </a:prstGeom>
          <a:solidFill>
            <a:schemeClr val="folHlink"/>
          </a:solidFill>
          <a:ln w="9525">
            <a:noFill/>
            <a:miter lim="800000"/>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2051" name="Rectangle 3"/>
          <p:cNvSpPr>
            <a:spLocks noGrp="1"/>
          </p:cNvSpPr>
          <p:nvPr>
            <p:ph type="body" idx="1"/>
          </p:nvPr>
        </p:nvSpPr>
        <p:spPr>
          <a:xfrm>
            <a:off x="457200" y="1228725"/>
            <a:ext cx="8229600" cy="5248275"/>
          </a:xfrm>
          <a:prstGeom prst="rect">
            <a:avLst/>
          </a:prstGeom>
          <a:noFill/>
          <a:ln w="9525">
            <a:noFill/>
          </a:ln>
        </p:spPr>
        <p:txBody>
          <a:body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1030" name="Rectangle 6"/>
          <p:cNvSpPr>
            <a:spLocks noGrp="1" noChangeArrowheads="1"/>
          </p:cNvSpPr>
          <p:nvPr>
            <p:ph type="sldNum" sz="quarter" idx="4"/>
          </p:nvPr>
        </p:nvSpPr>
        <p:spPr bwMode="auto">
          <a:xfrm>
            <a:off x="2627313" y="6697663"/>
            <a:ext cx="2133600" cy="320675"/>
          </a:xfrm>
          <a:prstGeom prst="rect">
            <a:avLst/>
          </a:prstGeom>
          <a:noFill/>
          <a:ln w="9525">
            <a:noFill/>
            <a:miter lim="800000"/>
          </a:ln>
          <a:effectLst/>
        </p:spPr>
        <p:txBody>
          <a:bodyPr vert="horz" wrap="square" lIns="91440" tIns="45720" rIns="91440" bIns="45720" numCol="1" anchor="t" anchorCtr="0" compatLnSpc="1"/>
          <a:lstStyle>
            <a:defPPr>
              <a:defRPr lang="en-US"/>
            </a:defPPr>
            <a:lvl1pPr marL="0" lvl="0" indent="0" algn="r" defTabSz="914400" rtl="0" eaLnBrk="1" fontAlgn="base" latinLnBrk="0" hangingPunct="1">
              <a:lnSpc>
                <a:spcPct val="100000"/>
              </a:lnSpc>
              <a:spcBef>
                <a:spcPct val="50000"/>
              </a:spcBef>
              <a:spcAft>
                <a:spcPct val="0"/>
              </a:spcAft>
              <a:buNone/>
              <a:defRPr sz="1400" b="0" i="0" u="none" kern="1200" baseline="0">
                <a:solidFill>
                  <a:schemeClr val="tx1"/>
                </a:solidFill>
                <a:latin typeface="Arial" pitchFamily="34" charset="0"/>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lvl="0" eaLnBrk="1" hangingPunct="1">
              <a:spcBef>
                <a:spcPct val="0"/>
              </a:spcBef>
            </a:pPr>
            <a:fld id="{9A0DB2DC-4C9A-4742-B13C-FB6460FD3503}" type="slidenum">
              <a:rPr lang="zh-CN" altLang="en-US">
                <a:ea typeface="楷体_GB2312" pitchFamily="49" charset="-122"/>
              </a:rPr>
              <a:t/>
            </a:fld>
            <a:endParaRPr lang="zh-CN" altLang="en-US">
              <a:latin typeface="楷体_GB2312" pitchFamily="49" charset="-122"/>
              <a:ea typeface="楷体_GB2312" pitchFamily="49" charset="-122"/>
            </a:endParaRPr>
          </a:p>
        </p:txBody>
      </p:sp>
      <p:sp>
        <p:nvSpPr>
          <p:cNvPr id="2053" name="Rectangle 2"/>
          <p:cNvSpPr>
            <a:spLocks noGrp="1"/>
          </p:cNvSpPr>
          <p:nvPr>
            <p:ph type="title"/>
          </p:nvPr>
        </p:nvSpPr>
        <p:spPr>
          <a:xfrm>
            <a:off x="1143000" y="457200"/>
            <a:ext cx="7391400" cy="487363"/>
          </a:xfrm>
          <a:prstGeom prst="rect">
            <a:avLst/>
          </a:prstGeom>
          <a:noFill/>
          <a:ln w="9525">
            <a:noFill/>
          </a:ln>
        </p:spPr>
        <p:txBody>
          <a:bodyPr anchor="ctr" anchorCtr="0"/>
          <a:lstStyle/>
          <a:p>
            <a:pPr lvl="0"/>
            <a:r>
              <a:rPr lang="en-US" altLang="zh-CN"/>
              <a:t>Click to edit Master title style</a:t>
            </a:r>
            <a:endParaRPr lang="en-US" altLang="zh-CN"/>
          </a:p>
        </p:txBody>
      </p:sp>
      <p:sp>
        <p:nvSpPr>
          <p:cNvPr id="1048" name="Rectangle 24"/>
          <p:cNvSpPr>
            <a:spLocks noChangeArrowheads="1"/>
          </p:cNvSpPr>
          <p:nvPr/>
        </p:nvSpPr>
        <p:spPr bwMode="gray">
          <a:xfrm>
            <a:off x="0" y="719138"/>
            <a:ext cx="328613" cy="361950"/>
          </a:xfrm>
          <a:prstGeom prst="rect">
            <a:avLst/>
          </a:prstGeom>
          <a:solidFill>
            <a:schemeClr val="hlink"/>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49" name="Rectangle 25"/>
          <p:cNvSpPr>
            <a:spLocks noChangeArrowheads="1"/>
          </p:cNvSpPr>
          <p:nvPr/>
        </p:nvSpPr>
        <p:spPr bwMode="gray">
          <a:xfrm>
            <a:off x="328613" y="357188"/>
            <a:ext cx="328613" cy="361950"/>
          </a:xfrm>
          <a:prstGeom prst="rect">
            <a:avLst/>
          </a:prstGeom>
          <a:solidFill>
            <a:schemeClr val="hlink"/>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50" name="Rectangle 26"/>
          <p:cNvSpPr>
            <a:spLocks noChangeArrowheads="1"/>
          </p:cNvSpPr>
          <p:nvPr/>
        </p:nvSpPr>
        <p:spPr bwMode="gray">
          <a:xfrm>
            <a:off x="657225" y="0"/>
            <a:ext cx="328613" cy="361950"/>
          </a:xfrm>
          <a:prstGeom prst="rect">
            <a:avLst/>
          </a:prstGeom>
          <a:solidFill>
            <a:schemeClr val="hlink"/>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52" name="Rectangle 28"/>
          <p:cNvSpPr>
            <a:spLocks noChangeArrowheads="1"/>
          </p:cNvSpPr>
          <p:nvPr/>
        </p:nvSpPr>
        <p:spPr bwMode="gray">
          <a:xfrm>
            <a:off x="657225" y="361950"/>
            <a:ext cx="328613" cy="361950"/>
          </a:xfrm>
          <a:prstGeom prst="rect">
            <a:avLst/>
          </a:prstGeom>
          <a:solidFill>
            <a:schemeClr val="accent2"/>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53" name="Rectangle 29"/>
          <p:cNvSpPr>
            <a:spLocks noChangeArrowheads="1"/>
          </p:cNvSpPr>
          <p:nvPr/>
        </p:nvSpPr>
        <p:spPr bwMode="gray">
          <a:xfrm>
            <a:off x="328613" y="719138"/>
            <a:ext cx="328613" cy="361950"/>
          </a:xfrm>
          <a:prstGeom prst="rect">
            <a:avLst/>
          </a:prstGeom>
          <a:solidFill>
            <a:schemeClr val="accent2"/>
          </a:solidFill>
          <a:ln w="9525">
            <a:no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ransition/>
  <p:timing/>
  <p:txStyles>
    <p:titleStyle>
      <a:lvl1pPr algn="l" rtl="0" eaLnBrk="0" fontAlgn="base" hangingPunct="0">
        <a:spcBef>
          <a:spcPct val="0"/>
        </a:spcBef>
        <a:spcAft>
          <a:spcPct val="0"/>
        </a:spcAft>
        <a:defRPr sz="2800" b="1">
          <a:solidFill>
            <a:schemeClr val="bg1"/>
          </a:solidFill>
          <a:latin typeface="+mj-lt"/>
          <a:ea typeface="+mj-ea"/>
          <a:cs typeface="+mj-cs"/>
        </a:defRPr>
      </a:lvl1pPr>
      <a:lvl2pPr algn="l" rtl="0" eaLnBrk="0" fontAlgn="base" hangingPunct="0">
        <a:spcBef>
          <a:spcPct val="0"/>
        </a:spcBef>
        <a:spcAft>
          <a:spcPct val="0"/>
        </a:spcAft>
        <a:defRPr sz="2800" b="1">
          <a:solidFill>
            <a:schemeClr val="bg1"/>
          </a:solidFill>
          <a:latin typeface="Arial" pitchFamily="34" charset="0"/>
        </a:defRPr>
      </a:lvl2pPr>
      <a:lvl3pPr algn="l" rtl="0" eaLnBrk="0" fontAlgn="base" hangingPunct="0">
        <a:spcBef>
          <a:spcPct val="0"/>
        </a:spcBef>
        <a:spcAft>
          <a:spcPct val="0"/>
        </a:spcAft>
        <a:defRPr sz="2800" b="1">
          <a:solidFill>
            <a:schemeClr val="bg1"/>
          </a:solidFill>
          <a:latin typeface="Arial" pitchFamily="34" charset="0"/>
        </a:defRPr>
      </a:lvl3pPr>
      <a:lvl4pPr algn="l" rtl="0" eaLnBrk="0" fontAlgn="base" hangingPunct="0">
        <a:spcBef>
          <a:spcPct val="0"/>
        </a:spcBef>
        <a:spcAft>
          <a:spcPct val="0"/>
        </a:spcAft>
        <a:defRPr sz="2800" b="1">
          <a:solidFill>
            <a:schemeClr val="bg1"/>
          </a:solidFill>
          <a:latin typeface="Arial" pitchFamily="34" charset="0"/>
        </a:defRPr>
      </a:lvl4pPr>
      <a:lvl5pPr algn="l" rtl="0" eaLnBrk="0" fontAlgn="base" hangingPunct="0">
        <a:spcBef>
          <a:spcPct val="0"/>
        </a:spcBef>
        <a:spcAft>
          <a:spcPct val="0"/>
        </a:spcAft>
        <a:defRPr sz="2800" b="1">
          <a:solidFill>
            <a:schemeClr val="bg1"/>
          </a:solidFill>
          <a:latin typeface="Arial" pitchFamily="34" charset="0"/>
        </a:defRPr>
      </a:lvl5pPr>
      <a:lvl6pPr marL="457200" algn="l" rtl="0" fontAlgn="base">
        <a:spcBef>
          <a:spcPct val="0"/>
        </a:spcBef>
        <a:spcAft>
          <a:spcPct val="0"/>
        </a:spcAft>
        <a:defRPr sz="2800" b="1">
          <a:solidFill>
            <a:schemeClr val="bg1"/>
          </a:solidFill>
          <a:latin typeface="Arial" pitchFamily="34" charset="0"/>
        </a:defRPr>
      </a:lvl6pPr>
      <a:lvl7pPr marL="914400" algn="l" rtl="0" fontAlgn="base">
        <a:spcBef>
          <a:spcPct val="0"/>
        </a:spcBef>
        <a:spcAft>
          <a:spcPct val="0"/>
        </a:spcAft>
        <a:defRPr sz="2800" b="1">
          <a:solidFill>
            <a:schemeClr val="bg1"/>
          </a:solidFill>
          <a:latin typeface="Arial" pitchFamily="34" charset="0"/>
        </a:defRPr>
      </a:lvl7pPr>
      <a:lvl8pPr marL="1371600" algn="l" rtl="0" fontAlgn="base">
        <a:spcBef>
          <a:spcPct val="0"/>
        </a:spcBef>
        <a:spcAft>
          <a:spcPct val="0"/>
        </a:spcAft>
        <a:defRPr sz="2800" b="1">
          <a:solidFill>
            <a:schemeClr val="bg1"/>
          </a:solidFill>
          <a:latin typeface="Arial" pitchFamily="34" charset="0"/>
        </a:defRPr>
      </a:lvl8pPr>
      <a:lvl9pPr marL="1828800" algn="l" rtl="0" fontAlgn="base">
        <a:spcBef>
          <a:spcPct val="0"/>
        </a:spcBef>
        <a:spcAft>
          <a:spcPct val="0"/>
        </a:spcAft>
        <a:defRPr sz="2800" b="1">
          <a:solidFill>
            <a:schemeClr val="bg1"/>
          </a:solidFill>
          <a:latin typeface="Arial" pitchFamily="34" charset="0"/>
        </a:defRPr>
      </a:lvl9pPr>
    </p:titleStyle>
    <p:bodyStyle>
      <a:lvl1pPr marL="342900" indent="-342900" algn="l" rtl="0" eaLnBrk="0" fontAlgn="base" hangingPunct="0">
        <a:spcBef>
          <a:spcPct val="20000"/>
        </a:spcBef>
        <a:spcAft>
          <a:spcPct val="0"/>
        </a:spcAft>
        <a:buClr>
          <a:schemeClr val="hlink"/>
        </a:buClr>
        <a:buFont typeface="Wingdings" panose="05000000000000000000" pitchFamily="2" charset="2"/>
        <a:buChar char="v"/>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anose="05000000000000000000" pitchFamily="2" charset="2"/>
        <a:buChar char="§"/>
        <a:defRPr sz="2800">
          <a:solidFill>
            <a:schemeClr val="tx1"/>
          </a:solidFill>
          <a:latin typeface="+mj-lt"/>
        </a:defRPr>
      </a:lvl2pPr>
      <a:lvl3pPr marL="1143000" indent="-228600" algn="l" rtl="0" eaLnBrk="0" fontAlgn="base" hangingPunct="0">
        <a:spcBef>
          <a:spcPct val="20000"/>
        </a:spcBef>
        <a:spcAft>
          <a:spcPct val="0"/>
        </a:spcAft>
        <a:buClr>
          <a:schemeClr val="tx1"/>
        </a:buClr>
        <a:buChar char="•"/>
        <a:defRPr sz="2400">
          <a:solidFill>
            <a:schemeClr val="tx1"/>
          </a:solidFill>
          <a:latin typeface="+mj-lt"/>
        </a:defRPr>
      </a:lvl3pPr>
      <a:lvl4pPr marL="1600200" indent="-228600" algn="l" rtl="0" eaLnBrk="0" fontAlgn="base" hangingPunct="0">
        <a:spcBef>
          <a:spcPct val="20000"/>
        </a:spcBef>
        <a:spcAft>
          <a:spcPct val="0"/>
        </a:spcAft>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j-lt"/>
        </a:defRPr>
      </a:lvl6pPr>
      <a:lvl7pPr marL="2971800" indent="-228600" algn="l" rtl="0" fontAlgn="base">
        <a:spcBef>
          <a:spcPct val="20000"/>
        </a:spcBef>
        <a:spcAft>
          <a:spcPct val="0"/>
        </a:spcAft>
        <a:buChar char="»"/>
        <a:defRPr sz="2000">
          <a:solidFill>
            <a:schemeClr val="tx1"/>
          </a:solidFill>
          <a:latin typeface="+mj-lt"/>
        </a:defRPr>
      </a:lvl7pPr>
      <a:lvl8pPr marL="3429000" indent="-228600" algn="l" rtl="0" fontAlgn="base">
        <a:spcBef>
          <a:spcPct val="20000"/>
        </a:spcBef>
        <a:spcAft>
          <a:spcPct val="0"/>
        </a:spcAft>
        <a:buChar char="»"/>
        <a:defRPr sz="2000">
          <a:solidFill>
            <a:schemeClr val="tx1"/>
          </a:solidFill>
          <a:latin typeface="+mj-lt"/>
        </a:defRPr>
      </a:lvl8pPr>
      <a:lvl9pPr marL="3886200" indent="-228600" algn="l" rtl="0" fontAlgn="base">
        <a:spcBef>
          <a:spcPct val="20000"/>
        </a:spcBef>
        <a:spcAft>
          <a:spcPct val="0"/>
        </a:spcAft>
        <a:buChar char="»"/>
        <a:defRPr sz="2000">
          <a:solidFill>
            <a:schemeClr val="tx1"/>
          </a:solidFill>
          <a:latin typeface="+mj-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w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3.em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4.png" /><Relationship Id="rId3" Type="http://schemas.openxmlformats.org/officeDocument/2006/relationships/video" Target="file:///C:\Users\Administrator.PC-20121113FRIO\Desktop\&#24066;&#35828;&#35838;\&#23548;&#20837;.mpg" TargetMode="External" /><Relationship Id="rId4" Type="http://schemas.microsoft.com/office/2007/relationships/media" Target="file:///C:\Users\Administrator.PC-20121113FRIO\Desktop\&#24066;&#35828;&#35838;\&#23548;&#20837;.mpg" TargetMode="External" /><Relationship Id="rId5"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4.jpeg" /><Relationship Id="rId11" Type="http://schemas.openxmlformats.org/officeDocument/2006/relationships/image" Target="../media/image15.jpe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jpeg" /><Relationship Id="rId7" Type="http://schemas.openxmlformats.org/officeDocument/2006/relationships/image" Target="../media/image11.jpeg" /><Relationship Id="rId8" Type="http://schemas.openxmlformats.org/officeDocument/2006/relationships/image" Target="../media/image12.jpeg" /><Relationship Id="rId9"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 Id="rId3" Type="http://schemas.openxmlformats.org/officeDocument/2006/relationships/video" Target="file:///C:\Users\Administrator.PC-20121113FRIO\Desktop\&#24066;&#35828;&#35838;\&#23398;&#29983;&#35752;&#35770;1.mpg" TargetMode="External" /><Relationship Id="rId4" Type="http://schemas.microsoft.com/office/2007/relationships/media" Target="file:///C:\Users\Administrator.PC-20121113FRIO\Desktop\&#24066;&#35828;&#35838;\&#23398;&#29983;&#35752;&#35770;1.mpg" TargetMode="External" /><Relationship Id="rId5" Type="http://schemas.openxmlformats.org/officeDocument/2006/relationships/image" Target="../media/image16.jpeg" /><Relationship Id="rId6" Type="http://schemas.openxmlformats.org/officeDocument/2006/relationships/image" Target="../media/image17.jpeg" /><Relationship Id="rId7" Type="http://schemas.openxmlformats.org/officeDocument/2006/relationships/image" Target="../media/image1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audio" Target="../media/whoosh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01503412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55300" name="Rectangle 2"/>
          <p:cNvSpPr/>
          <p:nvPr/>
        </p:nvSpPr>
        <p:spPr>
          <a:xfrm>
            <a:off x="1116013" y="1628775"/>
            <a:ext cx="7812087" cy="1012825"/>
          </a:xfrm>
          <a:prstGeom prst="rect">
            <a:avLst/>
          </a:prstGeom>
          <a:noFill/>
          <a:ln w="9525">
            <a:noFill/>
          </a:ln>
        </p:spPr>
        <p:txBody>
          <a:bodyPr anchor="ctr" anchorCtr="0"/>
          <a:lstStyle>
            <a:defPPr>
              <a:defRPr lang="en-US"/>
            </a:defPPr>
            <a:lvl1pPr marL="0" lvl="0" indent="0" algn="ctr" defTabSz="914400" rtl="0" eaLnBrk="1" fontAlgn="base" latinLnBrk="0" hangingPunct="1">
              <a:lnSpc>
                <a:spcPct val="100000"/>
              </a:lnSpc>
              <a:spcBef>
                <a:spcPct val="0"/>
              </a:spcBef>
              <a:spcAft>
                <a:spcPct val="0"/>
              </a:spcAft>
              <a:buClrTx/>
              <a:buSzTx/>
              <a:buFontTx/>
              <a:buNone/>
              <a:defRPr sz="4400" b="0" i="0" u="none" kern="1200" baseline="0">
                <a:solidFill>
                  <a:schemeClr val="tx2"/>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lvl="0"/>
            <a:r>
              <a:rPr lang="zh-CN" altLang="en-US" sz="8800">
                <a:solidFill>
                  <a:srgbClr val="FF3300"/>
                </a:solidFill>
                <a:effectLst>
                  <a:outerShdw blurRad="38100" dist="38100" dir="2700000">
                    <a:srgbClr val="000000"/>
                  </a:outerShdw>
                </a:effectLst>
                <a:latin typeface="华文楷体" panose="02010600040101010101" pitchFamily="2" charset="-122"/>
                <a:ea typeface="华文楷体" panose="02010600040101010101" pitchFamily="2" charset="-122"/>
              </a:rPr>
              <a:t>图形的平移</a:t>
            </a:r>
            <a:endParaRPr lang="zh-CN" altLang="en-US" sz="8800">
              <a:solidFill>
                <a:srgbClr val="FF3300"/>
              </a:solidFill>
              <a:effectLst>
                <a:outerShdw blurRad="38100" dist="38100" dir="2700000">
                  <a:srgbClr val="000000"/>
                </a:outerShdw>
              </a:effectLst>
              <a:latin typeface="华文楷体" panose="02010600040101010101" pitchFamily="2" charset="-122"/>
              <a:ea typeface="华文楷体" panose="02010600040101010101" pitchFamily="2" charset="-122"/>
            </a:endParaRPr>
          </a:p>
        </p:txBody>
      </p:sp>
      <p:sp>
        <p:nvSpPr>
          <p:cNvPr id="55301" name="Rectangle 3"/>
          <p:cNvSpPr/>
          <p:nvPr/>
        </p:nvSpPr>
        <p:spPr>
          <a:xfrm>
            <a:off x="2916238" y="5445125"/>
            <a:ext cx="5868987" cy="792163"/>
          </a:xfrm>
          <a:prstGeom prst="rect">
            <a:avLst/>
          </a:prstGeom>
          <a:noFill/>
          <a:ln w="9525">
            <a:noFill/>
          </a:ln>
        </p:spPr>
        <p:txBody>
          <a:bodyPr/>
          <a:lstStyle>
            <a:defPPr>
              <a:defRPr lang="en-US"/>
            </a:defPPr>
            <a:lvl1pPr marL="0" lvl="0" indent="0" algn="ctr" defTabSz="914400" rtl="0" eaLnBrk="1" fontAlgn="base" latinLnBrk="0" hangingPunct="1">
              <a:lnSpc>
                <a:spcPct val="100000"/>
              </a:lnSpc>
              <a:spcBef>
                <a:spcPct val="20000"/>
              </a:spcBef>
              <a:spcAft>
                <a:spcPct val="0"/>
              </a:spcAft>
              <a:buClrTx/>
              <a:buSzTx/>
              <a:buFontTx/>
              <a:buNone/>
              <a:defRPr sz="3200" b="0" i="0" u="none" kern="1200" baseline="0">
                <a:solidFill>
                  <a:schemeClr val="tx1"/>
                </a:solidFill>
                <a:latin typeface="Arial" pitchFamily="34" charset="0"/>
                <a:ea typeface="宋体" panose="02010600030101010101" pitchFamily="2" charset="-122"/>
                <a:cs typeface="+mn-cs"/>
              </a:defRPr>
            </a:lvl1pPr>
            <a:lvl2pPr marL="457200" lvl="1" indent="0" algn="ctr" defTabSz="914400" rtl="0" eaLnBrk="1" fontAlgn="base" latinLnBrk="0" hangingPunct="1">
              <a:lnSpc>
                <a:spcPct val="100000"/>
              </a:lnSpc>
              <a:spcBef>
                <a:spcPct val="20000"/>
              </a:spcBef>
              <a:spcAft>
                <a:spcPct val="0"/>
              </a:spcAft>
              <a:buClrTx/>
              <a:buSzTx/>
              <a:buFontTx/>
              <a:buNone/>
              <a:defRPr sz="2800" b="0" i="0" u="none" kern="1200" baseline="0">
                <a:solidFill>
                  <a:schemeClr val="tx1"/>
                </a:solidFill>
                <a:latin typeface="Arial" pitchFamily="34" charset="0"/>
                <a:ea typeface="宋体" panose="02010600030101010101" pitchFamily="2" charset="-122"/>
                <a:cs typeface="+mn-cs"/>
              </a:defRPr>
            </a:lvl2pPr>
            <a:lvl3pPr marL="914400" lvl="2" indent="0" algn="ctr" defTabSz="914400" rtl="0" eaLnBrk="1" fontAlgn="base" latinLnBrk="0" hangingPunct="1">
              <a:lnSpc>
                <a:spcPct val="100000"/>
              </a:lnSpc>
              <a:spcBef>
                <a:spcPct val="20000"/>
              </a:spcBef>
              <a:spcAft>
                <a:spcPct val="0"/>
              </a:spcAft>
              <a:buClrTx/>
              <a:buSzTx/>
              <a:buFontTx/>
              <a:buNone/>
              <a:defRPr sz="2400" b="0" i="0" u="none" kern="1200" baseline="0">
                <a:solidFill>
                  <a:schemeClr val="tx1"/>
                </a:solidFill>
                <a:latin typeface="Arial" pitchFamily="34" charset="0"/>
                <a:ea typeface="宋体" panose="02010600030101010101" pitchFamily="2" charset="-122"/>
                <a:cs typeface="+mn-cs"/>
              </a:defRPr>
            </a:lvl3pPr>
            <a:lvl4pPr marL="1371600" lvl="3" indent="0" algn="ctr" defTabSz="914400" rtl="0" eaLnBrk="1" fontAlgn="base" latinLnBrk="0" hangingPunct="1">
              <a:lnSpc>
                <a:spcPct val="100000"/>
              </a:lnSpc>
              <a:spcBef>
                <a:spcPct val="20000"/>
              </a:spcBef>
              <a:spcAft>
                <a:spcPct val="0"/>
              </a:spcAft>
              <a:buClrTx/>
              <a:buSzTx/>
              <a:buFontTx/>
              <a:buNone/>
              <a:defRPr sz="2000" b="0" i="0" u="none" kern="1200" baseline="0">
                <a:solidFill>
                  <a:schemeClr val="tx1"/>
                </a:solidFill>
                <a:latin typeface="Arial" pitchFamily="34" charset="0"/>
                <a:ea typeface="宋体" panose="02010600030101010101" pitchFamily="2" charset="-122"/>
                <a:cs typeface="+mn-cs"/>
              </a:defRPr>
            </a:lvl4pPr>
            <a:lvl5pPr marL="1828800" lvl="4" indent="0" algn="ctr" defTabSz="914400" rtl="0" eaLnBrk="1" fontAlgn="base" latinLnBrk="0" hangingPunct="1">
              <a:lnSpc>
                <a:spcPct val="100000"/>
              </a:lnSpc>
              <a:spcBef>
                <a:spcPct val="20000"/>
              </a:spcBef>
              <a:spcAft>
                <a:spcPct val="0"/>
              </a:spcAft>
              <a:buClrTx/>
              <a:buSzTx/>
              <a:buFontTx/>
              <a:buNone/>
              <a:defRPr sz="2000"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lvl="0"/>
            <a:r>
              <a:rPr lang="zh-CN" altLang="en-US" b="1">
                <a:solidFill>
                  <a:srgbClr val="FFFF00"/>
                </a:solidFill>
                <a:effectLst>
                  <a:outerShdw blurRad="38100" dist="38100" dir="2700000">
                    <a:srgbClr val="000000"/>
                  </a:outerShdw>
                </a:effectLst>
                <a:latin typeface="华文行楷" panose="02010800040101010101" pitchFamily="2" charset="-122"/>
                <a:ea typeface="华文行楷" panose="02010800040101010101" pitchFamily="2" charset="-122"/>
              </a:rPr>
              <a:t>乐至县放生中学  廖红丽</a:t>
            </a:r>
            <a:r>
              <a:rPr lang="zh-CN" altLang="en-US" sz="4400" b="1">
                <a:effectLst>
                  <a:outerShdw blurRad="38100" dist="38100" dir="2700000">
                    <a:srgbClr val="000000"/>
                  </a:outerShdw>
                </a:effectLst>
                <a:latin typeface="华文行楷" panose="02010800040101010101" pitchFamily="2" charset="-122"/>
                <a:ea typeface="华文行楷" panose="02010800040101010101" pitchFamily="2" charset="-122"/>
              </a:rPr>
              <a:t>  </a:t>
            </a:r>
            <a:endParaRPr lang="en-US" altLang="zh-CN" sz="4400" b="1">
              <a:effectLst>
                <a:outerShdw blurRad="38100" dist="38100" dir="2700000">
                  <a:srgbClr val="000000"/>
                </a:outerShdw>
              </a:effectLst>
              <a:latin typeface="华文行楷" panose="02010800040101010101" pitchFamily="2" charset="-122"/>
              <a:ea typeface="华文行楷" panose="02010800040101010101" pitchFamily="2" charset="-122"/>
            </a:endParaRPr>
          </a:p>
        </p:txBody>
      </p:sp>
      <p:sp>
        <p:nvSpPr>
          <p:cNvPr id="55302" name="TextBox 55301"/>
          <p:cNvSpPr txBox="1"/>
          <p:nvPr/>
        </p:nvSpPr>
        <p:spPr>
          <a:xfrm>
            <a:off x="914400" y="914400"/>
            <a:ext cx="1371600" cy="320040"/>
          </a:xfrm>
          <a:prstGeom prst="rect">
            <a:avLst/>
          </a:prstGeom>
          <a:noFill/>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9" presetClass="entr" presetSubtype="0" dur="1000" fill="hold" grpId="0" nodeType="afterEffect">
                                  <p:stCondLst>
                                    <p:cond delay="0"/>
                                  </p:stCondLst>
                                  <p:childTnLst>
                                    <p:set>
                                      <p:cBhvr>
                                        <p:cTn id="6" dur="1" fill="hold">
                                          <p:stCondLst>
                                            <p:cond delay="0"/>
                                          </p:stCondLst>
                                        </p:cTn>
                                        <p:tgtEl>
                                          <p:spTgt spid="55300"/>
                                        </p:tgtEl>
                                        <p:attrNameLst>
                                          <p:attrName>style.visibility</p:attrName>
                                        </p:attrNameLst>
                                      </p:cBhvr>
                                      <p:to>
                                        <p:strVal val="visible"/>
                                      </p:to>
                                    </p:set>
                                    <p:anim calcmode="lin" valueType="num">
                                      <p:cBhvr>
                                        <p:cTn id="7" dur="1000" fill="hold"/>
                                        <p:tgtEl>
                                          <p:spTgt spid="55300"/>
                                        </p:tgtEl>
                                        <p:attrNameLst>
                                          <p:attrName>ppt_x</p:attrName>
                                        </p:attrNameLst>
                                      </p:cBhvr>
                                      <p:tavLst>
                                        <p:tav tm="0">
                                          <p:val>
                                            <p:strVal val="#ppt_x-.2"/>
                                          </p:val>
                                        </p:tav>
                                        <p:tav tm="100000">
                                          <p:val>
                                            <p:strVal val="#ppt_x"/>
                                          </p:val>
                                        </p:tav>
                                      </p:tavLst>
                                    </p:anim>
                                    <p:anim calcmode="lin" valueType="num">
                                      <p:cBhvr>
                                        <p:cTn id="8" dur="1000" fill="hold"/>
                                        <p:tgtEl>
                                          <p:spTgt spid="55300"/>
                                        </p:tgtEl>
                                        <p:attrNameLst>
                                          <p:attrName>ppt_y</p:attrName>
                                        </p:attrNameLst>
                                      </p:cBhvr>
                                      <p:tavLst>
                                        <p:tav tm="0">
                                          <p:val>
                                            <p:strVal val="#ppt_y"/>
                                          </p:val>
                                        </p:tav>
                                        <p:tav tm="100000">
                                          <p:val>
                                            <p:strVal val="#ppt_y"/>
                                          </p:val>
                                        </p:tav>
                                      </p:tavLst>
                                    </p:anim>
                                    <p:animEffect transition="in" filter="wipe(right)" prLst="gradientSize: 0.1">
                                      <p:cBhvr>
                                        <p:cTn id="9" dur="1000"/>
                                        <p:tgtEl>
                                          <p:spTgt spid="55300"/>
                                        </p:tgtEl>
                                      </p:cBhvr>
                                    </p:animEffect>
                                  </p:childTnLst>
                                </p:cTn>
                              </p:par>
                            </p:childTnLst>
                          </p:cTn>
                        </p:par>
                        <p:par>
                          <p:cTn id="10" fill="hold" nodeType="afterGroup">
                            <p:stCondLst>
                              <p:cond delay="1000"/>
                            </p:stCondLst>
                            <p:childTnLst>
                              <p:par>
                                <p:cTn id="11" presetID="29" presetClass="entr" presetSubtype="0" dur="1000" fill="hold" grpId="0" nodeType="afterEffect">
                                  <p:stCondLst>
                                    <p:cond delay="0"/>
                                  </p:stCondLst>
                                  <p:childTnLst>
                                    <p:set>
                                      <p:cBhvr>
                                        <p:cTn id="12" dur="1" fill="hold">
                                          <p:stCondLst>
                                            <p:cond delay="0"/>
                                          </p:stCondLst>
                                        </p:cTn>
                                        <p:tgtEl>
                                          <p:spTgt spid="55301">
                                            <p:txEl>
                                              <p:pRg st="0" end="0"/>
                                            </p:txEl>
                                          </p:spTgt>
                                        </p:tgtEl>
                                        <p:attrNameLst>
                                          <p:attrName>style.visibility</p:attrName>
                                        </p:attrNameLst>
                                      </p:cBhvr>
                                      <p:to>
                                        <p:strVal val="visible"/>
                                      </p:to>
                                    </p:set>
                                    <p:anim calcmode="lin" valueType="num">
                                      <p:cBhvr>
                                        <p:cTn id="13" dur="1000" fill="hold"/>
                                        <p:tgtEl>
                                          <p:spTgt spid="55301">
                                            <p:txEl>
                                              <p:pRg st="0" end="0"/>
                                            </p:txEl>
                                          </p:spTgt>
                                        </p:tgtEl>
                                        <p:attrNameLst>
                                          <p:attrName>ppt_x</p:attrName>
                                        </p:attrNameLst>
                                      </p:cBhvr>
                                      <p:tavLst>
                                        <p:tav tm="0">
                                          <p:val>
                                            <p:strVal val="#ppt_x-.2"/>
                                          </p:val>
                                        </p:tav>
                                        <p:tav tm="100000">
                                          <p:val>
                                            <p:strVal val="#ppt_x"/>
                                          </p:val>
                                        </p:tav>
                                      </p:tavLst>
                                    </p:anim>
                                    <p:anim calcmode="lin" valueType="num">
                                      <p:cBhvr>
                                        <p:cTn id="14" dur="1000" fill="hold"/>
                                        <p:tgtEl>
                                          <p:spTgt spid="55301">
                                            <p:txEl>
                                              <p:pRg st="0" end="0"/>
                                            </p:txEl>
                                          </p:spTgt>
                                        </p:tgtEl>
                                        <p:attrNameLst>
                                          <p:attrName>ppt_y</p:attrName>
                                        </p:attrNameLst>
                                      </p:cBhvr>
                                      <p:tavLst>
                                        <p:tav tm="0">
                                          <p:val>
                                            <p:strVal val="#ppt_y"/>
                                          </p:val>
                                        </p:tav>
                                        <p:tav tm="100000">
                                          <p:val>
                                            <p:strVal val="#ppt_y"/>
                                          </p:val>
                                        </p:tav>
                                      </p:tavLst>
                                    </p:anim>
                                    <p:animEffect transition="in" filter="wipe(right)" prLst="gradientSize: 0.1">
                                      <p:cBhvr>
                                        <p:cTn id="15" dur="1000"/>
                                        <p:tgtEl>
                                          <p:spTgt spid="5530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0" grpId="0"/>
      <p:bldP spid="55301" grpId="0"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Text Box 3"/>
          <p:cNvSpPr txBox="1"/>
          <p:nvPr/>
        </p:nvSpPr>
        <p:spPr>
          <a:xfrm>
            <a:off x="1660525" y="722313"/>
            <a:ext cx="184150" cy="366712"/>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endParaRPr lang="zh-CN" altLang="en-US" sz="1800" b="0">
              <a:solidFill>
                <a:schemeClr val="tx1"/>
              </a:solidFill>
              <a:latin typeface="Arial" pitchFamily="34" charset="0"/>
              <a:ea typeface="楷体_GB2312" pitchFamily="49" charset="-122"/>
            </a:endParaRPr>
          </a:p>
        </p:txBody>
      </p:sp>
      <p:sp>
        <p:nvSpPr>
          <p:cNvPr id="5123" name="Line 46"/>
          <p:cNvSpPr/>
          <p:nvPr/>
        </p:nvSpPr>
        <p:spPr>
          <a:xfrm>
            <a:off x="2195513" y="2349500"/>
            <a:ext cx="4800600" cy="1588"/>
          </a:xfrm>
          <a:prstGeom prst="line">
            <a:avLst/>
          </a:prstGeom>
          <a:ln w="25400" cap="flat" cmpd="sng">
            <a:solidFill>
              <a:srgbClr val="5F5F5F"/>
            </a:solidFill>
            <a:prstDash val="sysDot"/>
            <a:headEnd type="none" w="med" len="med"/>
            <a:tailEnd type="oval"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grpSp>
        <p:nvGrpSpPr>
          <p:cNvPr id="5124" name="Group 47"/>
          <p:cNvGrpSpPr/>
          <p:nvPr/>
        </p:nvGrpSpPr>
        <p:grpSpPr>
          <a:xfrm>
            <a:off x="1966913" y="2252663"/>
            <a:ext cx="182562" cy="182562"/>
            <a:chOff x="1239" y="1515"/>
            <a:chExt cx="115" cy="115"/>
          </a:xfrm>
        </p:grpSpPr>
        <p:sp>
          <p:nvSpPr>
            <p:cNvPr id="5141" name="AutoShape 48"/>
            <p:cNvSpPr/>
            <p:nvPr/>
          </p:nvSpPr>
          <p:spPr>
            <a:xfrm rot="2700000">
              <a:off x="1239" y="1515"/>
              <a:ext cx="115" cy="115"/>
            </a:xfrm>
            <a:prstGeom prst="rtTriangle">
              <a:avLst/>
            </a:prstGeom>
            <a:solidFill>
              <a:srgbClr val="808080"/>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5142" name="AutoShape 49"/>
            <p:cNvSpPr/>
            <p:nvPr/>
          </p:nvSpPr>
          <p:spPr>
            <a:xfrm rot="-2700000" flipH="1">
              <a:off x="1239" y="1515"/>
              <a:ext cx="115" cy="115"/>
            </a:xfrm>
            <a:prstGeom prst="rtTriangle">
              <a:avLst/>
            </a:prstGeom>
            <a:solidFill>
              <a:schemeClr val="folHlink"/>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06546" name="Text Box 50"/>
          <p:cNvSpPr txBox="1"/>
          <p:nvPr/>
        </p:nvSpPr>
        <p:spPr>
          <a:xfrm>
            <a:off x="2268538" y="1773238"/>
            <a:ext cx="3959225" cy="579437"/>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sz="3200">
                <a:solidFill>
                  <a:schemeClr val="tx1"/>
                </a:solidFill>
                <a:latin typeface="Arial" pitchFamily="34" charset="0"/>
                <a:ea typeface="楷体_GB2312" pitchFamily="49" charset="-122"/>
              </a:rPr>
              <a:t>二</a:t>
            </a:r>
            <a:r>
              <a:rPr lang="zh-CN" altLang="zh-CN" sz="3200">
                <a:solidFill>
                  <a:schemeClr val="tx1"/>
                </a:solidFill>
                <a:latin typeface="Arial" pitchFamily="34" charset="0"/>
                <a:ea typeface="楷体_GB2312" pitchFamily="49" charset="-122"/>
              </a:rPr>
              <a:t>、</a:t>
            </a:r>
            <a:r>
              <a:rPr lang="zh-CN" altLang="en-US" sz="3200">
                <a:solidFill>
                  <a:schemeClr val="tx1"/>
                </a:solidFill>
                <a:latin typeface="Arial" pitchFamily="34" charset="0"/>
                <a:ea typeface="楷体_GB2312" pitchFamily="49" charset="-122"/>
              </a:rPr>
              <a:t>学情分析</a:t>
            </a:r>
            <a:endParaRPr lang="en-US" altLang="zh-CN" sz="3200">
              <a:solidFill>
                <a:schemeClr val="tx1"/>
              </a:solidFill>
              <a:latin typeface="Arial" pitchFamily="34" charset="0"/>
              <a:ea typeface="楷体_GB2312" pitchFamily="49" charset="-122"/>
            </a:endParaRPr>
          </a:p>
        </p:txBody>
      </p:sp>
      <p:sp>
        <p:nvSpPr>
          <p:cNvPr id="5126" name="Line 52"/>
          <p:cNvSpPr/>
          <p:nvPr/>
        </p:nvSpPr>
        <p:spPr>
          <a:xfrm>
            <a:off x="2222500" y="3286125"/>
            <a:ext cx="4800600" cy="0"/>
          </a:xfrm>
          <a:prstGeom prst="line">
            <a:avLst/>
          </a:prstGeom>
          <a:ln w="25400" cap="flat" cmpd="sng">
            <a:solidFill>
              <a:srgbClr val="5F5F5F"/>
            </a:solidFill>
            <a:prstDash val="sysDot"/>
            <a:headEnd type="none" w="med" len="med"/>
            <a:tailEnd type="oval"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grpSp>
        <p:nvGrpSpPr>
          <p:cNvPr id="5127" name="Group 53"/>
          <p:cNvGrpSpPr/>
          <p:nvPr/>
        </p:nvGrpSpPr>
        <p:grpSpPr>
          <a:xfrm>
            <a:off x="1979613" y="3179763"/>
            <a:ext cx="182562" cy="182562"/>
            <a:chOff x="1239" y="1515"/>
            <a:chExt cx="115" cy="115"/>
          </a:xfrm>
        </p:grpSpPr>
        <p:sp>
          <p:nvSpPr>
            <p:cNvPr id="5139" name="AutoShape 54"/>
            <p:cNvSpPr/>
            <p:nvPr/>
          </p:nvSpPr>
          <p:spPr>
            <a:xfrm rot="2700000">
              <a:off x="1239" y="1515"/>
              <a:ext cx="115" cy="115"/>
            </a:xfrm>
            <a:prstGeom prst="rtTriangle">
              <a:avLst/>
            </a:prstGeom>
            <a:solidFill>
              <a:srgbClr val="808080"/>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5140" name="AutoShape 55"/>
            <p:cNvSpPr/>
            <p:nvPr/>
          </p:nvSpPr>
          <p:spPr>
            <a:xfrm rot="-2700000" flipH="1">
              <a:off x="1239" y="1515"/>
              <a:ext cx="115" cy="115"/>
            </a:xfrm>
            <a:prstGeom prst="rtTriangle">
              <a:avLst/>
            </a:prstGeom>
            <a:solidFill>
              <a:schemeClr val="accent2"/>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06552" name="Text Box 56"/>
          <p:cNvSpPr txBox="1"/>
          <p:nvPr/>
        </p:nvSpPr>
        <p:spPr>
          <a:xfrm>
            <a:off x="2268538" y="2708275"/>
            <a:ext cx="5594350" cy="579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sz="3200">
                <a:solidFill>
                  <a:schemeClr val="tx1"/>
                </a:solidFill>
                <a:latin typeface="Arial" pitchFamily="34" charset="0"/>
                <a:ea typeface="楷体_GB2312" pitchFamily="49" charset="-122"/>
              </a:rPr>
              <a:t>三</a:t>
            </a:r>
            <a:r>
              <a:rPr lang="zh-CN" altLang="zh-CN" sz="3200">
                <a:solidFill>
                  <a:schemeClr val="tx1"/>
                </a:solidFill>
                <a:latin typeface="Arial" pitchFamily="34" charset="0"/>
                <a:ea typeface="楷体_GB2312" pitchFamily="49" charset="-122"/>
              </a:rPr>
              <a:t>、教学目标</a:t>
            </a:r>
            <a:endParaRPr lang="en-US" altLang="zh-CN" sz="3200">
              <a:solidFill>
                <a:schemeClr val="tx1"/>
              </a:solidFill>
              <a:latin typeface="Arial" pitchFamily="34" charset="0"/>
              <a:ea typeface="楷体_GB2312" pitchFamily="49" charset="-122"/>
            </a:endParaRPr>
          </a:p>
        </p:txBody>
      </p:sp>
      <p:sp>
        <p:nvSpPr>
          <p:cNvPr id="5129" name="Line 58"/>
          <p:cNvSpPr/>
          <p:nvPr/>
        </p:nvSpPr>
        <p:spPr>
          <a:xfrm>
            <a:off x="2209800" y="4191000"/>
            <a:ext cx="4800600" cy="0"/>
          </a:xfrm>
          <a:prstGeom prst="line">
            <a:avLst/>
          </a:prstGeom>
          <a:ln w="25400" cap="flat" cmpd="sng">
            <a:solidFill>
              <a:srgbClr val="5F5F5F"/>
            </a:solidFill>
            <a:prstDash val="sysDot"/>
            <a:headEnd type="none" w="med" len="med"/>
            <a:tailEnd type="oval"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grpSp>
        <p:nvGrpSpPr>
          <p:cNvPr id="5130" name="Group 59"/>
          <p:cNvGrpSpPr/>
          <p:nvPr/>
        </p:nvGrpSpPr>
        <p:grpSpPr>
          <a:xfrm>
            <a:off x="1966913" y="4084638"/>
            <a:ext cx="182562" cy="182562"/>
            <a:chOff x="1239" y="1515"/>
            <a:chExt cx="115" cy="115"/>
          </a:xfrm>
        </p:grpSpPr>
        <p:sp>
          <p:nvSpPr>
            <p:cNvPr id="5137" name="AutoShape 60"/>
            <p:cNvSpPr/>
            <p:nvPr/>
          </p:nvSpPr>
          <p:spPr>
            <a:xfrm rot="2700000">
              <a:off x="1239" y="1515"/>
              <a:ext cx="115" cy="115"/>
            </a:xfrm>
            <a:prstGeom prst="rtTriangle">
              <a:avLst/>
            </a:prstGeom>
            <a:solidFill>
              <a:srgbClr val="808080"/>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5138" name="AutoShape 61"/>
            <p:cNvSpPr/>
            <p:nvPr/>
          </p:nvSpPr>
          <p:spPr>
            <a:xfrm rot="-2700000" flipH="1">
              <a:off x="1239" y="1515"/>
              <a:ext cx="115" cy="115"/>
            </a:xfrm>
            <a:prstGeom prst="rtTriangle">
              <a:avLst/>
            </a:prstGeom>
            <a:solidFill>
              <a:schemeClr val="folHlink"/>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06558" name="Text Box 62"/>
          <p:cNvSpPr txBox="1"/>
          <p:nvPr/>
        </p:nvSpPr>
        <p:spPr>
          <a:xfrm>
            <a:off x="2268538" y="3644900"/>
            <a:ext cx="4225925" cy="579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sz="3200">
                <a:solidFill>
                  <a:schemeClr val="tx1"/>
                </a:solidFill>
                <a:latin typeface="Arial" pitchFamily="34" charset="0"/>
                <a:ea typeface="楷体_GB2312" pitchFamily="49" charset="-122"/>
              </a:rPr>
              <a:t>四</a:t>
            </a:r>
            <a:r>
              <a:rPr lang="zh-CN" altLang="zh-CN" sz="3200">
                <a:solidFill>
                  <a:schemeClr val="tx1"/>
                </a:solidFill>
                <a:latin typeface="Arial" pitchFamily="34" charset="0"/>
                <a:ea typeface="楷体_GB2312" pitchFamily="49" charset="-122"/>
              </a:rPr>
              <a:t>、</a:t>
            </a:r>
            <a:r>
              <a:rPr lang="zh-CN" altLang="en-US" sz="3200">
                <a:solidFill>
                  <a:schemeClr val="tx1"/>
                </a:solidFill>
                <a:latin typeface="Arial" pitchFamily="34" charset="0"/>
                <a:ea typeface="楷体_GB2312" pitchFamily="49" charset="-122"/>
              </a:rPr>
              <a:t>教法学法</a:t>
            </a:r>
            <a:endParaRPr lang="en-US" altLang="zh-CN" sz="3200">
              <a:solidFill>
                <a:schemeClr val="tx1"/>
              </a:solidFill>
              <a:latin typeface="Arial" pitchFamily="34" charset="0"/>
              <a:ea typeface="楷体_GB2312" pitchFamily="49" charset="-122"/>
            </a:endParaRPr>
          </a:p>
        </p:txBody>
      </p:sp>
      <p:sp>
        <p:nvSpPr>
          <p:cNvPr id="5132" name="Line 64"/>
          <p:cNvSpPr/>
          <p:nvPr/>
        </p:nvSpPr>
        <p:spPr>
          <a:xfrm>
            <a:off x="2209800" y="5102225"/>
            <a:ext cx="4800600" cy="0"/>
          </a:xfrm>
          <a:prstGeom prst="line">
            <a:avLst/>
          </a:prstGeom>
          <a:ln w="25400" cap="flat" cmpd="sng">
            <a:solidFill>
              <a:srgbClr val="5F5F5F"/>
            </a:solidFill>
            <a:prstDash val="sysDot"/>
            <a:headEnd type="none" w="med" len="med"/>
            <a:tailEnd type="oval"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grpSp>
        <p:nvGrpSpPr>
          <p:cNvPr id="5133" name="Group 65"/>
          <p:cNvGrpSpPr/>
          <p:nvPr/>
        </p:nvGrpSpPr>
        <p:grpSpPr>
          <a:xfrm>
            <a:off x="1966913" y="4995863"/>
            <a:ext cx="182562" cy="182562"/>
            <a:chOff x="1239" y="1515"/>
            <a:chExt cx="115" cy="115"/>
          </a:xfrm>
        </p:grpSpPr>
        <p:sp>
          <p:nvSpPr>
            <p:cNvPr id="5135" name="AutoShape 66"/>
            <p:cNvSpPr/>
            <p:nvPr/>
          </p:nvSpPr>
          <p:spPr>
            <a:xfrm rot="2700000">
              <a:off x="1239" y="1515"/>
              <a:ext cx="115" cy="115"/>
            </a:xfrm>
            <a:prstGeom prst="rtTriangle">
              <a:avLst/>
            </a:prstGeom>
            <a:solidFill>
              <a:srgbClr val="808080"/>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5136" name="AutoShape 67"/>
            <p:cNvSpPr/>
            <p:nvPr/>
          </p:nvSpPr>
          <p:spPr>
            <a:xfrm rot="-2700000" flipH="1">
              <a:off x="1239" y="1515"/>
              <a:ext cx="115" cy="115"/>
            </a:xfrm>
            <a:prstGeom prst="rtTriangle">
              <a:avLst/>
            </a:prstGeom>
            <a:solidFill>
              <a:schemeClr val="accent2"/>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06564" name="Text Box 68"/>
          <p:cNvSpPr txBox="1"/>
          <p:nvPr/>
        </p:nvSpPr>
        <p:spPr>
          <a:xfrm>
            <a:off x="2268538" y="4508500"/>
            <a:ext cx="4873625" cy="579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sz="3200">
                <a:solidFill>
                  <a:schemeClr val="tx1"/>
                </a:solidFill>
                <a:latin typeface="Arial" pitchFamily="34" charset="0"/>
                <a:ea typeface="楷体_GB2312" pitchFamily="49" charset="-122"/>
              </a:rPr>
              <a:t>五</a:t>
            </a:r>
            <a:r>
              <a:rPr lang="zh-CN" altLang="zh-CN" sz="3200">
                <a:solidFill>
                  <a:schemeClr val="tx1"/>
                </a:solidFill>
                <a:latin typeface="Arial" pitchFamily="34" charset="0"/>
                <a:ea typeface="楷体_GB2312" pitchFamily="49" charset="-122"/>
              </a:rPr>
              <a:t>、</a:t>
            </a:r>
            <a:r>
              <a:rPr lang="zh-CN" altLang="en-US" sz="3200">
                <a:solidFill>
                  <a:schemeClr val="tx1"/>
                </a:solidFill>
                <a:latin typeface="Arial" pitchFamily="34" charset="0"/>
                <a:ea typeface="楷体_GB2312" pitchFamily="49" charset="-122"/>
              </a:rPr>
              <a:t>教学过程</a:t>
            </a:r>
            <a:endParaRPr lang="en-US" altLang="zh-CN" sz="3200">
              <a:solidFill>
                <a:schemeClr val="tx1"/>
              </a:solidFill>
              <a:latin typeface="Arial" pitchFamily="34" charset="0"/>
              <a:ea typeface="楷体_GB2312" pitchFamily="49" charset="-122"/>
            </a:endParaRPr>
          </a:p>
        </p:txBody>
      </p:sp>
      <p:sp>
        <p:nvSpPr>
          <p:cNvPr id="5144" name="Line 46"/>
          <p:cNvSpPr/>
          <p:nvPr/>
        </p:nvSpPr>
        <p:spPr>
          <a:xfrm>
            <a:off x="2266950" y="1628775"/>
            <a:ext cx="4800600" cy="1588"/>
          </a:xfrm>
          <a:prstGeom prst="line">
            <a:avLst/>
          </a:prstGeom>
          <a:ln w="25400" cap="flat" cmpd="sng">
            <a:solidFill>
              <a:srgbClr val="5F5F5F"/>
            </a:solidFill>
            <a:prstDash val="sysDot"/>
            <a:headEnd type="none" w="med" len="med"/>
            <a:tailEnd type="oval"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grpSp>
        <p:nvGrpSpPr>
          <p:cNvPr id="5145" name="Group 47"/>
          <p:cNvGrpSpPr/>
          <p:nvPr/>
        </p:nvGrpSpPr>
        <p:grpSpPr>
          <a:xfrm>
            <a:off x="2024063" y="1522413"/>
            <a:ext cx="182562" cy="182562"/>
            <a:chOff x="1239" y="1515"/>
            <a:chExt cx="115" cy="115"/>
          </a:xfrm>
        </p:grpSpPr>
        <p:sp>
          <p:nvSpPr>
            <p:cNvPr id="5146" name="AutoShape 48"/>
            <p:cNvSpPr/>
            <p:nvPr/>
          </p:nvSpPr>
          <p:spPr>
            <a:xfrm rot="2700000">
              <a:off x="1239" y="1515"/>
              <a:ext cx="115" cy="115"/>
            </a:xfrm>
            <a:prstGeom prst="rtTriangle">
              <a:avLst/>
            </a:prstGeom>
            <a:solidFill>
              <a:srgbClr val="808080"/>
            </a:solidFill>
            <a:ln w="9525">
              <a:noFill/>
            </a:ln>
          </p:spPr>
          <p:txBody>
            <a:bodyPr rot="10800000"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5147" name="AutoShape 49"/>
            <p:cNvSpPr/>
            <p:nvPr/>
          </p:nvSpPr>
          <p:spPr>
            <a:xfrm rot="-2700000" flipH="1">
              <a:off x="1239" y="1515"/>
              <a:ext cx="115" cy="115"/>
            </a:xfrm>
            <a:prstGeom prst="rtTriangle">
              <a:avLst/>
            </a:prstGeom>
            <a:solidFill>
              <a:schemeClr val="folHlink"/>
            </a:solidFill>
            <a:ln w="9525">
              <a:noFill/>
            </a:ln>
          </p:spPr>
          <p:txBody>
            <a:bodyPr rot="0"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2" name="Text Box 50"/>
          <p:cNvSpPr txBox="1"/>
          <p:nvPr/>
        </p:nvSpPr>
        <p:spPr>
          <a:xfrm>
            <a:off x="2268538" y="1052513"/>
            <a:ext cx="3959225" cy="579437"/>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zh-CN" sz="3200">
                <a:solidFill>
                  <a:schemeClr val="tx1"/>
                </a:solidFill>
                <a:latin typeface="Arial" pitchFamily="34" charset="0"/>
                <a:ea typeface="楷体_GB2312" pitchFamily="49" charset="-122"/>
              </a:rPr>
              <a:t>一、教</a:t>
            </a:r>
            <a:r>
              <a:rPr lang="zh-CN" altLang="en-US" sz="3200">
                <a:solidFill>
                  <a:schemeClr val="tx1"/>
                </a:solidFill>
                <a:latin typeface="Arial" pitchFamily="34" charset="0"/>
                <a:ea typeface="楷体_GB2312" pitchFamily="49" charset="-122"/>
              </a:rPr>
              <a:t>材分析</a:t>
            </a:r>
            <a:endParaRPr lang="en-US" altLang="zh-CN" sz="3200">
              <a:solidFill>
                <a:schemeClr val="tx1"/>
              </a:solidFill>
              <a:latin typeface="Arial" pitchFamily="34" charset="0"/>
              <a:ea typeface="楷体_GB2312" pitchFamily="49" charset="-122"/>
            </a:endParaRPr>
          </a:p>
        </p:txBody>
      </p:sp>
      <p:sp>
        <p:nvSpPr>
          <p:cNvPr id="5149" name="Line 46"/>
          <p:cNvSpPr/>
          <p:nvPr/>
        </p:nvSpPr>
        <p:spPr>
          <a:xfrm>
            <a:off x="2209800" y="6030913"/>
            <a:ext cx="4800600" cy="0"/>
          </a:xfrm>
          <a:prstGeom prst="line">
            <a:avLst/>
          </a:prstGeom>
          <a:ln w="25400" cap="flat" cmpd="sng">
            <a:solidFill>
              <a:srgbClr val="5F5F5F"/>
            </a:solidFill>
            <a:prstDash val="sysDot"/>
            <a:headEnd type="none" w="med" len="med"/>
            <a:tailEnd type="oval"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grpSp>
        <p:nvGrpSpPr>
          <p:cNvPr id="5150" name="Group 47"/>
          <p:cNvGrpSpPr/>
          <p:nvPr/>
        </p:nvGrpSpPr>
        <p:grpSpPr>
          <a:xfrm>
            <a:off x="1966913" y="5924550"/>
            <a:ext cx="182562" cy="182563"/>
            <a:chOff x="1239" y="1515"/>
            <a:chExt cx="115" cy="115"/>
          </a:xfrm>
        </p:grpSpPr>
        <p:sp>
          <p:nvSpPr>
            <p:cNvPr id="5151" name="AutoShape 48"/>
            <p:cNvSpPr/>
            <p:nvPr/>
          </p:nvSpPr>
          <p:spPr>
            <a:xfrm rot="2700000">
              <a:off x="1239" y="1515"/>
              <a:ext cx="115" cy="115"/>
            </a:xfrm>
            <a:prstGeom prst="rtTriangle">
              <a:avLst/>
            </a:prstGeom>
            <a:solidFill>
              <a:srgbClr val="808080"/>
            </a:solidFill>
            <a:ln w="9525">
              <a:noFill/>
            </a:ln>
          </p:spPr>
          <p:txBody>
            <a:bodyPr rot="10800000"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5152" name="AutoShape 49"/>
            <p:cNvSpPr/>
            <p:nvPr/>
          </p:nvSpPr>
          <p:spPr>
            <a:xfrm rot="-2700000" flipH="1">
              <a:off x="1239" y="1515"/>
              <a:ext cx="115" cy="115"/>
            </a:xfrm>
            <a:prstGeom prst="rtTriangle">
              <a:avLst/>
            </a:prstGeom>
            <a:solidFill>
              <a:schemeClr val="folHlink"/>
            </a:solidFill>
            <a:ln w="9525">
              <a:noFill/>
            </a:ln>
          </p:spPr>
          <p:txBody>
            <a:bodyPr rot="0"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3" name="Text Box 50"/>
          <p:cNvSpPr txBox="1"/>
          <p:nvPr/>
        </p:nvSpPr>
        <p:spPr>
          <a:xfrm>
            <a:off x="2268538" y="5445125"/>
            <a:ext cx="3959225" cy="579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sz="3200">
                <a:solidFill>
                  <a:schemeClr val="tx1"/>
                </a:solidFill>
                <a:latin typeface="Arial" pitchFamily="34" charset="0"/>
                <a:ea typeface="楷体_GB2312" pitchFamily="49" charset="-122"/>
              </a:rPr>
              <a:t>六</a:t>
            </a:r>
            <a:r>
              <a:rPr lang="zh-CN" altLang="zh-CN" sz="3200">
                <a:solidFill>
                  <a:schemeClr val="tx1"/>
                </a:solidFill>
                <a:latin typeface="Arial" pitchFamily="34" charset="0"/>
                <a:ea typeface="楷体_GB2312" pitchFamily="49" charset="-122"/>
              </a:rPr>
              <a:t>、教学</a:t>
            </a:r>
            <a:r>
              <a:rPr lang="zh-CN" altLang="en-US" sz="3200">
                <a:solidFill>
                  <a:schemeClr val="tx1"/>
                </a:solidFill>
                <a:latin typeface="Arial" pitchFamily="34" charset="0"/>
                <a:ea typeface="楷体_GB2312" pitchFamily="49" charset="-122"/>
              </a:rPr>
              <a:t>反思</a:t>
            </a:r>
            <a:endParaRPr lang="en-US" altLang="zh-CN" sz="3200">
              <a:solidFill>
                <a:schemeClr val="tx1"/>
              </a:solidFill>
              <a:latin typeface="Arial" pitchFamily="34" charset="0"/>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Bottom)">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4" dur="500" fill="hold" grpId="1" nodeType="clickEffect">
                                  <p:stCondLst>
                                    <p:cond delay="0"/>
                                  </p:stCondLst>
                                  <p:childTnLst>
                                    <p:set>
                                      <p:cBhvr>
                                        <p:cTn id="11" dur="1" fill="hold">
                                          <p:stCondLst>
                                            <p:cond delay="0"/>
                                          </p:stCondLst>
                                        </p:cTn>
                                        <p:tgtEl>
                                          <p:spTgt spid="106546"/>
                                        </p:tgtEl>
                                        <p:attrNameLst>
                                          <p:attrName>style.visibility</p:attrName>
                                        </p:attrNameLst>
                                      </p:cBhvr>
                                      <p:to>
                                        <p:strVal val="visible"/>
                                      </p:to>
                                    </p:set>
                                    <p:animEffect transition="in" filter="slide(fromBottom)">
                                      <p:cBhvr>
                                        <p:cTn id="12" dur="500"/>
                                        <p:tgtEl>
                                          <p:spTgt spid="10654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2" presetClass="entr" presetSubtype="4" dur="500" fill="hold" grpId="1" nodeType="clickEffect">
                                  <p:stCondLst>
                                    <p:cond delay="0"/>
                                  </p:stCondLst>
                                  <p:childTnLst>
                                    <p:set>
                                      <p:cBhvr>
                                        <p:cTn id="16" dur="1" fill="hold">
                                          <p:stCondLst>
                                            <p:cond delay="0"/>
                                          </p:stCondLst>
                                        </p:cTn>
                                        <p:tgtEl>
                                          <p:spTgt spid="106552"/>
                                        </p:tgtEl>
                                        <p:attrNameLst>
                                          <p:attrName>style.visibility</p:attrName>
                                        </p:attrNameLst>
                                      </p:cBhvr>
                                      <p:to>
                                        <p:strVal val="visible"/>
                                      </p:to>
                                    </p:set>
                                    <p:animEffect transition="in" filter="slide(fromBottom)">
                                      <p:cBhvr>
                                        <p:cTn id="17" dur="500"/>
                                        <p:tgtEl>
                                          <p:spTgt spid="10655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2" presetClass="entr" presetSubtype="4" dur="500" fill="hold" grpId="1" nodeType="clickEffect">
                                  <p:stCondLst>
                                    <p:cond delay="0"/>
                                  </p:stCondLst>
                                  <p:childTnLst>
                                    <p:set>
                                      <p:cBhvr>
                                        <p:cTn id="21" dur="1" fill="hold">
                                          <p:stCondLst>
                                            <p:cond delay="0"/>
                                          </p:stCondLst>
                                        </p:cTn>
                                        <p:tgtEl>
                                          <p:spTgt spid="106558"/>
                                        </p:tgtEl>
                                        <p:attrNameLst>
                                          <p:attrName>style.visibility</p:attrName>
                                        </p:attrNameLst>
                                      </p:cBhvr>
                                      <p:to>
                                        <p:strVal val="visible"/>
                                      </p:to>
                                    </p:set>
                                    <p:animEffect transition="in" filter="slide(fromBottom)">
                                      <p:cBhvr>
                                        <p:cTn id="22" dur="500"/>
                                        <p:tgtEl>
                                          <p:spTgt spid="106558"/>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2" presetClass="entr" presetSubtype="4" dur="500" fill="hold" grpId="1" nodeType="clickEffect">
                                  <p:stCondLst>
                                    <p:cond delay="0"/>
                                  </p:stCondLst>
                                  <p:childTnLst>
                                    <p:set>
                                      <p:cBhvr>
                                        <p:cTn id="26" dur="1" fill="hold">
                                          <p:stCondLst>
                                            <p:cond delay="0"/>
                                          </p:stCondLst>
                                        </p:cTn>
                                        <p:tgtEl>
                                          <p:spTgt spid="106564"/>
                                        </p:tgtEl>
                                        <p:attrNameLst>
                                          <p:attrName>style.visibility</p:attrName>
                                        </p:attrNameLst>
                                      </p:cBhvr>
                                      <p:to>
                                        <p:strVal val="visible"/>
                                      </p:to>
                                    </p:set>
                                    <p:animEffect transition="in" filter="slide(fromBottom)">
                                      <p:cBhvr>
                                        <p:cTn id="27" dur="500"/>
                                        <p:tgtEl>
                                          <p:spTgt spid="10656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2" presetClass="entr" presetSubtype="4" dur="500" fill="hold" grpId="1"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slide(fromBottom)">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46" grpId="1"/>
      <p:bldP spid="106552" grpId="1"/>
      <p:bldP spid="106558" grpId="1"/>
      <p:bldP spid="106564" grpId="1"/>
      <p:bldP spid="2" grpId="1"/>
      <p:bldP spid="3" grpId="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p:cNvSpPr>
          <p:nvPr>
            <p:ph type="title"/>
          </p:nvPr>
        </p:nvSpPr>
        <p:spPr>
          <a:xfrm>
            <a:off x="5364163" y="476250"/>
            <a:ext cx="3573462" cy="487363"/>
          </a:xfrm>
        </p:spPr>
        <p:txBody>
          <a:bodyPr vert="horz" wrap="square" lIns="91440" tIns="45720" rIns="91440" bIns="45720" anchor="ctr" anchorCtr="0"/>
          <a:lstStyle/>
          <a:p>
            <a:pPr algn="r" eaLnBrk="1" hangingPunct="1"/>
            <a:r>
              <a:rPr lang="zh-CN" altLang="zh-CN" u="sng">
                <a:ea typeface="隶书" panose="02010509060101010101" pitchFamily="1" charset="-122"/>
              </a:rPr>
              <a:t>一、</a:t>
            </a:r>
            <a:r>
              <a:rPr lang="zh-CN" altLang="en-US" u="sng">
                <a:ea typeface="隶书" panose="02010509060101010101" pitchFamily="1" charset="-122"/>
              </a:rPr>
              <a:t>教材分析</a:t>
            </a:r>
            <a:endParaRPr lang="en-US" altLang="zh-CN" u="sng">
              <a:ea typeface="隶书" panose="02010509060101010101" pitchFamily="1" charset="-122"/>
            </a:endParaRPr>
          </a:p>
        </p:txBody>
      </p:sp>
      <p:grpSp>
        <p:nvGrpSpPr>
          <p:cNvPr id="7171" name="Group 5"/>
          <p:cNvGrpSpPr/>
          <p:nvPr/>
        </p:nvGrpSpPr>
        <p:grpSpPr>
          <a:xfrm>
            <a:off x="395288" y="1196975"/>
            <a:ext cx="3529012" cy="504825"/>
            <a:chOff x="1973" y="1071"/>
            <a:chExt cx="2495" cy="318"/>
          </a:xfrm>
        </p:grpSpPr>
        <p:sp>
          <p:nvSpPr>
            <p:cNvPr id="86022" name="AutoShape 6"/>
            <p:cNvSpPr>
              <a:spLocks noChangeArrowheads="1"/>
            </p:cNvSpPr>
            <p:nvPr/>
          </p:nvSpPr>
          <p:spPr bwMode="gray">
            <a:xfrm>
              <a:off x="1973" y="1071"/>
              <a:ext cx="2268" cy="318"/>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7179" name="AutoShape 7"/>
            <p:cNvSpPr/>
            <p:nvPr/>
          </p:nvSpPr>
          <p:spPr>
            <a:xfrm>
              <a:off x="2040" y="1100"/>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86024" name="Freeform 8"/>
            <p:cNvSpPr/>
            <p:nvPr/>
          </p:nvSpPr>
          <p:spPr bwMode="gray">
            <a:xfrm>
              <a:off x="2077" y="1117"/>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86025" name="Text Box 9"/>
            <p:cNvSpPr txBox="1">
              <a:spLocks noChangeArrowheads="1"/>
            </p:cNvSpPr>
            <p:nvPr/>
          </p:nvSpPr>
          <p:spPr bwMode="gray">
            <a:xfrm>
              <a:off x="2109" y="1117"/>
              <a:ext cx="219" cy="250"/>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2000" b="0">
                  <a:solidFill>
                    <a:srgbClr val="FFFFFF"/>
                  </a:solidFill>
                  <a:effectLst>
                    <a:outerShdw blurRad="38100" dist="38100" dir="2700000">
                      <a:srgbClr val="C0C0C0"/>
                    </a:outerShdw>
                  </a:effectLst>
                  <a:latin typeface="Arial" pitchFamily="34" charset="0"/>
                  <a:ea typeface="楷体_GB2312" pitchFamily="49" charset="-122"/>
                </a:rPr>
                <a:t>1</a:t>
              </a:r>
              <a:endParaRPr lang="en-US" altLang="zh-CN" sz="2000" b="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86026" name="Rectangle 10"/>
            <p:cNvSpPr>
              <a:spLocks noChangeArrowheads="1"/>
            </p:cNvSpPr>
            <p:nvPr/>
          </p:nvSpPr>
          <p:spPr bwMode="auto">
            <a:xfrm>
              <a:off x="2426" y="1071"/>
              <a:ext cx="2042" cy="288"/>
            </a:xfrm>
            <a:prstGeom prst="rect">
              <a:avLst/>
            </a:prstGeom>
            <a:noFill/>
            <a:ln w="9525">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solidFill>
                    <a:srgbClr val="131B53"/>
                  </a:solidFill>
                  <a:effectLst>
                    <a:outerShdw blurRad="38100" dist="38100" dir="2700000">
                      <a:srgbClr val="C0C0C0"/>
                    </a:outerShdw>
                  </a:effectLst>
                  <a:latin typeface="Arial" pitchFamily="34" charset="0"/>
                  <a:ea typeface="楷体_GB2312" pitchFamily="49" charset="-122"/>
                </a:rPr>
                <a:t>教学内容</a:t>
              </a:r>
              <a:endParaRPr lang="zh-CN" altLang="en-US">
                <a:solidFill>
                  <a:srgbClr val="131B53"/>
                </a:solidFill>
                <a:effectLst>
                  <a:outerShdw blurRad="38100" dist="38100" dir="2700000">
                    <a:srgbClr val="C0C0C0"/>
                  </a:outerShdw>
                </a:effectLst>
                <a:latin typeface="Arial" pitchFamily="34" charset="0"/>
                <a:ea typeface="楷体_GB2312" pitchFamily="49" charset="-122"/>
              </a:endParaRPr>
            </a:p>
          </p:txBody>
        </p:sp>
      </p:grpSp>
      <p:sp>
        <p:nvSpPr>
          <p:cNvPr id="7173" name="AutoShape 40"/>
          <p:cNvSpPr/>
          <p:nvPr/>
        </p:nvSpPr>
        <p:spPr>
          <a:xfrm>
            <a:off x="323850" y="4221163"/>
            <a:ext cx="8569325" cy="1655762"/>
          </a:xfrm>
          <a:prstGeom prst="roundRect">
            <a:avLst>
              <a:gd name="adj" fmla="val 9106"/>
            </a:avLst>
          </a:prstGeom>
          <a:solidFill>
            <a:srgbClr val="008000"/>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7174" name="AutoShape 41"/>
          <p:cNvSpPr/>
          <p:nvPr/>
        </p:nvSpPr>
        <p:spPr>
          <a:xfrm>
            <a:off x="395288" y="2420938"/>
            <a:ext cx="8424862" cy="1008062"/>
          </a:xfrm>
          <a:prstGeom prst="roundRect">
            <a:avLst>
              <a:gd name="adj" fmla="val 9106"/>
            </a:avLst>
          </a:prstGeom>
          <a:solidFill>
            <a:schemeClr val="accent1"/>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7175" name="Rectangle 46"/>
          <p:cNvSpPr/>
          <p:nvPr/>
        </p:nvSpPr>
        <p:spPr>
          <a:xfrm>
            <a:off x="323850" y="2708275"/>
            <a:ext cx="8208963" cy="396875"/>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indent="333375">
              <a:spcBef>
                <a:spcPct val="0"/>
              </a:spcBef>
            </a:pPr>
            <a:r>
              <a:rPr lang="zh-CN" altLang="en-US" sz="2000">
                <a:latin typeface="宋体" panose="02010600030101010101" pitchFamily="2" charset="-122"/>
                <a:ea typeface="楷体_GB2312" pitchFamily="49" charset="-122"/>
              </a:rPr>
              <a:t>图形的平移是</a:t>
            </a:r>
            <a:r>
              <a:rPr lang="zh-CN" altLang="en-US" sz="2000">
                <a:latin typeface="楷体_GB2312" pitchFamily="49" charset="-122"/>
                <a:ea typeface="楷体_GB2312" pitchFamily="49" charset="-122"/>
                <a:cs typeface="Times New Roman" panose="02020603050405020304" pitchFamily="18" charset="0"/>
              </a:rPr>
              <a:t>华东师大版七年级（下）第</a:t>
            </a:r>
            <a:r>
              <a:rPr lang="en-US" altLang="zh-CN" sz="2000">
                <a:latin typeface="楷体_GB2312" pitchFamily="49" charset="-122"/>
                <a:ea typeface="楷体_GB2312" pitchFamily="49" charset="-122"/>
                <a:cs typeface="Times New Roman" panose="02020603050405020304" pitchFamily="18" charset="0"/>
              </a:rPr>
              <a:t>10</a:t>
            </a:r>
            <a:r>
              <a:rPr lang="zh-CN" altLang="en-US" sz="2000">
                <a:latin typeface="楷体_GB2312" pitchFamily="49" charset="-122"/>
                <a:ea typeface="楷体_GB2312" pitchFamily="49" charset="-122"/>
                <a:cs typeface="Times New Roman" panose="02020603050405020304" pitchFamily="18" charset="0"/>
              </a:rPr>
              <a:t>章第二节第一课时的内容 </a:t>
            </a:r>
            <a:endParaRPr lang="zh-CN" altLang="en-US" sz="2000">
              <a:latin typeface="楷体_GB2312" pitchFamily="49" charset="-122"/>
              <a:ea typeface="Times New Roman" panose="02020603050405020304" pitchFamily="18" charset="0"/>
            </a:endParaRPr>
          </a:p>
        </p:txBody>
      </p:sp>
      <p:sp>
        <p:nvSpPr>
          <p:cNvPr id="86064" name="Rectangle 48"/>
          <p:cNvSpPr>
            <a:spLocks noChangeArrowheads="1"/>
          </p:cNvSpPr>
          <p:nvPr/>
        </p:nvSpPr>
        <p:spPr bwMode="auto">
          <a:xfrm>
            <a:off x="395288" y="4368800"/>
            <a:ext cx="8424863" cy="1187450"/>
          </a:xfrm>
          <a:prstGeom prst="rect">
            <a:avLst/>
          </a:prstGeom>
          <a:noFill/>
          <a:ln w="9525" cap="flat" cmpd="sng" algn="ctr">
            <a:noFill/>
            <a:prstDash val="solid"/>
            <a:miter lim="800000"/>
          </a:ln>
          <a:effectLst/>
        </p:spPr>
        <p:txBody>
          <a:bodyPr anchor="ct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indent="266700">
              <a:spcBef>
                <a:spcPct val="0"/>
              </a:spcBef>
              <a:buNone/>
            </a:pPr>
            <a:r>
              <a:rPr lang="zh-CN" altLang="en-US">
                <a:latin typeface="宋体" panose="02010600030101010101" pitchFamily="2" charset="-122"/>
                <a:ea typeface="宋体" panose="02010600030101010101" pitchFamily="2" charset="-122"/>
              </a:rPr>
              <a:t>本节主要内容是让学生体会到图形的平移现象在生活中大量存在。并进一步探索平移的概念，理解平移是由移动方向和移动距离所决定的． </a:t>
            </a:r>
            <a:endParaRPr lang="zh-CN" altLang="en-US">
              <a:latin typeface="宋体" panose="02010600030101010101" pitchFamily="2" charset="-122"/>
              <a:ea typeface="宋体" panose="02010600030101010101" pitchFamily="2" charset="-122"/>
            </a:endParaRPr>
          </a:p>
        </p:txBody>
      </p:sp>
    </p:spTree>
  </p:cSld>
  <p:clrMapOvr>
    <a:masterClrMapping/>
  </p:clrMapOvr>
  <p:transition>
    <p:blinds dir="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Rectangle 2"/>
          <p:cNvSpPr>
            <a:spLocks noGrp="1"/>
          </p:cNvSpPr>
          <p:nvPr>
            <p:ph type="title" idx="4294967295"/>
          </p:nvPr>
        </p:nvSpPr>
        <p:spPr>
          <a:xfrm>
            <a:off x="5364163" y="476250"/>
            <a:ext cx="3573462" cy="487363"/>
          </a:xfrm>
        </p:spPr>
        <p:txBody>
          <a:bodyPr vert="horz" wrap="square" lIns="91440" tIns="45720" rIns="91440" bIns="45720" anchor="ctr" anchorCtr="0"/>
          <a:lstStyle/>
          <a:p>
            <a:pPr algn="r" eaLnBrk="1" hangingPunct="1"/>
            <a:r>
              <a:rPr lang="zh-CN" altLang="zh-CN" u="sng">
                <a:ea typeface="隶书" panose="02010509060101010101" pitchFamily="1" charset="-122"/>
              </a:rPr>
              <a:t>一、</a:t>
            </a:r>
            <a:r>
              <a:rPr lang="zh-CN" altLang="en-US" u="sng">
                <a:ea typeface="隶书" panose="02010509060101010101" pitchFamily="1" charset="-122"/>
              </a:rPr>
              <a:t>教材分析</a:t>
            </a:r>
            <a:endParaRPr lang="en-US" altLang="zh-CN" u="sng">
              <a:ea typeface="隶书" panose="02010509060101010101" pitchFamily="1" charset="-122"/>
            </a:endParaRPr>
          </a:p>
        </p:txBody>
      </p:sp>
      <p:grpSp>
        <p:nvGrpSpPr>
          <p:cNvPr id="41987" name="Group 5"/>
          <p:cNvGrpSpPr/>
          <p:nvPr/>
        </p:nvGrpSpPr>
        <p:grpSpPr>
          <a:xfrm>
            <a:off x="395288" y="1196975"/>
            <a:ext cx="3529012" cy="504825"/>
            <a:chOff x="1973" y="1071"/>
            <a:chExt cx="2495" cy="318"/>
          </a:xfrm>
        </p:grpSpPr>
        <p:sp>
          <p:nvSpPr>
            <p:cNvPr id="86022" name="AutoShape 6"/>
            <p:cNvSpPr>
              <a:spLocks noChangeArrowheads="1"/>
            </p:cNvSpPr>
            <p:nvPr/>
          </p:nvSpPr>
          <p:spPr bwMode="gray">
            <a:xfrm>
              <a:off x="1973" y="1071"/>
              <a:ext cx="2268" cy="318"/>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41989" name="AutoShape 7"/>
            <p:cNvSpPr/>
            <p:nvPr/>
          </p:nvSpPr>
          <p:spPr>
            <a:xfrm>
              <a:off x="2040" y="1100"/>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86024" name="Freeform 8"/>
            <p:cNvSpPr/>
            <p:nvPr/>
          </p:nvSpPr>
          <p:spPr bwMode="gray">
            <a:xfrm>
              <a:off x="2077" y="1117"/>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86025" name="Text Box 9"/>
            <p:cNvSpPr txBox="1">
              <a:spLocks noChangeArrowheads="1"/>
            </p:cNvSpPr>
            <p:nvPr/>
          </p:nvSpPr>
          <p:spPr bwMode="gray">
            <a:xfrm>
              <a:off x="2109" y="1117"/>
              <a:ext cx="219" cy="250"/>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2000" b="0">
                  <a:solidFill>
                    <a:srgbClr val="FFFFFF"/>
                  </a:solidFill>
                  <a:effectLst>
                    <a:outerShdw blurRad="38100" dist="38100" dir="2700000">
                      <a:srgbClr val="C0C0C0"/>
                    </a:outerShdw>
                  </a:effectLst>
                  <a:latin typeface="Arial" pitchFamily="34" charset="0"/>
                  <a:ea typeface="楷体_GB2312" pitchFamily="49" charset="-122"/>
                </a:rPr>
                <a:t>2</a:t>
              </a:r>
              <a:endParaRPr lang="en-US" altLang="zh-CN" sz="2000" b="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86026" name="Rectangle 10"/>
            <p:cNvSpPr>
              <a:spLocks noChangeArrowheads="1"/>
            </p:cNvSpPr>
            <p:nvPr/>
          </p:nvSpPr>
          <p:spPr bwMode="auto">
            <a:xfrm>
              <a:off x="2426" y="1071"/>
              <a:ext cx="2042" cy="288"/>
            </a:xfrm>
            <a:prstGeom prst="rect">
              <a:avLst/>
            </a:prstGeom>
            <a:noFill/>
            <a:ln w="9525">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solidFill>
                    <a:srgbClr val="131B53"/>
                  </a:solidFill>
                  <a:effectLst>
                    <a:outerShdw blurRad="38100" dist="38100" dir="2700000">
                      <a:srgbClr val="C0C0C0"/>
                    </a:outerShdw>
                  </a:effectLst>
                  <a:latin typeface="Arial" pitchFamily="34" charset="0"/>
                  <a:ea typeface="楷体_GB2312" pitchFamily="49" charset="-122"/>
                </a:rPr>
                <a:t>教材的地位及作用</a:t>
              </a:r>
              <a:endParaRPr lang="zh-CN" altLang="en-US">
                <a:solidFill>
                  <a:srgbClr val="131B53"/>
                </a:solidFill>
                <a:effectLst>
                  <a:outerShdw blurRad="38100" dist="38100" dir="2700000">
                    <a:srgbClr val="C0C0C0"/>
                  </a:outerShdw>
                </a:effectLst>
                <a:latin typeface="Arial" pitchFamily="34" charset="0"/>
                <a:ea typeface="楷体_GB2312" pitchFamily="49" charset="-122"/>
              </a:endParaRPr>
            </a:p>
          </p:txBody>
        </p:sp>
      </p:grpSp>
      <p:sp>
        <p:nvSpPr>
          <p:cNvPr id="41997" name="AutoShape 41"/>
          <p:cNvSpPr/>
          <p:nvPr/>
        </p:nvSpPr>
        <p:spPr>
          <a:xfrm>
            <a:off x="468313" y="1844675"/>
            <a:ext cx="8135937" cy="4537075"/>
          </a:xfrm>
          <a:prstGeom prst="roundRect">
            <a:avLst>
              <a:gd name="adj" fmla="val 9106"/>
            </a:avLst>
          </a:prstGeom>
          <a:solidFill>
            <a:schemeClr val="accent1"/>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1998" name="Rectangle 46"/>
          <p:cNvSpPr/>
          <p:nvPr/>
        </p:nvSpPr>
        <p:spPr>
          <a:xfrm>
            <a:off x="827088" y="2182813"/>
            <a:ext cx="7561262" cy="3925887"/>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indent="333375">
              <a:lnSpc>
                <a:spcPct val="150000"/>
              </a:lnSpc>
              <a:spcBef>
                <a:spcPct val="0"/>
              </a:spcBef>
            </a:pPr>
            <a:r>
              <a:rPr lang="zh-CN" altLang="en-US">
                <a:latin typeface="楷体_GB2312" pitchFamily="49" charset="-122"/>
                <a:ea typeface="楷体_GB2312" pitchFamily="49" charset="-122"/>
                <a:cs typeface="Times New Roman" panose="02020603050405020304" pitchFamily="18" charset="0"/>
              </a:rPr>
              <a:t>  从</a:t>
            </a:r>
            <a:r>
              <a:rPr lang="en-US" altLang="zh-CN">
                <a:latin typeface="楷体_GB2312" pitchFamily="49" charset="-122"/>
                <a:ea typeface="楷体_GB2312" pitchFamily="49" charset="-122"/>
                <a:cs typeface="Times New Roman" panose="02020603050405020304" pitchFamily="18" charset="0"/>
              </a:rPr>
              <a:t>《</a:t>
            </a:r>
            <a:r>
              <a:rPr lang="zh-CN" altLang="en-US">
                <a:latin typeface="楷体_GB2312" pitchFamily="49" charset="-122"/>
                <a:ea typeface="楷体_GB2312" pitchFamily="49" charset="-122"/>
                <a:cs typeface="Times New Roman" panose="02020603050405020304" pitchFamily="18" charset="0"/>
              </a:rPr>
              <a:t>课程标准</a:t>
            </a:r>
            <a:r>
              <a:rPr lang="en-US" altLang="zh-CN">
                <a:latin typeface="楷体_GB2312" pitchFamily="49" charset="-122"/>
                <a:ea typeface="楷体_GB2312" pitchFamily="49" charset="-122"/>
                <a:cs typeface="Times New Roman" panose="02020603050405020304" pitchFamily="18" charset="0"/>
              </a:rPr>
              <a:t>》</a:t>
            </a:r>
            <a:r>
              <a:rPr lang="zh-CN" altLang="en-US">
                <a:latin typeface="楷体_GB2312" pitchFamily="49" charset="-122"/>
                <a:ea typeface="楷体_GB2312" pitchFamily="49" charset="-122"/>
                <a:cs typeface="Times New Roman" panose="02020603050405020304" pitchFamily="18" charset="0"/>
              </a:rPr>
              <a:t>看，平移是一种基本的图形变换，也是初中阶段学习的一个重要图形变换。图形的变换是“空间与图形”领域中一块重要的内容，学习图形变换的主要目的是引导学生从运动变化的角度去探索和认识空间与图形，发展学生的空间观念。也为以后综合运用平移、旋转、轴对称解决几何问题打下基础。</a:t>
            </a:r>
            <a:endParaRPr lang="zh-CN" altLang="en-US">
              <a:latin typeface="楷体_GB2312" pitchFamily="49" charset="-122"/>
              <a:ea typeface="楷体_GB2312" pitchFamily="49" charset="-122"/>
              <a:cs typeface="Times New Roman" panose="02020603050405020304" pitchFamily="18" charset="0"/>
            </a:endParaRPr>
          </a:p>
          <a:p>
            <a:pPr indent="333375">
              <a:lnSpc>
                <a:spcPct val="150000"/>
              </a:lnSpc>
              <a:spcBef>
                <a:spcPct val="0"/>
              </a:spcBef>
            </a:pPr>
            <a:r>
              <a:rPr lang="zh-CN" altLang="en-US">
                <a:latin typeface="楷体_GB2312" pitchFamily="49" charset="-122"/>
                <a:ea typeface="楷体_GB2312" pitchFamily="49" charset="-122"/>
                <a:cs typeface="Times New Roman" panose="02020603050405020304" pitchFamily="18" charset="0"/>
              </a:rPr>
              <a:t>  </a:t>
            </a:r>
            <a:endParaRPr lang="zh-CN" altLang="en-US">
              <a:latin typeface="楷体_GB2312" pitchFamily="49" charset="-122"/>
              <a:ea typeface="Times New Roman" panose="02020603050405020304" pitchFamily="18" charset="0"/>
            </a:endParaRPr>
          </a:p>
        </p:txBody>
      </p:sp>
    </p:spTree>
  </p:cSld>
  <p:clrMapOvr>
    <a:masterClrMapping/>
  </p:clrMapOvr>
  <p:transition>
    <p:blinds dir="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二、学情分析</a:t>
            </a:r>
            <a:endParaRPr lang="en-US" altLang="zh-CN" sz="2800">
              <a:latin typeface="Arial" pitchFamily="34" charset="0"/>
              <a:ea typeface="隶书" panose="02010509060101010101" pitchFamily="1" charset="-122"/>
            </a:endParaRPr>
          </a:p>
        </p:txBody>
      </p:sp>
      <p:grpSp>
        <p:nvGrpSpPr>
          <p:cNvPr id="3" name="组合 54"/>
          <p:cNvGrpSpPr/>
          <p:nvPr/>
        </p:nvGrpSpPr>
        <p:grpSpPr>
          <a:xfrm>
            <a:off x="0" y="1773238"/>
            <a:ext cx="2735263" cy="4840287"/>
            <a:chOff x="215923" y="1757397"/>
            <a:chExt cx="2735263" cy="4840253"/>
          </a:xfrm>
        </p:grpSpPr>
        <p:grpSp>
          <p:nvGrpSpPr>
            <p:cNvPr id="6186" name="组合 51"/>
            <p:cNvGrpSpPr/>
            <p:nvPr/>
          </p:nvGrpSpPr>
          <p:grpSpPr>
            <a:xfrm>
              <a:off x="215923" y="1757397"/>
              <a:ext cx="2735263" cy="4840253"/>
              <a:chOff x="215923" y="1757397"/>
              <a:chExt cx="2735263" cy="4840253"/>
            </a:xfrm>
          </p:grpSpPr>
          <p:grpSp>
            <p:nvGrpSpPr>
              <p:cNvPr id="6188" name="Group 3"/>
              <p:cNvGrpSpPr/>
              <p:nvPr/>
            </p:nvGrpSpPr>
            <p:grpSpPr>
              <a:xfrm>
                <a:off x="215923" y="1916113"/>
                <a:ext cx="2735263" cy="4681537"/>
                <a:chOff x="222" y="1112"/>
                <a:chExt cx="1392" cy="2903"/>
              </a:xfrm>
            </p:grpSpPr>
            <p:sp>
              <p:nvSpPr>
                <p:cNvPr id="6197" name="AutoShape 4"/>
                <p:cNvSpPr/>
                <p:nvPr/>
              </p:nvSpPr>
              <p:spPr>
                <a:xfrm>
                  <a:off x="222" y="1112"/>
                  <a:ext cx="1392" cy="2903"/>
                </a:xfrm>
                <a:prstGeom prst="roundRect">
                  <a:avLst>
                    <a:gd name="adj" fmla="val 17509"/>
                  </a:avLst>
                </a:prstGeom>
                <a:gradFill rotWithShape="1">
                  <a:gsLst>
                    <a:gs pos="0">
                      <a:srgbClr val="4E91D4"/>
                    </a:gs>
                    <a:gs pos="100000">
                      <a:srgbClr val="3477A4"/>
                    </a:gs>
                  </a:gsLst>
                  <a:lin ang="2700000" scaled="1"/>
                </a:gradFill>
                <a:ln w="9525">
                  <a:noFill/>
                </a:ln>
                <a:effectLst>
                  <a:prstShdw prst="shdw12" dir="16200000">
                    <a:srgbClr val="000000">
                      <a:alpha val="50000"/>
                    </a:srgbClr>
                  </a:prstShdw>
                </a:effectLst>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98" name="AutoShape 5"/>
                <p:cNvSpPr/>
                <p:nvPr/>
              </p:nvSpPr>
              <p:spPr>
                <a:xfrm>
                  <a:off x="225" y="1120"/>
                  <a:ext cx="1351" cy="2848"/>
                </a:xfrm>
                <a:prstGeom prst="roundRect">
                  <a:avLst>
                    <a:gd name="adj" fmla="val 16667"/>
                  </a:avLst>
                </a:prstGeom>
                <a:solidFill>
                  <a:srgbClr val="3CA1E6"/>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99" name="AutoShape 6"/>
                <p:cNvSpPr/>
                <p:nvPr/>
              </p:nvSpPr>
              <p:spPr>
                <a:xfrm>
                  <a:off x="237" y="3217"/>
                  <a:ext cx="1331" cy="721"/>
                </a:xfrm>
                <a:prstGeom prst="roundRect">
                  <a:avLst>
                    <a:gd name="adj" fmla="val 50000"/>
                  </a:avLst>
                </a:prstGeom>
                <a:gradFill rotWithShape="1">
                  <a:gsLst>
                    <a:gs pos="0">
                      <a:srgbClr val="3CA1E6">
                        <a:alpha val="0"/>
                      </a:srgbClr>
                    </a:gs>
                    <a:gs pos="100000">
                      <a:srgbClr val="9BCFF2"/>
                    </a:gs>
                  </a:gsLst>
                  <a:lin ang="54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200" name="AutoShape 7"/>
                <p:cNvSpPr/>
                <p:nvPr/>
              </p:nvSpPr>
              <p:spPr>
                <a:xfrm>
                  <a:off x="237" y="1143"/>
                  <a:ext cx="1331" cy="719"/>
                </a:xfrm>
                <a:prstGeom prst="roundRect">
                  <a:avLst>
                    <a:gd name="adj" fmla="val 50000"/>
                  </a:avLst>
                </a:prstGeom>
                <a:gradFill rotWithShape="1">
                  <a:gsLst>
                    <a:gs pos="0">
                      <a:srgbClr val="BEE0F7"/>
                    </a:gs>
                    <a:gs pos="100000">
                      <a:srgbClr val="3CA1E6">
                        <a:alpha val="0"/>
                      </a:srgbClr>
                    </a:gs>
                  </a:gsLst>
                  <a:lin ang="54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grpSp>
            <p:nvGrpSpPr>
              <p:cNvPr id="6189" name="Group 8"/>
              <p:cNvGrpSpPr/>
              <p:nvPr/>
            </p:nvGrpSpPr>
            <p:grpSpPr>
              <a:xfrm>
                <a:off x="323536" y="1757397"/>
                <a:ext cx="2484437" cy="608117"/>
                <a:chOff x="683" y="781"/>
                <a:chExt cx="414" cy="691"/>
              </a:xfrm>
            </p:grpSpPr>
            <p:grpSp>
              <p:nvGrpSpPr>
                <p:cNvPr id="6190" name="Group 9"/>
                <p:cNvGrpSpPr/>
                <p:nvPr/>
              </p:nvGrpSpPr>
              <p:grpSpPr>
                <a:xfrm>
                  <a:off x="683" y="781"/>
                  <a:ext cx="414" cy="691"/>
                  <a:chOff x="1289" y="564"/>
                  <a:chExt cx="668" cy="706"/>
                </a:xfrm>
              </p:grpSpPr>
              <p:sp>
                <p:nvSpPr>
                  <p:cNvPr id="6192" name="Oval 10"/>
                  <p:cNvSpPr/>
                  <p:nvPr/>
                </p:nvSpPr>
                <p:spPr>
                  <a:xfrm>
                    <a:off x="1289" y="564"/>
                    <a:ext cx="668" cy="706"/>
                  </a:xfrm>
                  <a:prstGeom prst="ellipse">
                    <a:avLst/>
                  </a:prstGeom>
                  <a:solidFill>
                    <a:srgbClr val="333333"/>
                  </a:soli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93" name="Oval 11"/>
                  <p:cNvSpPr/>
                  <p:nvPr/>
                </p:nvSpPr>
                <p:spPr>
                  <a:xfrm>
                    <a:off x="1296" y="587"/>
                    <a:ext cx="646" cy="647"/>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94" name="Oval 12"/>
                  <p:cNvSpPr/>
                  <p:nvPr/>
                </p:nvSpPr>
                <p:spPr>
                  <a:xfrm>
                    <a:off x="1304" y="591"/>
                    <a:ext cx="631" cy="63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95" name="Oval 13"/>
                  <p:cNvSpPr/>
                  <p:nvPr/>
                </p:nvSpPr>
                <p:spPr>
                  <a:xfrm>
                    <a:off x="1311" y="597"/>
                    <a:ext cx="600" cy="589"/>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96" name="Oval 14"/>
                  <p:cNvSpPr/>
                  <p:nvPr/>
                </p:nvSpPr>
                <p:spPr>
                  <a:xfrm>
                    <a:off x="1346" y="613"/>
                    <a:ext cx="533" cy="479"/>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6191" name="Text Box 15"/>
                <p:cNvSpPr txBox="1"/>
                <p:nvPr/>
              </p:nvSpPr>
              <p:spPr>
                <a:xfrm>
                  <a:off x="755" y="799"/>
                  <a:ext cx="248" cy="52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zh-CN" altLang="en-US">
                      <a:solidFill>
                        <a:srgbClr val="000000"/>
                      </a:solidFill>
                      <a:latin typeface="Arial" pitchFamily="34" charset="0"/>
                      <a:ea typeface="楷体_GB2312" pitchFamily="49" charset="-122"/>
                    </a:rPr>
                    <a:t>基础能力 </a:t>
                  </a:r>
                  <a:endParaRPr lang="en-US" altLang="zh-CN">
                    <a:solidFill>
                      <a:srgbClr val="000000"/>
                    </a:solidFill>
                    <a:latin typeface="Arial" pitchFamily="34" charset="0"/>
                    <a:ea typeface="楷体_GB2312" pitchFamily="49" charset="-122"/>
                  </a:endParaRPr>
                </a:p>
              </p:txBody>
            </p:sp>
          </p:grpSp>
        </p:grpSp>
        <p:sp>
          <p:nvSpPr>
            <p:cNvPr id="6187" name="矩形 48"/>
            <p:cNvSpPr/>
            <p:nvPr/>
          </p:nvSpPr>
          <p:spPr>
            <a:xfrm>
              <a:off x="250848" y="2565429"/>
              <a:ext cx="2449513" cy="228280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solidFill>
                  <a:schemeClr val="tx1"/>
                </a:solidFill>
                <a:latin typeface="楷体_GB2312" pitchFamily="49" charset="-122"/>
                <a:ea typeface="楷体_GB2312" pitchFamily="49" charset="-122"/>
                <a:cs typeface="Times New Roman" panose="02020603050405020304" pitchFamily="18" charset="0"/>
              </a:endParaRPr>
            </a:p>
            <a:p>
              <a:r>
                <a:rPr lang="zh-CN" altLang="en-US">
                  <a:solidFill>
                    <a:schemeClr val="tx1"/>
                  </a:solidFill>
                  <a:latin typeface="楷体_GB2312" pitchFamily="49" charset="-122"/>
                  <a:ea typeface="楷体_GB2312" pitchFamily="49" charset="-122"/>
                  <a:cs typeface="Times New Roman" panose="02020603050405020304" pitchFamily="18" charset="0"/>
                </a:rPr>
                <a:t>数学基础知识相对薄弱；</a:t>
              </a:r>
              <a:endParaRPr lang="zh-CN" altLang="en-US">
                <a:solidFill>
                  <a:schemeClr val="tx1"/>
                </a:solidFill>
                <a:latin typeface="楷体_GB2312" pitchFamily="49" charset="-122"/>
                <a:ea typeface="楷体_GB2312" pitchFamily="49" charset="-122"/>
                <a:cs typeface="Times New Roman" panose="02020603050405020304" pitchFamily="18" charset="0"/>
              </a:endParaRPr>
            </a:p>
            <a:p>
              <a:r>
                <a:rPr lang="zh-CN" altLang="en-US">
                  <a:solidFill>
                    <a:schemeClr val="tx1"/>
                  </a:solidFill>
                  <a:latin typeface="楷体_GB2312" pitchFamily="49" charset="-122"/>
                  <a:ea typeface="楷体_GB2312" pitchFamily="49" charset="-122"/>
                  <a:cs typeface="Times New Roman" panose="02020603050405020304" pitchFamily="18" charset="0"/>
                </a:rPr>
                <a:t>具备一定的动手能力</a:t>
              </a:r>
              <a:endParaRPr lang="zh-CN" altLang="en-US">
                <a:solidFill>
                  <a:schemeClr val="tx1"/>
                </a:solidFill>
                <a:latin typeface="楷体_GB2312" pitchFamily="49" charset="-122"/>
                <a:ea typeface="Times New Roman" panose="02020603050405020304" pitchFamily="18" charset="0"/>
              </a:endParaRPr>
            </a:p>
          </p:txBody>
        </p:sp>
      </p:grpSp>
      <p:grpSp>
        <p:nvGrpSpPr>
          <p:cNvPr id="6212" name="组合 6211"/>
          <p:cNvGrpSpPr/>
          <p:nvPr/>
        </p:nvGrpSpPr>
        <p:grpSpPr>
          <a:xfrm>
            <a:off x="6084888" y="1778000"/>
            <a:ext cx="2808287" cy="4746625"/>
            <a:chOff x="3833" y="1120"/>
            <a:chExt cx="1769" cy="2990"/>
          </a:xfrm>
        </p:grpSpPr>
        <p:sp>
          <p:nvSpPr>
            <p:cNvPr id="6165" name="Text Box 30"/>
            <p:cNvSpPr txBox="1"/>
            <p:nvPr/>
          </p:nvSpPr>
          <p:spPr>
            <a:xfrm>
              <a:off x="3878" y="1502"/>
              <a:ext cx="1724" cy="334"/>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lnSpc>
                  <a:spcPct val="120000"/>
                </a:lnSpc>
                <a:spcBef>
                  <a:spcPct val="0"/>
                </a:spcBef>
              </a:pPr>
              <a:endParaRPr lang="zh-CN" altLang="zh-CN">
                <a:solidFill>
                  <a:schemeClr val="tx1"/>
                </a:solidFill>
                <a:latin typeface="Arial" pitchFamily="34" charset="0"/>
                <a:ea typeface="楷体_GB2312" pitchFamily="49" charset="-122"/>
              </a:endParaRPr>
            </a:p>
          </p:txBody>
        </p:sp>
        <p:grpSp>
          <p:nvGrpSpPr>
            <p:cNvPr id="6166" name="组合 86"/>
            <p:cNvGrpSpPr/>
            <p:nvPr/>
          </p:nvGrpSpPr>
          <p:grpSpPr>
            <a:xfrm>
              <a:off x="3833" y="1120"/>
              <a:ext cx="1769" cy="2990"/>
              <a:chOff x="6084888" y="1778197"/>
              <a:chExt cx="2808287" cy="4746428"/>
            </a:xfrm>
          </p:grpSpPr>
          <p:grpSp>
            <p:nvGrpSpPr>
              <p:cNvPr id="6168" name="Group 17"/>
              <p:cNvGrpSpPr/>
              <p:nvPr/>
            </p:nvGrpSpPr>
            <p:grpSpPr>
              <a:xfrm>
                <a:off x="6084888" y="1916113"/>
                <a:ext cx="2808287" cy="4608512"/>
                <a:chOff x="4150" y="1112"/>
                <a:chExt cx="1392" cy="2903"/>
              </a:xfrm>
            </p:grpSpPr>
            <p:sp>
              <p:nvSpPr>
                <p:cNvPr id="6176" name="AutoShape 18"/>
                <p:cNvSpPr/>
                <p:nvPr/>
              </p:nvSpPr>
              <p:spPr>
                <a:xfrm>
                  <a:off x="4150" y="1112"/>
                  <a:ext cx="1392" cy="2903"/>
                </a:xfrm>
                <a:prstGeom prst="roundRect">
                  <a:avLst>
                    <a:gd name="adj" fmla="val 17509"/>
                  </a:avLst>
                </a:prstGeom>
                <a:gradFill rotWithShape="1">
                  <a:gsLst>
                    <a:gs pos="0">
                      <a:srgbClr val="B59F43"/>
                    </a:gs>
                    <a:gs pos="100000">
                      <a:srgbClr val="8F8849"/>
                    </a:gs>
                  </a:gsLst>
                  <a:lin ang="2700000" scaled="1"/>
                </a:gradFill>
                <a:ln w="9525">
                  <a:noFill/>
                </a:ln>
                <a:effectLst>
                  <a:prstShdw prst="shdw11" dir="16200000">
                    <a:srgbClr val="000000">
                      <a:alpha val="50000"/>
                    </a:srgbClr>
                  </a:prstShdw>
                </a:effectLst>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7" name="AutoShape 19"/>
                <p:cNvSpPr/>
                <p:nvPr/>
              </p:nvSpPr>
              <p:spPr>
                <a:xfrm>
                  <a:off x="4171" y="1120"/>
                  <a:ext cx="1351" cy="2848"/>
                </a:xfrm>
                <a:prstGeom prst="roundRect">
                  <a:avLst>
                    <a:gd name="adj" fmla="val 16667"/>
                  </a:avLst>
                </a:prstGeom>
                <a:solidFill>
                  <a:srgbClr val="E9E065"/>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8" name="AutoShape 20"/>
                <p:cNvSpPr/>
                <p:nvPr/>
              </p:nvSpPr>
              <p:spPr>
                <a:xfrm>
                  <a:off x="4183" y="3217"/>
                  <a:ext cx="1331" cy="721"/>
                </a:xfrm>
                <a:prstGeom prst="roundRect">
                  <a:avLst>
                    <a:gd name="adj" fmla="val 50000"/>
                  </a:avLst>
                </a:prstGeom>
                <a:gradFill rotWithShape="1">
                  <a:gsLst>
                    <a:gs pos="0">
                      <a:srgbClr val="E9E065"/>
                    </a:gs>
                    <a:gs pos="100000">
                      <a:srgbClr val="F2EDA6"/>
                    </a:gs>
                  </a:gsLst>
                  <a:lin ang="54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9" name="AutoShape 21"/>
                <p:cNvSpPr/>
                <p:nvPr/>
              </p:nvSpPr>
              <p:spPr>
                <a:xfrm>
                  <a:off x="4183" y="1143"/>
                  <a:ext cx="1331" cy="719"/>
                </a:xfrm>
                <a:prstGeom prst="roundRect">
                  <a:avLst>
                    <a:gd name="adj" fmla="val 50000"/>
                  </a:avLst>
                </a:prstGeom>
                <a:gradFill rotWithShape="1">
                  <a:gsLst>
                    <a:gs pos="0">
                      <a:srgbClr val="F8F5CC"/>
                    </a:gs>
                    <a:gs pos="100000">
                      <a:srgbClr val="E9E065"/>
                    </a:gs>
                  </a:gsLst>
                  <a:lin ang="54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grpSp>
            <p:nvGrpSpPr>
              <p:cNvPr id="6169" name="Group 50"/>
              <p:cNvGrpSpPr/>
              <p:nvPr/>
            </p:nvGrpSpPr>
            <p:grpSpPr>
              <a:xfrm>
                <a:off x="6227763" y="1778197"/>
                <a:ext cx="2447925" cy="626871"/>
                <a:chOff x="2538" y="917"/>
                <a:chExt cx="698" cy="632"/>
              </a:xfrm>
            </p:grpSpPr>
            <p:sp>
              <p:nvSpPr>
                <p:cNvPr id="6170" name="Oval 51"/>
                <p:cNvSpPr/>
                <p:nvPr/>
              </p:nvSpPr>
              <p:spPr>
                <a:xfrm>
                  <a:off x="2538" y="931"/>
                  <a:ext cx="698" cy="613"/>
                </a:xfrm>
                <a:prstGeom prst="ellipse">
                  <a:avLst/>
                </a:prstGeom>
                <a:solidFill>
                  <a:srgbClr val="333333"/>
                </a:soli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1" name="Oval 52"/>
                <p:cNvSpPr/>
                <p:nvPr/>
              </p:nvSpPr>
              <p:spPr>
                <a:xfrm>
                  <a:off x="2545" y="917"/>
                  <a:ext cx="676" cy="632"/>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2" name="Oval 53"/>
                <p:cNvSpPr/>
                <p:nvPr/>
              </p:nvSpPr>
              <p:spPr>
                <a:xfrm>
                  <a:off x="2553" y="920"/>
                  <a:ext cx="661" cy="618"/>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3" name="Oval 54"/>
                <p:cNvSpPr/>
                <p:nvPr/>
              </p:nvSpPr>
              <p:spPr>
                <a:xfrm>
                  <a:off x="2560" y="927"/>
                  <a:ext cx="628" cy="575"/>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4" name="Oval 55"/>
                <p:cNvSpPr/>
                <p:nvPr/>
              </p:nvSpPr>
              <p:spPr>
                <a:xfrm>
                  <a:off x="2598" y="943"/>
                  <a:ext cx="556" cy="467"/>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75" name="Text Box 56"/>
                <p:cNvSpPr txBox="1"/>
                <p:nvPr/>
              </p:nvSpPr>
              <p:spPr>
                <a:xfrm>
                  <a:off x="2674" y="987"/>
                  <a:ext cx="400" cy="461"/>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zh-CN" altLang="en-US">
                      <a:solidFill>
                        <a:srgbClr val="000000"/>
                      </a:solidFill>
                      <a:latin typeface="Arial" pitchFamily="34" charset="0"/>
                      <a:ea typeface="楷体_GB2312" pitchFamily="49" charset="-122"/>
                    </a:rPr>
                    <a:t>情感特点</a:t>
                  </a:r>
                  <a:endParaRPr lang="zh-CN" altLang="en-US">
                    <a:solidFill>
                      <a:srgbClr val="000000"/>
                    </a:solidFill>
                    <a:latin typeface="Arial" pitchFamily="34" charset="0"/>
                    <a:ea typeface="楷体_GB2312" pitchFamily="49" charset="-122"/>
                  </a:endParaRPr>
                </a:p>
              </p:txBody>
            </p:sp>
          </p:grpSp>
        </p:grpSp>
        <p:sp>
          <p:nvSpPr>
            <p:cNvPr id="6167" name="矩形 85"/>
            <p:cNvSpPr/>
            <p:nvPr/>
          </p:nvSpPr>
          <p:spPr>
            <a:xfrm>
              <a:off x="3969" y="1979"/>
              <a:ext cx="1451" cy="155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en-US">
                  <a:solidFill>
                    <a:schemeClr val="tx1"/>
                  </a:solidFill>
                  <a:latin typeface="楷体_GB2312" pitchFamily="49" charset="-122"/>
                  <a:ea typeface="楷体_GB2312" pitchFamily="49" charset="-122"/>
                  <a:cs typeface="Times New Roman" panose="02020603050405020304" pitchFamily="18" charset="0"/>
                </a:rPr>
                <a:t>学习兴趣淡薄</a:t>
              </a:r>
              <a:r>
                <a:rPr lang="en-US" altLang="zh-CN">
                  <a:solidFill>
                    <a:schemeClr val="tx1"/>
                  </a:solidFill>
                  <a:latin typeface="楷体_GB2312" pitchFamily="49" charset="-122"/>
                  <a:ea typeface="楷体_GB2312" pitchFamily="49" charset="-122"/>
                  <a:cs typeface="Times New Roman" panose="02020603050405020304" pitchFamily="18" charset="0"/>
                </a:rPr>
                <a:t>, </a:t>
              </a:r>
              <a:r>
                <a:rPr lang="zh-CN" altLang="en-US">
                  <a:solidFill>
                    <a:schemeClr val="tx1"/>
                  </a:solidFill>
                  <a:latin typeface="楷体_GB2312" pitchFamily="49" charset="-122"/>
                  <a:ea typeface="楷体_GB2312" pitchFamily="49" charset="-122"/>
                  <a:cs typeface="Times New Roman" panose="02020603050405020304" pitchFamily="18" charset="0"/>
                </a:rPr>
                <a:t>缺乏自信及成功的体验；</a:t>
              </a:r>
              <a:endParaRPr lang="zh-CN" altLang="en-US">
                <a:solidFill>
                  <a:schemeClr val="tx1"/>
                </a:solidFill>
                <a:latin typeface="楷体_GB2312" pitchFamily="49" charset="-122"/>
                <a:ea typeface="楷体_GB2312" pitchFamily="49" charset="-122"/>
                <a:cs typeface="Times New Roman" panose="02020603050405020304" pitchFamily="18" charset="0"/>
              </a:endParaRPr>
            </a:p>
            <a:p>
              <a:r>
                <a:rPr lang="zh-CN" altLang="en-US">
                  <a:solidFill>
                    <a:schemeClr val="tx1"/>
                  </a:solidFill>
                  <a:latin typeface="楷体_GB2312" pitchFamily="49" charset="-122"/>
                  <a:ea typeface="楷体_GB2312" pitchFamily="49" charset="-122"/>
                  <a:cs typeface="Times New Roman" panose="02020603050405020304" pitchFamily="18" charset="0"/>
                </a:rPr>
                <a:t>有好奇心，愿意尝试新事物及联系生活</a:t>
              </a:r>
              <a:endParaRPr lang="zh-CN" altLang="en-US">
                <a:solidFill>
                  <a:schemeClr val="tx1"/>
                </a:solidFill>
                <a:latin typeface="楷体_GB2312" pitchFamily="49" charset="-122"/>
                <a:ea typeface="Times New Roman" panose="02020603050405020304" pitchFamily="18" charset="0"/>
              </a:endParaRPr>
            </a:p>
          </p:txBody>
        </p:sp>
      </p:grpSp>
      <p:grpSp>
        <p:nvGrpSpPr>
          <p:cNvPr id="6211" name="组合 6210"/>
          <p:cNvGrpSpPr/>
          <p:nvPr/>
        </p:nvGrpSpPr>
        <p:grpSpPr>
          <a:xfrm>
            <a:off x="2841625" y="1766888"/>
            <a:ext cx="3098800" cy="4818062"/>
            <a:chOff x="1790" y="1113"/>
            <a:chExt cx="1952" cy="3035"/>
          </a:xfrm>
        </p:grpSpPr>
        <p:grpSp>
          <p:nvGrpSpPr>
            <p:cNvPr id="6209" name="组合 6208"/>
            <p:cNvGrpSpPr/>
            <p:nvPr/>
          </p:nvGrpSpPr>
          <p:grpSpPr>
            <a:xfrm>
              <a:off x="1790" y="1245"/>
              <a:ext cx="1952" cy="2903"/>
              <a:chOff x="1790" y="1245"/>
              <a:chExt cx="1952" cy="2903"/>
            </a:xfrm>
          </p:grpSpPr>
          <p:sp>
            <p:nvSpPr>
              <p:cNvPr id="6161" name="AutoShape 32"/>
              <p:cNvSpPr/>
              <p:nvPr/>
            </p:nvSpPr>
            <p:spPr>
              <a:xfrm>
                <a:off x="1790" y="1245"/>
                <a:ext cx="1952" cy="2903"/>
              </a:xfrm>
              <a:prstGeom prst="roundRect">
                <a:avLst>
                  <a:gd name="adj" fmla="val 17509"/>
                </a:avLst>
              </a:prstGeom>
              <a:gradFill rotWithShape="1">
                <a:gsLst>
                  <a:gs pos="0">
                    <a:srgbClr val="34B034"/>
                  </a:gs>
                  <a:gs pos="100000">
                    <a:srgbClr val="3F8B4A"/>
                  </a:gs>
                </a:gsLst>
                <a:lin ang="27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62" name="AutoShape 33"/>
              <p:cNvSpPr/>
              <p:nvPr/>
            </p:nvSpPr>
            <p:spPr>
              <a:xfrm>
                <a:off x="1821" y="1253"/>
                <a:ext cx="1893" cy="2849"/>
              </a:xfrm>
              <a:prstGeom prst="roundRect">
                <a:avLst>
                  <a:gd name="adj" fmla="val 16667"/>
                </a:avLst>
              </a:prstGeom>
              <a:solidFill>
                <a:srgbClr val="73E77E"/>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63" name="AutoShape 34"/>
              <p:cNvSpPr/>
              <p:nvPr/>
            </p:nvSpPr>
            <p:spPr>
              <a:xfrm>
                <a:off x="1836" y="3350"/>
                <a:ext cx="1868" cy="721"/>
              </a:xfrm>
              <a:prstGeom prst="roundRect">
                <a:avLst>
                  <a:gd name="adj" fmla="val 50000"/>
                </a:avLst>
              </a:prstGeom>
              <a:gradFill rotWithShape="1">
                <a:gsLst>
                  <a:gs pos="0">
                    <a:srgbClr val="73E77E"/>
                  </a:gs>
                  <a:gs pos="100000">
                    <a:srgbClr val="B3F2B9"/>
                  </a:gs>
                </a:gsLst>
                <a:lin ang="54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64" name="AutoShape 35"/>
              <p:cNvSpPr/>
              <p:nvPr/>
            </p:nvSpPr>
            <p:spPr>
              <a:xfrm>
                <a:off x="1836" y="1276"/>
                <a:ext cx="1868" cy="719"/>
              </a:xfrm>
              <a:prstGeom prst="roundRect">
                <a:avLst>
                  <a:gd name="adj" fmla="val 50000"/>
                </a:avLst>
              </a:prstGeom>
              <a:gradFill rotWithShape="1">
                <a:gsLst>
                  <a:gs pos="0">
                    <a:srgbClr val="D0F7D4"/>
                  </a:gs>
                  <a:gs pos="100000">
                    <a:srgbClr val="73E77E"/>
                  </a:gs>
                </a:gsLst>
                <a:lin ang="5400000" scaled="1"/>
              </a:gradFill>
              <a:ln w="9525">
                <a:noFill/>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grpSp>
          <p:nvGrpSpPr>
            <p:cNvPr id="6210" name="组合 6209"/>
            <p:cNvGrpSpPr/>
            <p:nvPr/>
          </p:nvGrpSpPr>
          <p:grpSpPr>
            <a:xfrm>
              <a:off x="1972" y="1113"/>
              <a:ext cx="1543" cy="395"/>
              <a:chOff x="1972" y="1113"/>
              <a:chExt cx="1543" cy="395"/>
            </a:xfrm>
          </p:grpSpPr>
          <p:sp>
            <p:nvSpPr>
              <p:cNvPr id="6155" name="Oval 37"/>
              <p:cNvSpPr/>
              <p:nvPr/>
            </p:nvSpPr>
            <p:spPr>
              <a:xfrm>
                <a:off x="1972" y="1122"/>
                <a:ext cx="1543" cy="383"/>
              </a:xfrm>
              <a:prstGeom prst="ellipse">
                <a:avLst/>
              </a:prstGeom>
              <a:solidFill>
                <a:srgbClr val="333333"/>
              </a:soli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56" name="Oval 38"/>
              <p:cNvSpPr/>
              <p:nvPr/>
            </p:nvSpPr>
            <p:spPr>
              <a:xfrm>
                <a:off x="1987" y="1113"/>
                <a:ext cx="1495" cy="395"/>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57" name="Oval 39"/>
              <p:cNvSpPr/>
              <p:nvPr/>
            </p:nvSpPr>
            <p:spPr>
              <a:xfrm>
                <a:off x="2005" y="1115"/>
                <a:ext cx="1461" cy="386"/>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58" name="Oval 40"/>
              <p:cNvSpPr/>
              <p:nvPr/>
            </p:nvSpPr>
            <p:spPr>
              <a:xfrm>
                <a:off x="2021" y="1119"/>
                <a:ext cx="1388" cy="360"/>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59" name="Oval 41"/>
              <p:cNvSpPr/>
              <p:nvPr/>
            </p:nvSpPr>
            <p:spPr>
              <a:xfrm>
                <a:off x="2105" y="1129"/>
                <a:ext cx="1229" cy="292"/>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6160" name="Text Box 42"/>
              <p:cNvSpPr txBox="1"/>
              <p:nvPr/>
            </p:nvSpPr>
            <p:spPr>
              <a:xfrm>
                <a:off x="2246" y="1169"/>
                <a:ext cx="937" cy="288"/>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zh-CN" altLang="en-US">
                    <a:solidFill>
                      <a:srgbClr val="000000"/>
                    </a:solidFill>
                    <a:latin typeface="Arial" pitchFamily="34" charset="0"/>
                    <a:ea typeface="楷体_GB2312" pitchFamily="49" charset="-122"/>
                  </a:rPr>
                  <a:t>认知现状 </a:t>
                </a:r>
                <a:endParaRPr lang="en-US" altLang="zh-CN">
                  <a:solidFill>
                    <a:srgbClr val="000000"/>
                  </a:solidFill>
                  <a:latin typeface="Arial" pitchFamily="34" charset="0"/>
                  <a:ea typeface="楷体_GB2312" pitchFamily="49" charset="-122"/>
                </a:endParaRPr>
              </a:p>
            </p:txBody>
          </p:sp>
        </p:grpSp>
        <p:sp>
          <p:nvSpPr>
            <p:cNvPr id="6154" name="矩形 49"/>
            <p:cNvSpPr/>
            <p:nvPr/>
          </p:nvSpPr>
          <p:spPr>
            <a:xfrm>
              <a:off x="1882" y="1616"/>
              <a:ext cx="1769" cy="1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solidFill>
                  <a:schemeClr val="tx1"/>
                </a:solidFill>
                <a:latin typeface="楷体_GB2312" pitchFamily="49" charset="-122"/>
                <a:ea typeface="楷体_GB2312" pitchFamily="49" charset="-122"/>
                <a:cs typeface="Times New Roman" panose="02020603050405020304" pitchFamily="18" charset="0"/>
              </a:endParaRPr>
            </a:p>
            <a:p>
              <a:r>
                <a:rPr lang="zh-CN" altLang="en-US">
                  <a:solidFill>
                    <a:schemeClr val="tx1"/>
                  </a:solidFill>
                  <a:latin typeface="楷体_GB2312" pitchFamily="49" charset="-122"/>
                  <a:ea typeface="楷体_GB2312" pitchFamily="49" charset="-122"/>
                  <a:cs typeface="Times New Roman" panose="02020603050405020304" pitchFamily="18" charset="0"/>
                </a:rPr>
                <a:t>解决问题的能力不强；</a:t>
              </a:r>
              <a:endParaRPr lang="zh-CN" altLang="en-US">
                <a:solidFill>
                  <a:schemeClr val="tx1"/>
                </a:solidFill>
                <a:latin typeface="楷体_GB2312" pitchFamily="49" charset="-122"/>
                <a:ea typeface="楷体_GB2312" pitchFamily="49" charset="-122"/>
                <a:cs typeface="Times New Roman" panose="02020603050405020304" pitchFamily="18" charset="0"/>
              </a:endParaRPr>
            </a:p>
            <a:p>
              <a:r>
                <a:rPr lang="zh-CN" altLang="en-US">
                  <a:solidFill>
                    <a:schemeClr val="tx1"/>
                  </a:solidFill>
                  <a:latin typeface="楷体_GB2312" pitchFamily="49" charset="-122"/>
                  <a:ea typeface="楷体_GB2312" pitchFamily="49" charset="-122"/>
                  <a:cs typeface="Times New Roman" panose="02020603050405020304" pitchFamily="18" charset="0"/>
                </a:rPr>
                <a:t>必须从最基本的图形“点”开始</a:t>
              </a:r>
              <a:endParaRPr lang="zh-CN" altLang="en-US">
                <a:solidFill>
                  <a:schemeClr val="tx1"/>
                </a:solidFill>
                <a:latin typeface="楷体_GB2312" pitchFamily="49" charset="-122"/>
                <a:ea typeface="Times New Roman" panose="02020603050405020304" pitchFamily="18" charset="0"/>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211"/>
                                        </p:tgtEl>
                                        <p:attrNameLst>
                                          <p:attrName>style.visibility</p:attrName>
                                        </p:attrNameLst>
                                      </p:cBhvr>
                                      <p:to>
                                        <p:strVal val="visible"/>
                                      </p:to>
                                    </p:set>
                                    <p:animEffect transition="in" filter="blinds(horizontal)">
                                      <p:cBhvr>
                                        <p:cTn id="12" dur="500"/>
                                        <p:tgtEl>
                                          <p:spTgt spid="62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212"/>
                                        </p:tgtEl>
                                        <p:attrNameLst>
                                          <p:attrName>style.visibility</p:attrName>
                                        </p:attrNameLst>
                                      </p:cBhvr>
                                      <p:to>
                                        <p:strVal val="visible"/>
                                      </p:to>
                                    </p:set>
                                    <p:animEffect transition="in" filter="blinds(horizontal)">
                                      <p:cBhvr>
                                        <p:cTn id="17" dur="500"/>
                                        <p:tgtEl>
                                          <p:spTgt spid="6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22" name="折角形 43021"/>
          <p:cNvSpPr/>
          <p:nvPr/>
        </p:nvSpPr>
        <p:spPr>
          <a:xfrm>
            <a:off x="250825" y="1052513"/>
            <a:ext cx="8640763" cy="5545137"/>
          </a:xfrm>
          <a:prstGeom prst="foldedCorner">
            <a:avLst>
              <a:gd name="adj" fmla="val 12500"/>
            </a:avLst>
          </a:prstGeom>
          <a:noFill/>
          <a:ln w="12700" cap="sq" cmpd="sng">
            <a:solidFill>
              <a:schemeClr val="hlink"/>
            </a:solidFill>
            <a:prstDash val="solid"/>
            <a:headEnd type="none" w="sm" len="sm"/>
            <a:tailEnd type="none" w="sm" len="sm"/>
          </a:ln>
          <a:effectLst>
            <a:outerShdw dist="107763" dir="2699999" algn="ctr" rotWithShape="0">
              <a:schemeClr val="folHlink"/>
            </a:outer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43024" name="椭圆 43023"/>
          <p:cNvSpPr/>
          <p:nvPr/>
        </p:nvSpPr>
        <p:spPr>
          <a:xfrm rot="5400000">
            <a:off x="4763" y="1660525"/>
            <a:ext cx="1639887" cy="712788"/>
          </a:xfrm>
          <a:prstGeom prst="ellipse">
            <a:avLst/>
          </a:prstGeom>
          <a:gradFill rotWithShape="1">
            <a:gsLst>
              <a:gs pos="0">
                <a:srgbClr val="DFDFDF"/>
              </a:gs>
              <a:gs pos="50000">
                <a:srgbClr val="DFDFDF">
                  <a:gamma/>
                  <a:tint val="24314"/>
                  <a:invGamma/>
                </a:srgbClr>
              </a:gs>
              <a:gs pos="100000">
                <a:srgbClr val="DFDFDF"/>
              </a:gs>
            </a:gsLst>
            <a:lin ang="5400000" scaled="1"/>
          </a:gradFill>
          <a:ln w="19050" cap="flat" cmpd="sng">
            <a:solidFill>
              <a:srgbClr val="C0C0C0"/>
            </a:solidFill>
            <a:prstDash val="solid"/>
            <a:headEnd type="none" w="med" len="med"/>
            <a:tailEnd type="none" w="med" len="med"/>
          </a:ln>
          <a:effectLst>
            <a:outerShdw dist="53882" dir="2699999" algn="ctr" rotWithShape="0">
              <a:srgbClr val="292929">
                <a:alpha val="50000"/>
              </a:srgbClr>
            </a:outer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nvGrpSpPr>
          <p:cNvPr id="43043" name="组合 43042"/>
          <p:cNvGrpSpPr/>
          <p:nvPr/>
        </p:nvGrpSpPr>
        <p:grpSpPr>
          <a:xfrm>
            <a:off x="611188" y="1196975"/>
            <a:ext cx="7488237" cy="1657350"/>
            <a:chOff x="385" y="754"/>
            <a:chExt cx="4717" cy="1044"/>
          </a:xfrm>
        </p:grpSpPr>
        <p:sp>
          <p:nvSpPr>
            <p:cNvPr id="43023" name="流程图: 离页连接符 43022"/>
            <p:cNvSpPr/>
            <p:nvPr/>
          </p:nvSpPr>
          <p:spPr>
            <a:xfrm rot="16200000">
              <a:off x="2357" y="-992"/>
              <a:ext cx="953" cy="4536"/>
            </a:xfrm>
            <a:prstGeom prst="flowChartOffpageConnector">
              <a:avLst/>
            </a:prstGeom>
            <a:solidFill>
              <a:srgbClr val="FFFF99">
                <a:alpha val="53000"/>
              </a:srgbClr>
            </a:solidFill>
            <a:ln w="19050">
              <a:noFill/>
            </a:ln>
            <a:effectLst>
              <a:prstShdw prst="shdw13" dist="45791" dir="3378595">
                <a:srgbClr val="1C1C1C">
                  <a:alpha val="50000"/>
                </a:srgbClr>
              </a:prst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43027" name="矩形 43026"/>
            <p:cNvSpPr/>
            <p:nvPr/>
          </p:nvSpPr>
          <p:spPr>
            <a:xfrm>
              <a:off x="839" y="935"/>
              <a:ext cx="3447" cy="826"/>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171450" indent="-171450"/>
              <a:r>
                <a:rPr lang="zh-CN" altLang="en-US" sz="2000">
                  <a:solidFill>
                    <a:schemeClr val="tx1"/>
                  </a:solidFill>
                  <a:latin typeface="楷体_GB2312" pitchFamily="49" charset="-122"/>
                  <a:ea typeface="楷体_GB2312" pitchFamily="49" charset="-122"/>
                  <a:cs typeface="Times New Roman" panose="02020603050405020304" pitchFamily="18" charset="0"/>
                </a:rPr>
                <a:t>通过各种丰富的实例，让学生体会到图形的平移现象在生活中大量存在。并进一步探索平移的概念，理解平移是由移动方向和移动距离所决定的。</a:t>
              </a:r>
              <a:endParaRPr lang="zh-CN" altLang="en-US" sz="2000">
                <a:solidFill>
                  <a:schemeClr val="tx1"/>
                </a:solidFill>
                <a:latin typeface="楷体_GB2312" pitchFamily="49" charset="-122"/>
                <a:ea typeface="Times New Roman" panose="02020603050405020304" pitchFamily="18" charset="0"/>
              </a:endParaRPr>
            </a:p>
          </p:txBody>
        </p:sp>
        <p:sp>
          <p:nvSpPr>
            <p:cNvPr id="43030" name="文本框 43029"/>
            <p:cNvSpPr txBox="1"/>
            <p:nvPr/>
          </p:nvSpPr>
          <p:spPr>
            <a:xfrm>
              <a:off x="385" y="754"/>
              <a:ext cx="308" cy="1044"/>
            </a:xfrm>
            <a:prstGeom prst="rect">
              <a:avLst/>
            </a:prstGeom>
            <a:noFill/>
            <a:ln w="9525">
              <a:noFill/>
            </a:ln>
          </p:spPr>
          <p:txBody>
            <a:bodyPr vert="eaVert">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zh-CN" altLang="en-US" sz="2000">
                  <a:solidFill>
                    <a:schemeClr val="accent1"/>
                  </a:solidFill>
                  <a:latin typeface="Arial" pitchFamily="34" charset="0"/>
                  <a:ea typeface="黑体" panose="02010609060101010101" pitchFamily="49" charset="-122"/>
                </a:rPr>
                <a:t>知识与技能</a:t>
              </a:r>
              <a:endParaRPr lang="zh-CN" altLang="en-US" sz="2000">
                <a:solidFill>
                  <a:schemeClr val="accent1"/>
                </a:solidFill>
                <a:latin typeface="Arial" pitchFamily="34" charset="0"/>
                <a:ea typeface="黑体" panose="02010609060101010101" pitchFamily="49" charset="-122"/>
              </a:endParaRPr>
            </a:p>
          </p:txBody>
        </p:sp>
      </p:grpSp>
      <p:sp>
        <p:nvSpPr>
          <p:cNvPr id="43031" name="椭圆 43030"/>
          <p:cNvSpPr/>
          <p:nvPr/>
        </p:nvSpPr>
        <p:spPr>
          <a:xfrm rot="5400000">
            <a:off x="4763" y="3532188"/>
            <a:ext cx="1639887" cy="712787"/>
          </a:xfrm>
          <a:prstGeom prst="ellipse">
            <a:avLst/>
          </a:prstGeom>
          <a:gradFill rotWithShape="1">
            <a:gsLst>
              <a:gs pos="0">
                <a:srgbClr val="DFDFDF"/>
              </a:gs>
              <a:gs pos="50000">
                <a:srgbClr val="DFDFDF">
                  <a:gamma/>
                  <a:tint val="24314"/>
                  <a:invGamma/>
                </a:srgbClr>
              </a:gs>
              <a:gs pos="100000">
                <a:srgbClr val="DFDFDF"/>
              </a:gs>
            </a:gsLst>
            <a:lin ang="5400000" scaled="1"/>
          </a:gradFill>
          <a:ln w="19050" cap="flat" cmpd="sng">
            <a:solidFill>
              <a:srgbClr val="C0C0C0"/>
            </a:solidFill>
            <a:prstDash val="solid"/>
            <a:headEnd type="none" w="med" len="med"/>
            <a:tailEnd type="none" w="med" len="med"/>
          </a:ln>
          <a:effectLst>
            <a:outerShdw dist="53882" dir="2699999" algn="ctr" rotWithShape="0">
              <a:srgbClr val="292929">
                <a:alpha val="50000"/>
              </a:srgbClr>
            </a:outer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nvGrpSpPr>
          <p:cNvPr id="43044" name="组合 43043"/>
          <p:cNvGrpSpPr/>
          <p:nvPr/>
        </p:nvGrpSpPr>
        <p:grpSpPr>
          <a:xfrm>
            <a:off x="611188" y="3068638"/>
            <a:ext cx="7561262" cy="1657350"/>
            <a:chOff x="385" y="1933"/>
            <a:chExt cx="4763" cy="1044"/>
          </a:xfrm>
        </p:grpSpPr>
        <p:sp>
          <p:nvSpPr>
            <p:cNvPr id="43025" name="流程图: 离页连接符 43024"/>
            <p:cNvSpPr/>
            <p:nvPr/>
          </p:nvSpPr>
          <p:spPr>
            <a:xfrm rot="16200000">
              <a:off x="2358" y="142"/>
              <a:ext cx="953" cy="4627"/>
            </a:xfrm>
            <a:prstGeom prst="flowChartOffpageConnector">
              <a:avLst/>
            </a:prstGeom>
            <a:gradFill rotWithShape="1">
              <a:gsLst>
                <a:gs pos="0">
                  <a:schemeClr val="hlink"/>
                </a:gs>
                <a:gs pos="100000">
                  <a:schemeClr val="hlink">
                    <a:gamma/>
                    <a:tint val="43922"/>
                    <a:invGamma/>
                  </a:schemeClr>
                </a:gs>
              </a:gsLst>
              <a:lin ang="5400000" scaled="1"/>
            </a:gradFill>
            <a:ln w="19050">
              <a:noFill/>
            </a:ln>
            <a:effectLst>
              <a:prstShdw prst="shdw13" dist="45791" dir="3378595">
                <a:srgbClr val="1C1C1C">
                  <a:alpha val="50000"/>
                </a:srgbClr>
              </a:prst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43028" name="矩形 43027"/>
            <p:cNvSpPr/>
            <p:nvPr/>
          </p:nvSpPr>
          <p:spPr>
            <a:xfrm>
              <a:off x="793" y="2085"/>
              <a:ext cx="3448" cy="634"/>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171450" indent="-171450" algn="just"/>
              <a:r>
                <a:rPr lang="zh-CN" altLang="en-US" sz="2000">
                  <a:solidFill>
                    <a:schemeClr val="tx1"/>
                  </a:solidFill>
                  <a:latin typeface="楷体_GB2312" pitchFamily="49" charset="-122"/>
                  <a:ea typeface="楷体_GB2312" pitchFamily="49" charset="-122"/>
                  <a:cs typeface="Times New Roman" panose="02020603050405020304" pitchFamily="18" charset="0"/>
                </a:rPr>
                <a:t>通过具体实例感受图形平移现象，在具体情境中获得对平移现象的初步认识，探索影响平移的决定条件。</a:t>
              </a:r>
              <a:endParaRPr lang="zh-CN" altLang="en-US" sz="2000">
                <a:solidFill>
                  <a:schemeClr val="tx1"/>
                </a:solidFill>
                <a:latin typeface="楷体_GB2312" pitchFamily="49" charset="-122"/>
                <a:ea typeface="Times New Roman" panose="02020603050405020304" pitchFamily="18" charset="0"/>
              </a:endParaRPr>
            </a:p>
          </p:txBody>
        </p:sp>
        <p:sp>
          <p:nvSpPr>
            <p:cNvPr id="43032" name="文本框 43031"/>
            <p:cNvSpPr txBox="1"/>
            <p:nvPr/>
          </p:nvSpPr>
          <p:spPr>
            <a:xfrm>
              <a:off x="385" y="1933"/>
              <a:ext cx="308" cy="1044"/>
            </a:xfrm>
            <a:prstGeom prst="rect">
              <a:avLst/>
            </a:prstGeom>
            <a:noFill/>
            <a:ln w="9525">
              <a:noFill/>
            </a:ln>
          </p:spPr>
          <p:txBody>
            <a:bodyPr vert="eaVert">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zh-CN" altLang="en-US" sz="2000">
                  <a:solidFill>
                    <a:schemeClr val="accent1"/>
                  </a:solidFill>
                  <a:latin typeface="Arial" pitchFamily="34" charset="0"/>
                  <a:ea typeface="黑体" panose="02010609060101010101" pitchFamily="49" charset="-122"/>
                </a:rPr>
                <a:t>过程与方法</a:t>
              </a:r>
              <a:endParaRPr lang="zh-CN" altLang="en-US" sz="2000">
                <a:solidFill>
                  <a:schemeClr val="accent1"/>
                </a:solidFill>
                <a:latin typeface="Arial" pitchFamily="34" charset="0"/>
                <a:ea typeface="黑体" panose="02010609060101010101" pitchFamily="49" charset="-122"/>
              </a:endParaRPr>
            </a:p>
          </p:txBody>
        </p:sp>
      </p:grpSp>
      <p:sp>
        <p:nvSpPr>
          <p:cNvPr id="43033" name="椭圆 43032"/>
          <p:cNvSpPr/>
          <p:nvPr/>
        </p:nvSpPr>
        <p:spPr>
          <a:xfrm rot="5400000">
            <a:off x="4763" y="5332413"/>
            <a:ext cx="1639887" cy="712787"/>
          </a:xfrm>
          <a:prstGeom prst="ellipse">
            <a:avLst/>
          </a:prstGeom>
          <a:gradFill rotWithShape="1">
            <a:gsLst>
              <a:gs pos="0">
                <a:srgbClr val="DFDFDF"/>
              </a:gs>
              <a:gs pos="50000">
                <a:srgbClr val="DFDFDF">
                  <a:gamma/>
                  <a:tint val="24314"/>
                  <a:invGamma/>
                </a:srgbClr>
              </a:gs>
              <a:gs pos="100000">
                <a:srgbClr val="DFDFDF"/>
              </a:gs>
            </a:gsLst>
            <a:lin ang="5400000" scaled="1"/>
          </a:gradFill>
          <a:ln w="19050" cap="flat" cmpd="sng">
            <a:solidFill>
              <a:srgbClr val="C0C0C0"/>
            </a:solidFill>
            <a:prstDash val="solid"/>
            <a:headEnd type="none" w="med" len="med"/>
            <a:tailEnd type="none" w="med" len="med"/>
          </a:ln>
          <a:effectLst>
            <a:outerShdw dist="53882" dir="2699999" algn="ctr" rotWithShape="0">
              <a:srgbClr val="292929">
                <a:alpha val="50000"/>
              </a:srgbClr>
            </a:outer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nvGrpSpPr>
          <p:cNvPr id="43045" name="组合 43044"/>
          <p:cNvGrpSpPr/>
          <p:nvPr/>
        </p:nvGrpSpPr>
        <p:grpSpPr>
          <a:xfrm>
            <a:off x="395288" y="4941888"/>
            <a:ext cx="7704137" cy="1587500"/>
            <a:chOff x="249" y="3113"/>
            <a:chExt cx="4853" cy="1000"/>
          </a:xfrm>
        </p:grpSpPr>
        <p:sp>
          <p:nvSpPr>
            <p:cNvPr id="43026" name="流程图: 离页连接符 43025"/>
            <p:cNvSpPr/>
            <p:nvPr/>
          </p:nvSpPr>
          <p:spPr>
            <a:xfrm rot="16200000">
              <a:off x="2335" y="1298"/>
              <a:ext cx="952" cy="4581"/>
            </a:xfrm>
            <a:prstGeom prst="flowChartOffpageConnector">
              <a:avLst/>
            </a:prstGeom>
            <a:gradFill rotWithShape="1">
              <a:gsLst>
                <a:gs pos="0">
                  <a:schemeClr val="folHlink"/>
                </a:gs>
                <a:gs pos="100000">
                  <a:schemeClr val="folHlink">
                    <a:gamma/>
                    <a:tint val="43922"/>
                    <a:invGamma/>
                  </a:schemeClr>
                </a:gs>
              </a:gsLst>
              <a:lin ang="5400000" scaled="1"/>
            </a:gradFill>
            <a:ln w="19050">
              <a:noFill/>
            </a:ln>
            <a:effectLst>
              <a:prstShdw prst="shdw13" dist="45791" dir="3378595">
                <a:srgbClr val="1C1C1C">
                  <a:alpha val="50000"/>
                </a:srgbClr>
              </a:prst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43029" name="矩形 43028"/>
            <p:cNvSpPr/>
            <p:nvPr/>
          </p:nvSpPr>
          <p:spPr>
            <a:xfrm>
              <a:off x="748" y="3249"/>
              <a:ext cx="3629" cy="864"/>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171450" indent="-171450"/>
              <a:r>
                <a:rPr lang="zh-CN" altLang="en-US" sz="2000">
                  <a:solidFill>
                    <a:schemeClr val="tx1"/>
                  </a:solidFill>
                  <a:latin typeface="楷体_GB2312" pitchFamily="49" charset="-122"/>
                  <a:ea typeface="楷体_GB2312" pitchFamily="49" charset="-122"/>
                  <a:cs typeface="Times New Roman" panose="02020603050405020304" pitchFamily="18" charset="0"/>
                </a:rPr>
                <a:t>认识和欣赏图形的平移变换在现实生活中的应用，体会平移来源于生活，又为创造更美好的生活而服务。认识数学的价值，激发学生学习数学的兴趣。</a:t>
              </a:r>
              <a:r>
                <a:rPr lang="zh-CN" altLang="en-US">
                  <a:latin typeface="楷体_GB2312" pitchFamily="49" charset="-122"/>
                  <a:ea typeface="楷体_GB2312" pitchFamily="49" charset="-122"/>
                  <a:cs typeface="Times New Roman" panose="02020603050405020304" pitchFamily="18" charset="0"/>
                </a:rPr>
                <a:t> </a:t>
              </a:r>
              <a:endParaRPr lang="zh-CN" altLang="en-US">
                <a:latin typeface="楷体_GB2312" pitchFamily="49" charset="-122"/>
                <a:ea typeface="Times New Roman" panose="02020603050405020304" pitchFamily="18" charset="0"/>
              </a:endParaRPr>
            </a:p>
          </p:txBody>
        </p:sp>
        <p:sp>
          <p:nvSpPr>
            <p:cNvPr id="43034" name="文本框 43033"/>
            <p:cNvSpPr txBox="1"/>
            <p:nvPr/>
          </p:nvSpPr>
          <p:spPr>
            <a:xfrm>
              <a:off x="249" y="3158"/>
              <a:ext cx="500" cy="907"/>
            </a:xfrm>
            <a:prstGeom prst="rect">
              <a:avLst/>
            </a:prstGeom>
            <a:noFill/>
            <a:ln w="9525">
              <a:noFill/>
            </a:ln>
          </p:spPr>
          <p:txBody>
            <a:bodyPr vert="eaVert">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zh-CN" altLang="en-US" sz="2000">
                  <a:solidFill>
                    <a:schemeClr val="accent1"/>
                  </a:solidFill>
                  <a:latin typeface="Arial" pitchFamily="34" charset="0"/>
                  <a:ea typeface="黑体" panose="02010609060101010101" pitchFamily="49" charset="-122"/>
                </a:rPr>
                <a:t>情感、态度与价值观</a:t>
              </a:r>
              <a:endParaRPr lang="zh-CN" altLang="en-US" sz="2000">
                <a:solidFill>
                  <a:schemeClr val="accent1"/>
                </a:solidFill>
                <a:latin typeface="Arial" pitchFamily="34" charset="0"/>
                <a:ea typeface="黑体" panose="02010609060101010101" pitchFamily="49" charset="-122"/>
              </a:endParaRPr>
            </a:p>
          </p:txBody>
        </p:sp>
      </p:grpSp>
      <p:grpSp>
        <p:nvGrpSpPr>
          <p:cNvPr id="43035" name="Group 5"/>
          <p:cNvGrpSpPr/>
          <p:nvPr/>
        </p:nvGrpSpPr>
        <p:grpSpPr>
          <a:xfrm>
            <a:off x="323850" y="692150"/>
            <a:ext cx="3529013" cy="504825"/>
            <a:chOff x="1973" y="1071"/>
            <a:chExt cx="2495" cy="318"/>
          </a:xfrm>
        </p:grpSpPr>
        <p:sp>
          <p:nvSpPr>
            <p:cNvPr id="86022" name="AutoShape 6"/>
            <p:cNvSpPr>
              <a:spLocks noChangeArrowheads="1"/>
            </p:cNvSpPr>
            <p:nvPr/>
          </p:nvSpPr>
          <p:spPr bwMode="gray">
            <a:xfrm>
              <a:off x="1973" y="1071"/>
              <a:ext cx="2268" cy="318"/>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43037" name="AutoShape 7"/>
            <p:cNvSpPr/>
            <p:nvPr/>
          </p:nvSpPr>
          <p:spPr>
            <a:xfrm>
              <a:off x="2040" y="1100"/>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86024" name="Freeform 8"/>
            <p:cNvSpPr/>
            <p:nvPr/>
          </p:nvSpPr>
          <p:spPr bwMode="gray">
            <a:xfrm>
              <a:off x="2077" y="1117"/>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86025" name="Text Box 9"/>
            <p:cNvSpPr txBox="1">
              <a:spLocks noChangeArrowheads="1"/>
            </p:cNvSpPr>
            <p:nvPr/>
          </p:nvSpPr>
          <p:spPr bwMode="gray">
            <a:xfrm>
              <a:off x="2109" y="1117"/>
              <a:ext cx="219" cy="250"/>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2000" b="0">
                  <a:solidFill>
                    <a:srgbClr val="FFFFFF"/>
                  </a:solidFill>
                  <a:effectLst>
                    <a:outerShdw blurRad="38100" dist="38100" dir="2700000">
                      <a:srgbClr val="C0C0C0"/>
                    </a:outerShdw>
                  </a:effectLst>
                  <a:latin typeface="Arial" pitchFamily="34" charset="0"/>
                  <a:ea typeface="楷体_GB2312" pitchFamily="49" charset="-122"/>
                </a:rPr>
                <a:t>1</a:t>
              </a:r>
              <a:endParaRPr lang="en-US" altLang="zh-CN" sz="2000" b="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86026" name="Rectangle 10"/>
            <p:cNvSpPr>
              <a:spLocks noChangeArrowheads="1"/>
            </p:cNvSpPr>
            <p:nvPr/>
          </p:nvSpPr>
          <p:spPr bwMode="auto">
            <a:xfrm>
              <a:off x="2426" y="1071"/>
              <a:ext cx="2042" cy="288"/>
            </a:xfrm>
            <a:prstGeom prst="rect">
              <a:avLst/>
            </a:prstGeom>
            <a:noFill/>
            <a:ln w="9525">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solidFill>
                    <a:srgbClr val="131B53"/>
                  </a:solidFill>
                  <a:effectLst>
                    <a:outerShdw blurRad="38100" dist="38100" dir="2700000">
                      <a:srgbClr val="C0C0C0"/>
                    </a:outerShdw>
                  </a:effectLst>
                  <a:latin typeface="Arial" pitchFamily="34" charset="0"/>
                  <a:ea typeface="楷体_GB2312" pitchFamily="49" charset="-122"/>
                </a:rPr>
                <a:t>教学目标</a:t>
              </a:r>
              <a:endParaRPr lang="zh-CN" altLang="en-US">
                <a:solidFill>
                  <a:srgbClr val="131B53"/>
                </a:solidFill>
                <a:effectLst>
                  <a:outerShdw blurRad="38100" dist="38100" dir="2700000">
                    <a:srgbClr val="C0C0C0"/>
                  </a:outerShdw>
                </a:effectLst>
                <a:latin typeface="Arial" pitchFamily="34" charset="0"/>
                <a:ea typeface="楷体_GB2312" pitchFamily="49" charset="-122"/>
              </a:endParaRPr>
            </a:p>
          </p:txBody>
        </p:sp>
      </p:grpSp>
      <p:sp>
        <p:nvSpPr>
          <p:cNvPr id="43046" name="Rectangle 2"/>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三、教学目标</a:t>
            </a:r>
            <a:endParaRPr lang="en-US" altLang="zh-CN" sz="2800">
              <a:latin typeface="Arial" pitchFamily="34" charset="0"/>
              <a:ea typeface="隶书" panose="02010509060101010101" pitchFamily="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43043"/>
                                        </p:tgtEl>
                                        <p:attrNameLst>
                                          <p:attrName>style.visibility</p:attrName>
                                        </p:attrNameLst>
                                      </p:cBhvr>
                                      <p:to>
                                        <p:strVal val="visible"/>
                                      </p:to>
                                    </p:set>
                                    <p:animEffect transition="in" filter="box(in)">
                                      <p:cBhvr>
                                        <p:cTn id="7" dur="500"/>
                                        <p:tgtEl>
                                          <p:spTgt spid="4304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500" fill="hold" nodeType="clickEffect">
                                  <p:stCondLst>
                                    <p:cond delay="0"/>
                                  </p:stCondLst>
                                  <p:childTnLst>
                                    <p:set>
                                      <p:cBhvr>
                                        <p:cTn id="11" dur="1" fill="hold">
                                          <p:stCondLst>
                                            <p:cond delay="0"/>
                                          </p:stCondLst>
                                        </p:cTn>
                                        <p:tgtEl>
                                          <p:spTgt spid="43044"/>
                                        </p:tgtEl>
                                        <p:attrNameLst>
                                          <p:attrName>style.visibility</p:attrName>
                                        </p:attrNameLst>
                                      </p:cBhvr>
                                      <p:to>
                                        <p:strVal val="visible"/>
                                      </p:to>
                                    </p:set>
                                    <p:animEffect transition="in" filter="box(in)">
                                      <p:cBhvr>
                                        <p:cTn id="12" dur="500"/>
                                        <p:tgtEl>
                                          <p:spTgt spid="4304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500" fill="hold" nodeType="clickEffect">
                                  <p:stCondLst>
                                    <p:cond delay="0"/>
                                  </p:stCondLst>
                                  <p:childTnLst>
                                    <p:set>
                                      <p:cBhvr>
                                        <p:cTn id="16" dur="1" fill="hold">
                                          <p:stCondLst>
                                            <p:cond delay="0"/>
                                          </p:stCondLst>
                                        </p:cTn>
                                        <p:tgtEl>
                                          <p:spTgt spid="43045"/>
                                        </p:tgtEl>
                                        <p:attrNameLst>
                                          <p:attrName>style.visibility</p:attrName>
                                        </p:attrNameLst>
                                      </p:cBhvr>
                                      <p:to>
                                        <p:strVal val="visible"/>
                                      </p:to>
                                    </p:set>
                                    <p:animEffect transition="in" filter="box(in)">
                                      <p:cBhvr>
                                        <p:cTn id="17" dur="500"/>
                                        <p:tgtEl>
                                          <p:spTgt spid="430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218" name="Group 57"/>
          <p:cNvGrpSpPr/>
          <p:nvPr/>
        </p:nvGrpSpPr>
        <p:grpSpPr>
          <a:xfrm>
            <a:off x="755650" y="1268413"/>
            <a:ext cx="4321175" cy="503237"/>
            <a:chOff x="476" y="799"/>
            <a:chExt cx="2268" cy="317"/>
          </a:xfrm>
        </p:grpSpPr>
        <p:sp>
          <p:nvSpPr>
            <p:cNvPr id="9260" name="Text Box 12"/>
            <p:cNvSpPr txBox="1"/>
            <p:nvPr/>
          </p:nvSpPr>
          <p:spPr>
            <a:xfrm>
              <a:off x="929" y="844"/>
              <a:ext cx="1534" cy="231"/>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endParaRPr lang="en-US" altLang="zh-CN" sz="1800" b="0">
                <a:solidFill>
                  <a:srgbClr val="000000"/>
                </a:solidFill>
                <a:latin typeface="Arial" pitchFamily="34" charset="0"/>
                <a:ea typeface="楷体_GB2312" pitchFamily="49" charset="-122"/>
              </a:endParaRPr>
            </a:p>
          </p:txBody>
        </p:sp>
        <p:sp>
          <p:nvSpPr>
            <p:cNvPr id="118797" name="AutoShape 13"/>
            <p:cNvSpPr>
              <a:spLocks noChangeArrowheads="1"/>
            </p:cNvSpPr>
            <p:nvPr/>
          </p:nvSpPr>
          <p:spPr bwMode="gray">
            <a:xfrm>
              <a:off x="476" y="799"/>
              <a:ext cx="2268" cy="317"/>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18798" name="AutoShape 14"/>
            <p:cNvSpPr>
              <a:spLocks noChangeArrowheads="1"/>
            </p:cNvSpPr>
            <p:nvPr/>
          </p:nvSpPr>
          <p:spPr bwMode="gray">
            <a:xfrm>
              <a:off x="521" y="844"/>
              <a:ext cx="300" cy="253"/>
            </a:xfrm>
            <a:prstGeom prst="roundRect">
              <a:avLst>
                <a:gd name="adj" fmla="val 11921"/>
              </a:avLst>
            </a:prstGeom>
            <a:gradFill rotWithShape="1">
              <a:gsLst>
                <a:gs pos="0">
                  <a:schemeClr val="accent1"/>
                </a:gs>
                <a:gs pos="100000">
                  <a:schemeClr val="accent1">
                    <a:gamma/>
                    <a:shade val="69804"/>
                    <a:invGamma/>
                  </a:schemeClr>
                </a:gs>
              </a:gsLst>
              <a:lin ang="5400000" scaled="1"/>
            </a:gradFill>
            <a:ln w="38100">
              <a:solidFill>
                <a:schemeClr val="tx1"/>
              </a:solidFill>
              <a:round/>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18799" name="Freeform 15"/>
            <p:cNvSpPr/>
            <p:nvPr/>
          </p:nvSpPr>
          <p:spPr bwMode="gray">
            <a:xfrm>
              <a:off x="566" y="844"/>
              <a:ext cx="193" cy="146"/>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chemeClr val="accent2">
                    <a:gamma/>
                    <a:tint val="42353"/>
                    <a:invGamma/>
                  </a:schemeClr>
                </a:gs>
                <a:gs pos="100000">
                  <a:schemeClr val="accent2">
                    <a:alpha val="0"/>
                  </a:scheme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18800" name="Text Box 16"/>
            <p:cNvSpPr txBox="1">
              <a:spLocks noChangeArrowheads="1"/>
            </p:cNvSpPr>
            <p:nvPr/>
          </p:nvSpPr>
          <p:spPr bwMode="gray">
            <a:xfrm>
              <a:off x="567" y="845"/>
              <a:ext cx="138" cy="249"/>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2000" b="0">
                  <a:solidFill>
                    <a:srgbClr val="FFFFFF"/>
                  </a:solidFill>
                  <a:effectLst>
                    <a:outerShdw blurRad="38100" dist="38100" dir="2700000">
                      <a:srgbClr val="C0C0C0"/>
                    </a:outerShdw>
                  </a:effectLst>
                  <a:latin typeface="Arial" pitchFamily="34" charset="0"/>
                  <a:ea typeface="楷体_GB2312" pitchFamily="49" charset="-122"/>
                </a:rPr>
                <a:t>2</a:t>
              </a:r>
              <a:endParaRPr lang="en-US" altLang="zh-CN" sz="2000" b="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118801" name="Rectangle 17"/>
            <p:cNvSpPr>
              <a:spLocks noChangeArrowheads="1"/>
            </p:cNvSpPr>
            <p:nvPr/>
          </p:nvSpPr>
          <p:spPr bwMode="auto">
            <a:xfrm>
              <a:off x="980" y="799"/>
              <a:ext cx="1596" cy="288"/>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131B53"/>
                  </a:solidFill>
                  <a:effectLst>
                    <a:outerShdw blurRad="38100" dist="38100" dir="2700000" algn="tl">
                      <a:srgbClr val="C0C0C0"/>
                    </a:outerShdw>
                  </a:effectLst>
                  <a:uLnTx/>
                  <a:uFillTx/>
                  <a:latin typeface="Arial" pitchFamily="34" charset="0"/>
                  <a:ea typeface="楷体_GB2312" pitchFamily="49" charset="-122"/>
                  <a:cs typeface="+mn-cs"/>
                </a:rPr>
                <a:t>教学的重点和难点</a:t>
              </a:r>
              <a:endParaRPr kumimoji="0" lang="zh-CN" altLang="en-US" sz="2400" b="1" i="0" u="none" strike="noStrike" kern="1200" cap="none" spc="0" normalizeH="0" baseline="0" noProof="0">
                <a:ln>
                  <a:noFill/>
                </a:ln>
                <a:solidFill>
                  <a:srgbClr val="131B53"/>
                </a:solidFill>
                <a:effectLst>
                  <a:outerShdw blurRad="38100" dist="38100" dir="2700000" algn="tl">
                    <a:srgbClr val="C0C0C0"/>
                  </a:outerShdw>
                </a:effectLst>
                <a:uLnTx/>
                <a:uFillTx/>
                <a:latin typeface="Arial" pitchFamily="34" charset="0"/>
                <a:ea typeface="楷体_GB2312" pitchFamily="49" charset="-122"/>
                <a:cs typeface="+mn-cs"/>
              </a:endParaRPr>
            </a:p>
          </p:txBody>
        </p:sp>
      </p:grpSp>
      <p:sp>
        <p:nvSpPr>
          <p:cNvPr id="9219" name="Rectangle 18"/>
          <p:cNvSpPr/>
          <p:nvPr/>
        </p:nvSpPr>
        <p:spPr>
          <a:xfrm>
            <a:off x="4500563" y="476250"/>
            <a:ext cx="44370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三</a:t>
            </a:r>
            <a:r>
              <a:rPr lang="zh-CN" altLang="zh-CN" sz="2800">
                <a:latin typeface="Arial" pitchFamily="34" charset="0"/>
                <a:ea typeface="隶书" panose="02010509060101010101" pitchFamily="1" charset="-122"/>
              </a:rPr>
              <a:t>、教学目标</a:t>
            </a:r>
            <a:endParaRPr lang="en-US" altLang="zh-CN" sz="2800">
              <a:latin typeface="Arial" pitchFamily="34" charset="0"/>
              <a:ea typeface="隶书" panose="02010509060101010101" pitchFamily="1" charset="-122"/>
            </a:endParaRPr>
          </a:p>
        </p:txBody>
      </p:sp>
      <p:sp>
        <p:nvSpPr>
          <p:cNvPr id="9220" name="Rectangle 61"/>
          <p:cNvSpPr/>
          <p:nvPr/>
        </p:nvSpPr>
        <p:spPr>
          <a:xfrm>
            <a:off x="0" y="3257550"/>
            <a:ext cx="9144000" cy="0"/>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pic>
        <p:nvPicPr>
          <p:cNvPr id="9221" name="Picture 63"/>
          <p:cNvPicPr>
            <a:picLocks noChangeAspect="1"/>
          </p:cNvPicPr>
          <p:nvPr/>
        </p:nvPicPr>
        <p:blipFill>
          <a:blip r:embed="rId2"/>
          <a:stretch>
            <a:fillRect/>
          </a:stretch>
        </p:blipFill>
        <p:spPr>
          <a:xfrm>
            <a:off x="7019925" y="5013325"/>
            <a:ext cx="306388" cy="581025"/>
          </a:xfrm>
          <a:prstGeom prst="rect">
            <a:avLst/>
          </a:prstGeom>
          <a:noFill/>
          <a:ln w="9525">
            <a:noFill/>
          </a:ln>
        </p:spPr>
      </p:pic>
      <p:sp>
        <p:nvSpPr>
          <p:cNvPr id="59" name="AutoShape 55"/>
          <p:cNvSpPr>
            <a:spLocks noChangeArrowheads="1"/>
          </p:cNvSpPr>
          <p:nvPr/>
        </p:nvSpPr>
        <p:spPr bwMode="auto">
          <a:xfrm>
            <a:off x="1728788" y="2852738"/>
            <a:ext cx="7307263" cy="1079500"/>
          </a:xfrm>
          <a:prstGeom prst="flowChartAlternateProcess">
            <a:avLst/>
          </a:prstGeom>
          <a:gradFill rotWithShape="1">
            <a:gsLst>
              <a:gs pos="0">
                <a:schemeClr val="accent1"/>
              </a:gs>
              <a:gs pos="100000">
                <a:schemeClr val="accent1">
                  <a:gamma/>
                  <a:tint val="79216"/>
                  <a:invGamma/>
                </a:schemeClr>
              </a:gs>
            </a:gsLst>
            <a:lin ang="5400000" scaled="1"/>
          </a:gradFill>
          <a:ln w="9525" algn="ctr">
            <a:solidFill>
              <a:schemeClr val="tx1"/>
            </a:solid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latin typeface="楷体_GB2312" pitchFamily="49" charset="-122"/>
                <a:ea typeface="楷体_GB2312" pitchFamily="49" charset="-122"/>
                <a:cs typeface="Times New Roman" panose="02020603050405020304" pitchFamily="18" charset="0"/>
              </a:rPr>
              <a:t>理解平移是由移动方向和移动距离决定。</a:t>
            </a:r>
            <a:endParaRPr lang="zh-CN" altLang="en-US">
              <a:latin typeface="楷体_GB2312" pitchFamily="49" charset="-122"/>
              <a:ea typeface="Times New Roman" panose="02020603050405020304" pitchFamily="18" charset="0"/>
            </a:endParaRPr>
          </a:p>
        </p:txBody>
      </p:sp>
      <p:grpSp>
        <p:nvGrpSpPr>
          <p:cNvPr id="9223" name="Group 19"/>
          <p:cNvGrpSpPr/>
          <p:nvPr/>
        </p:nvGrpSpPr>
        <p:grpSpPr>
          <a:xfrm rot="-5400000">
            <a:off x="1481138" y="1549400"/>
            <a:ext cx="1209675" cy="2519363"/>
            <a:chOff x="3836" y="1601"/>
            <a:chExt cx="1094" cy="2200"/>
          </a:xfrm>
        </p:grpSpPr>
        <p:grpSp>
          <p:nvGrpSpPr>
            <p:cNvPr id="9243" name="Group 20"/>
            <p:cNvGrpSpPr/>
            <p:nvPr/>
          </p:nvGrpSpPr>
          <p:grpSpPr>
            <a:xfrm rot="3877067">
              <a:off x="3965" y="2886"/>
              <a:ext cx="1456" cy="373"/>
              <a:chOff x="2290" y="3030"/>
              <a:chExt cx="1832" cy="408"/>
            </a:xfrm>
          </p:grpSpPr>
          <p:sp>
            <p:nvSpPr>
              <p:cNvPr id="9258" name="Freeform 21"/>
              <p:cNvSpPr/>
              <p:nvPr/>
            </p:nvSpPr>
            <p:spPr>
              <a:xfrm>
                <a:off x="2290" y="3030"/>
                <a:ext cx="1832" cy="408"/>
              </a:xfrm>
              <a:custGeom>
                <a:gdLst>
                  <a:gd name="txL" fmla="*/ 0 w 1832"/>
                  <a:gd name="txT" fmla="*/ 0 h 408"/>
                  <a:gd name="txR" fmla="*/ 1832 w 1832"/>
                  <a:gd name="txB" fmla="*/ 408 h 408"/>
                </a:gdLst>
                <a:cxnLst>
                  <a:cxn ang="0">
                    <a:pos x="1832" y="32"/>
                  </a:cxn>
                  <a:cxn ang="0">
                    <a:pos x="1830" y="66"/>
                  </a:cxn>
                  <a:cxn ang="0">
                    <a:pos x="1814" y="128"/>
                  </a:cxn>
                  <a:cxn ang="0">
                    <a:pos x="1788" y="188"/>
                  </a:cxn>
                  <a:cxn ang="0">
                    <a:pos x="1754" y="240"/>
                  </a:cxn>
                  <a:cxn ang="0">
                    <a:pos x="1712" y="288"/>
                  </a:cxn>
                  <a:cxn ang="0">
                    <a:pos x="1664" y="330"/>
                  </a:cxn>
                  <a:cxn ang="0">
                    <a:pos x="1610" y="362"/>
                  </a:cxn>
                  <a:cxn ang="0">
                    <a:pos x="1550" y="388"/>
                  </a:cxn>
                  <a:cxn ang="0">
                    <a:pos x="1486" y="402"/>
                  </a:cxn>
                  <a:cxn ang="0">
                    <a:pos x="1418" y="408"/>
                  </a:cxn>
                  <a:cxn ang="0">
                    <a:pos x="0" y="408"/>
                  </a:cxn>
                  <a:cxn ang="0">
                    <a:pos x="0" y="0"/>
                  </a:cxn>
                  <a:cxn ang="0">
                    <a:pos x="1832" y="0"/>
                  </a:cxn>
                  <a:cxn ang="0">
                    <a:pos x="1832" y="32"/>
                  </a:cxn>
                  <a:cxn ang="0">
                    <a:pos x="1832" y="32"/>
                  </a:cxn>
                </a:cxnLst>
                <a:rect l="txL" t="txT" r="txR" b="txB"/>
                <a:pathLst>
                  <a:path w="1832" h="408">
                    <a:moveTo>
                      <a:pt x="1832" y="32"/>
                    </a:moveTo>
                    <a:lnTo>
                      <a:pt x="1830" y="66"/>
                    </a:lnTo>
                    <a:lnTo>
                      <a:pt x="1814" y="128"/>
                    </a:lnTo>
                    <a:lnTo>
                      <a:pt x="1788" y="188"/>
                    </a:lnTo>
                    <a:lnTo>
                      <a:pt x="1754" y="240"/>
                    </a:lnTo>
                    <a:lnTo>
                      <a:pt x="1712" y="288"/>
                    </a:lnTo>
                    <a:lnTo>
                      <a:pt x="1664" y="330"/>
                    </a:lnTo>
                    <a:lnTo>
                      <a:pt x="1610" y="362"/>
                    </a:lnTo>
                    <a:lnTo>
                      <a:pt x="1550" y="388"/>
                    </a:lnTo>
                    <a:lnTo>
                      <a:pt x="1486" y="402"/>
                    </a:lnTo>
                    <a:lnTo>
                      <a:pt x="1418" y="408"/>
                    </a:lnTo>
                    <a:lnTo>
                      <a:pt x="0" y="408"/>
                    </a:lnTo>
                    <a:lnTo>
                      <a:pt x="0" y="0"/>
                    </a:lnTo>
                    <a:lnTo>
                      <a:pt x="1832" y="0"/>
                    </a:lnTo>
                    <a:lnTo>
                      <a:pt x="1832" y="32"/>
                    </a:lnTo>
                    <a:close/>
                  </a:path>
                </a:pathLst>
              </a:custGeom>
              <a:solidFill>
                <a:srgbClr val="0066FF">
                  <a:alpha val="100000"/>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9259" name="Freeform 22"/>
              <p:cNvSpPr/>
              <p:nvPr/>
            </p:nvSpPr>
            <p:spPr>
              <a:xfrm>
                <a:off x="3810" y="3058"/>
                <a:ext cx="288" cy="334"/>
              </a:xfrm>
              <a:custGeom>
                <a:gdLst>
                  <a:gd name="txL" fmla="*/ 0 w 288"/>
                  <a:gd name="txT" fmla="*/ 0 h 334"/>
                  <a:gd name="txR" fmla="*/ 288 w 288"/>
                  <a:gd name="txB" fmla="*/ 334 h 334"/>
                </a:gdLst>
                <a:cxnLst>
                  <a:cxn ang="0">
                    <a:pos x="288" y="0"/>
                  </a:cxn>
                  <a:cxn ang="0">
                    <a:pos x="284" y="52"/>
                  </a:cxn>
                  <a:cxn ang="0">
                    <a:pos x="272" y="98"/>
                  </a:cxn>
                  <a:cxn ang="0">
                    <a:pos x="254" y="140"/>
                  </a:cxn>
                  <a:cxn ang="0">
                    <a:pos x="230" y="176"/>
                  </a:cxn>
                  <a:cxn ang="0">
                    <a:pos x="204" y="208"/>
                  </a:cxn>
                  <a:cxn ang="0">
                    <a:pos x="174" y="238"/>
                  </a:cxn>
                  <a:cxn ang="0">
                    <a:pos x="144" y="262"/>
                  </a:cxn>
                  <a:cxn ang="0">
                    <a:pos x="112" y="282"/>
                  </a:cxn>
                  <a:cxn ang="0">
                    <a:pos x="84" y="298"/>
                  </a:cxn>
                  <a:cxn ang="0">
                    <a:pos x="56" y="312"/>
                  </a:cxn>
                  <a:cxn ang="0">
                    <a:pos x="34" y="322"/>
                  </a:cxn>
                  <a:cxn ang="0">
                    <a:pos x="16" y="328"/>
                  </a:cxn>
                  <a:cxn ang="0">
                    <a:pos x="4" y="332"/>
                  </a:cxn>
                  <a:cxn ang="0">
                    <a:pos x="0" y="334"/>
                  </a:cxn>
                  <a:cxn ang="0">
                    <a:pos x="4" y="332"/>
                  </a:cxn>
                  <a:cxn ang="0">
                    <a:pos x="16" y="326"/>
                  </a:cxn>
                  <a:cxn ang="0">
                    <a:pos x="34" y="318"/>
                  </a:cxn>
                  <a:cxn ang="0">
                    <a:pos x="56" y="304"/>
                  </a:cxn>
                  <a:cxn ang="0">
                    <a:pos x="84" y="288"/>
                  </a:cxn>
                  <a:cxn ang="0">
                    <a:pos x="112" y="266"/>
                  </a:cxn>
                  <a:cxn ang="0">
                    <a:pos x="142" y="242"/>
                  </a:cxn>
                  <a:cxn ang="0">
                    <a:pos x="170" y="212"/>
                  </a:cxn>
                  <a:cxn ang="0">
                    <a:pos x="196" y="180"/>
                  </a:cxn>
                  <a:cxn ang="0">
                    <a:pos x="220" y="142"/>
                  </a:cxn>
                  <a:cxn ang="0">
                    <a:pos x="238" y="100"/>
                  </a:cxn>
                  <a:cxn ang="0">
                    <a:pos x="250" y="54"/>
                  </a:cxn>
                  <a:cxn ang="0">
                    <a:pos x="254" y="2"/>
                  </a:cxn>
                  <a:cxn ang="0">
                    <a:pos x="288" y="0"/>
                  </a:cxn>
                </a:cxnLst>
                <a:rect l="txL" t="txT" r="txR" b="txB"/>
                <a:pathLst>
                  <a:path w="288" h="334">
                    <a:moveTo>
                      <a:pt x="288" y="0"/>
                    </a:moveTo>
                    <a:lnTo>
                      <a:pt x="284" y="52"/>
                    </a:lnTo>
                    <a:lnTo>
                      <a:pt x="272" y="98"/>
                    </a:lnTo>
                    <a:lnTo>
                      <a:pt x="254" y="140"/>
                    </a:lnTo>
                    <a:lnTo>
                      <a:pt x="230" y="176"/>
                    </a:lnTo>
                    <a:lnTo>
                      <a:pt x="204" y="208"/>
                    </a:lnTo>
                    <a:lnTo>
                      <a:pt x="174" y="238"/>
                    </a:lnTo>
                    <a:lnTo>
                      <a:pt x="144" y="262"/>
                    </a:lnTo>
                    <a:lnTo>
                      <a:pt x="112" y="282"/>
                    </a:lnTo>
                    <a:lnTo>
                      <a:pt x="84" y="298"/>
                    </a:lnTo>
                    <a:lnTo>
                      <a:pt x="56" y="312"/>
                    </a:lnTo>
                    <a:lnTo>
                      <a:pt x="34" y="322"/>
                    </a:lnTo>
                    <a:lnTo>
                      <a:pt x="16" y="328"/>
                    </a:lnTo>
                    <a:lnTo>
                      <a:pt x="4" y="332"/>
                    </a:lnTo>
                    <a:lnTo>
                      <a:pt x="0" y="334"/>
                    </a:lnTo>
                    <a:lnTo>
                      <a:pt x="4" y="332"/>
                    </a:lnTo>
                    <a:lnTo>
                      <a:pt x="16" y="326"/>
                    </a:lnTo>
                    <a:lnTo>
                      <a:pt x="34" y="318"/>
                    </a:lnTo>
                    <a:lnTo>
                      <a:pt x="56" y="304"/>
                    </a:lnTo>
                    <a:lnTo>
                      <a:pt x="84" y="288"/>
                    </a:lnTo>
                    <a:lnTo>
                      <a:pt x="112" y="266"/>
                    </a:lnTo>
                    <a:lnTo>
                      <a:pt x="142" y="242"/>
                    </a:lnTo>
                    <a:lnTo>
                      <a:pt x="170" y="212"/>
                    </a:lnTo>
                    <a:lnTo>
                      <a:pt x="196" y="180"/>
                    </a:lnTo>
                    <a:lnTo>
                      <a:pt x="220" y="142"/>
                    </a:lnTo>
                    <a:lnTo>
                      <a:pt x="238" y="100"/>
                    </a:lnTo>
                    <a:lnTo>
                      <a:pt x="250" y="54"/>
                    </a:lnTo>
                    <a:lnTo>
                      <a:pt x="254" y="2"/>
                    </a:lnTo>
                    <a:lnTo>
                      <a:pt x="288" y="0"/>
                    </a:lnTo>
                    <a:close/>
                  </a:path>
                </a:pathLst>
              </a:custGeom>
              <a:solidFill>
                <a:srgbClr val="FFFFFF">
                  <a:alpha val="49019"/>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grpSp>
          <p:nvGrpSpPr>
            <p:cNvPr id="9244" name="Group 23"/>
            <p:cNvGrpSpPr/>
            <p:nvPr/>
          </p:nvGrpSpPr>
          <p:grpSpPr>
            <a:xfrm rot="3877067" flipV="1">
              <a:off x="4267" y="2755"/>
              <a:ext cx="1181" cy="145"/>
              <a:chOff x="2290" y="3030"/>
              <a:chExt cx="1832" cy="408"/>
            </a:xfrm>
          </p:grpSpPr>
          <p:sp>
            <p:nvSpPr>
              <p:cNvPr id="9256" name="Freeform 24"/>
              <p:cNvSpPr/>
              <p:nvPr/>
            </p:nvSpPr>
            <p:spPr>
              <a:xfrm>
                <a:off x="2290" y="3030"/>
                <a:ext cx="1832" cy="408"/>
              </a:xfrm>
              <a:custGeom>
                <a:gdLst>
                  <a:gd name="txL" fmla="*/ 0 w 1832"/>
                  <a:gd name="txT" fmla="*/ 0 h 408"/>
                  <a:gd name="txR" fmla="*/ 1832 w 1832"/>
                  <a:gd name="txB" fmla="*/ 408 h 408"/>
                </a:gdLst>
                <a:cxnLst>
                  <a:cxn ang="0">
                    <a:pos x="1832" y="32"/>
                  </a:cxn>
                  <a:cxn ang="0">
                    <a:pos x="1830" y="66"/>
                  </a:cxn>
                  <a:cxn ang="0">
                    <a:pos x="1814" y="128"/>
                  </a:cxn>
                  <a:cxn ang="0">
                    <a:pos x="1788" y="188"/>
                  </a:cxn>
                  <a:cxn ang="0">
                    <a:pos x="1754" y="240"/>
                  </a:cxn>
                  <a:cxn ang="0">
                    <a:pos x="1712" y="288"/>
                  </a:cxn>
                  <a:cxn ang="0">
                    <a:pos x="1664" y="330"/>
                  </a:cxn>
                  <a:cxn ang="0">
                    <a:pos x="1610" y="362"/>
                  </a:cxn>
                  <a:cxn ang="0">
                    <a:pos x="1550" y="388"/>
                  </a:cxn>
                  <a:cxn ang="0">
                    <a:pos x="1486" y="402"/>
                  </a:cxn>
                  <a:cxn ang="0">
                    <a:pos x="1418" y="408"/>
                  </a:cxn>
                  <a:cxn ang="0">
                    <a:pos x="0" y="408"/>
                  </a:cxn>
                  <a:cxn ang="0">
                    <a:pos x="0" y="0"/>
                  </a:cxn>
                  <a:cxn ang="0">
                    <a:pos x="1832" y="0"/>
                  </a:cxn>
                  <a:cxn ang="0">
                    <a:pos x="1832" y="32"/>
                  </a:cxn>
                  <a:cxn ang="0">
                    <a:pos x="1832" y="32"/>
                  </a:cxn>
                </a:cxnLst>
                <a:rect l="txL" t="txT" r="txR" b="txB"/>
                <a:pathLst>
                  <a:path w="1832" h="408">
                    <a:moveTo>
                      <a:pt x="1832" y="32"/>
                    </a:moveTo>
                    <a:lnTo>
                      <a:pt x="1830" y="66"/>
                    </a:lnTo>
                    <a:lnTo>
                      <a:pt x="1814" y="128"/>
                    </a:lnTo>
                    <a:lnTo>
                      <a:pt x="1788" y="188"/>
                    </a:lnTo>
                    <a:lnTo>
                      <a:pt x="1754" y="240"/>
                    </a:lnTo>
                    <a:lnTo>
                      <a:pt x="1712" y="288"/>
                    </a:lnTo>
                    <a:lnTo>
                      <a:pt x="1664" y="330"/>
                    </a:lnTo>
                    <a:lnTo>
                      <a:pt x="1610" y="362"/>
                    </a:lnTo>
                    <a:lnTo>
                      <a:pt x="1550" y="388"/>
                    </a:lnTo>
                    <a:lnTo>
                      <a:pt x="1486" y="402"/>
                    </a:lnTo>
                    <a:lnTo>
                      <a:pt x="1418" y="408"/>
                    </a:lnTo>
                    <a:lnTo>
                      <a:pt x="0" y="408"/>
                    </a:lnTo>
                    <a:lnTo>
                      <a:pt x="0" y="0"/>
                    </a:lnTo>
                    <a:lnTo>
                      <a:pt x="1832" y="0"/>
                    </a:lnTo>
                    <a:lnTo>
                      <a:pt x="1832" y="32"/>
                    </a:lnTo>
                    <a:close/>
                  </a:path>
                </a:pathLst>
              </a:custGeom>
              <a:solidFill>
                <a:srgbClr val="6699FF">
                  <a:alpha val="100000"/>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9257" name="Freeform 25"/>
              <p:cNvSpPr/>
              <p:nvPr/>
            </p:nvSpPr>
            <p:spPr>
              <a:xfrm>
                <a:off x="3810" y="3058"/>
                <a:ext cx="288" cy="334"/>
              </a:xfrm>
              <a:custGeom>
                <a:gdLst>
                  <a:gd name="txL" fmla="*/ 0 w 288"/>
                  <a:gd name="txT" fmla="*/ 0 h 334"/>
                  <a:gd name="txR" fmla="*/ 288 w 288"/>
                  <a:gd name="txB" fmla="*/ 334 h 334"/>
                </a:gdLst>
                <a:cxnLst>
                  <a:cxn ang="0">
                    <a:pos x="288" y="0"/>
                  </a:cxn>
                  <a:cxn ang="0">
                    <a:pos x="284" y="52"/>
                  </a:cxn>
                  <a:cxn ang="0">
                    <a:pos x="272" y="98"/>
                  </a:cxn>
                  <a:cxn ang="0">
                    <a:pos x="254" y="140"/>
                  </a:cxn>
                  <a:cxn ang="0">
                    <a:pos x="230" y="176"/>
                  </a:cxn>
                  <a:cxn ang="0">
                    <a:pos x="204" y="208"/>
                  </a:cxn>
                  <a:cxn ang="0">
                    <a:pos x="174" y="238"/>
                  </a:cxn>
                  <a:cxn ang="0">
                    <a:pos x="144" y="262"/>
                  </a:cxn>
                  <a:cxn ang="0">
                    <a:pos x="112" y="282"/>
                  </a:cxn>
                  <a:cxn ang="0">
                    <a:pos x="84" y="298"/>
                  </a:cxn>
                  <a:cxn ang="0">
                    <a:pos x="56" y="312"/>
                  </a:cxn>
                  <a:cxn ang="0">
                    <a:pos x="34" y="322"/>
                  </a:cxn>
                  <a:cxn ang="0">
                    <a:pos x="16" y="328"/>
                  </a:cxn>
                  <a:cxn ang="0">
                    <a:pos x="4" y="332"/>
                  </a:cxn>
                  <a:cxn ang="0">
                    <a:pos x="0" y="334"/>
                  </a:cxn>
                  <a:cxn ang="0">
                    <a:pos x="4" y="332"/>
                  </a:cxn>
                  <a:cxn ang="0">
                    <a:pos x="16" y="326"/>
                  </a:cxn>
                  <a:cxn ang="0">
                    <a:pos x="34" y="318"/>
                  </a:cxn>
                  <a:cxn ang="0">
                    <a:pos x="56" y="304"/>
                  </a:cxn>
                  <a:cxn ang="0">
                    <a:pos x="84" y="288"/>
                  </a:cxn>
                  <a:cxn ang="0">
                    <a:pos x="112" y="266"/>
                  </a:cxn>
                  <a:cxn ang="0">
                    <a:pos x="142" y="242"/>
                  </a:cxn>
                  <a:cxn ang="0">
                    <a:pos x="170" y="212"/>
                  </a:cxn>
                  <a:cxn ang="0">
                    <a:pos x="196" y="180"/>
                  </a:cxn>
                  <a:cxn ang="0">
                    <a:pos x="220" y="142"/>
                  </a:cxn>
                  <a:cxn ang="0">
                    <a:pos x="238" y="100"/>
                  </a:cxn>
                  <a:cxn ang="0">
                    <a:pos x="250" y="54"/>
                  </a:cxn>
                  <a:cxn ang="0">
                    <a:pos x="254" y="2"/>
                  </a:cxn>
                  <a:cxn ang="0">
                    <a:pos x="288" y="0"/>
                  </a:cxn>
                </a:cxnLst>
                <a:rect l="txL" t="txT" r="txR" b="txB"/>
                <a:pathLst>
                  <a:path w="288" h="334">
                    <a:moveTo>
                      <a:pt x="288" y="0"/>
                    </a:moveTo>
                    <a:lnTo>
                      <a:pt x="284" y="52"/>
                    </a:lnTo>
                    <a:lnTo>
                      <a:pt x="272" y="98"/>
                    </a:lnTo>
                    <a:lnTo>
                      <a:pt x="254" y="140"/>
                    </a:lnTo>
                    <a:lnTo>
                      <a:pt x="230" y="176"/>
                    </a:lnTo>
                    <a:lnTo>
                      <a:pt x="204" y="208"/>
                    </a:lnTo>
                    <a:lnTo>
                      <a:pt x="174" y="238"/>
                    </a:lnTo>
                    <a:lnTo>
                      <a:pt x="144" y="262"/>
                    </a:lnTo>
                    <a:lnTo>
                      <a:pt x="112" y="282"/>
                    </a:lnTo>
                    <a:lnTo>
                      <a:pt x="84" y="298"/>
                    </a:lnTo>
                    <a:lnTo>
                      <a:pt x="56" y="312"/>
                    </a:lnTo>
                    <a:lnTo>
                      <a:pt x="34" y="322"/>
                    </a:lnTo>
                    <a:lnTo>
                      <a:pt x="16" y="328"/>
                    </a:lnTo>
                    <a:lnTo>
                      <a:pt x="4" y="332"/>
                    </a:lnTo>
                    <a:lnTo>
                      <a:pt x="0" y="334"/>
                    </a:lnTo>
                    <a:lnTo>
                      <a:pt x="4" y="332"/>
                    </a:lnTo>
                    <a:lnTo>
                      <a:pt x="16" y="326"/>
                    </a:lnTo>
                    <a:lnTo>
                      <a:pt x="34" y="318"/>
                    </a:lnTo>
                    <a:lnTo>
                      <a:pt x="56" y="304"/>
                    </a:lnTo>
                    <a:lnTo>
                      <a:pt x="84" y="288"/>
                    </a:lnTo>
                    <a:lnTo>
                      <a:pt x="112" y="266"/>
                    </a:lnTo>
                    <a:lnTo>
                      <a:pt x="142" y="242"/>
                    </a:lnTo>
                    <a:lnTo>
                      <a:pt x="170" y="212"/>
                    </a:lnTo>
                    <a:lnTo>
                      <a:pt x="196" y="180"/>
                    </a:lnTo>
                    <a:lnTo>
                      <a:pt x="220" y="142"/>
                    </a:lnTo>
                    <a:lnTo>
                      <a:pt x="238" y="100"/>
                    </a:lnTo>
                    <a:lnTo>
                      <a:pt x="250" y="54"/>
                    </a:lnTo>
                    <a:lnTo>
                      <a:pt x="254" y="2"/>
                    </a:lnTo>
                    <a:lnTo>
                      <a:pt x="288" y="0"/>
                    </a:lnTo>
                    <a:close/>
                  </a:path>
                </a:pathLst>
              </a:custGeom>
              <a:solidFill>
                <a:srgbClr val="FFFFFF">
                  <a:alpha val="49019"/>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sp>
          <p:nvSpPr>
            <p:cNvPr id="9245" name="Oval 26"/>
            <p:cNvSpPr/>
            <p:nvPr/>
          </p:nvSpPr>
          <p:spPr>
            <a:xfrm>
              <a:off x="3836" y="1601"/>
              <a:ext cx="960" cy="988"/>
            </a:xfrm>
            <a:prstGeom prst="ellipse">
              <a:avLst/>
            </a:prstGeom>
            <a:gradFill rotWithShape="1">
              <a:gsLst>
                <a:gs pos="0">
                  <a:srgbClr val="FFFFFF"/>
                </a:gs>
                <a:gs pos="50000">
                  <a:srgbClr val="3399FF"/>
                </a:gs>
                <a:gs pos="100000">
                  <a:srgbClr val="FFFFFF"/>
                </a:gs>
              </a:gsLst>
              <a:lin ang="2700000" scaled="1"/>
            </a:gradFill>
            <a:ln w="38100">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46" name="Oval 27"/>
            <p:cNvSpPr/>
            <p:nvPr/>
          </p:nvSpPr>
          <p:spPr>
            <a:xfrm>
              <a:off x="3836" y="1601"/>
              <a:ext cx="960" cy="988"/>
            </a:xfrm>
            <a:prstGeom prst="ellipse">
              <a:avLst/>
            </a:prstGeom>
            <a:gradFill rotWithShape="1">
              <a:gsLst>
                <a:gs pos="0">
                  <a:srgbClr val="3399FF">
                    <a:alpha val="32001"/>
                  </a:srgbClr>
                </a:gs>
                <a:gs pos="100000">
                  <a:srgbClr val="000000">
                    <a:alpha val="89998"/>
                  </a:srgbClr>
                </a:gs>
              </a:gsLst>
              <a:lin ang="2700000" scaled="1"/>
            </a:gradFill>
            <a:ln w="38100">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47" name="Oval 28"/>
            <p:cNvSpPr/>
            <p:nvPr/>
          </p:nvSpPr>
          <p:spPr>
            <a:xfrm>
              <a:off x="3900" y="1666"/>
              <a:ext cx="834" cy="858"/>
            </a:xfrm>
            <a:prstGeom prst="ellipse">
              <a:avLst/>
            </a:prstGeom>
            <a:gradFill rotWithShape="1">
              <a:gsLst>
                <a:gs pos="0">
                  <a:srgbClr val="1C538A"/>
                </a:gs>
                <a:gs pos="50000">
                  <a:srgbClr val="3399FF"/>
                </a:gs>
                <a:gs pos="100000">
                  <a:srgbClr val="1C538A"/>
                </a:gs>
              </a:gsLst>
              <a:lin ang="18900000" scaled="1"/>
            </a:gra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48" name="Oval 29"/>
            <p:cNvSpPr/>
            <p:nvPr/>
          </p:nvSpPr>
          <p:spPr>
            <a:xfrm>
              <a:off x="3901" y="1668"/>
              <a:ext cx="834" cy="858"/>
            </a:xfrm>
            <a:prstGeom prst="ellipse">
              <a:avLst/>
            </a:prstGeom>
            <a:gradFill rotWithShape="1">
              <a:gsLst>
                <a:gs pos="0">
                  <a:srgbClr val="2061A2"/>
                </a:gs>
                <a:gs pos="100000">
                  <a:srgbClr val="3399FF">
                    <a:alpha val="0"/>
                  </a:srgbClr>
                </a:gs>
              </a:gsLst>
              <a:lin ang="2700000" scaled="1"/>
            </a:gra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49" name="Oval 30"/>
            <p:cNvSpPr/>
            <p:nvPr/>
          </p:nvSpPr>
          <p:spPr>
            <a:xfrm>
              <a:off x="3941" y="1709"/>
              <a:ext cx="751" cy="772"/>
            </a:xfrm>
            <a:prstGeom prst="ellipse">
              <a:avLst/>
            </a:prstGeom>
            <a:solidFill>
              <a:srgbClr val="000000"/>
            </a:soli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nvGrpSpPr>
            <p:cNvPr id="9250" name="Group 31"/>
            <p:cNvGrpSpPr/>
            <p:nvPr/>
          </p:nvGrpSpPr>
          <p:grpSpPr>
            <a:xfrm>
              <a:off x="3953" y="1721"/>
              <a:ext cx="728" cy="749"/>
              <a:chOff x="4166" y="1706"/>
              <a:chExt cx="1252" cy="1252"/>
            </a:xfrm>
          </p:grpSpPr>
          <p:sp>
            <p:nvSpPr>
              <p:cNvPr id="9252" name="Oval 32"/>
              <p:cNvSpPr/>
              <p:nvPr/>
            </p:nvSpPr>
            <p:spPr>
              <a:xfrm>
                <a:off x="4166" y="1706"/>
                <a:ext cx="1252" cy="1252"/>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53" name="Oval 33"/>
              <p:cNvSpPr/>
              <p:nvPr/>
            </p:nvSpPr>
            <p:spPr>
              <a:xfrm>
                <a:off x="4182" y="1713"/>
                <a:ext cx="1222" cy="122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54" name="Oval 34"/>
              <p:cNvSpPr/>
              <p:nvPr/>
            </p:nvSpPr>
            <p:spPr>
              <a:xfrm>
                <a:off x="4195" y="1725"/>
                <a:ext cx="1162" cy="1141"/>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55" name="Oval 35"/>
              <p:cNvSpPr/>
              <p:nvPr/>
            </p:nvSpPr>
            <p:spPr>
              <a:xfrm>
                <a:off x="4263" y="1757"/>
                <a:ext cx="1033" cy="926"/>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9251" name="Text Box 36"/>
            <p:cNvSpPr txBox="1"/>
            <p:nvPr/>
          </p:nvSpPr>
          <p:spPr>
            <a:xfrm rot="3925970">
              <a:off x="4290" y="2746"/>
              <a:ext cx="748" cy="41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a:latin typeface="Arial" pitchFamily="34" charset="0"/>
                  <a:ea typeface="楷体_GB2312" pitchFamily="49" charset="-122"/>
                </a:rPr>
                <a:t>重点</a:t>
              </a:r>
              <a:endParaRPr lang="zh-CN" altLang="en-US">
                <a:latin typeface="Arial" pitchFamily="34" charset="0"/>
                <a:ea typeface="楷体_GB2312" pitchFamily="49" charset="-122"/>
              </a:endParaRPr>
            </a:p>
          </p:txBody>
        </p:sp>
      </p:grpSp>
      <p:sp>
        <p:nvSpPr>
          <p:cNvPr id="60" name="AutoShape 55"/>
          <p:cNvSpPr>
            <a:spLocks noChangeArrowheads="1"/>
          </p:cNvSpPr>
          <p:nvPr/>
        </p:nvSpPr>
        <p:spPr bwMode="auto">
          <a:xfrm>
            <a:off x="1692275" y="5229225"/>
            <a:ext cx="7307263" cy="1079500"/>
          </a:xfrm>
          <a:prstGeom prst="flowChartAlternateProcess">
            <a:avLst/>
          </a:prstGeom>
          <a:gradFill rotWithShape="1">
            <a:gsLst>
              <a:gs pos="0">
                <a:schemeClr val="accent1"/>
              </a:gs>
              <a:gs pos="100000">
                <a:schemeClr val="accent1">
                  <a:gamma/>
                  <a:tint val="79216"/>
                  <a:invGamma/>
                </a:schemeClr>
              </a:gs>
            </a:gsLst>
            <a:lin ang="5400000" scaled="1"/>
          </a:gradFill>
          <a:ln w="9525" algn="ctr">
            <a:solidFill>
              <a:schemeClr val="tx1"/>
            </a:solidFill>
            <a:miter lim="800000"/>
          </a:ln>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latin typeface="楷体_GB2312" pitchFamily="49" charset="-122"/>
                <a:ea typeface="楷体_GB2312" pitchFamily="49" charset="-122"/>
                <a:cs typeface="Times New Roman" panose="02020603050405020304" pitchFamily="18" charset="0"/>
              </a:rPr>
              <a:t>确定平移的方向和距离。</a:t>
            </a:r>
            <a:endParaRPr lang="zh-CN" altLang="en-US">
              <a:latin typeface="楷体_GB2312" pitchFamily="49" charset="-122"/>
              <a:ea typeface="Times New Roman" panose="02020603050405020304" pitchFamily="18" charset="0"/>
            </a:endParaRPr>
          </a:p>
        </p:txBody>
      </p:sp>
      <p:grpSp>
        <p:nvGrpSpPr>
          <p:cNvPr id="9225" name="Group 37"/>
          <p:cNvGrpSpPr/>
          <p:nvPr/>
        </p:nvGrpSpPr>
        <p:grpSpPr>
          <a:xfrm rot="-5400000">
            <a:off x="1590675" y="3673475"/>
            <a:ext cx="1209675" cy="2447925"/>
            <a:chOff x="3836" y="1601"/>
            <a:chExt cx="1094" cy="2200"/>
          </a:xfrm>
        </p:grpSpPr>
        <p:grpSp>
          <p:nvGrpSpPr>
            <p:cNvPr id="9226" name="Group 38"/>
            <p:cNvGrpSpPr/>
            <p:nvPr/>
          </p:nvGrpSpPr>
          <p:grpSpPr>
            <a:xfrm rot="3877067">
              <a:off x="3965" y="2886"/>
              <a:ext cx="1456" cy="373"/>
              <a:chOff x="2290" y="3030"/>
              <a:chExt cx="1832" cy="408"/>
            </a:xfrm>
          </p:grpSpPr>
          <p:sp>
            <p:nvSpPr>
              <p:cNvPr id="9241" name="Freeform 39"/>
              <p:cNvSpPr/>
              <p:nvPr/>
            </p:nvSpPr>
            <p:spPr>
              <a:xfrm>
                <a:off x="2290" y="3030"/>
                <a:ext cx="1832" cy="408"/>
              </a:xfrm>
              <a:custGeom>
                <a:gdLst>
                  <a:gd name="txL" fmla="*/ 0 w 1832"/>
                  <a:gd name="txT" fmla="*/ 0 h 408"/>
                  <a:gd name="txR" fmla="*/ 1832 w 1832"/>
                  <a:gd name="txB" fmla="*/ 408 h 408"/>
                </a:gdLst>
                <a:cxnLst>
                  <a:cxn ang="0">
                    <a:pos x="1832" y="32"/>
                  </a:cxn>
                  <a:cxn ang="0">
                    <a:pos x="1830" y="66"/>
                  </a:cxn>
                  <a:cxn ang="0">
                    <a:pos x="1814" y="128"/>
                  </a:cxn>
                  <a:cxn ang="0">
                    <a:pos x="1788" y="188"/>
                  </a:cxn>
                  <a:cxn ang="0">
                    <a:pos x="1754" y="240"/>
                  </a:cxn>
                  <a:cxn ang="0">
                    <a:pos x="1712" y="288"/>
                  </a:cxn>
                  <a:cxn ang="0">
                    <a:pos x="1664" y="330"/>
                  </a:cxn>
                  <a:cxn ang="0">
                    <a:pos x="1610" y="362"/>
                  </a:cxn>
                  <a:cxn ang="0">
                    <a:pos x="1550" y="388"/>
                  </a:cxn>
                  <a:cxn ang="0">
                    <a:pos x="1486" y="402"/>
                  </a:cxn>
                  <a:cxn ang="0">
                    <a:pos x="1418" y="408"/>
                  </a:cxn>
                  <a:cxn ang="0">
                    <a:pos x="0" y="408"/>
                  </a:cxn>
                  <a:cxn ang="0">
                    <a:pos x="0" y="0"/>
                  </a:cxn>
                  <a:cxn ang="0">
                    <a:pos x="1832" y="0"/>
                  </a:cxn>
                  <a:cxn ang="0">
                    <a:pos x="1832" y="32"/>
                  </a:cxn>
                  <a:cxn ang="0">
                    <a:pos x="1832" y="32"/>
                  </a:cxn>
                </a:cxnLst>
                <a:rect l="txL" t="txT" r="txR" b="txB"/>
                <a:pathLst>
                  <a:path w="1832" h="408">
                    <a:moveTo>
                      <a:pt x="1832" y="32"/>
                    </a:moveTo>
                    <a:lnTo>
                      <a:pt x="1830" y="66"/>
                    </a:lnTo>
                    <a:lnTo>
                      <a:pt x="1814" y="128"/>
                    </a:lnTo>
                    <a:lnTo>
                      <a:pt x="1788" y="188"/>
                    </a:lnTo>
                    <a:lnTo>
                      <a:pt x="1754" y="240"/>
                    </a:lnTo>
                    <a:lnTo>
                      <a:pt x="1712" y="288"/>
                    </a:lnTo>
                    <a:lnTo>
                      <a:pt x="1664" y="330"/>
                    </a:lnTo>
                    <a:lnTo>
                      <a:pt x="1610" y="362"/>
                    </a:lnTo>
                    <a:lnTo>
                      <a:pt x="1550" y="388"/>
                    </a:lnTo>
                    <a:lnTo>
                      <a:pt x="1486" y="402"/>
                    </a:lnTo>
                    <a:lnTo>
                      <a:pt x="1418" y="408"/>
                    </a:lnTo>
                    <a:lnTo>
                      <a:pt x="0" y="408"/>
                    </a:lnTo>
                    <a:lnTo>
                      <a:pt x="0" y="0"/>
                    </a:lnTo>
                    <a:lnTo>
                      <a:pt x="1832" y="0"/>
                    </a:lnTo>
                    <a:lnTo>
                      <a:pt x="1832" y="32"/>
                    </a:lnTo>
                    <a:close/>
                  </a:path>
                </a:pathLst>
              </a:custGeom>
              <a:solidFill>
                <a:srgbClr val="0066FF">
                  <a:alpha val="100000"/>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9242" name="Freeform 40"/>
              <p:cNvSpPr/>
              <p:nvPr/>
            </p:nvSpPr>
            <p:spPr>
              <a:xfrm>
                <a:off x="3810" y="3058"/>
                <a:ext cx="288" cy="334"/>
              </a:xfrm>
              <a:custGeom>
                <a:gdLst>
                  <a:gd name="txL" fmla="*/ 0 w 288"/>
                  <a:gd name="txT" fmla="*/ 0 h 334"/>
                  <a:gd name="txR" fmla="*/ 288 w 288"/>
                  <a:gd name="txB" fmla="*/ 334 h 334"/>
                </a:gdLst>
                <a:cxnLst>
                  <a:cxn ang="0">
                    <a:pos x="288" y="0"/>
                  </a:cxn>
                  <a:cxn ang="0">
                    <a:pos x="284" y="52"/>
                  </a:cxn>
                  <a:cxn ang="0">
                    <a:pos x="272" y="98"/>
                  </a:cxn>
                  <a:cxn ang="0">
                    <a:pos x="254" y="140"/>
                  </a:cxn>
                  <a:cxn ang="0">
                    <a:pos x="230" y="176"/>
                  </a:cxn>
                  <a:cxn ang="0">
                    <a:pos x="204" y="208"/>
                  </a:cxn>
                  <a:cxn ang="0">
                    <a:pos x="174" y="238"/>
                  </a:cxn>
                  <a:cxn ang="0">
                    <a:pos x="144" y="262"/>
                  </a:cxn>
                  <a:cxn ang="0">
                    <a:pos x="112" y="282"/>
                  </a:cxn>
                  <a:cxn ang="0">
                    <a:pos x="84" y="298"/>
                  </a:cxn>
                  <a:cxn ang="0">
                    <a:pos x="56" y="312"/>
                  </a:cxn>
                  <a:cxn ang="0">
                    <a:pos x="34" y="322"/>
                  </a:cxn>
                  <a:cxn ang="0">
                    <a:pos x="16" y="328"/>
                  </a:cxn>
                  <a:cxn ang="0">
                    <a:pos x="4" y="332"/>
                  </a:cxn>
                  <a:cxn ang="0">
                    <a:pos x="0" y="334"/>
                  </a:cxn>
                  <a:cxn ang="0">
                    <a:pos x="4" y="332"/>
                  </a:cxn>
                  <a:cxn ang="0">
                    <a:pos x="16" y="326"/>
                  </a:cxn>
                  <a:cxn ang="0">
                    <a:pos x="34" y="318"/>
                  </a:cxn>
                  <a:cxn ang="0">
                    <a:pos x="56" y="304"/>
                  </a:cxn>
                  <a:cxn ang="0">
                    <a:pos x="84" y="288"/>
                  </a:cxn>
                  <a:cxn ang="0">
                    <a:pos x="112" y="266"/>
                  </a:cxn>
                  <a:cxn ang="0">
                    <a:pos x="142" y="242"/>
                  </a:cxn>
                  <a:cxn ang="0">
                    <a:pos x="170" y="212"/>
                  </a:cxn>
                  <a:cxn ang="0">
                    <a:pos x="196" y="180"/>
                  </a:cxn>
                  <a:cxn ang="0">
                    <a:pos x="220" y="142"/>
                  </a:cxn>
                  <a:cxn ang="0">
                    <a:pos x="238" y="100"/>
                  </a:cxn>
                  <a:cxn ang="0">
                    <a:pos x="250" y="54"/>
                  </a:cxn>
                  <a:cxn ang="0">
                    <a:pos x="254" y="2"/>
                  </a:cxn>
                  <a:cxn ang="0">
                    <a:pos x="288" y="0"/>
                  </a:cxn>
                </a:cxnLst>
                <a:rect l="txL" t="txT" r="txR" b="txB"/>
                <a:pathLst>
                  <a:path w="288" h="334">
                    <a:moveTo>
                      <a:pt x="288" y="0"/>
                    </a:moveTo>
                    <a:lnTo>
                      <a:pt x="284" y="52"/>
                    </a:lnTo>
                    <a:lnTo>
                      <a:pt x="272" y="98"/>
                    </a:lnTo>
                    <a:lnTo>
                      <a:pt x="254" y="140"/>
                    </a:lnTo>
                    <a:lnTo>
                      <a:pt x="230" y="176"/>
                    </a:lnTo>
                    <a:lnTo>
                      <a:pt x="204" y="208"/>
                    </a:lnTo>
                    <a:lnTo>
                      <a:pt x="174" y="238"/>
                    </a:lnTo>
                    <a:lnTo>
                      <a:pt x="144" y="262"/>
                    </a:lnTo>
                    <a:lnTo>
                      <a:pt x="112" y="282"/>
                    </a:lnTo>
                    <a:lnTo>
                      <a:pt x="84" y="298"/>
                    </a:lnTo>
                    <a:lnTo>
                      <a:pt x="56" y="312"/>
                    </a:lnTo>
                    <a:lnTo>
                      <a:pt x="34" y="322"/>
                    </a:lnTo>
                    <a:lnTo>
                      <a:pt x="16" y="328"/>
                    </a:lnTo>
                    <a:lnTo>
                      <a:pt x="4" y="332"/>
                    </a:lnTo>
                    <a:lnTo>
                      <a:pt x="0" y="334"/>
                    </a:lnTo>
                    <a:lnTo>
                      <a:pt x="4" y="332"/>
                    </a:lnTo>
                    <a:lnTo>
                      <a:pt x="16" y="326"/>
                    </a:lnTo>
                    <a:lnTo>
                      <a:pt x="34" y="318"/>
                    </a:lnTo>
                    <a:lnTo>
                      <a:pt x="56" y="304"/>
                    </a:lnTo>
                    <a:lnTo>
                      <a:pt x="84" y="288"/>
                    </a:lnTo>
                    <a:lnTo>
                      <a:pt x="112" y="266"/>
                    </a:lnTo>
                    <a:lnTo>
                      <a:pt x="142" y="242"/>
                    </a:lnTo>
                    <a:lnTo>
                      <a:pt x="170" y="212"/>
                    </a:lnTo>
                    <a:lnTo>
                      <a:pt x="196" y="180"/>
                    </a:lnTo>
                    <a:lnTo>
                      <a:pt x="220" y="142"/>
                    </a:lnTo>
                    <a:lnTo>
                      <a:pt x="238" y="100"/>
                    </a:lnTo>
                    <a:lnTo>
                      <a:pt x="250" y="54"/>
                    </a:lnTo>
                    <a:lnTo>
                      <a:pt x="254" y="2"/>
                    </a:lnTo>
                    <a:lnTo>
                      <a:pt x="288" y="0"/>
                    </a:lnTo>
                    <a:close/>
                  </a:path>
                </a:pathLst>
              </a:custGeom>
              <a:solidFill>
                <a:srgbClr val="FFFFFF">
                  <a:alpha val="49019"/>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grpSp>
          <p:nvGrpSpPr>
            <p:cNvPr id="9227" name="Group 41"/>
            <p:cNvGrpSpPr/>
            <p:nvPr/>
          </p:nvGrpSpPr>
          <p:grpSpPr>
            <a:xfrm rot="3877067" flipV="1">
              <a:off x="4267" y="2755"/>
              <a:ext cx="1181" cy="145"/>
              <a:chOff x="2290" y="3030"/>
              <a:chExt cx="1832" cy="408"/>
            </a:xfrm>
          </p:grpSpPr>
          <p:sp>
            <p:nvSpPr>
              <p:cNvPr id="9239" name="Freeform 42"/>
              <p:cNvSpPr/>
              <p:nvPr/>
            </p:nvSpPr>
            <p:spPr>
              <a:xfrm>
                <a:off x="2290" y="3030"/>
                <a:ext cx="1832" cy="408"/>
              </a:xfrm>
              <a:custGeom>
                <a:gdLst>
                  <a:gd name="txL" fmla="*/ 0 w 1832"/>
                  <a:gd name="txT" fmla="*/ 0 h 408"/>
                  <a:gd name="txR" fmla="*/ 1832 w 1832"/>
                  <a:gd name="txB" fmla="*/ 408 h 408"/>
                </a:gdLst>
                <a:cxnLst>
                  <a:cxn ang="0">
                    <a:pos x="1832" y="32"/>
                  </a:cxn>
                  <a:cxn ang="0">
                    <a:pos x="1830" y="66"/>
                  </a:cxn>
                  <a:cxn ang="0">
                    <a:pos x="1814" y="128"/>
                  </a:cxn>
                  <a:cxn ang="0">
                    <a:pos x="1788" y="188"/>
                  </a:cxn>
                  <a:cxn ang="0">
                    <a:pos x="1754" y="240"/>
                  </a:cxn>
                  <a:cxn ang="0">
                    <a:pos x="1712" y="288"/>
                  </a:cxn>
                  <a:cxn ang="0">
                    <a:pos x="1664" y="330"/>
                  </a:cxn>
                  <a:cxn ang="0">
                    <a:pos x="1610" y="362"/>
                  </a:cxn>
                  <a:cxn ang="0">
                    <a:pos x="1550" y="388"/>
                  </a:cxn>
                  <a:cxn ang="0">
                    <a:pos x="1486" y="402"/>
                  </a:cxn>
                  <a:cxn ang="0">
                    <a:pos x="1418" y="408"/>
                  </a:cxn>
                  <a:cxn ang="0">
                    <a:pos x="0" y="408"/>
                  </a:cxn>
                  <a:cxn ang="0">
                    <a:pos x="0" y="0"/>
                  </a:cxn>
                  <a:cxn ang="0">
                    <a:pos x="1832" y="0"/>
                  </a:cxn>
                  <a:cxn ang="0">
                    <a:pos x="1832" y="32"/>
                  </a:cxn>
                  <a:cxn ang="0">
                    <a:pos x="1832" y="32"/>
                  </a:cxn>
                </a:cxnLst>
                <a:rect l="txL" t="txT" r="txR" b="txB"/>
                <a:pathLst>
                  <a:path w="1832" h="408">
                    <a:moveTo>
                      <a:pt x="1832" y="32"/>
                    </a:moveTo>
                    <a:lnTo>
                      <a:pt x="1830" y="66"/>
                    </a:lnTo>
                    <a:lnTo>
                      <a:pt x="1814" y="128"/>
                    </a:lnTo>
                    <a:lnTo>
                      <a:pt x="1788" y="188"/>
                    </a:lnTo>
                    <a:lnTo>
                      <a:pt x="1754" y="240"/>
                    </a:lnTo>
                    <a:lnTo>
                      <a:pt x="1712" y="288"/>
                    </a:lnTo>
                    <a:lnTo>
                      <a:pt x="1664" y="330"/>
                    </a:lnTo>
                    <a:lnTo>
                      <a:pt x="1610" y="362"/>
                    </a:lnTo>
                    <a:lnTo>
                      <a:pt x="1550" y="388"/>
                    </a:lnTo>
                    <a:lnTo>
                      <a:pt x="1486" y="402"/>
                    </a:lnTo>
                    <a:lnTo>
                      <a:pt x="1418" y="408"/>
                    </a:lnTo>
                    <a:lnTo>
                      <a:pt x="0" y="408"/>
                    </a:lnTo>
                    <a:lnTo>
                      <a:pt x="0" y="0"/>
                    </a:lnTo>
                    <a:lnTo>
                      <a:pt x="1832" y="0"/>
                    </a:lnTo>
                    <a:lnTo>
                      <a:pt x="1832" y="32"/>
                    </a:lnTo>
                    <a:close/>
                  </a:path>
                </a:pathLst>
              </a:custGeom>
              <a:solidFill>
                <a:srgbClr val="6699FF">
                  <a:alpha val="100000"/>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sp>
            <p:nvSpPr>
              <p:cNvPr id="9240" name="Freeform 43"/>
              <p:cNvSpPr/>
              <p:nvPr/>
            </p:nvSpPr>
            <p:spPr>
              <a:xfrm>
                <a:off x="3810" y="3058"/>
                <a:ext cx="288" cy="334"/>
              </a:xfrm>
              <a:custGeom>
                <a:gdLst>
                  <a:gd name="txL" fmla="*/ 0 w 288"/>
                  <a:gd name="txT" fmla="*/ 0 h 334"/>
                  <a:gd name="txR" fmla="*/ 288 w 288"/>
                  <a:gd name="txB" fmla="*/ 334 h 334"/>
                </a:gdLst>
                <a:cxnLst>
                  <a:cxn ang="0">
                    <a:pos x="288" y="0"/>
                  </a:cxn>
                  <a:cxn ang="0">
                    <a:pos x="284" y="52"/>
                  </a:cxn>
                  <a:cxn ang="0">
                    <a:pos x="272" y="98"/>
                  </a:cxn>
                  <a:cxn ang="0">
                    <a:pos x="254" y="140"/>
                  </a:cxn>
                  <a:cxn ang="0">
                    <a:pos x="230" y="176"/>
                  </a:cxn>
                  <a:cxn ang="0">
                    <a:pos x="204" y="208"/>
                  </a:cxn>
                  <a:cxn ang="0">
                    <a:pos x="174" y="238"/>
                  </a:cxn>
                  <a:cxn ang="0">
                    <a:pos x="144" y="262"/>
                  </a:cxn>
                  <a:cxn ang="0">
                    <a:pos x="112" y="282"/>
                  </a:cxn>
                  <a:cxn ang="0">
                    <a:pos x="84" y="298"/>
                  </a:cxn>
                  <a:cxn ang="0">
                    <a:pos x="56" y="312"/>
                  </a:cxn>
                  <a:cxn ang="0">
                    <a:pos x="34" y="322"/>
                  </a:cxn>
                  <a:cxn ang="0">
                    <a:pos x="16" y="328"/>
                  </a:cxn>
                  <a:cxn ang="0">
                    <a:pos x="4" y="332"/>
                  </a:cxn>
                  <a:cxn ang="0">
                    <a:pos x="0" y="334"/>
                  </a:cxn>
                  <a:cxn ang="0">
                    <a:pos x="4" y="332"/>
                  </a:cxn>
                  <a:cxn ang="0">
                    <a:pos x="16" y="326"/>
                  </a:cxn>
                  <a:cxn ang="0">
                    <a:pos x="34" y="318"/>
                  </a:cxn>
                  <a:cxn ang="0">
                    <a:pos x="56" y="304"/>
                  </a:cxn>
                  <a:cxn ang="0">
                    <a:pos x="84" y="288"/>
                  </a:cxn>
                  <a:cxn ang="0">
                    <a:pos x="112" y="266"/>
                  </a:cxn>
                  <a:cxn ang="0">
                    <a:pos x="142" y="242"/>
                  </a:cxn>
                  <a:cxn ang="0">
                    <a:pos x="170" y="212"/>
                  </a:cxn>
                  <a:cxn ang="0">
                    <a:pos x="196" y="180"/>
                  </a:cxn>
                  <a:cxn ang="0">
                    <a:pos x="220" y="142"/>
                  </a:cxn>
                  <a:cxn ang="0">
                    <a:pos x="238" y="100"/>
                  </a:cxn>
                  <a:cxn ang="0">
                    <a:pos x="250" y="54"/>
                  </a:cxn>
                  <a:cxn ang="0">
                    <a:pos x="254" y="2"/>
                  </a:cxn>
                  <a:cxn ang="0">
                    <a:pos x="288" y="0"/>
                  </a:cxn>
                </a:cxnLst>
                <a:rect l="txL" t="txT" r="txR" b="txB"/>
                <a:pathLst>
                  <a:path w="288" h="334">
                    <a:moveTo>
                      <a:pt x="288" y="0"/>
                    </a:moveTo>
                    <a:lnTo>
                      <a:pt x="284" y="52"/>
                    </a:lnTo>
                    <a:lnTo>
                      <a:pt x="272" y="98"/>
                    </a:lnTo>
                    <a:lnTo>
                      <a:pt x="254" y="140"/>
                    </a:lnTo>
                    <a:lnTo>
                      <a:pt x="230" y="176"/>
                    </a:lnTo>
                    <a:lnTo>
                      <a:pt x="204" y="208"/>
                    </a:lnTo>
                    <a:lnTo>
                      <a:pt x="174" y="238"/>
                    </a:lnTo>
                    <a:lnTo>
                      <a:pt x="144" y="262"/>
                    </a:lnTo>
                    <a:lnTo>
                      <a:pt x="112" y="282"/>
                    </a:lnTo>
                    <a:lnTo>
                      <a:pt x="84" y="298"/>
                    </a:lnTo>
                    <a:lnTo>
                      <a:pt x="56" y="312"/>
                    </a:lnTo>
                    <a:lnTo>
                      <a:pt x="34" y="322"/>
                    </a:lnTo>
                    <a:lnTo>
                      <a:pt x="16" y="328"/>
                    </a:lnTo>
                    <a:lnTo>
                      <a:pt x="4" y="332"/>
                    </a:lnTo>
                    <a:lnTo>
                      <a:pt x="0" y="334"/>
                    </a:lnTo>
                    <a:lnTo>
                      <a:pt x="4" y="332"/>
                    </a:lnTo>
                    <a:lnTo>
                      <a:pt x="16" y="326"/>
                    </a:lnTo>
                    <a:lnTo>
                      <a:pt x="34" y="318"/>
                    </a:lnTo>
                    <a:lnTo>
                      <a:pt x="56" y="304"/>
                    </a:lnTo>
                    <a:lnTo>
                      <a:pt x="84" y="288"/>
                    </a:lnTo>
                    <a:lnTo>
                      <a:pt x="112" y="266"/>
                    </a:lnTo>
                    <a:lnTo>
                      <a:pt x="142" y="242"/>
                    </a:lnTo>
                    <a:lnTo>
                      <a:pt x="170" y="212"/>
                    </a:lnTo>
                    <a:lnTo>
                      <a:pt x="196" y="180"/>
                    </a:lnTo>
                    <a:lnTo>
                      <a:pt x="220" y="142"/>
                    </a:lnTo>
                    <a:lnTo>
                      <a:pt x="238" y="100"/>
                    </a:lnTo>
                    <a:lnTo>
                      <a:pt x="250" y="54"/>
                    </a:lnTo>
                    <a:lnTo>
                      <a:pt x="254" y="2"/>
                    </a:lnTo>
                    <a:lnTo>
                      <a:pt x="288" y="0"/>
                    </a:lnTo>
                    <a:close/>
                  </a:path>
                </a:pathLst>
              </a:custGeom>
              <a:solidFill>
                <a:srgbClr val="FFFFFF">
                  <a:alpha val="49019"/>
                </a:srgbClr>
              </a:solidFill>
              <a:ln w="0">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grpSp>
        <p:sp>
          <p:nvSpPr>
            <p:cNvPr id="9228" name="Oval 44"/>
            <p:cNvSpPr/>
            <p:nvPr/>
          </p:nvSpPr>
          <p:spPr>
            <a:xfrm>
              <a:off x="3836" y="1601"/>
              <a:ext cx="960" cy="988"/>
            </a:xfrm>
            <a:prstGeom prst="ellipse">
              <a:avLst/>
            </a:prstGeom>
            <a:gradFill rotWithShape="1">
              <a:gsLst>
                <a:gs pos="0">
                  <a:srgbClr val="FFFFFF"/>
                </a:gs>
                <a:gs pos="50000">
                  <a:srgbClr val="3399FF"/>
                </a:gs>
                <a:gs pos="100000">
                  <a:srgbClr val="FFFFFF"/>
                </a:gs>
              </a:gsLst>
              <a:lin ang="2700000" scaled="1"/>
            </a:gradFill>
            <a:ln w="38100">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29" name="Oval 45"/>
            <p:cNvSpPr/>
            <p:nvPr/>
          </p:nvSpPr>
          <p:spPr>
            <a:xfrm>
              <a:off x="3836" y="1601"/>
              <a:ext cx="960" cy="988"/>
            </a:xfrm>
            <a:prstGeom prst="ellipse">
              <a:avLst/>
            </a:prstGeom>
            <a:gradFill rotWithShape="1">
              <a:gsLst>
                <a:gs pos="0">
                  <a:srgbClr val="3399FF">
                    <a:alpha val="32001"/>
                  </a:srgbClr>
                </a:gs>
                <a:gs pos="100000">
                  <a:srgbClr val="000000">
                    <a:alpha val="89998"/>
                  </a:srgbClr>
                </a:gs>
              </a:gsLst>
              <a:lin ang="2700000" scaled="1"/>
            </a:gradFill>
            <a:ln w="38100">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30" name="Oval 46"/>
            <p:cNvSpPr/>
            <p:nvPr/>
          </p:nvSpPr>
          <p:spPr>
            <a:xfrm>
              <a:off x="3900" y="1666"/>
              <a:ext cx="834" cy="858"/>
            </a:xfrm>
            <a:prstGeom prst="ellipse">
              <a:avLst/>
            </a:prstGeom>
            <a:gradFill rotWithShape="1">
              <a:gsLst>
                <a:gs pos="0">
                  <a:srgbClr val="1C538A"/>
                </a:gs>
                <a:gs pos="50000">
                  <a:srgbClr val="3399FF"/>
                </a:gs>
                <a:gs pos="100000">
                  <a:srgbClr val="1C538A"/>
                </a:gs>
              </a:gsLst>
              <a:lin ang="18900000" scaled="1"/>
            </a:gra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31" name="Oval 47"/>
            <p:cNvSpPr/>
            <p:nvPr/>
          </p:nvSpPr>
          <p:spPr>
            <a:xfrm>
              <a:off x="3901" y="1668"/>
              <a:ext cx="834" cy="858"/>
            </a:xfrm>
            <a:prstGeom prst="ellipse">
              <a:avLst/>
            </a:prstGeom>
            <a:gradFill rotWithShape="1">
              <a:gsLst>
                <a:gs pos="0">
                  <a:srgbClr val="2061A2"/>
                </a:gs>
                <a:gs pos="100000">
                  <a:srgbClr val="3399FF">
                    <a:alpha val="0"/>
                  </a:srgbClr>
                </a:gs>
              </a:gsLst>
              <a:lin ang="2700000" scaled="1"/>
            </a:gra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32" name="Oval 48"/>
            <p:cNvSpPr/>
            <p:nvPr/>
          </p:nvSpPr>
          <p:spPr>
            <a:xfrm>
              <a:off x="3941" y="1709"/>
              <a:ext cx="751" cy="772"/>
            </a:xfrm>
            <a:prstGeom prst="ellipse">
              <a:avLst/>
            </a:prstGeom>
            <a:solidFill>
              <a:srgbClr val="000000"/>
            </a:solidFill>
            <a:ln w="38100">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nvGrpSpPr>
            <p:cNvPr id="9233" name="Group 49"/>
            <p:cNvGrpSpPr/>
            <p:nvPr/>
          </p:nvGrpSpPr>
          <p:grpSpPr>
            <a:xfrm>
              <a:off x="3953" y="1721"/>
              <a:ext cx="728" cy="749"/>
              <a:chOff x="4166" y="1706"/>
              <a:chExt cx="1252" cy="1252"/>
            </a:xfrm>
          </p:grpSpPr>
          <p:sp>
            <p:nvSpPr>
              <p:cNvPr id="9235" name="Oval 50"/>
              <p:cNvSpPr/>
              <p:nvPr/>
            </p:nvSpPr>
            <p:spPr>
              <a:xfrm>
                <a:off x="4166" y="1706"/>
                <a:ext cx="1252" cy="1252"/>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36" name="Oval 51"/>
              <p:cNvSpPr/>
              <p:nvPr/>
            </p:nvSpPr>
            <p:spPr>
              <a:xfrm>
                <a:off x="4182" y="1713"/>
                <a:ext cx="1222" cy="1221"/>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37" name="Oval 52"/>
              <p:cNvSpPr/>
              <p:nvPr/>
            </p:nvSpPr>
            <p:spPr>
              <a:xfrm>
                <a:off x="4195" y="1725"/>
                <a:ext cx="1162" cy="1141"/>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9238" name="Oval 53"/>
              <p:cNvSpPr/>
              <p:nvPr/>
            </p:nvSpPr>
            <p:spPr>
              <a:xfrm>
                <a:off x="4263" y="1757"/>
                <a:ext cx="1033" cy="926"/>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9234" name="Text Box 54"/>
            <p:cNvSpPr txBox="1"/>
            <p:nvPr/>
          </p:nvSpPr>
          <p:spPr>
            <a:xfrm rot="3925970">
              <a:off x="4296" y="2725"/>
              <a:ext cx="716" cy="413"/>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eaLnBrk="0" hangingPunct="0">
                <a:spcBef>
                  <a:spcPct val="0"/>
                </a:spcBef>
              </a:pPr>
              <a:r>
                <a:rPr lang="zh-CN" altLang="en-US">
                  <a:latin typeface="Arial" pitchFamily="34" charset="0"/>
                  <a:ea typeface="楷体_GB2312" pitchFamily="49" charset="-122"/>
                </a:rPr>
                <a:t>难点</a:t>
              </a:r>
              <a:endParaRPr lang="zh-CN" altLang="en-US">
                <a:latin typeface="Arial" pitchFamily="34" charset="0"/>
                <a:ea typeface="楷体_GB2312" pitchFamily="49" charset="-122"/>
              </a:endParaRPr>
            </a:p>
          </p:txBody>
        </p:sp>
      </p:gr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9"/>
                                        </p:tgtEl>
                                        <p:attrNameLst>
                                          <p:attrName>style.visibility</p:attrName>
                                        </p:attrNameLst>
                                      </p:cBhvr>
                                      <p:to>
                                        <p:strVal val="visible"/>
                                      </p:to>
                                    </p:set>
                                    <p:anim calcmode="lin" valueType="num">
                                      <p:cBhvr additive="base">
                                        <p:cTn id="7" dur="500" fill="hold"/>
                                        <p:tgtEl>
                                          <p:spTgt spid="59"/>
                                        </p:tgtEl>
                                        <p:attrNameLst>
                                          <p:attrName>ppt_x</p:attrName>
                                        </p:attrNameLst>
                                      </p:cBhvr>
                                      <p:tavLst>
                                        <p:tav tm="0">
                                          <p:val>
                                            <p:strVal val="#ppt_x"/>
                                          </p:val>
                                        </p:tav>
                                        <p:tav tm="100000">
                                          <p:val>
                                            <p:strVal val="#ppt_x"/>
                                          </p:val>
                                        </p:tav>
                                      </p:tavLst>
                                    </p:anim>
                                    <p:anim calcmode="lin" valueType="num">
                                      <p:cBhvr additive="base">
                                        <p:cTn id="8"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0"/>
                                        </p:tgtEl>
                                        <p:attrNameLst>
                                          <p:attrName>style.visibility</p:attrName>
                                        </p:attrNameLst>
                                      </p:cBhvr>
                                      <p:to>
                                        <p:strVal val="visible"/>
                                      </p:to>
                                    </p:set>
                                    <p:anim calcmode="lin" valueType="num">
                                      <p:cBhvr additive="base">
                                        <p:cTn id="13" dur="500" fill="hold"/>
                                        <p:tgtEl>
                                          <p:spTgt spid="60"/>
                                        </p:tgtEl>
                                        <p:attrNameLst>
                                          <p:attrName>ppt_x</p:attrName>
                                        </p:attrNameLst>
                                      </p:cBhvr>
                                      <p:tavLst>
                                        <p:tav tm="0">
                                          <p:val>
                                            <p:strVal val="#ppt_x"/>
                                          </p:val>
                                        </p:tav>
                                        <p:tav tm="100000">
                                          <p:val>
                                            <p:strVal val="#ppt_x"/>
                                          </p:val>
                                        </p:tav>
                                      </p:tavLst>
                                    </p:anim>
                                    <p:anim calcmode="lin" valueType="num">
                                      <p:cBhvr additive="base">
                                        <p:cTn id="14"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p:bldP spid="6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4"/>
          <p:cNvSpPr/>
          <p:nvPr/>
        </p:nvSpPr>
        <p:spPr>
          <a:xfrm>
            <a:off x="4572000" y="476250"/>
            <a:ext cx="4365625"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四、教法学法</a:t>
            </a:r>
            <a:endParaRPr lang="en-US" altLang="zh-CN" sz="2800">
              <a:latin typeface="Arial" pitchFamily="34" charset="0"/>
              <a:ea typeface="隶书" panose="02010509060101010101" pitchFamily="1" charset="-122"/>
            </a:endParaRPr>
          </a:p>
        </p:txBody>
      </p:sp>
      <p:grpSp>
        <p:nvGrpSpPr>
          <p:cNvPr id="10289" name="组合 10288"/>
          <p:cNvGrpSpPr/>
          <p:nvPr/>
        </p:nvGrpSpPr>
        <p:grpSpPr>
          <a:xfrm>
            <a:off x="468313" y="836613"/>
            <a:ext cx="8351837" cy="2232025"/>
            <a:chOff x="295" y="527"/>
            <a:chExt cx="5261" cy="1406"/>
          </a:xfrm>
        </p:grpSpPr>
        <p:grpSp>
          <p:nvGrpSpPr>
            <p:cNvPr id="3" name="组合 29"/>
            <p:cNvGrpSpPr/>
            <p:nvPr/>
          </p:nvGrpSpPr>
          <p:grpSpPr>
            <a:xfrm>
              <a:off x="295" y="527"/>
              <a:ext cx="5261" cy="1406"/>
              <a:chOff x="539552" y="1853653"/>
              <a:chExt cx="8352928" cy="2529633"/>
            </a:xfrm>
          </p:grpSpPr>
          <p:grpSp>
            <p:nvGrpSpPr>
              <p:cNvPr id="10258" name="Group 48"/>
              <p:cNvGrpSpPr/>
              <p:nvPr/>
            </p:nvGrpSpPr>
            <p:grpSpPr>
              <a:xfrm>
                <a:off x="539552" y="1853653"/>
                <a:ext cx="2160587" cy="650475"/>
                <a:chOff x="340" y="1002"/>
                <a:chExt cx="1361" cy="324"/>
              </a:xfrm>
            </p:grpSpPr>
            <p:sp>
              <p:nvSpPr>
                <p:cNvPr id="121862" name="AutoShape 6"/>
                <p:cNvSpPr>
                  <a:spLocks noChangeArrowheads="1"/>
                </p:cNvSpPr>
                <p:nvPr/>
              </p:nvSpPr>
              <p:spPr bwMode="gray">
                <a:xfrm>
                  <a:off x="340" y="1002"/>
                  <a:ext cx="1361" cy="318"/>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261" name="AutoShape 7"/>
                <p:cNvSpPr/>
                <p:nvPr/>
              </p:nvSpPr>
              <p:spPr>
                <a:xfrm>
                  <a:off x="340" y="1033"/>
                  <a:ext cx="319"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1864" name="Freeform 8"/>
                <p:cNvSpPr/>
                <p:nvPr/>
              </p:nvSpPr>
              <p:spPr bwMode="gray">
                <a:xfrm>
                  <a:off x="437" y="1083"/>
                  <a:ext cx="275"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1865" name="Text Box 9"/>
                <p:cNvSpPr txBox="1">
                  <a:spLocks noChangeArrowheads="1"/>
                </p:cNvSpPr>
                <p:nvPr/>
              </p:nvSpPr>
              <p:spPr bwMode="gray">
                <a:xfrm>
                  <a:off x="385" y="1070"/>
                  <a:ext cx="326" cy="224"/>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R="0" algn="ctr" defTabSz="914400" eaLnBrk="0" hangingPunct="0">
                    <a:spcBef>
                      <a:spcPct val="0"/>
                    </a:spcBef>
                    <a:buClrTx/>
                    <a:buSzTx/>
                    <a:buFontTx/>
                    <a:buNone/>
                    <a:defRPr/>
                  </a:pPr>
                  <a:r>
                    <a:rPr kumimoji="0" lang="en-US" altLang="zh-CN" sz="2000" b="0" kern="1200" cap="none" spc="0" normalizeH="0" baseline="0" noProof="0">
                      <a:solidFill>
                        <a:srgbClr val="FFFFFF"/>
                      </a:solidFill>
                      <a:effectLst>
                        <a:outerShdw blurRad="38100" dist="38100" dir="2700000" algn="tl">
                          <a:srgbClr val="C0C0C0"/>
                        </a:outerShdw>
                      </a:effectLst>
                      <a:latin typeface="Times New Roman" panose="02020603050405020304" pitchFamily="18" charset="0"/>
                      <a:ea typeface="楷体_GB2312" pitchFamily="49" charset="-122"/>
                      <a:cs typeface="+mn-cs"/>
                    </a:rPr>
                    <a:t>(1)</a:t>
                  </a:r>
                  <a:endParaRPr kumimoji="0" lang="en-US" altLang="zh-CN" sz="2000" b="0" kern="1200" cap="none" spc="0" normalizeH="0" baseline="0" noProof="0">
                    <a:solidFill>
                      <a:srgbClr val="FFFFFF"/>
                    </a:solidFill>
                    <a:effectLst>
                      <a:outerShdw blurRad="38100" dist="38100" dir="2700000" algn="tl">
                        <a:srgbClr val="C0C0C0"/>
                      </a:outerShdw>
                    </a:effectLst>
                    <a:latin typeface="Times New Roman" panose="02020603050405020304" pitchFamily="18" charset="0"/>
                    <a:ea typeface="楷体_GB2312" pitchFamily="49" charset="-122"/>
                    <a:cs typeface="+mn-cs"/>
                  </a:endParaRPr>
                </a:p>
              </p:txBody>
            </p:sp>
            <p:sp>
              <p:nvSpPr>
                <p:cNvPr id="121866" name="Rectangle 10"/>
                <p:cNvSpPr>
                  <a:spLocks noChangeArrowheads="1"/>
                </p:cNvSpPr>
                <p:nvPr/>
              </p:nvSpPr>
              <p:spPr bwMode="auto">
                <a:xfrm>
                  <a:off x="748" y="1068"/>
                  <a:ext cx="935" cy="258"/>
                </a:xfrm>
                <a:prstGeom prst="rect">
                  <a:avLst/>
                </a:prstGeom>
                <a:noFill/>
                <a:ln w="9525">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solidFill>
                        <a:srgbClr val="131B53"/>
                      </a:solidFill>
                      <a:effectLst>
                        <a:outerShdw blurRad="38100" dist="38100" dir="2700000">
                          <a:srgbClr val="C0C0C0"/>
                        </a:outerShdw>
                      </a:effectLst>
                      <a:latin typeface="Arial" pitchFamily="34" charset="0"/>
                      <a:ea typeface="楷体_GB2312" pitchFamily="49" charset="-122"/>
                    </a:rPr>
                    <a:t>教法</a:t>
                  </a:r>
                  <a:endParaRPr lang="zh-CN" altLang="en-US">
                    <a:solidFill>
                      <a:srgbClr val="131B53"/>
                    </a:solidFill>
                    <a:effectLst>
                      <a:outerShdw blurRad="38100" dist="38100" dir="2700000">
                        <a:srgbClr val="C0C0C0"/>
                      </a:outerShdw>
                    </a:effectLst>
                    <a:latin typeface="Arial" pitchFamily="34" charset="0"/>
                    <a:ea typeface="楷体_GB2312" pitchFamily="49" charset="-122"/>
                  </a:endParaRPr>
                </a:p>
              </p:txBody>
            </p:sp>
          </p:grpSp>
          <p:sp>
            <p:nvSpPr>
              <p:cNvPr id="10259" name="AutoShape 64"/>
              <p:cNvSpPr/>
              <p:nvPr/>
            </p:nvSpPr>
            <p:spPr>
              <a:xfrm>
                <a:off x="1260277" y="2562354"/>
                <a:ext cx="7632203" cy="1820932"/>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b="0">
                  <a:solidFill>
                    <a:schemeClr val="tx1"/>
                  </a:solidFill>
                  <a:latin typeface="Arial" pitchFamily="34" charset="0"/>
                  <a:ea typeface="楷体_GB2312" pitchFamily="49" charset="-122"/>
                </a:endParaRPr>
              </a:p>
            </p:txBody>
          </p:sp>
        </p:grpSp>
        <p:sp>
          <p:nvSpPr>
            <p:cNvPr id="10245" name="矩形 28"/>
            <p:cNvSpPr/>
            <p:nvPr/>
          </p:nvSpPr>
          <p:spPr>
            <a:xfrm>
              <a:off x="839" y="981"/>
              <a:ext cx="4581" cy="826"/>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zh-CN" sz="2000">
                  <a:latin typeface="楷体_GB2312" pitchFamily="49" charset="-122"/>
                  <a:ea typeface="楷体_GB2312" pitchFamily="49" charset="-122"/>
                </a:rPr>
                <a:t>在处理本节课的教学时，依据对教学内容与学生情况的分析，结合课程基本理念充分调动学生积极性，有效引导学生的数学思考，选择了启发探究与学生自主探究相结合的教学方式，与学生共同探索，揭示知识形成的过程</a:t>
              </a:r>
              <a:r>
                <a:rPr lang="zh-CN" altLang="en-US" sz="2000">
                  <a:latin typeface="楷体_GB2312" pitchFamily="49" charset="-122"/>
                  <a:ea typeface="楷体_GB2312" pitchFamily="49" charset="-122"/>
                </a:rPr>
                <a:t> 。    </a:t>
              </a:r>
              <a:endParaRPr lang="zh-CN" altLang="en-US" sz="2000">
                <a:latin typeface="楷体_GB2312" pitchFamily="49" charset="-122"/>
                <a:ea typeface="楷体_GB2312" pitchFamily="49" charset="-122"/>
              </a:endParaRPr>
            </a:p>
          </p:txBody>
        </p:sp>
      </p:grpSp>
      <p:grpSp>
        <p:nvGrpSpPr>
          <p:cNvPr id="10290" name="组合 10289"/>
          <p:cNvGrpSpPr/>
          <p:nvPr/>
        </p:nvGrpSpPr>
        <p:grpSpPr>
          <a:xfrm>
            <a:off x="323850" y="2997200"/>
            <a:ext cx="8640763" cy="3671888"/>
            <a:chOff x="204" y="1888"/>
            <a:chExt cx="5443" cy="2313"/>
          </a:xfrm>
        </p:grpSpPr>
        <p:grpSp>
          <p:nvGrpSpPr>
            <p:cNvPr id="10247" name="Group 69"/>
            <p:cNvGrpSpPr/>
            <p:nvPr/>
          </p:nvGrpSpPr>
          <p:grpSpPr>
            <a:xfrm>
              <a:off x="204" y="3158"/>
              <a:ext cx="5443" cy="1043"/>
              <a:chOff x="340" y="2704"/>
              <a:chExt cx="4989" cy="1088"/>
            </a:xfrm>
          </p:grpSpPr>
          <p:sp>
            <p:nvSpPr>
              <p:cNvPr id="10249" name="AutoShape 40"/>
              <p:cNvSpPr/>
              <p:nvPr/>
            </p:nvSpPr>
            <p:spPr>
              <a:xfrm>
                <a:off x="884" y="3112"/>
                <a:ext cx="4445" cy="680"/>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grpSp>
            <p:nvGrpSpPr>
              <p:cNvPr id="10250" name="Group 49"/>
              <p:cNvGrpSpPr/>
              <p:nvPr/>
            </p:nvGrpSpPr>
            <p:grpSpPr>
              <a:xfrm>
                <a:off x="340" y="2704"/>
                <a:ext cx="1361" cy="318"/>
                <a:chOff x="340" y="890"/>
                <a:chExt cx="1361" cy="318"/>
              </a:xfrm>
            </p:grpSpPr>
            <p:sp>
              <p:nvSpPr>
                <p:cNvPr id="121906" name="AutoShape 50"/>
                <p:cNvSpPr>
                  <a:spLocks noChangeArrowheads="1"/>
                </p:cNvSpPr>
                <p:nvPr/>
              </p:nvSpPr>
              <p:spPr bwMode="gray">
                <a:xfrm>
                  <a:off x="340" y="890"/>
                  <a:ext cx="1361" cy="318"/>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252" name="AutoShape 51"/>
                <p:cNvSpPr/>
                <p:nvPr/>
              </p:nvSpPr>
              <p:spPr>
                <a:xfrm>
                  <a:off x="403" y="919"/>
                  <a:ext cx="319"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1908" name="Freeform 52"/>
                <p:cNvSpPr/>
                <p:nvPr/>
              </p:nvSpPr>
              <p:spPr bwMode="gray">
                <a:xfrm>
                  <a:off x="437" y="936"/>
                  <a:ext cx="275"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1909" name="Text Box 53"/>
                <p:cNvSpPr txBox="1">
                  <a:spLocks noChangeArrowheads="1"/>
                </p:cNvSpPr>
                <p:nvPr/>
              </p:nvSpPr>
              <p:spPr bwMode="gray">
                <a:xfrm>
                  <a:off x="385" y="890"/>
                  <a:ext cx="326" cy="261"/>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2000" b="0">
                      <a:solidFill>
                        <a:srgbClr val="FFFFFF"/>
                      </a:solidFill>
                      <a:effectLst>
                        <a:outerShdw blurRad="38100" dist="38100" dir="2700000">
                          <a:srgbClr val="C0C0C0"/>
                        </a:outerShdw>
                      </a:effectLst>
                      <a:latin typeface="Times New Roman" panose="02020603050405020304" pitchFamily="18" charset="0"/>
                      <a:ea typeface="楷体_GB2312" pitchFamily="49" charset="-122"/>
                    </a:rPr>
                    <a:t>(3)</a:t>
                  </a:r>
                  <a:endParaRPr lang="en-US" altLang="zh-CN" sz="2000" b="0">
                    <a:solidFill>
                      <a:srgbClr val="FFFFFF"/>
                    </a:solidFill>
                    <a:effectLst>
                      <a:outerShdw blurRad="38100" dist="38100" dir="2700000">
                        <a:srgbClr val="C0C0C0"/>
                      </a:outerShdw>
                    </a:effectLst>
                    <a:latin typeface="Times New Roman" panose="02020603050405020304" pitchFamily="18" charset="0"/>
                    <a:ea typeface="楷体_GB2312" pitchFamily="49" charset="-122"/>
                  </a:endParaRPr>
                </a:p>
              </p:txBody>
            </p:sp>
            <p:sp>
              <p:nvSpPr>
                <p:cNvPr id="121910" name="Rectangle 54"/>
                <p:cNvSpPr>
                  <a:spLocks noChangeArrowheads="1"/>
                </p:cNvSpPr>
                <p:nvPr/>
              </p:nvSpPr>
              <p:spPr bwMode="auto">
                <a:xfrm>
                  <a:off x="766" y="890"/>
                  <a:ext cx="935" cy="300"/>
                </a:xfrm>
                <a:prstGeom prst="rect">
                  <a:avLst/>
                </a:prstGeom>
                <a:noFill/>
                <a:ln w="9525">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131B53"/>
                      </a:solidFill>
                      <a:effectLst>
                        <a:outerShdw blurRad="38100" dist="38100" dir="2700000" algn="tl">
                          <a:srgbClr val="C0C0C0"/>
                        </a:outerShdw>
                      </a:effectLst>
                      <a:uLnTx/>
                      <a:uFillTx/>
                      <a:latin typeface="Arial" pitchFamily="34" charset="0"/>
                      <a:ea typeface="楷体_GB2312" pitchFamily="49" charset="-122"/>
                      <a:cs typeface="+mn-cs"/>
                    </a:rPr>
                    <a:t>教学手段</a:t>
                  </a:r>
                  <a:endParaRPr kumimoji="0" lang="en-US" altLang="zh-CN" sz="2400" b="1" i="0" u="none" strike="noStrike" kern="1200" cap="none" spc="0" normalizeH="0" baseline="0" noProof="0">
                    <a:ln>
                      <a:noFill/>
                    </a:ln>
                    <a:solidFill>
                      <a:srgbClr val="131B53"/>
                    </a:solidFill>
                    <a:effectLst>
                      <a:outerShdw blurRad="38100" dist="38100" dir="2700000" algn="tl">
                        <a:srgbClr val="C0C0C0"/>
                      </a:outerShdw>
                    </a:effectLst>
                    <a:uLnTx/>
                    <a:uFillTx/>
                    <a:latin typeface="Arial" pitchFamily="34" charset="0"/>
                    <a:ea typeface="楷体_GB2312" pitchFamily="49" charset="-122"/>
                    <a:cs typeface="+mn-cs"/>
                  </a:endParaRPr>
                </a:p>
              </p:txBody>
            </p:sp>
          </p:grpSp>
        </p:grpSp>
        <p:sp>
          <p:nvSpPr>
            <p:cNvPr id="10248" name="Rectangle 71"/>
            <p:cNvSpPr/>
            <p:nvPr/>
          </p:nvSpPr>
          <p:spPr>
            <a:xfrm>
              <a:off x="930" y="3612"/>
              <a:ext cx="4355" cy="442"/>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en-US" altLang="zh-CN" sz="2000">
                  <a:latin typeface="黑体" panose="02010609060101010101" pitchFamily="49" charset="-122"/>
                  <a:ea typeface="黑体" panose="02010609060101010101" pitchFamily="49" charset="-122"/>
                </a:rPr>
                <a:t> </a:t>
              </a:r>
              <a:r>
                <a:rPr lang="zh-CN" altLang="en-US" sz="2000">
                  <a:latin typeface="楷体_GB2312" pitchFamily="49" charset="-122"/>
                  <a:ea typeface="楷体_GB2312" pitchFamily="49" charset="-122"/>
                </a:rPr>
                <a:t>为了直观、形象的展示数学问题，快速显示学生的学习成果，选择用多媒体辅助教学。</a:t>
              </a:r>
              <a:r>
                <a:rPr lang="zh-CN" altLang="en-US" sz="2000">
                  <a:latin typeface="宋体" panose="02010600030101010101" pitchFamily="2" charset="-122"/>
                  <a:ea typeface="宋体" panose="02010600030101010101" pitchFamily="2" charset="-122"/>
                </a:rPr>
                <a:t>   </a:t>
              </a:r>
              <a:endParaRPr lang="zh-CN" altLang="en-US" sz="2000">
                <a:latin typeface="Arial" pitchFamily="34" charset="0"/>
                <a:ea typeface="楷体_GB2312" pitchFamily="49" charset="-122"/>
              </a:endParaRPr>
            </a:p>
          </p:txBody>
        </p:sp>
        <p:grpSp>
          <p:nvGrpSpPr>
            <p:cNvPr id="10288" name="组合 10287"/>
            <p:cNvGrpSpPr/>
            <p:nvPr/>
          </p:nvGrpSpPr>
          <p:grpSpPr>
            <a:xfrm>
              <a:off x="249" y="1888"/>
              <a:ext cx="5353" cy="1527"/>
              <a:chOff x="249" y="1888"/>
              <a:chExt cx="5353" cy="1527"/>
            </a:xfrm>
          </p:grpSpPr>
          <p:grpSp>
            <p:nvGrpSpPr>
              <p:cNvPr id="10287" name="组合 10286"/>
              <p:cNvGrpSpPr/>
              <p:nvPr/>
            </p:nvGrpSpPr>
            <p:grpSpPr>
              <a:xfrm>
                <a:off x="249" y="1888"/>
                <a:ext cx="5353" cy="1270"/>
                <a:chOff x="249" y="2205"/>
                <a:chExt cx="5353" cy="1270"/>
              </a:xfrm>
            </p:grpSpPr>
            <p:sp>
              <p:nvSpPr>
                <p:cNvPr id="10276" name="AutoShape 40"/>
                <p:cNvSpPr/>
                <p:nvPr/>
              </p:nvSpPr>
              <p:spPr>
                <a:xfrm>
                  <a:off x="703" y="2523"/>
                  <a:ext cx="4899" cy="952"/>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grpSp>
              <p:nvGrpSpPr>
                <p:cNvPr id="10286" name="组合 10285"/>
                <p:cNvGrpSpPr/>
                <p:nvPr/>
              </p:nvGrpSpPr>
              <p:grpSpPr>
                <a:xfrm>
                  <a:off x="249" y="2205"/>
                  <a:ext cx="1752" cy="335"/>
                  <a:chOff x="249" y="2205"/>
                  <a:chExt cx="1752" cy="335"/>
                </a:xfrm>
              </p:grpSpPr>
              <p:sp>
                <p:nvSpPr>
                  <p:cNvPr id="2" name="AutoShape 50"/>
                  <p:cNvSpPr>
                    <a:spLocks noChangeArrowheads="1"/>
                  </p:cNvSpPr>
                  <p:nvPr/>
                </p:nvSpPr>
                <p:spPr bwMode="gray">
                  <a:xfrm>
                    <a:off x="249" y="2205"/>
                    <a:ext cx="1361" cy="318"/>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0279" name="AutoShape 51"/>
                  <p:cNvSpPr/>
                  <p:nvPr/>
                </p:nvSpPr>
                <p:spPr>
                  <a:xfrm>
                    <a:off x="312" y="2280"/>
                    <a:ext cx="319"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4" name="Freeform 52"/>
                  <p:cNvSpPr/>
                  <p:nvPr/>
                </p:nvSpPr>
                <p:spPr bwMode="gray">
                  <a:xfrm>
                    <a:off x="346" y="2297"/>
                    <a:ext cx="275"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5" name="Text Box 53"/>
                  <p:cNvSpPr txBox="1">
                    <a:spLocks noChangeArrowheads="1"/>
                  </p:cNvSpPr>
                  <p:nvPr/>
                </p:nvSpPr>
                <p:spPr bwMode="gray">
                  <a:xfrm>
                    <a:off x="294" y="2251"/>
                    <a:ext cx="326" cy="250"/>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R="0" algn="ctr" defTabSz="914400" eaLnBrk="0" hangingPunct="0">
                      <a:spcBef>
                        <a:spcPct val="0"/>
                      </a:spcBef>
                      <a:buClrTx/>
                      <a:buSzTx/>
                      <a:buFontTx/>
                      <a:buNone/>
                      <a:defRPr/>
                    </a:pPr>
                    <a:r>
                      <a:rPr kumimoji="0" lang="en-US" altLang="zh-CN" sz="2000" b="0" kern="1200" cap="none" spc="0" normalizeH="0" baseline="0" noProof="0">
                        <a:solidFill>
                          <a:srgbClr val="FFFFFF"/>
                        </a:solidFill>
                        <a:effectLst>
                          <a:outerShdw blurRad="38100" dist="38100" dir="2700000" algn="tl">
                            <a:srgbClr val="C0C0C0"/>
                          </a:outerShdw>
                        </a:effectLst>
                        <a:latin typeface="Times New Roman" panose="02020603050405020304" pitchFamily="18" charset="0"/>
                        <a:ea typeface="楷体_GB2312" pitchFamily="49" charset="-122"/>
                        <a:cs typeface="+mn-cs"/>
                      </a:rPr>
                      <a:t>(2)</a:t>
                    </a:r>
                    <a:endParaRPr kumimoji="0" lang="en-US" altLang="zh-CN" sz="2000" b="0" kern="1200" cap="none" spc="0" normalizeH="0" baseline="0" noProof="0">
                      <a:solidFill>
                        <a:srgbClr val="FFFFFF"/>
                      </a:solidFill>
                      <a:effectLst>
                        <a:outerShdw blurRad="38100" dist="38100" dir="2700000" algn="tl">
                          <a:srgbClr val="C0C0C0"/>
                        </a:outerShdw>
                      </a:effectLst>
                      <a:latin typeface="Times New Roman" panose="02020603050405020304" pitchFamily="18" charset="0"/>
                      <a:ea typeface="楷体_GB2312" pitchFamily="49" charset="-122"/>
                      <a:cs typeface="+mn-cs"/>
                    </a:endParaRPr>
                  </a:p>
                </p:txBody>
              </p:sp>
              <p:sp>
                <p:nvSpPr>
                  <p:cNvPr id="6" name="Rectangle 54"/>
                  <p:cNvSpPr>
                    <a:spLocks noChangeArrowheads="1"/>
                  </p:cNvSpPr>
                  <p:nvPr/>
                </p:nvSpPr>
                <p:spPr bwMode="auto">
                  <a:xfrm>
                    <a:off x="612" y="2251"/>
                    <a:ext cx="1389" cy="288"/>
                  </a:xfrm>
                  <a:prstGeom prst="rect">
                    <a:avLst/>
                  </a:prstGeom>
                  <a:noFill/>
                  <a:ln w="9525">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a:solidFill>
                          <a:srgbClr val="131B53"/>
                        </a:solidFill>
                        <a:effectLst>
                          <a:outerShdw blurRad="38100" dist="38100" dir="2700000">
                            <a:srgbClr val="C0C0C0"/>
                          </a:outerShdw>
                        </a:effectLst>
                        <a:latin typeface="Arial" pitchFamily="34" charset="0"/>
                        <a:ea typeface="楷体_GB2312" pitchFamily="49" charset="-122"/>
                      </a:rPr>
                      <a:t>学法</a:t>
                    </a:r>
                    <a:endParaRPr lang="en-US" altLang="zh-CN">
                      <a:solidFill>
                        <a:srgbClr val="131B53"/>
                      </a:solidFill>
                      <a:effectLst>
                        <a:outerShdw blurRad="38100" dist="38100" dir="2700000">
                          <a:srgbClr val="C0C0C0"/>
                        </a:outerShdw>
                      </a:effectLst>
                      <a:latin typeface="Arial" pitchFamily="34" charset="0"/>
                      <a:ea typeface="楷体_GB2312" pitchFamily="49" charset="-122"/>
                    </a:endParaRPr>
                  </a:p>
                </p:txBody>
              </p:sp>
            </p:grpSp>
          </p:grpSp>
          <p:sp>
            <p:nvSpPr>
              <p:cNvPr id="10285" name="Rectangle 71"/>
              <p:cNvSpPr/>
              <p:nvPr/>
            </p:nvSpPr>
            <p:spPr>
              <a:xfrm>
                <a:off x="839" y="2205"/>
                <a:ext cx="4423" cy="1210"/>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nSpc>
                    <a:spcPct val="150000"/>
                  </a:lnSpc>
                  <a:spcBef>
                    <a:spcPct val="0"/>
                  </a:spcBef>
                  <a:buFont typeface="Wingdings" panose="05000000000000000000" pitchFamily="2" charset="2"/>
                </a:pPr>
                <a:r>
                  <a:rPr lang="zh-CN" altLang="en-US" sz="2000">
                    <a:latin typeface="楷体_GB2312" pitchFamily="49" charset="-122"/>
                    <a:ea typeface="楷体_GB2312" pitchFamily="49" charset="-122"/>
                    <a:cs typeface="Times New Roman" panose="02020603050405020304" pitchFamily="18" charset="0"/>
                  </a:rPr>
                  <a:t>教给学生善于动手、善于观察、善于思考的学习习惯，帮助学生学会运用观察、分析、比较、归纳、概括等方法</a:t>
                </a:r>
                <a:r>
                  <a:rPr lang="en-US" altLang="zh-CN" sz="2000">
                    <a:latin typeface="楷体_GB2312" pitchFamily="49" charset="-122"/>
                    <a:ea typeface="楷体_GB2312" pitchFamily="49" charset="-122"/>
                    <a:cs typeface="Times New Roman" panose="02020603050405020304" pitchFamily="18" charset="0"/>
                  </a:rPr>
                  <a:t>,</a:t>
                </a:r>
                <a:r>
                  <a:rPr lang="zh-CN" altLang="en-US" sz="2000">
                    <a:latin typeface="楷体_GB2312" pitchFamily="49" charset="-122"/>
                    <a:ea typeface="楷体_GB2312" pitchFamily="49" charset="-122"/>
                    <a:cs typeface="Times New Roman" panose="02020603050405020304" pitchFamily="18" charset="0"/>
                  </a:rPr>
                  <a:t>得出解决问题的方法。</a:t>
                </a:r>
                <a:endParaRPr lang="zh-CN" altLang="en-US" sz="2000">
                  <a:latin typeface="楷体_GB2312" pitchFamily="49" charset="-122"/>
                  <a:ea typeface="楷体_GB2312" pitchFamily="49" charset="-122"/>
                  <a:cs typeface="Times New Roman" panose="02020603050405020304" pitchFamily="18" charset="0"/>
                </a:endParaRPr>
              </a:p>
              <a:p>
                <a:pPr>
                  <a:lnSpc>
                    <a:spcPct val="150000"/>
                  </a:lnSpc>
                  <a:spcBef>
                    <a:spcPct val="0"/>
                  </a:spcBef>
                  <a:buFont typeface="Wingdings" panose="05000000000000000000" pitchFamily="2" charset="2"/>
                </a:pPr>
                <a:endParaRPr lang="zh-CN" altLang="en-US" sz="2000">
                  <a:latin typeface="Arial" pitchFamily="34" charset="0"/>
                  <a:ea typeface="楷体_GB2312" pitchFamily="49" charset="-122"/>
                </a:endParaRP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4"/>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五、教学过程</a:t>
            </a:r>
            <a:endParaRPr lang="en-US" altLang="zh-CN" sz="2800">
              <a:latin typeface="Arial" pitchFamily="34" charset="0"/>
              <a:ea typeface="隶书" panose="02010509060101010101" pitchFamily="1" charset="-122"/>
            </a:endParaRPr>
          </a:p>
        </p:txBody>
      </p:sp>
      <p:sp>
        <p:nvSpPr>
          <p:cNvPr id="123920" name="Freeform 16"/>
          <p:cNvSpPr>
            <a:spLocks noEditPoints="1"/>
          </p:cNvSpPr>
          <p:nvPr/>
        </p:nvSpPr>
        <p:spPr bwMode="gray">
          <a:xfrm>
            <a:off x="971550" y="1773238"/>
            <a:ext cx="6119813" cy="4876800"/>
          </a:xfrm>
          <a:custGeom>
            <a:cxnLst>
              <a:cxn ang="0">
                <a:pos x="1092" y="50"/>
              </a:cxn>
              <a:cxn ang="0">
                <a:pos x="822" y="168"/>
              </a:cxn>
              <a:cxn ang="0">
                <a:pos x="594" y="300"/>
              </a:cxn>
              <a:cxn ang="0">
                <a:pos x="406" y="446"/>
              </a:cxn>
              <a:cxn ang="0">
                <a:pos x="254" y="604"/>
              </a:cxn>
              <a:cxn ang="0">
                <a:pos x="140" y="772"/>
              </a:cxn>
              <a:cxn ang="0">
                <a:pos x="60" y="944"/>
              </a:cxn>
              <a:cxn ang="0">
                <a:pos x="14" y="1122"/>
              </a:cxn>
              <a:cxn ang="0">
                <a:pos x="0" y="1300"/>
              </a:cxn>
              <a:cxn ang="0">
                <a:pos x="18" y="1476"/>
              </a:cxn>
              <a:cxn ang="0">
                <a:pos x="64" y="1650"/>
              </a:cxn>
              <a:cxn ang="0">
                <a:pos x="138" y="1818"/>
              </a:cxn>
              <a:cxn ang="0">
                <a:pos x="238" y="1978"/>
              </a:cxn>
              <a:cxn ang="0">
                <a:pos x="364" y="2126"/>
              </a:cxn>
              <a:cxn ang="0">
                <a:pos x="512" y="2262"/>
              </a:cxn>
              <a:cxn ang="0">
                <a:pos x="684" y="2382"/>
              </a:cxn>
              <a:cxn ang="0">
                <a:pos x="874" y="2484"/>
              </a:cxn>
              <a:cxn ang="0">
                <a:pos x="1086" y="2564"/>
              </a:cxn>
              <a:cxn ang="0">
                <a:pos x="1314" y="2622"/>
              </a:cxn>
              <a:cxn ang="0">
                <a:pos x="1558" y="2654"/>
              </a:cxn>
              <a:cxn ang="0">
                <a:pos x="1818" y="2658"/>
              </a:cxn>
              <a:cxn ang="0">
                <a:pos x="2090" y="2632"/>
              </a:cxn>
              <a:cxn ang="0">
                <a:pos x="2374" y="2574"/>
              </a:cxn>
              <a:cxn ang="0">
                <a:pos x="2544" y="2912"/>
              </a:cxn>
              <a:cxn ang="0">
                <a:pos x="1868" y="1552"/>
              </a:cxn>
              <a:cxn ang="0">
                <a:pos x="1956" y="1914"/>
              </a:cxn>
              <a:cxn ang="0">
                <a:pos x="1788" y="1936"/>
              </a:cxn>
              <a:cxn ang="0">
                <a:pos x="1616" y="1934"/>
              </a:cxn>
              <a:cxn ang="0">
                <a:pos x="1442" y="1912"/>
              </a:cxn>
              <a:cxn ang="0">
                <a:pos x="1272" y="1872"/>
              </a:cxn>
              <a:cxn ang="0">
                <a:pos x="1108" y="1812"/>
              </a:cxn>
              <a:cxn ang="0">
                <a:pos x="952" y="1736"/>
              </a:cxn>
              <a:cxn ang="0">
                <a:pos x="810" y="1646"/>
              </a:cxn>
              <a:cxn ang="0">
                <a:pos x="684" y="1542"/>
              </a:cxn>
              <a:cxn ang="0">
                <a:pos x="578" y="1428"/>
              </a:cxn>
              <a:cxn ang="0">
                <a:pos x="494" y="1304"/>
              </a:cxn>
              <a:cxn ang="0">
                <a:pos x="438" y="1170"/>
              </a:cxn>
              <a:cxn ang="0">
                <a:pos x="410" y="1032"/>
              </a:cxn>
              <a:cxn ang="0">
                <a:pos x="416" y="888"/>
              </a:cxn>
              <a:cxn ang="0">
                <a:pos x="460" y="742"/>
              </a:cxn>
              <a:cxn ang="0">
                <a:pos x="544" y="592"/>
              </a:cxn>
              <a:cxn ang="0">
                <a:pos x="670" y="444"/>
              </a:cxn>
              <a:cxn ang="0">
                <a:pos x="844" y="298"/>
              </a:cxn>
              <a:cxn ang="0">
                <a:pos x="1070" y="154"/>
              </a:cxn>
              <a:cxn ang="0">
                <a:pos x="1348" y="16"/>
              </a:cxn>
              <a:cxn ang="0">
                <a:pos x="1244" y="0"/>
              </a:cxn>
              <a:cxn ang="0">
                <a:pos x="2820" y="1934"/>
              </a:cxn>
              <a:cxn ang="0">
                <a:pos x="2820" y="1934"/>
              </a:cxn>
            </a:cxnLst>
            <a:rect l="0" t="0" r="r" b="b"/>
            <a:pathLst>
              <a:path w="2820" h="2912">
                <a:moveTo>
                  <a:pt x="1244" y="0"/>
                </a:moveTo>
                <a:lnTo>
                  <a:pt x="1092" y="50"/>
                </a:lnTo>
                <a:lnTo>
                  <a:pt x="952" y="106"/>
                </a:lnTo>
                <a:lnTo>
                  <a:pt x="822" y="168"/>
                </a:lnTo>
                <a:lnTo>
                  <a:pt x="704" y="232"/>
                </a:lnTo>
                <a:lnTo>
                  <a:pt x="594" y="300"/>
                </a:lnTo>
                <a:lnTo>
                  <a:pt x="494" y="372"/>
                </a:lnTo>
                <a:lnTo>
                  <a:pt x="406" y="446"/>
                </a:lnTo>
                <a:lnTo>
                  <a:pt x="324" y="524"/>
                </a:lnTo>
                <a:lnTo>
                  <a:pt x="254" y="604"/>
                </a:lnTo>
                <a:lnTo>
                  <a:pt x="192" y="686"/>
                </a:lnTo>
                <a:lnTo>
                  <a:pt x="140" y="772"/>
                </a:lnTo>
                <a:lnTo>
                  <a:pt x="96" y="856"/>
                </a:lnTo>
                <a:lnTo>
                  <a:pt x="60" y="944"/>
                </a:lnTo>
                <a:lnTo>
                  <a:pt x="32" y="1032"/>
                </a:lnTo>
                <a:lnTo>
                  <a:pt x="14" y="1122"/>
                </a:lnTo>
                <a:lnTo>
                  <a:pt x="2" y="1210"/>
                </a:lnTo>
                <a:lnTo>
                  <a:pt x="0" y="1300"/>
                </a:lnTo>
                <a:lnTo>
                  <a:pt x="4" y="1388"/>
                </a:lnTo>
                <a:lnTo>
                  <a:pt x="18" y="1476"/>
                </a:lnTo>
                <a:lnTo>
                  <a:pt x="36" y="1564"/>
                </a:lnTo>
                <a:lnTo>
                  <a:pt x="64" y="1650"/>
                </a:lnTo>
                <a:lnTo>
                  <a:pt x="96" y="1736"/>
                </a:lnTo>
                <a:lnTo>
                  <a:pt x="138" y="1818"/>
                </a:lnTo>
                <a:lnTo>
                  <a:pt x="184" y="1900"/>
                </a:lnTo>
                <a:lnTo>
                  <a:pt x="238" y="1978"/>
                </a:lnTo>
                <a:lnTo>
                  <a:pt x="298" y="2054"/>
                </a:lnTo>
                <a:lnTo>
                  <a:pt x="364" y="2126"/>
                </a:lnTo>
                <a:lnTo>
                  <a:pt x="434" y="2196"/>
                </a:lnTo>
                <a:lnTo>
                  <a:pt x="512" y="2262"/>
                </a:lnTo>
                <a:lnTo>
                  <a:pt x="596" y="2324"/>
                </a:lnTo>
                <a:lnTo>
                  <a:pt x="684" y="2382"/>
                </a:lnTo>
                <a:lnTo>
                  <a:pt x="776" y="2436"/>
                </a:lnTo>
                <a:lnTo>
                  <a:pt x="874" y="2484"/>
                </a:lnTo>
                <a:lnTo>
                  <a:pt x="978" y="2526"/>
                </a:lnTo>
                <a:lnTo>
                  <a:pt x="1086" y="2564"/>
                </a:lnTo>
                <a:lnTo>
                  <a:pt x="1198" y="2596"/>
                </a:lnTo>
                <a:lnTo>
                  <a:pt x="1314" y="2622"/>
                </a:lnTo>
                <a:lnTo>
                  <a:pt x="1434" y="2642"/>
                </a:lnTo>
                <a:lnTo>
                  <a:pt x="1558" y="2654"/>
                </a:lnTo>
                <a:lnTo>
                  <a:pt x="1686" y="2660"/>
                </a:lnTo>
                <a:lnTo>
                  <a:pt x="1818" y="2658"/>
                </a:lnTo>
                <a:lnTo>
                  <a:pt x="1952" y="2650"/>
                </a:lnTo>
                <a:lnTo>
                  <a:pt x="2090" y="2632"/>
                </a:lnTo>
                <a:lnTo>
                  <a:pt x="2230" y="2608"/>
                </a:lnTo>
                <a:lnTo>
                  <a:pt x="2374" y="2574"/>
                </a:lnTo>
                <a:lnTo>
                  <a:pt x="2542" y="2912"/>
                </a:lnTo>
                <a:lnTo>
                  <a:pt x="2544" y="2912"/>
                </a:lnTo>
                <a:lnTo>
                  <a:pt x="2820" y="1934"/>
                </a:lnTo>
                <a:lnTo>
                  <a:pt x="1868" y="1552"/>
                </a:lnTo>
                <a:lnTo>
                  <a:pt x="2036" y="1894"/>
                </a:lnTo>
                <a:lnTo>
                  <a:pt x="1956" y="1914"/>
                </a:lnTo>
                <a:lnTo>
                  <a:pt x="1872" y="1928"/>
                </a:lnTo>
                <a:lnTo>
                  <a:pt x="1788" y="1936"/>
                </a:lnTo>
                <a:lnTo>
                  <a:pt x="1702" y="1938"/>
                </a:lnTo>
                <a:lnTo>
                  <a:pt x="1616" y="1934"/>
                </a:lnTo>
                <a:lnTo>
                  <a:pt x="1528" y="1926"/>
                </a:lnTo>
                <a:lnTo>
                  <a:pt x="1442" y="1912"/>
                </a:lnTo>
                <a:lnTo>
                  <a:pt x="1356" y="1894"/>
                </a:lnTo>
                <a:lnTo>
                  <a:pt x="1272" y="1872"/>
                </a:lnTo>
                <a:lnTo>
                  <a:pt x="1188" y="1844"/>
                </a:lnTo>
                <a:lnTo>
                  <a:pt x="1108" y="1812"/>
                </a:lnTo>
                <a:lnTo>
                  <a:pt x="1028" y="1776"/>
                </a:lnTo>
                <a:lnTo>
                  <a:pt x="952" y="1736"/>
                </a:lnTo>
                <a:lnTo>
                  <a:pt x="880" y="1692"/>
                </a:lnTo>
                <a:lnTo>
                  <a:pt x="810" y="1646"/>
                </a:lnTo>
                <a:lnTo>
                  <a:pt x="744" y="1596"/>
                </a:lnTo>
                <a:lnTo>
                  <a:pt x="684" y="1542"/>
                </a:lnTo>
                <a:lnTo>
                  <a:pt x="628" y="1486"/>
                </a:lnTo>
                <a:lnTo>
                  <a:pt x="578" y="1428"/>
                </a:lnTo>
                <a:lnTo>
                  <a:pt x="532" y="1366"/>
                </a:lnTo>
                <a:lnTo>
                  <a:pt x="494" y="1304"/>
                </a:lnTo>
                <a:lnTo>
                  <a:pt x="462" y="1238"/>
                </a:lnTo>
                <a:lnTo>
                  <a:pt x="438" y="1170"/>
                </a:lnTo>
                <a:lnTo>
                  <a:pt x="420" y="1102"/>
                </a:lnTo>
                <a:lnTo>
                  <a:pt x="410" y="1032"/>
                </a:lnTo>
                <a:lnTo>
                  <a:pt x="410" y="960"/>
                </a:lnTo>
                <a:lnTo>
                  <a:pt x="416" y="888"/>
                </a:lnTo>
                <a:lnTo>
                  <a:pt x="434" y="816"/>
                </a:lnTo>
                <a:lnTo>
                  <a:pt x="460" y="742"/>
                </a:lnTo>
                <a:lnTo>
                  <a:pt x="496" y="668"/>
                </a:lnTo>
                <a:lnTo>
                  <a:pt x="544" y="592"/>
                </a:lnTo>
                <a:lnTo>
                  <a:pt x="602" y="518"/>
                </a:lnTo>
                <a:lnTo>
                  <a:pt x="670" y="444"/>
                </a:lnTo>
                <a:lnTo>
                  <a:pt x="752" y="370"/>
                </a:lnTo>
                <a:lnTo>
                  <a:pt x="844" y="298"/>
                </a:lnTo>
                <a:lnTo>
                  <a:pt x="950" y="226"/>
                </a:lnTo>
                <a:lnTo>
                  <a:pt x="1070" y="154"/>
                </a:lnTo>
                <a:lnTo>
                  <a:pt x="1202" y="84"/>
                </a:lnTo>
                <a:lnTo>
                  <a:pt x="1348" y="16"/>
                </a:lnTo>
                <a:lnTo>
                  <a:pt x="1244" y="0"/>
                </a:lnTo>
                <a:lnTo>
                  <a:pt x="1244" y="0"/>
                </a:lnTo>
                <a:lnTo>
                  <a:pt x="1244" y="0"/>
                </a:lnTo>
                <a:close/>
                <a:moveTo>
                  <a:pt x="2820" y="1934"/>
                </a:moveTo>
                <a:lnTo>
                  <a:pt x="2820" y="1934"/>
                </a:lnTo>
                <a:lnTo>
                  <a:pt x="2820" y="1934"/>
                </a:lnTo>
                <a:close/>
              </a:path>
            </a:pathLst>
          </a:custGeom>
          <a:gradFill rotWithShape="1">
            <a:gsLst>
              <a:gs pos="0">
                <a:schemeClr val="hlink"/>
              </a:gs>
              <a:gs pos="100000">
                <a:schemeClr val="accent1"/>
              </a:gs>
            </a:gsLst>
            <a:lin ang="5400000" scaled="1"/>
          </a:gradFill>
          <a:ln w="0">
            <a:noFill/>
            <a:prstDash val="solid"/>
            <a:round/>
          </a:ln>
          <a:effectLst>
            <a:outerShdw dist="206741" dir="8249373" algn="ctr" rotWithShape="0">
              <a:srgbClr val="C1D1D3">
                <a:alpha val="50000"/>
              </a:srgbClr>
            </a:outerShdw>
          </a:effectLst>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r"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grpSp>
        <p:nvGrpSpPr>
          <p:cNvPr id="2" name="Group 50"/>
          <p:cNvGrpSpPr/>
          <p:nvPr/>
        </p:nvGrpSpPr>
        <p:grpSpPr>
          <a:xfrm>
            <a:off x="3132138" y="1341438"/>
            <a:ext cx="935037" cy="719137"/>
            <a:chOff x="1824" y="960"/>
            <a:chExt cx="672" cy="522"/>
          </a:xfrm>
        </p:grpSpPr>
        <p:grpSp>
          <p:nvGrpSpPr>
            <p:cNvPr id="11315" name="Group 35"/>
            <p:cNvGrpSpPr/>
            <p:nvPr/>
          </p:nvGrpSpPr>
          <p:grpSpPr>
            <a:xfrm>
              <a:off x="1824" y="960"/>
              <a:ext cx="672" cy="522"/>
              <a:chOff x="1440" y="960"/>
              <a:chExt cx="672" cy="522"/>
            </a:xfrm>
          </p:grpSpPr>
          <p:pic>
            <p:nvPicPr>
              <p:cNvPr id="11317" name="Picture 36" descr="Picture1"/>
              <p:cNvPicPr>
                <a:picLocks noChangeAspect="1"/>
              </p:cNvPicPr>
              <p:nvPr/>
            </p:nvPicPr>
            <p:blipFill>
              <a:blip r:embed="rId2"/>
              <a:stretch>
                <a:fillRect/>
              </a:stretch>
            </p:blipFill>
            <p:spPr>
              <a:xfrm>
                <a:off x="1440" y="1296"/>
                <a:ext cx="672" cy="186"/>
              </a:xfrm>
              <a:prstGeom prst="rect">
                <a:avLst/>
              </a:prstGeom>
              <a:noFill/>
              <a:ln w="9525">
                <a:noFill/>
              </a:ln>
            </p:spPr>
          </p:pic>
          <p:sp>
            <p:nvSpPr>
              <p:cNvPr id="11318" name="Oval 37"/>
              <p:cNvSpPr/>
              <p:nvPr/>
            </p:nvSpPr>
            <p:spPr>
              <a:xfrm>
                <a:off x="1565" y="960"/>
                <a:ext cx="430" cy="430"/>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19" name="Oval 38"/>
              <p:cNvSpPr/>
              <p:nvPr/>
            </p:nvSpPr>
            <p:spPr>
              <a:xfrm>
                <a:off x="1571" y="962"/>
                <a:ext cx="419" cy="420"/>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20" name="Oval 39"/>
              <p:cNvSpPr/>
              <p:nvPr/>
            </p:nvSpPr>
            <p:spPr>
              <a:xfrm>
                <a:off x="1575" y="966"/>
                <a:ext cx="399" cy="392"/>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21" name="Oval 40"/>
              <p:cNvSpPr/>
              <p:nvPr/>
            </p:nvSpPr>
            <p:spPr>
              <a:xfrm>
                <a:off x="1598" y="978"/>
                <a:ext cx="355" cy="317"/>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1316" name="Text Box 41"/>
            <p:cNvSpPr txBox="1"/>
            <p:nvPr/>
          </p:nvSpPr>
          <p:spPr>
            <a:xfrm>
              <a:off x="2076" y="1101"/>
              <a:ext cx="178" cy="192"/>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spcBef>
                  <a:spcPct val="0"/>
                </a:spcBef>
              </a:pPr>
              <a:r>
                <a:rPr lang="en-US" altLang="zh-CN" sz="1400">
                  <a:solidFill>
                    <a:srgbClr val="000000"/>
                  </a:solidFill>
                  <a:latin typeface="Arial" pitchFamily="34" charset="0"/>
                  <a:ea typeface="楷体_GB2312" pitchFamily="49" charset="-122"/>
                </a:rPr>
                <a:t>1</a:t>
              </a:r>
              <a:endParaRPr lang="en-US" altLang="zh-CN" sz="1800" b="0">
                <a:solidFill>
                  <a:schemeClr val="tx1"/>
                </a:solidFill>
                <a:latin typeface="Arial" pitchFamily="34" charset="0"/>
                <a:ea typeface="楷体_GB2312" pitchFamily="49" charset="-122"/>
              </a:endParaRPr>
            </a:p>
          </p:txBody>
        </p:sp>
      </p:grpSp>
      <p:grpSp>
        <p:nvGrpSpPr>
          <p:cNvPr id="4" name="Group 51"/>
          <p:cNvGrpSpPr/>
          <p:nvPr/>
        </p:nvGrpSpPr>
        <p:grpSpPr>
          <a:xfrm>
            <a:off x="1403350" y="2133600"/>
            <a:ext cx="1371600" cy="1204913"/>
            <a:chOff x="793" y="1298"/>
            <a:chExt cx="864" cy="759"/>
          </a:xfrm>
        </p:grpSpPr>
        <p:grpSp>
          <p:nvGrpSpPr>
            <p:cNvPr id="11308" name="Group 29"/>
            <p:cNvGrpSpPr/>
            <p:nvPr/>
          </p:nvGrpSpPr>
          <p:grpSpPr>
            <a:xfrm>
              <a:off x="793" y="1298"/>
              <a:ext cx="864" cy="759"/>
              <a:chOff x="432" y="1326"/>
              <a:chExt cx="864" cy="759"/>
            </a:xfrm>
          </p:grpSpPr>
          <p:pic>
            <p:nvPicPr>
              <p:cNvPr id="11310" name="Picture 30" descr="Picture1"/>
              <p:cNvPicPr>
                <a:picLocks noChangeAspect="1"/>
              </p:cNvPicPr>
              <p:nvPr/>
            </p:nvPicPr>
            <p:blipFill>
              <a:blip r:embed="rId2"/>
              <a:stretch>
                <a:fillRect/>
              </a:stretch>
            </p:blipFill>
            <p:spPr>
              <a:xfrm>
                <a:off x="432" y="1847"/>
                <a:ext cx="864" cy="238"/>
              </a:xfrm>
              <a:prstGeom prst="rect">
                <a:avLst/>
              </a:prstGeom>
              <a:noFill/>
              <a:ln w="9525">
                <a:noFill/>
              </a:ln>
            </p:spPr>
          </p:pic>
          <p:sp>
            <p:nvSpPr>
              <p:cNvPr id="11311" name="Oval 31"/>
              <p:cNvSpPr/>
              <p:nvPr/>
            </p:nvSpPr>
            <p:spPr>
              <a:xfrm>
                <a:off x="560" y="1326"/>
                <a:ext cx="645" cy="645"/>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12" name="Oval 32"/>
              <p:cNvSpPr/>
              <p:nvPr/>
            </p:nvSpPr>
            <p:spPr>
              <a:xfrm>
                <a:off x="568" y="1329"/>
                <a:ext cx="630" cy="630"/>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13" name="Oval 33"/>
              <p:cNvSpPr/>
              <p:nvPr/>
            </p:nvSpPr>
            <p:spPr>
              <a:xfrm>
                <a:off x="575" y="1336"/>
                <a:ext cx="599" cy="588"/>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14" name="Oval 34"/>
              <p:cNvSpPr/>
              <p:nvPr/>
            </p:nvSpPr>
            <p:spPr>
              <a:xfrm>
                <a:off x="609" y="1352"/>
                <a:ext cx="534" cy="477"/>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1309" name="Text Box 42"/>
            <p:cNvSpPr txBox="1"/>
            <p:nvPr/>
          </p:nvSpPr>
          <p:spPr>
            <a:xfrm>
              <a:off x="1101" y="1480"/>
              <a:ext cx="278" cy="233"/>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spcBef>
                  <a:spcPct val="0"/>
                </a:spcBef>
              </a:pPr>
              <a:r>
                <a:rPr lang="en-US" altLang="zh-CN" sz="1800">
                  <a:solidFill>
                    <a:schemeClr val="tx1"/>
                  </a:solidFill>
                  <a:latin typeface="Arial" pitchFamily="34" charset="0"/>
                  <a:ea typeface="楷体_GB2312" pitchFamily="49" charset="-122"/>
                </a:rPr>
                <a:t>3</a:t>
              </a:r>
              <a:r>
                <a:rPr lang="zh-CN" altLang="en-US" sz="1800">
                  <a:solidFill>
                    <a:schemeClr val="tx1"/>
                  </a:solidFill>
                  <a:latin typeface="Arial" pitchFamily="34" charset="0"/>
                  <a:ea typeface="楷体_GB2312" pitchFamily="49" charset="-122"/>
                </a:rPr>
                <a:t>  </a:t>
              </a:r>
              <a:endParaRPr lang="en-US" altLang="zh-CN" sz="1800">
                <a:solidFill>
                  <a:schemeClr val="tx1"/>
                </a:solidFill>
                <a:latin typeface="Arial" pitchFamily="34" charset="0"/>
                <a:ea typeface="楷体_GB2312" pitchFamily="49" charset="-122"/>
              </a:endParaRPr>
            </a:p>
          </p:txBody>
        </p:sp>
      </p:grpSp>
      <p:grpSp>
        <p:nvGrpSpPr>
          <p:cNvPr id="6" name="Group 52"/>
          <p:cNvGrpSpPr/>
          <p:nvPr/>
        </p:nvGrpSpPr>
        <p:grpSpPr>
          <a:xfrm>
            <a:off x="1042988" y="3284538"/>
            <a:ext cx="1676400" cy="1631950"/>
            <a:chOff x="839" y="2205"/>
            <a:chExt cx="1056" cy="1028"/>
          </a:xfrm>
        </p:grpSpPr>
        <p:grpSp>
          <p:nvGrpSpPr>
            <p:cNvPr id="11301" name="Group 23"/>
            <p:cNvGrpSpPr/>
            <p:nvPr/>
          </p:nvGrpSpPr>
          <p:grpSpPr>
            <a:xfrm>
              <a:off x="839" y="2205"/>
              <a:ext cx="1056" cy="1028"/>
              <a:chOff x="576" y="2188"/>
              <a:chExt cx="1056" cy="1028"/>
            </a:xfrm>
          </p:grpSpPr>
          <p:pic>
            <p:nvPicPr>
              <p:cNvPr id="11303" name="Picture 24" descr="Picture1"/>
              <p:cNvPicPr>
                <a:picLocks noChangeAspect="1"/>
              </p:cNvPicPr>
              <p:nvPr/>
            </p:nvPicPr>
            <p:blipFill>
              <a:blip r:embed="rId2"/>
              <a:stretch>
                <a:fillRect/>
              </a:stretch>
            </p:blipFill>
            <p:spPr>
              <a:xfrm>
                <a:off x="576" y="2924"/>
                <a:ext cx="1056" cy="292"/>
              </a:xfrm>
              <a:prstGeom prst="rect">
                <a:avLst/>
              </a:prstGeom>
              <a:noFill/>
              <a:ln w="9525">
                <a:noFill/>
              </a:ln>
            </p:spPr>
          </p:pic>
          <p:sp>
            <p:nvSpPr>
              <p:cNvPr id="11304" name="Oval 25"/>
              <p:cNvSpPr/>
              <p:nvPr/>
            </p:nvSpPr>
            <p:spPr>
              <a:xfrm>
                <a:off x="714" y="2188"/>
                <a:ext cx="860" cy="860"/>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05" name="Oval 26"/>
              <p:cNvSpPr/>
              <p:nvPr/>
            </p:nvSpPr>
            <p:spPr>
              <a:xfrm>
                <a:off x="725" y="2193"/>
                <a:ext cx="839" cy="838"/>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06" name="Oval 27"/>
              <p:cNvSpPr/>
              <p:nvPr/>
            </p:nvSpPr>
            <p:spPr>
              <a:xfrm>
                <a:off x="734" y="2201"/>
                <a:ext cx="798" cy="784"/>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07" name="Oval 28"/>
              <p:cNvSpPr/>
              <p:nvPr/>
            </p:nvSpPr>
            <p:spPr>
              <a:xfrm>
                <a:off x="780" y="2223"/>
                <a:ext cx="710" cy="636"/>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1302" name="Text Box 43"/>
            <p:cNvSpPr txBox="1"/>
            <p:nvPr/>
          </p:nvSpPr>
          <p:spPr>
            <a:xfrm>
              <a:off x="1265" y="2490"/>
              <a:ext cx="278" cy="233"/>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spcBef>
                  <a:spcPct val="0"/>
                </a:spcBef>
              </a:pPr>
              <a:r>
                <a:rPr lang="en-US" altLang="zh-CN" sz="1800">
                  <a:solidFill>
                    <a:schemeClr val="tx1"/>
                  </a:solidFill>
                  <a:latin typeface="Arial" pitchFamily="34" charset="0"/>
                  <a:ea typeface="楷体_GB2312" pitchFamily="49" charset="-122"/>
                </a:rPr>
                <a:t>4</a:t>
              </a:r>
              <a:r>
                <a:rPr lang="zh-CN" altLang="en-US" sz="1800">
                  <a:solidFill>
                    <a:schemeClr val="tx1"/>
                  </a:solidFill>
                  <a:latin typeface="Arial" pitchFamily="34" charset="0"/>
                  <a:ea typeface="楷体_GB2312" pitchFamily="49" charset="-122"/>
                </a:rPr>
                <a:t>  </a:t>
              </a:r>
              <a:endParaRPr lang="en-US" altLang="zh-CN" sz="1800">
                <a:solidFill>
                  <a:schemeClr val="tx1"/>
                </a:solidFill>
                <a:latin typeface="Arial" pitchFamily="34" charset="0"/>
                <a:ea typeface="楷体_GB2312" pitchFamily="49" charset="-122"/>
              </a:endParaRPr>
            </a:p>
          </p:txBody>
        </p:sp>
      </p:grpSp>
      <p:grpSp>
        <p:nvGrpSpPr>
          <p:cNvPr id="8" name="Group 53"/>
          <p:cNvGrpSpPr/>
          <p:nvPr/>
        </p:nvGrpSpPr>
        <p:grpSpPr>
          <a:xfrm>
            <a:off x="2339975" y="4149725"/>
            <a:ext cx="2016125" cy="1871663"/>
            <a:chOff x="2109" y="2795"/>
            <a:chExt cx="1248" cy="1279"/>
          </a:xfrm>
        </p:grpSpPr>
        <p:grpSp>
          <p:nvGrpSpPr>
            <p:cNvPr id="11294" name="Group 17"/>
            <p:cNvGrpSpPr/>
            <p:nvPr/>
          </p:nvGrpSpPr>
          <p:grpSpPr>
            <a:xfrm>
              <a:off x="2109" y="2795"/>
              <a:ext cx="1248" cy="1279"/>
              <a:chOff x="1776" y="2417"/>
              <a:chExt cx="1248" cy="1279"/>
            </a:xfrm>
          </p:grpSpPr>
          <p:pic>
            <p:nvPicPr>
              <p:cNvPr id="11296" name="Picture 18" descr="Picture1"/>
              <p:cNvPicPr>
                <a:picLocks noChangeAspect="1"/>
              </p:cNvPicPr>
              <p:nvPr/>
            </p:nvPicPr>
            <p:blipFill>
              <a:blip r:embed="rId2"/>
              <a:stretch>
                <a:fillRect/>
              </a:stretch>
            </p:blipFill>
            <p:spPr>
              <a:xfrm>
                <a:off x="1776" y="3353"/>
                <a:ext cx="1248" cy="343"/>
              </a:xfrm>
              <a:prstGeom prst="rect">
                <a:avLst/>
              </a:prstGeom>
              <a:noFill/>
              <a:ln w="9525">
                <a:noFill/>
              </a:ln>
            </p:spPr>
          </p:pic>
          <p:sp>
            <p:nvSpPr>
              <p:cNvPr id="11297" name="Oval 19"/>
              <p:cNvSpPr/>
              <p:nvPr/>
            </p:nvSpPr>
            <p:spPr>
              <a:xfrm>
                <a:off x="1877" y="2417"/>
                <a:ext cx="1074" cy="1075"/>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98" name="Oval 20"/>
              <p:cNvSpPr/>
              <p:nvPr/>
            </p:nvSpPr>
            <p:spPr>
              <a:xfrm>
                <a:off x="1890" y="2423"/>
                <a:ext cx="1049" cy="1048"/>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99" name="Oval 21"/>
              <p:cNvSpPr/>
              <p:nvPr/>
            </p:nvSpPr>
            <p:spPr>
              <a:xfrm>
                <a:off x="1901" y="2433"/>
                <a:ext cx="998" cy="980"/>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300" name="Oval 22"/>
              <p:cNvSpPr/>
              <p:nvPr/>
            </p:nvSpPr>
            <p:spPr>
              <a:xfrm>
                <a:off x="1959" y="2461"/>
                <a:ext cx="888" cy="795"/>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1295" name="Text Box 44"/>
            <p:cNvSpPr txBox="1"/>
            <p:nvPr/>
          </p:nvSpPr>
          <p:spPr>
            <a:xfrm>
              <a:off x="2594" y="3158"/>
              <a:ext cx="273" cy="252"/>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spcBef>
                  <a:spcPct val="0"/>
                </a:spcBef>
              </a:pPr>
              <a:r>
                <a:rPr lang="en-US" altLang="zh-CN" sz="1800">
                  <a:solidFill>
                    <a:schemeClr val="tx1"/>
                  </a:solidFill>
                  <a:latin typeface="Arial" pitchFamily="34" charset="0"/>
                  <a:ea typeface="楷体_GB2312" pitchFamily="49" charset="-122"/>
                </a:rPr>
                <a:t>5</a:t>
              </a:r>
              <a:r>
                <a:rPr lang="zh-CN" altLang="en-US" sz="1800">
                  <a:solidFill>
                    <a:schemeClr val="tx1"/>
                  </a:solidFill>
                  <a:latin typeface="Arial" pitchFamily="34" charset="0"/>
                  <a:ea typeface="楷体_GB2312" pitchFamily="49" charset="-122"/>
                </a:rPr>
                <a:t>      </a:t>
              </a:r>
              <a:endParaRPr lang="en-US" altLang="zh-CN" sz="1800">
                <a:solidFill>
                  <a:schemeClr val="tx1"/>
                </a:solidFill>
                <a:latin typeface="Arial" pitchFamily="34" charset="0"/>
                <a:ea typeface="楷体_GB2312" pitchFamily="49" charset="-122"/>
              </a:endParaRPr>
            </a:p>
          </p:txBody>
        </p:sp>
      </p:grpSp>
      <p:sp>
        <p:nvSpPr>
          <p:cNvPr id="45" name="TextBox 44"/>
          <p:cNvSpPr txBox="1"/>
          <p:nvPr/>
        </p:nvSpPr>
        <p:spPr>
          <a:xfrm>
            <a:off x="3851275" y="1557338"/>
            <a:ext cx="4756150" cy="45720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zh-CN">
                <a:solidFill>
                  <a:schemeClr val="tx1"/>
                </a:solidFill>
                <a:latin typeface="楷体_GB2312" pitchFamily="49" charset="-122"/>
                <a:ea typeface="楷体_GB2312" pitchFamily="49" charset="-122"/>
              </a:rPr>
              <a:t>创设情境，感知平移</a:t>
            </a:r>
            <a:r>
              <a:rPr lang="zh-CN" altLang="en-US">
                <a:solidFill>
                  <a:schemeClr val="tx1"/>
                </a:solidFill>
                <a:latin typeface="楷体_GB2312" pitchFamily="49" charset="-122"/>
                <a:ea typeface="楷体_GB2312" pitchFamily="49" charset="-122"/>
              </a:rPr>
              <a:t>（</a:t>
            </a:r>
            <a:r>
              <a:rPr lang="en-US" altLang="zh-CN">
                <a:solidFill>
                  <a:schemeClr val="tx1"/>
                </a:solidFill>
                <a:latin typeface="楷体_GB2312" pitchFamily="49" charset="-122"/>
                <a:ea typeface="楷体_GB2312" pitchFamily="49" charset="-122"/>
              </a:rPr>
              <a:t>2</a:t>
            </a:r>
            <a:r>
              <a:rPr lang="zh-CN" altLang="en-US">
                <a:solidFill>
                  <a:schemeClr val="tx1"/>
                </a:solidFill>
                <a:latin typeface="楷体_GB2312" pitchFamily="49" charset="-122"/>
                <a:ea typeface="楷体_GB2312" pitchFamily="49" charset="-122"/>
              </a:rPr>
              <a:t>分钟）   </a:t>
            </a:r>
            <a:endParaRPr lang="zh-CN" altLang="en-US">
              <a:solidFill>
                <a:schemeClr val="tx1"/>
              </a:solidFill>
              <a:latin typeface="楷体_GB2312" pitchFamily="49" charset="-122"/>
              <a:ea typeface="楷体_GB2312" pitchFamily="49" charset="-122"/>
            </a:endParaRPr>
          </a:p>
        </p:txBody>
      </p:sp>
      <p:grpSp>
        <p:nvGrpSpPr>
          <p:cNvPr id="10" name="Group 51"/>
          <p:cNvGrpSpPr/>
          <p:nvPr/>
        </p:nvGrpSpPr>
        <p:grpSpPr>
          <a:xfrm>
            <a:off x="2195513" y="1557338"/>
            <a:ext cx="1152525" cy="935037"/>
            <a:chOff x="793" y="1298"/>
            <a:chExt cx="864" cy="759"/>
          </a:xfrm>
        </p:grpSpPr>
        <p:grpSp>
          <p:nvGrpSpPr>
            <p:cNvPr id="11287" name="Group 29"/>
            <p:cNvGrpSpPr/>
            <p:nvPr/>
          </p:nvGrpSpPr>
          <p:grpSpPr>
            <a:xfrm>
              <a:off x="793" y="1298"/>
              <a:ext cx="864" cy="759"/>
              <a:chOff x="432" y="1326"/>
              <a:chExt cx="864" cy="759"/>
            </a:xfrm>
          </p:grpSpPr>
          <p:pic>
            <p:nvPicPr>
              <p:cNvPr id="11289" name="Picture 30" descr="Picture1"/>
              <p:cNvPicPr>
                <a:picLocks noChangeAspect="1"/>
              </p:cNvPicPr>
              <p:nvPr/>
            </p:nvPicPr>
            <p:blipFill>
              <a:blip r:embed="rId2"/>
              <a:stretch>
                <a:fillRect/>
              </a:stretch>
            </p:blipFill>
            <p:spPr>
              <a:xfrm>
                <a:off x="432" y="1847"/>
                <a:ext cx="864" cy="238"/>
              </a:xfrm>
              <a:prstGeom prst="rect">
                <a:avLst/>
              </a:prstGeom>
              <a:noFill/>
              <a:ln w="9525">
                <a:noFill/>
              </a:ln>
            </p:spPr>
          </p:pic>
          <p:sp>
            <p:nvSpPr>
              <p:cNvPr id="11290" name="Oval 31"/>
              <p:cNvSpPr/>
              <p:nvPr/>
            </p:nvSpPr>
            <p:spPr>
              <a:xfrm>
                <a:off x="560" y="1326"/>
                <a:ext cx="645" cy="645"/>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91" name="Oval 32"/>
              <p:cNvSpPr/>
              <p:nvPr/>
            </p:nvSpPr>
            <p:spPr>
              <a:xfrm>
                <a:off x="568" y="1329"/>
                <a:ext cx="630" cy="630"/>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92" name="Oval 33"/>
              <p:cNvSpPr/>
              <p:nvPr/>
            </p:nvSpPr>
            <p:spPr>
              <a:xfrm>
                <a:off x="575" y="1336"/>
                <a:ext cx="599" cy="588"/>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93" name="Oval 34"/>
              <p:cNvSpPr/>
              <p:nvPr/>
            </p:nvSpPr>
            <p:spPr>
              <a:xfrm>
                <a:off x="609" y="1352"/>
                <a:ext cx="534" cy="477"/>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1288" name="Text Box 42"/>
            <p:cNvSpPr txBox="1"/>
            <p:nvPr/>
          </p:nvSpPr>
          <p:spPr>
            <a:xfrm>
              <a:off x="1075" y="1480"/>
              <a:ext cx="331" cy="299"/>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spcBef>
                  <a:spcPct val="0"/>
                </a:spcBef>
              </a:pPr>
              <a:r>
                <a:rPr lang="en-US" altLang="zh-CN" sz="1800">
                  <a:solidFill>
                    <a:srgbClr val="000000"/>
                  </a:solidFill>
                  <a:latin typeface="Arial" pitchFamily="34" charset="0"/>
                  <a:ea typeface="楷体_GB2312" pitchFamily="49" charset="-122"/>
                </a:rPr>
                <a:t>2</a:t>
              </a:r>
              <a:r>
                <a:rPr lang="zh-CN" altLang="en-US" sz="1800">
                  <a:solidFill>
                    <a:srgbClr val="000000"/>
                  </a:solidFill>
                  <a:latin typeface="Arial" pitchFamily="34" charset="0"/>
                  <a:ea typeface="楷体_GB2312" pitchFamily="49" charset="-122"/>
                </a:rPr>
                <a:t>  </a:t>
              </a:r>
              <a:endParaRPr lang="en-US" altLang="zh-CN" sz="1800" b="0">
                <a:solidFill>
                  <a:schemeClr val="tx1"/>
                </a:solidFill>
                <a:latin typeface="Arial" pitchFamily="34" charset="0"/>
                <a:ea typeface="楷体_GB2312" pitchFamily="49" charset="-122"/>
              </a:endParaRPr>
            </a:p>
          </p:txBody>
        </p:sp>
      </p:grpSp>
      <p:grpSp>
        <p:nvGrpSpPr>
          <p:cNvPr id="12" name="Group 53"/>
          <p:cNvGrpSpPr/>
          <p:nvPr/>
        </p:nvGrpSpPr>
        <p:grpSpPr>
          <a:xfrm>
            <a:off x="4284663" y="4705350"/>
            <a:ext cx="2268537" cy="2152650"/>
            <a:chOff x="2109" y="2795"/>
            <a:chExt cx="1248" cy="1279"/>
          </a:xfrm>
        </p:grpSpPr>
        <p:grpSp>
          <p:nvGrpSpPr>
            <p:cNvPr id="11280" name="Group 17"/>
            <p:cNvGrpSpPr/>
            <p:nvPr/>
          </p:nvGrpSpPr>
          <p:grpSpPr>
            <a:xfrm>
              <a:off x="2109" y="2795"/>
              <a:ext cx="1248" cy="1279"/>
              <a:chOff x="1776" y="2417"/>
              <a:chExt cx="1248" cy="1279"/>
            </a:xfrm>
          </p:grpSpPr>
          <p:pic>
            <p:nvPicPr>
              <p:cNvPr id="11282" name="Picture 18" descr="Picture1"/>
              <p:cNvPicPr>
                <a:picLocks noChangeAspect="1"/>
              </p:cNvPicPr>
              <p:nvPr/>
            </p:nvPicPr>
            <p:blipFill>
              <a:blip r:embed="rId2"/>
              <a:stretch>
                <a:fillRect/>
              </a:stretch>
            </p:blipFill>
            <p:spPr>
              <a:xfrm>
                <a:off x="1776" y="3353"/>
                <a:ext cx="1248" cy="343"/>
              </a:xfrm>
              <a:prstGeom prst="rect">
                <a:avLst/>
              </a:prstGeom>
              <a:noFill/>
              <a:ln w="9525">
                <a:noFill/>
              </a:ln>
            </p:spPr>
          </p:pic>
          <p:sp>
            <p:nvSpPr>
              <p:cNvPr id="11283" name="Oval 19"/>
              <p:cNvSpPr/>
              <p:nvPr/>
            </p:nvSpPr>
            <p:spPr>
              <a:xfrm>
                <a:off x="1877" y="2417"/>
                <a:ext cx="1074" cy="1075"/>
              </a:xfrm>
              <a:prstGeom prst="ellipse">
                <a:avLst/>
              </a:prstGeom>
              <a:gradFill rotWithShape="1">
                <a:gsLst>
                  <a:gs pos="0">
                    <a:srgbClr val="636869"/>
                  </a:gs>
                  <a:gs pos="100000">
                    <a:srgbClr val="D6E1E2"/>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84" name="Oval 20"/>
              <p:cNvSpPr/>
              <p:nvPr/>
            </p:nvSpPr>
            <p:spPr>
              <a:xfrm>
                <a:off x="1890" y="2423"/>
                <a:ext cx="1049" cy="1048"/>
              </a:xfrm>
              <a:prstGeom prst="ellipse">
                <a:avLst/>
              </a:prstGeom>
              <a:gradFill rotWithShape="1">
                <a:gsLst>
                  <a:gs pos="0">
                    <a:srgbClr val="D6E1E2">
                      <a:alpha val="0"/>
                    </a:srgbClr>
                  </a:gs>
                  <a:gs pos="100000">
                    <a:srgbClr val="F1F5F5"/>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85" name="Oval 21"/>
              <p:cNvSpPr/>
              <p:nvPr/>
            </p:nvSpPr>
            <p:spPr>
              <a:xfrm>
                <a:off x="1901" y="2433"/>
                <a:ext cx="998" cy="980"/>
              </a:xfrm>
              <a:prstGeom prst="ellipse">
                <a:avLst/>
              </a:prstGeom>
              <a:gradFill rotWithShape="1">
                <a:gsLst>
                  <a:gs pos="0">
                    <a:srgbClr val="AAB2B3"/>
                  </a:gs>
                  <a:gs pos="100000">
                    <a:srgbClr val="D6E1E2">
                      <a:alpha val="48000"/>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1286" name="Oval 22"/>
              <p:cNvSpPr/>
              <p:nvPr/>
            </p:nvSpPr>
            <p:spPr>
              <a:xfrm>
                <a:off x="1959" y="2461"/>
                <a:ext cx="888" cy="795"/>
              </a:xfrm>
              <a:prstGeom prst="ellipse">
                <a:avLst/>
              </a:prstGeom>
              <a:gradFill rotWithShape="1">
                <a:gsLst>
                  <a:gs pos="0">
                    <a:srgbClr val="FFFFFF"/>
                  </a:gs>
                  <a:gs pos="100000">
                    <a:srgbClr val="D6E1E2">
                      <a:alpha val="37999"/>
                    </a:srgbClr>
                  </a:gs>
                </a:gsLst>
                <a:lin ang="5400000" scaled="1"/>
              </a:gradFill>
              <a:ln w="9525">
                <a:noFill/>
              </a:ln>
            </p:spPr>
            <p:txBody>
              <a:bodyPr vert="eaVert"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sp>
          <p:nvSpPr>
            <p:cNvPr id="11281" name="Text Box 44"/>
            <p:cNvSpPr txBox="1"/>
            <p:nvPr/>
          </p:nvSpPr>
          <p:spPr>
            <a:xfrm>
              <a:off x="2628" y="3158"/>
              <a:ext cx="172" cy="219"/>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spcBef>
                  <a:spcPct val="0"/>
                </a:spcBef>
              </a:pPr>
              <a:r>
                <a:rPr lang="en-US" altLang="zh-CN" sz="1800">
                  <a:solidFill>
                    <a:schemeClr val="tx1"/>
                  </a:solidFill>
                  <a:latin typeface="Arial" pitchFamily="34" charset="0"/>
                  <a:ea typeface="楷体_GB2312" pitchFamily="49" charset="-122"/>
                </a:rPr>
                <a:t>6</a:t>
              </a:r>
              <a:endParaRPr lang="en-US" altLang="zh-CN" sz="1800">
                <a:solidFill>
                  <a:schemeClr val="tx1"/>
                </a:solidFill>
                <a:latin typeface="Arial" pitchFamily="34" charset="0"/>
                <a:ea typeface="楷体_GB2312" pitchFamily="49" charset="-122"/>
              </a:endParaRPr>
            </a:p>
          </p:txBody>
        </p:sp>
      </p:grpSp>
      <p:sp>
        <p:nvSpPr>
          <p:cNvPr id="62" name="TextBox 61"/>
          <p:cNvSpPr txBox="1"/>
          <p:nvPr/>
        </p:nvSpPr>
        <p:spPr>
          <a:xfrm>
            <a:off x="2843213" y="2205038"/>
            <a:ext cx="4756150" cy="45720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en-US">
                <a:solidFill>
                  <a:schemeClr val="tx1"/>
                </a:solidFill>
                <a:latin typeface="楷体_GB2312" pitchFamily="49" charset="-122"/>
                <a:ea typeface="楷体_GB2312" pitchFamily="49" charset="-122"/>
              </a:rPr>
              <a:t>自主预习</a:t>
            </a:r>
            <a:r>
              <a:rPr lang="zh-CN" altLang="zh-CN">
                <a:solidFill>
                  <a:schemeClr val="tx1"/>
                </a:solidFill>
                <a:latin typeface="楷体_GB2312" pitchFamily="49" charset="-122"/>
                <a:ea typeface="楷体_GB2312" pitchFamily="49" charset="-122"/>
              </a:rPr>
              <a:t>，探究平移</a:t>
            </a:r>
            <a:r>
              <a:rPr lang="zh-CN" altLang="en-US">
                <a:solidFill>
                  <a:schemeClr val="tx1"/>
                </a:solidFill>
                <a:latin typeface="楷体_GB2312" pitchFamily="49" charset="-122"/>
                <a:ea typeface="楷体_GB2312" pitchFamily="49" charset="-122"/>
              </a:rPr>
              <a:t> （</a:t>
            </a:r>
            <a:r>
              <a:rPr lang="en-US" altLang="zh-CN">
                <a:solidFill>
                  <a:schemeClr val="tx1"/>
                </a:solidFill>
                <a:latin typeface="楷体_GB2312" pitchFamily="49" charset="-122"/>
                <a:ea typeface="楷体_GB2312" pitchFamily="49" charset="-122"/>
              </a:rPr>
              <a:t>8</a:t>
            </a:r>
            <a:r>
              <a:rPr lang="zh-CN" altLang="en-US">
                <a:solidFill>
                  <a:schemeClr val="tx1"/>
                </a:solidFill>
                <a:latin typeface="楷体_GB2312" pitchFamily="49" charset="-122"/>
                <a:ea typeface="楷体_GB2312" pitchFamily="49" charset="-122"/>
              </a:rPr>
              <a:t>分钟）  </a:t>
            </a:r>
            <a:endParaRPr lang="zh-CN" altLang="en-US">
              <a:solidFill>
                <a:schemeClr val="tx1"/>
              </a:solidFill>
              <a:latin typeface="楷体_GB2312" pitchFamily="49" charset="-122"/>
              <a:ea typeface="楷体_GB2312" pitchFamily="49" charset="-122"/>
            </a:endParaRPr>
          </a:p>
        </p:txBody>
      </p:sp>
      <p:sp>
        <p:nvSpPr>
          <p:cNvPr id="63" name="TextBox 62"/>
          <p:cNvSpPr txBox="1"/>
          <p:nvPr/>
        </p:nvSpPr>
        <p:spPr>
          <a:xfrm>
            <a:off x="2627313" y="2852738"/>
            <a:ext cx="4756150" cy="45720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zh-CN">
                <a:solidFill>
                  <a:schemeClr val="tx1"/>
                </a:solidFill>
                <a:latin typeface="楷体_GB2312" pitchFamily="49" charset="-122"/>
                <a:ea typeface="楷体_GB2312" pitchFamily="49" charset="-122"/>
              </a:rPr>
              <a:t>合作交流 学习平移</a:t>
            </a:r>
            <a:r>
              <a:rPr lang="zh-CN" altLang="en-US">
                <a:solidFill>
                  <a:schemeClr val="tx1"/>
                </a:solidFill>
                <a:latin typeface="楷体_GB2312" pitchFamily="49" charset="-122"/>
                <a:ea typeface="楷体_GB2312" pitchFamily="49" charset="-122"/>
              </a:rPr>
              <a:t>（</a:t>
            </a:r>
            <a:r>
              <a:rPr lang="en-US" altLang="zh-CN">
                <a:solidFill>
                  <a:schemeClr val="tx1"/>
                </a:solidFill>
                <a:latin typeface="楷体_GB2312" pitchFamily="49" charset="-122"/>
                <a:ea typeface="楷体_GB2312" pitchFamily="49" charset="-122"/>
              </a:rPr>
              <a:t>15</a:t>
            </a:r>
            <a:r>
              <a:rPr lang="zh-CN" altLang="en-US">
                <a:solidFill>
                  <a:schemeClr val="tx1"/>
                </a:solidFill>
                <a:latin typeface="楷体_GB2312" pitchFamily="49" charset="-122"/>
                <a:ea typeface="楷体_GB2312" pitchFamily="49" charset="-122"/>
              </a:rPr>
              <a:t>分钟）   </a:t>
            </a:r>
            <a:endParaRPr lang="zh-CN" altLang="en-US">
              <a:solidFill>
                <a:schemeClr val="tx1"/>
              </a:solidFill>
              <a:latin typeface="楷体_GB2312" pitchFamily="49" charset="-122"/>
              <a:ea typeface="楷体_GB2312" pitchFamily="49" charset="-122"/>
            </a:endParaRPr>
          </a:p>
        </p:txBody>
      </p:sp>
      <p:sp>
        <p:nvSpPr>
          <p:cNvPr id="64" name="TextBox 63"/>
          <p:cNvSpPr txBox="1"/>
          <p:nvPr/>
        </p:nvSpPr>
        <p:spPr>
          <a:xfrm>
            <a:off x="2700338" y="3573463"/>
            <a:ext cx="4908550" cy="45720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zh-CN">
                <a:solidFill>
                  <a:schemeClr val="tx1"/>
                </a:solidFill>
                <a:latin typeface="楷体_GB2312" pitchFamily="49" charset="-122"/>
                <a:ea typeface="楷体_GB2312" pitchFamily="49" charset="-122"/>
              </a:rPr>
              <a:t>师生互动</a:t>
            </a:r>
            <a:r>
              <a:rPr lang="en-US" altLang="zh-CN">
                <a:solidFill>
                  <a:schemeClr val="tx1"/>
                </a:solidFill>
                <a:latin typeface="楷体_GB2312" pitchFamily="49" charset="-122"/>
                <a:ea typeface="楷体_GB2312" pitchFamily="49" charset="-122"/>
              </a:rPr>
              <a:t> </a:t>
            </a:r>
            <a:r>
              <a:rPr lang="zh-CN" altLang="en-US">
                <a:solidFill>
                  <a:schemeClr val="tx1"/>
                </a:solidFill>
                <a:latin typeface="楷体_GB2312" pitchFamily="49" charset="-122"/>
                <a:ea typeface="楷体_GB2312" pitchFamily="49" charset="-122"/>
              </a:rPr>
              <a:t> </a:t>
            </a:r>
            <a:r>
              <a:rPr lang="zh-CN" altLang="zh-CN">
                <a:solidFill>
                  <a:schemeClr val="tx1"/>
                </a:solidFill>
                <a:latin typeface="楷体_GB2312" pitchFamily="49" charset="-122"/>
                <a:ea typeface="楷体_GB2312" pitchFamily="49" charset="-122"/>
              </a:rPr>
              <a:t>应用平移</a:t>
            </a:r>
            <a:r>
              <a:rPr lang="zh-CN" altLang="en-US">
                <a:solidFill>
                  <a:schemeClr val="tx1"/>
                </a:solidFill>
                <a:latin typeface="楷体_GB2312" pitchFamily="49" charset="-122"/>
                <a:ea typeface="楷体_GB2312" pitchFamily="49" charset="-122"/>
              </a:rPr>
              <a:t> （</a:t>
            </a:r>
            <a:r>
              <a:rPr lang="en-US" altLang="zh-CN">
                <a:solidFill>
                  <a:schemeClr val="tx1"/>
                </a:solidFill>
                <a:latin typeface="楷体_GB2312" pitchFamily="49" charset="-122"/>
                <a:ea typeface="楷体_GB2312" pitchFamily="49" charset="-122"/>
              </a:rPr>
              <a:t>12</a:t>
            </a:r>
            <a:r>
              <a:rPr lang="zh-CN" altLang="en-US">
                <a:solidFill>
                  <a:schemeClr val="tx1"/>
                </a:solidFill>
                <a:latin typeface="楷体_GB2312" pitchFamily="49" charset="-122"/>
                <a:ea typeface="楷体_GB2312" pitchFamily="49" charset="-122"/>
              </a:rPr>
              <a:t>分钟）  </a:t>
            </a:r>
            <a:endParaRPr lang="zh-CN" altLang="en-US">
              <a:solidFill>
                <a:schemeClr val="tx1"/>
              </a:solidFill>
              <a:latin typeface="楷体_GB2312" pitchFamily="49" charset="-122"/>
              <a:ea typeface="楷体_GB2312" pitchFamily="49" charset="-122"/>
            </a:endParaRPr>
          </a:p>
        </p:txBody>
      </p:sp>
      <p:sp>
        <p:nvSpPr>
          <p:cNvPr id="65" name="TextBox 64"/>
          <p:cNvSpPr txBox="1"/>
          <p:nvPr/>
        </p:nvSpPr>
        <p:spPr>
          <a:xfrm>
            <a:off x="4140200" y="4292600"/>
            <a:ext cx="4146550" cy="45720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zh-CN">
                <a:solidFill>
                  <a:schemeClr val="tx1"/>
                </a:solidFill>
                <a:latin typeface="楷体_GB2312" pitchFamily="49" charset="-122"/>
                <a:ea typeface="楷体_GB2312" pitchFamily="49" charset="-122"/>
              </a:rPr>
              <a:t>反思小结</a:t>
            </a:r>
            <a:r>
              <a:rPr lang="zh-CN" altLang="en-US">
                <a:solidFill>
                  <a:schemeClr val="tx1"/>
                </a:solidFill>
                <a:latin typeface="楷体_GB2312" pitchFamily="49" charset="-122"/>
                <a:ea typeface="楷体_GB2312" pitchFamily="49" charset="-122"/>
              </a:rPr>
              <a:t> </a:t>
            </a:r>
            <a:r>
              <a:rPr lang="zh-CN" altLang="zh-CN">
                <a:solidFill>
                  <a:schemeClr val="tx1"/>
                </a:solidFill>
                <a:latin typeface="楷体_GB2312" pitchFamily="49" charset="-122"/>
                <a:ea typeface="楷体_GB2312" pitchFamily="49" charset="-122"/>
              </a:rPr>
              <a:t>回味平移</a:t>
            </a:r>
            <a:r>
              <a:rPr lang="zh-CN" altLang="en-US">
                <a:solidFill>
                  <a:schemeClr val="tx1"/>
                </a:solidFill>
                <a:latin typeface="楷体_GB2312" pitchFamily="49" charset="-122"/>
                <a:ea typeface="楷体_GB2312" pitchFamily="49" charset="-122"/>
              </a:rPr>
              <a:t>（</a:t>
            </a:r>
            <a:r>
              <a:rPr lang="en-US" altLang="zh-CN">
                <a:solidFill>
                  <a:schemeClr val="tx1"/>
                </a:solidFill>
                <a:latin typeface="楷体_GB2312" pitchFamily="49" charset="-122"/>
                <a:ea typeface="楷体_GB2312" pitchFamily="49" charset="-122"/>
              </a:rPr>
              <a:t>3</a:t>
            </a:r>
            <a:r>
              <a:rPr lang="zh-CN" altLang="en-US">
                <a:solidFill>
                  <a:schemeClr val="tx1"/>
                </a:solidFill>
                <a:latin typeface="楷体_GB2312" pitchFamily="49" charset="-122"/>
                <a:ea typeface="楷体_GB2312" pitchFamily="49" charset="-122"/>
              </a:rPr>
              <a:t>分钟）</a:t>
            </a:r>
            <a:endParaRPr lang="zh-CN" altLang="en-US">
              <a:solidFill>
                <a:schemeClr val="tx1"/>
              </a:solidFill>
              <a:latin typeface="楷体_GB2312" pitchFamily="49" charset="-122"/>
              <a:ea typeface="楷体_GB2312" pitchFamily="49" charset="-122"/>
            </a:endParaRPr>
          </a:p>
        </p:txBody>
      </p:sp>
      <p:sp>
        <p:nvSpPr>
          <p:cNvPr id="68" name="TextBox 67"/>
          <p:cNvSpPr txBox="1"/>
          <p:nvPr/>
        </p:nvSpPr>
        <p:spPr>
          <a:xfrm>
            <a:off x="6369050" y="5229225"/>
            <a:ext cx="2774950" cy="457200"/>
          </a:xfrm>
          <a:prstGeom prst="rect">
            <a:avLst/>
          </a:prstGeom>
          <a:noFill/>
          <a:ln w="9525">
            <a:noFill/>
          </a:ln>
        </p:spPr>
        <p:txBody>
          <a:bodyPr wrap="none">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zh-CN">
                <a:solidFill>
                  <a:schemeClr val="tx1"/>
                </a:solidFill>
                <a:latin typeface="楷体_GB2312" pitchFamily="49" charset="-122"/>
                <a:ea typeface="楷体_GB2312" pitchFamily="49" charset="-122"/>
              </a:rPr>
              <a:t>布置作业</a:t>
            </a:r>
            <a:r>
              <a:rPr lang="zh-CN" altLang="en-US">
                <a:solidFill>
                  <a:schemeClr val="tx1"/>
                </a:solidFill>
                <a:latin typeface="楷体_GB2312" pitchFamily="49" charset="-122"/>
                <a:ea typeface="楷体_GB2312" pitchFamily="49" charset="-122"/>
              </a:rPr>
              <a:t> </a:t>
            </a:r>
            <a:r>
              <a:rPr lang="zh-CN" altLang="zh-CN">
                <a:solidFill>
                  <a:schemeClr val="tx1"/>
                </a:solidFill>
                <a:latin typeface="楷体_GB2312" pitchFamily="49" charset="-122"/>
                <a:ea typeface="楷体_GB2312" pitchFamily="49" charset="-122"/>
              </a:rPr>
              <a:t>巩固平移</a:t>
            </a:r>
            <a:endParaRPr lang="zh-CN" altLang="zh-CN">
              <a:solidFill>
                <a:schemeClr val="tx1"/>
              </a:solidFill>
              <a:latin typeface="楷体_GB2312" pitchFamily="49" charset="-122"/>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dur="500" fill="hold" grpId="0" nodeType="withEffect">
                                  <p:stCondLst>
                                    <p:cond delay="0"/>
                                  </p:stCondLst>
                                  <p:childTnLst>
                                    <p:set>
                                      <p:cBhvr>
                                        <p:cTn id="20" dur="1" fill="hold">
                                          <p:stCondLst>
                                            <p:cond delay="0"/>
                                          </p:stCondLst>
                                        </p:cTn>
                                        <p:tgtEl>
                                          <p:spTgt spid="62"/>
                                        </p:tgtEl>
                                        <p:attrNameLst>
                                          <p:attrName>style.visibility</p:attrName>
                                        </p:attrNameLst>
                                      </p:cBhvr>
                                      <p:to>
                                        <p:strVal val="visible"/>
                                      </p:to>
                                    </p:set>
                                    <p:anim calcmode="lin" valueType="num">
                                      <p:cBhvr additive="base">
                                        <p:cTn id="21" dur="500" fill="hold"/>
                                        <p:tgtEl>
                                          <p:spTgt spid="62"/>
                                        </p:tgtEl>
                                        <p:attrNameLst>
                                          <p:attrName>ppt_x</p:attrName>
                                        </p:attrNameLst>
                                      </p:cBhvr>
                                      <p:tavLst>
                                        <p:tav tm="0">
                                          <p:val>
                                            <p:strVal val="#ppt_x"/>
                                          </p:val>
                                        </p:tav>
                                        <p:tav tm="100000">
                                          <p:val>
                                            <p:strVal val="#ppt_x"/>
                                          </p:val>
                                        </p:tav>
                                      </p:tavLst>
                                    </p:anim>
                                    <p:anim calcmode="lin" valueType="num">
                                      <p:cBhvr additive="base">
                                        <p:cTn id="22" dur="500" fill="hold"/>
                                        <p:tgtEl>
                                          <p:spTgt spid="62"/>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63"/>
                                        </p:tgtEl>
                                        <p:attrNameLst>
                                          <p:attrName>style.visibility</p:attrName>
                                        </p:attrNameLst>
                                      </p:cBhvr>
                                      <p:to>
                                        <p:strVal val="visible"/>
                                      </p:to>
                                    </p:set>
                                    <p:anim calcmode="lin" valueType="num">
                                      <p:cBhvr additive="base">
                                        <p:cTn id="27" dur="500" fill="hold"/>
                                        <p:tgtEl>
                                          <p:spTgt spid="63"/>
                                        </p:tgtEl>
                                        <p:attrNameLst>
                                          <p:attrName>ppt_x</p:attrName>
                                        </p:attrNameLst>
                                      </p:cBhvr>
                                      <p:tavLst>
                                        <p:tav tm="0">
                                          <p:val>
                                            <p:strVal val="#ppt_x"/>
                                          </p:val>
                                        </p:tav>
                                        <p:tav tm="100000">
                                          <p:val>
                                            <p:strVal val="#ppt_x"/>
                                          </p:val>
                                        </p:tav>
                                      </p:tavLst>
                                    </p:anim>
                                    <p:anim calcmode="lin" valueType="num">
                                      <p:cBhvr additive="base">
                                        <p:cTn id="28" dur="500" fill="hold"/>
                                        <p:tgtEl>
                                          <p:spTgt spid="63"/>
                                        </p:tgtEl>
                                        <p:attrNameLst>
                                          <p:attrName>ppt_y</p:attrName>
                                        </p:attrNameLst>
                                      </p:cBhvr>
                                      <p:tavLst>
                                        <p:tav tm="0">
                                          <p:val>
                                            <p:strVal val="1+#ppt_h/2"/>
                                          </p:val>
                                        </p:tav>
                                        <p:tav tm="100000">
                                          <p:val>
                                            <p:strVal val="#ppt_y"/>
                                          </p:val>
                                        </p:tav>
                                      </p:tavLst>
                                    </p:anim>
                                  </p:childTnLst>
                                </p:cTn>
                              </p:par>
                              <p:par>
                                <p:cTn id="29" presetID="2" presetClass="entr" presetSubtype="4" dur="50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par>
                                <p:cTn id="39" presetID="2" presetClass="entr" presetSubtype="4" dur="500" fill="hold" grpId="0" nodeType="withEffect">
                                  <p:stCondLst>
                                    <p:cond delay="0"/>
                                  </p:stCondLst>
                                  <p:childTnLst>
                                    <p:set>
                                      <p:cBhvr>
                                        <p:cTn id="40" dur="1" fill="hold">
                                          <p:stCondLst>
                                            <p:cond delay="0"/>
                                          </p:stCondLst>
                                        </p:cTn>
                                        <p:tgtEl>
                                          <p:spTgt spid="64"/>
                                        </p:tgtEl>
                                        <p:attrNameLst>
                                          <p:attrName>style.visibility</p:attrName>
                                        </p:attrNameLst>
                                      </p:cBhvr>
                                      <p:to>
                                        <p:strVal val="visible"/>
                                      </p:to>
                                    </p:set>
                                    <p:anim calcmode="lin" valueType="num">
                                      <p:cBhvr additive="base">
                                        <p:cTn id="41" dur="500" fill="hold"/>
                                        <p:tgtEl>
                                          <p:spTgt spid="64"/>
                                        </p:tgtEl>
                                        <p:attrNameLst>
                                          <p:attrName>ppt_x</p:attrName>
                                        </p:attrNameLst>
                                      </p:cBhvr>
                                      <p:tavLst>
                                        <p:tav tm="0">
                                          <p:val>
                                            <p:strVal val="#ppt_x"/>
                                          </p:val>
                                        </p:tav>
                                        <p:tav tm="100000">
                                          <p:val>
                                            <p:strVal val="#ppt_x"/>
                                          </p:val>
                                        </p:tav>
                                      </p:tavLst>
                                    </p:anim>
                                    <p:anim calcmode="lin" valueType="num">
                                      <p:cBhvr additive="base">
                                        <p:cTn id="42"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par>
                                <p:cTn id="49" presetID="2" presetClass="entr" presetSubtype="4" dur="500" fill="hold" grpId="0" nodeType="withEffect">
                                  <p:stCondLst>
                                    <p:cond delay="0"/>
                                  </p:stCondLst>
                                  <p:childTnLst>
                                    <p:set>
                                      <p:cBhvr>
                                        <p:cTn id="50" dur="1" fill="hold">
                                          <p:stCondLst>
                                            <p:cond delay="0"/>
                                          </p:stCondLst>
                                        </p:cTn>
                                        <p:tgtEl>
                                          <p:spTgt spid="65"/>
                                        </p:tgtEl>
                                        <p:attrNameLst>
                                          <p:attrName>style.visibility</p:attrName>
                                        </p:attrNameLst>
                                      </p:cBhvr>
                                      <p:to>
                                        <p:strVal val="visible"/>
                                      </p:to>
                                    </p:set>
                                    <p:anim calcmode="lin" valueType="num">
                                      <p:cBhvr additive="base">
                                        <p:cTn id="51" dur="500" fill="hold"/>
                                        <p:tgtEl>
                                          <p:spTgt spid="65"/>
                                        </p:tgtEl>
                                        <p:attrNameLst>
                                          <p:attrName>ppt_x</p:attrName>
                                        </p:attrNameLst>
                                      </p:cBhvr>
                                      <p:tavLst>
                                        <p:tav tm="0">
                                          <p:val>
                                            <p:strVal val="#ppt_x"/>
                                          </p:val>
                                        </p:tav>
                                        <p:tav tm="100000">
                                          <p:val>
                                            <p:strVal val="#ppt_x"/>
                                          </p:val>
                                        </p:tav>
                                      </p:tavLst>
                                    </p:anim>
                                    <p:anim calcmode="lin" valueType="num">
                                      <p:cBhvr additive="base">
                                        <p:cTn id="52"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p:stCondLst>
                              <p:cond delay="0"/>
                            </p:stCondLst>
                            <p:childTnLst>
                              <p:par>
                                <p:cTn id="55" presetID="2" presetClass="entr" presetSubtype="4" dur="500" fill="hold" nodeType="clickEffect">
                                  <p:stCondLst>
                                    <p:cond delay="0"/>
                                  </p:stCondLst>
                                  <p:childTnLst>
                                    <p:set>
                                      <p:cBhvr>
                                        <p:cTn id="56" dur="1" fill="hold">
                                          <p:stCondLst>
                                            <p:cond delay="0"/>
                                          </p:stCondLst>
                                        </p:cTn>
                                        <p:tgtEl>
                                          <p:spTgt spid="12"/>
                                        </p:tgtEl>
                                        <p:attrNameLst>
                                          <p:attrName>style.visibility</p:attrName>
                                        </p:attrNameLst>
                                      </p:cBhvr>
                                      <p:to>
                                        <p:strVal val="visible"/>
                                      </p:to>
                                    </p:set>
                                    <p:anim calcmode="lin" valueType="num">
                                      <p:cBhvr additive="base">
                                        <p:cTn id="57" dur="500" fill="hold"/>
                                        <p:tgtEl>
                                          <p:spTgt spid="12"/>
                                        </p:tgtEl>
                                        <p:attrNameLst>
                                          <p:attrName>ppt_x</p:attrName>
                                        </p:attrNameLst>
                                      </p:cBhvr>
                                      <p:tavLst>
                                        <p:tav tm="0">
                                          <p:val>
                                            <p:strVal val="#ppt_x"/>
                                          </p:val>
                                        </p:tav>
                                        <p:tav tm="100000">
                                          <p:val>
                                            <p:strVal val="#ppt_x"/>
                                          </p:val>
                                        </p:tav>
                                      </p:tavLst>
                                    </p:anim>
                                    <p:anim calcmode="lin" valueType="num">
                                      <p:cBhvr additive="base">
                                        <p:cTn id="58" dur="500" fill="hold"/>
                                        <p:tgtEl>
                                          <p:spTgt spid="12"/>
                                        </p:tgtEl>
                                        <p:attrNameLst>
                                          <p:attrName>ppt_y</p:attrName>
                                        </p:attrNameLst>
                                      </p:cBhvr>
                                      <p:tavLst>
                                        <p:tav tm="0">
                                          <p:val>
                                            <p:strVal val="1+#ppt_h/2"/>
                                          </p:val>
                                        </p:tav>
                                        <p:tav tm="100000">
                                          <p:val>
                                            <p:strVal val="#ppt_y"/>
                                          </p:val>
                                        </p:tav>
                                      </p:tavLst>
                                    </p:anim>
                                  </p:childTnLst>
                                </p:cTn>
                              </p:par>
                              <p:par>
                                <p:cTn id="59" presetID="2" presetClass="entr" presetSubtype="4" dur="500" fill="hold" grpId="0" nodeType="withEffect">
                                  <p:stCondLst>
                                    <p:cond delay="0"/>
                                  </p:stCondLst>
                                  <p:childTnLst>
                                    <p:set>
                                      <p:cBhvr>
                                        <p:cTn id="60" dur="1" fill="hold">
                                          <p:stCondLst>
                                            <p:cond delay="0"/>
                                          </p:stCondLst>
                                        </p:cTn>
                                        <p:tgtEl>
                                          <p:spTgt spid="68"/>
                                        </p:tgtEl>
                                        <p:attrNameLst>
                                          <p:attrName>style.visibility</p:attrName>
                                        </p:attrNameLst>
                                      </p:cBhvr>
                                      <p:to>
                                        <p:strVal val="visible"/>
                                      </p:to>
                                    </p:set>
                                    <p:anim calcmode="lin" valueType="num">
                                      <p:cBhvr additive="base">
                                        <p:cTn id="61" dur="500" fill="hold"/>
                                        <p:tgtEl>
                                          <p:spTgt spid="68"/>
                                        </p:tgtEl>
                                        <p:attrNameLst>
                                          <p:attrName>ppt_x</p:attrName>
                                        </p:attrNameLst>
                                      </p:cBhvr>
                                      <p:tavLst>
                                        <p:tav tm="0">
                                          <p:val>
                                            <p:strVal val="#ppt_x"/>
                                          </p:val>
                                        </p:tav>
                                        <p:tav tm="100000">
                                          <p:val>
                                            <p:strVal val="#ppt_x"/>
                                          </p:val>
                                        </p:tav>
                                      </p:tavLst>
                                    </p:anim>
                                    <p:anim calcmode="lin" valueType="num">
                                      <p:cBhvr additive="base">
                                        <p:cTn id="62" dur="500" fill="hold"/>
                                        <p:tgtEl>
                                          <p:spTgt spid="68"/>
                                        </p:tgtEl>
                                        <p:attrNameLst>
                                          <p:attrName>ppt_y</p:attrName>
                                        </p:attrNameLst>
                                      </p:cBhvr>
                                      <p:tavLst>
                                        <p:tav tm="0">
                                          <p:val>
                                            <p:strVal val="1+#ppt_h/2"/>
                                          </p:val>
                                        </p:tav>
                                        <p:tav tm="100000">
                                          <p:val>
                                            <p:strVal val="#ppt_y"/>
                                          </p:val>
                                        </p:tav>
                                      </p:tavLst>
                                    </p:anim>
                                  </p:childTnLst>
                                </p:cTn>
                              </p:par>
                            </p:childTnLst>
                          </p:cTn>
                        </p:par>
                        <p:par>
                          <p:cTn id="63" fill="hold" nodeType="afterGroup">
                            <p:stCondLst>
                              <p:cond delay="500"/>
                            </p:stCondLst>
                            <p:childTnLst>
                              <p:par>
                                <p:cTn id="64" presetID="55" presetClass="entr" presetSubtype="0" dur="1000" fill="hold" nodeType="afterEffect">
                                  <p:stCondLst>
                                    <p:cond delay="0"/>
                                  </p:stCondLst>
                                  <p:childTnLst>
                                    <p:set>
                                      <p:cBhvr>
                                        <p:cTn id="65" dur="1" fill="hold">
                                          <p:stCondLst>
                                            <p:cond delay="0"/>
                                          </p:stCondLst>
                                        </p:cTn>
                                        <p:tgtEl>
                                          <p:spTgt spid="123920"/>
                                        </p:tgtEl>
                                        <p:attrNameLst>
                                          <p:attrName>style.visibility</p:attrName>
                                        </p:attrNameLst>
                                      </p:cBhvr>
                                      <p:to>
                                        <p:strVal val="visible"/>
                                      </p:to>
                                    </p:set>
                                    <p:anim calcmode="lin" valueType="num">
                                      <p:cBhvr>
                                        <p:cTn id="66" dur="1000" fill="hold"/>
                                        <p:tgtEl>
                                          <p:spTgt spid="123920"/>
                                        </p:tgtEl>
                                        <p:attrNameLst>
                                          <p:attrName>ppt_w</p:attrName>
                                        </p:attrNameLst>
                                      </p:cBhvr>
                                      <p:tavLst>
                                        <p:tav tm="0">
                                          <p:val>
                                            <p:strVal val="#ppt_w*0.70"/>
                                          </p:val>
                                        </p:tav>
                                        <p:tav tm="100000">
                                          <p:val>
                                            <p:strVal val="#ppt_w"/>
                                          </p:val>
                                        </p:tav>
                                      </p:tavLst>
                                    </p:anim>
                                    <p:anim calcmode="lin" valueType="num">
                                      <p:cBhvr>
                                        <p:cTn id="67" dur="1000" fill="hold"/>
                                        <p:tgtEl>
                                          <p:spTgt spid="123920"/>
                                        </p:tgtEl>
                                        <p:attrNameLst>
                                          <p:attrName>ppt_h</p:attrName>
                                        </p:attrNameLst>
                                      </p:cBhvr>
                                      <p:tavLst>
                                        <p:tav tm="0">
                                          <p:val>
                                            <p:strVal val="#ppt_h"/>
                                          </p:val>
                                        </p:tav>
                                        <p:tav tm="100000">
                                          <p:val>
                                            <p:strVal val="#ppt_h"/>
                                          </p:val>
                                        </p:tav>
                                      </p:tavLst>
                                    </p:anim>
                                    <p:animEffect transition="in" filter="fade">
                                      <p:cBhvr>
                                        <p:cTn id="68" dur="1000"/>
                                        <p:tgtEl>
                                          <p:spTgt spid="1239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62" grpId="0"/>
      <p:bldP spid="63" grpId="0"/>
      <p:bldP spid="64" grpId="0"/>
      <p:bldP spid="65" grpId="0"/>
      <p:bldP spid="6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67" name="AutoShape 19"/>
          <p:cNvSpPr/>
          <p:nvPr/>
        </p:nvSpPr>
        <p:spPr>
          <a:xfrm>
            <a:off x="395288" y="1700213"/>
            <a:ext cx="6697662" cy="433387"/>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5058" name="Rectangle 4"/>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五、教学过程说明</a:t>
            </a:r>
            <a:endParaRPr lang="en-US" altLang="zh-CN" sz="2800">
              <a:latin typeface="Arial" pitchFamily="34" charset="0"/>
              <a:ea typeface="隶书" panose="02010509060101010101" pitchFamily="1" charset="-122"/>
            </a:endParaRPr>
          </a:p>
        </p:txBody>
      </p:sp>
      <p:grpSp>
        <p:nvGrpSpPr>
          <p:cNvPr id="45059" name="Group 12"/>
          <p:cNvGrpSpPr/>
          <p:nvPr/>
        </p:nvGrpSpPr>
        <p:grpSpPr>
          <a:xfrm>
            <a:off x="323850" y="1125538"/>
            <a:ext cx="3492500" cy="419100"/>
            <a:chOff x="385" y="799"/>
            <a:chExt cx="2314" cy="369"/>
          </a:xfrm>
        </p:grpSpPr>
        <p:sp>
          <p:nvSpPr>
            <p:cNvPr id="124935" name="AutoShape 7"/>
            <p:cNvSpPr>
              <a:spLocks noChangeArrowheads="1"/>
            </p:cNvSpPr>
            <p:nvPr/>
          </p:nvSpPr>
          <p:spPr bwMode="gray">
            <a:xfrm>
              <a:off x="385" y="799"/>
              <a:ext cx="2314" cy="319"/>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45061" name="AutoShape 8"/>
            <p:cNvSpPr/>
            <p:nvPr/>
          </p:nvSpPr>
          <p:spPr>
            <a:xfrm>
              <a:off x="452" y="828"/>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4937" name="Freeform 9"/>
            <p:cNvSpPr/>
            <p:nvPr/>
          </p:nvSpPr>
          <p:spPr bwMode="gray">
            <a:xfrm>
              <a:off x="489" y="845"/>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4938" name="Text Box 10"/>
            <p:cNvSpPr txBox="1">
              <a:spLocks noChangeArrowheads="1"/>
            </p:cNvSpPr>
            <p:nvPr/>
          </p:nvSpPr>
          <p:spPr bwMode="gray">
            <a:xfrm>
              <a:off x="521" y="845"/>
              <a:ext cx="220" cy="323"/>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1800">
                  <a:solidFill>
                    <a:srgbClr val="FFFFFF"/>
                  </a:solidFill>
                  <a:effectLst>
                    <a:outerShdw blurRad="38100" dist="38100" dir="2700000">
                      <a:srgbClr val="C0C0C0"/>
                    </a:outerShdw>
                  </a:effectLst>
                  <a:latin typeface="Arial" pitchFamily="34" charset="0"/>
                  <a:ea typeface="楷体_GB2312" pitchFamily="49" charset="-122"/>
                </a:rPr>
                <a:t>1</a:t>
              </a:r>
              <a:endParaRPr lang="en-US" altLang="zh-CN" sz="180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45066" name="Rectangle 11"/>
            <p:cNvSpPr/>
            <p:nvPr/>
          </p:nvSpPr>
          <p:spPr>
            <a:xfrm>
              <a:off x="838" y="799"/>
              <a:ext cx="1861" cy="352"/>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zh-CN" sz="2000">
                  <a:solidFill>
                    <a:schemeClr val="tx1"/>
                  </a:solidFill>
                  <a:latin typeface="楷体_GB2312" pitchFamily="49" charset="-122"/>
                  <a:ea typeface="楷体_GB2312" pitchFamily="49" charset="-122"/>
                </a:rPr>
                <a:t>创设情境，感知平移</a:t>
              </a:r>
              <a:endParaRPr lang="zh-CN" altLang="en-US" sz="2200">
                <a:solidFill>
                  <a:schemeClr val="tx1"/>
                </a:solidFill>
                <a:latin typeface="Arial" pitchFamily="34" charset="0"/>
                <a:ea typeface="楷体_GB2312" pitchFamily="49" charset="-122"/>
              </a:endParaRPr>
            </a:p>
          </p:txBody>
        </p:sp>
      </p:grpSp>
      <p:sp>
        <p:nvSpPr>
          <p:cNvPr id="45068" name="Rectangle 179"/>
          <p:cNvSpPr/>
          <p:nvPr/>
        </p:nvSpPr>
        <p:spPr>
          <a:xfrm>
            <a:off x="827088" y="4365625"/>
            <a:ext cx="9144000" cy="0"/>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45069" name="Rectangle 204"/>
          <p:cNvSpPr/>
          <p:nvPr/>
        </p:nvSpPr>
        <p:spPr>
          <a:xfrm>
            <a:off x="0" y="3314700"/>
            <a:ext cx="9144000" cy="0"/>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nvGrpSpPr>
          <p:cNvPr id="45071" name="组合 33"/>
          <p:cNvGrpSpPr/>
          <p:nvPr/>
        </p:nvGrpSpPr>
        <p:grpSpPr>
          <a:xfrm>
            <a:off x="179388" y="4797425"/>
            <a:ext cx="8964612" cy="1871663"/>
            <a:chOff x="179512" y="4725145"/>
            <a:chExt cx="8964488" cy="1872208"/>
          </a:xfrm>
        </p:grpSpPr>
        <p:sp>
          <p:nvSpPr>
            <p:cNvPr id="45072" name="AutoShape 201"/>
            <p:cNvSpPr/>
            <p:nvPr/>
          </p:nvSpPr>
          <p:spPr>
            <a:xfrm>
              <a:off x="179512" y="4725145"/>
              <a:ext cx="8964488" cy="1872208"/>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5073" name="Rectangle 211"/>
            <p:cNvSpPr/>
            <p:nvPr/>
          </p:nvSpPr>
          <p:spPr>
            <a:xfrm>
              <a:off x="250949" y="5028446"/>
              <a:ext cx="8713666" cy="1311657"/>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latin typeface="楷体_GB2312" pitchFamily="49" charset="-122"/>
                  <a:ea typeface="楷体_GB2312" pitchFamily="49" charset="-122"/>
                </a:rPr>
                <a:t>设计目的：</a:t>
              </a:r>
              <a:r>
                <a:rPr lang="zh-CN" altLang="en-US" sz="2000">
                  <a:latin typeface="楷体_GB2312" pitchFamily="49" charset="-122"/>
                  <a:ea typeface="楷体_GB2312" pitchFamily="49" charset="-122"/>
                  <a:cs typeface="Times New Roman" panose="02020603050405020304" pitchFamily="18" charset="0"/>
                </a:rPr>
                <a:t>根据生活片段，引导学生去探索什么是平移，通过情境创设，学生已激发了强烈的求知欲望，产生了强劲的学习动力，进而导入本节新课</a:t>
              </a:r>
              <a:r>
                <a:rPr lang="en-US" altLang="zh-CN" sz="2000">
                  <a:latin typeface="宋体" panose="02010600030101010101" pitchFamily="2" charset="-122"/>
                  <a:ea typeface="Times New Roman" panose="02020603050405020304" pitchFamily="18" charset="0"/>
                </a:rPr>
                <a:t>——</a:t>
              </a:r>
              <a:r>
                <a:rPr lang="zh-CN" altLang="en-US" sz="2000">
                  <a:latin typeface="楷体_GB2312" pitchFamily="49" charset="-122"/>
                  <a:ea typeface="楷体_GB2312" pitchFamily="49" charset="-122"/>
                  <a:cs typeface="Times New Roman" panose="02020603050405020304" pitchFamily="18" charset="0"/>
                </a:rPr>
                <a:t>图形的平移。</a:t>
              </a:r>
              <a:r>
                <a:rPr lang="zh-CN" altLang="en-US" sz="2000" b="0">
                  <a:latin typeface="楷体_GB2312" pitchFamily="49" charset="-122"/>
                  <a:ea typeface="楷体_GB2312" pitchFamily="49" charset="-122"/>
                  <a:cs typeface="Times New Roman" panose="02020603050405020304" pitchFamily="18" charset="0"/>
                </a:rPr>
                <a:t> </a:t>
              </a:r>
              <a:endParaRPr lang="en-US" altLang="zh-CN" sz="2000" b="0">
                <a:latin typeface="楷体_GB2312" pitchFamily="49" charset="-122"/>
                <a:ea typeface="楷体_GB2312" pitchFamily="49" charset="-122"/>
                <a:cs typeface="Times New Roman" panose="02020603050405020304" pitchFamily="18" charset="0"/>
              </a:endParaRPr>
            </a:p>
            <a:p>
              <a:pPr>
                <a:spcBef>
                  <a:spcPct val="0"/>
                </a:spcBef>
              </a:pPr>
              <a:endParaRPr lang="zh-CN" altLang="en-US" sz="2000">
                <a:latin typeface="楷体_GB2312" pitchFamily="49" charset="-122"/>
                <a:ea typeface="楷体_GB2312" pitchFamily="49" charset="-122"/>
              </a:endParaRPr>
            </a:p>
          </p:txBody>
        </p:sp>
      </p:grpSp>
      <p:pic>
        <p:nvPicPr>
          <p:cNvPr id="45079" name="导入.mpg">
            <a:hlinkClick action="ppaction://media"/>
          </p:cNvPr>
          <p:cNvPicPr>
            <a:picLocks noRot="1" noChangeAspect="1"/>
          </p:cNvPicPr>
          <p:nvPr>
            <a:videoFile r:link="rId3"/>
            <p:extLst>
              <p:ext uri="{DAA4B4D4-6D71-4841-9C94-3DE7FCFB9230}">
                <p14:media xmlns:p14="http://schemas.microsoft.com/office/powerpoint/2010/main" r:link="rId4"/>
              </p:ext>
            </p:extLst>
          </p:nvPr>
        </p:nvPicPr>
        <p:blipFill>
          <a:blip r:embed="rId2"/>
          <a:stretch>
            <a:fillRect/>
          </a:stretch>
        </p:blipFill>
        <p:spPr>
          <a:xfrm>
            <a:off x="179388" y="1700213"/>
            <a:ext cx="5616575" cy="3133725"/>
          </a:xfrm>
          <a:prstGeom prst="rect">
            <a:avLst/>
          </a:prstGeom>
          <a:noFill/>
          <a:ln w="9525">
            <a:noFill/>
          </a:ln>
        </p:spPr>
      </p:pic>
      <p:grpSp>
        <p:nvGrpSpPr>
          <p:cNvPr id="45074" name="组合 36"/>
          <p:cNvGrpSpPr/>
          <p:nvPr/>
        </p:nvGrpSpPr>
        <p:grpSpPr>
          <a:xfrm>
            <a:off x="5867400" y="2276475"/>
            <a:ext cx="3097213" cy="2305050"/>
            <a:chOff x="4644009" y="2276872"/>
            <a:chExt cx="3096343" cy="2304256"/>
          </a:xfrm>
        </p:grpSpPr>
        <p:sp>
          <p:nvSpPr>
            <p:cNvPr id="45075" name="AutoShape 194"/>
            <p:cNvSpPr/>
            <p:nvPr/>
          </p:nvSpPr>
          <p:spPr>
            <a:xfrm>
              <a:off x="4644009" y="2276872"/>
              <a:ext cx="3096343" cy="2304256"/>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latin typeface="Arial" pitchFamily="34" charset="0"/>
                <a:ea typeface="楷体_GB2312" pitchFamily="49" charset="-122"/>
              </a:endParaRPr>
            </a:p>
          </p:txBody>
        </p:sp>
        <p:sp>
          <p:nvSpPr>
            <p:cNvPr id="45076" name="Rectangle 212"/>
            <p:cNvSpPr/>
            <p:nvPr/>
          </p:nvSpPr>
          <p:spPr>
            <a:xfrm>
              <a:off x="4715426" y="3090979"/>
              <a:ext cx="3024926" cy="701433"/>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latin typeface="Times New Roman" panose="02020603050405020304" pitchFamily="18" charset="0"/>
                  <a:ea typeface="楷体_GB2312" pitchFamily="49" charset="-122"/>
                </a:rPr>
                <a:t>思考：这些物体是怎么移动的呢？</a:t>
              </a:r>
              <a:endParaRPr lang="zh-CN" altLang="en-US" sz="2000">
                <a:latin typeface="Arial" pitchFamily="34" charset="0"/>
                <a:ea typeface="楷体_GB2312" pitchFamily="49" charset="-122"/>
              </a:endParaRPr>
            </a:p>
          </p:txBody>
        </p:sp>
      </p:grpSp>
      <p:pic>
        <p:nvPicPr>
          <p:cNvPr id="45078" name="内容占位符 13" descr="QQ截图20120423155759.png"/>
          <p:cNvPicPr>
            <a:picLocks noChangeAspect="1"/>
          </p:cNvPicPr>
          <p:nvPr/>
        </p:nvPicPr>
        <p:blipFill>
          <a:blip r:embed="rId5"/>
          <a:stretch>
            <a:fillRect/>
          </a:stretch>
        </p:blipFill>
        <p:spPr>
          <a:xfrm>
            <a:off x="1042988" y="2133600"/>
            <a:ext cx="3671887" cy="2476500"/>
          </a:xfrm>
          <a:prstGeom prst="rect">
            <a:avLst/>
          </a:prstGeom>
          <a:noFill/>
          <a:ln w="9525">
            <a:noFill/>
          </a:ln>
        </p:spPr>
      </p:pic>
      <p:sp>
        <p:nvSpPr>
          <p:cNvPr id="45070" name="Rectangle 210"/>
          <p:cNvSpPr/>
          <p:nvPr/>
        </p:nvSpPr>
        <p:spPr>
          <a:xfrm>
            <a:off x="468313" y="1671638"/>
            <a:ext cx="3776662" cy="457200"/>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en-US" altLang="zh-CN" sz="2000">
                <a:latin typeface="Arial" pitchFamily="34" charset="0"/>
                <a:ea typeface="宋体" panose="02010600030101010101" pitchFamily="2" charset="-122"/>
              </a:rPr>
              <a:t>[</a:t>
            </a:r>
            <a:r>
              <a:rPr lang="zh-CN" altLang="en-US" sz="2000">
                <a:latin typeface="Times New Roman" panose="02020603050405020304" pitchFamily="18" charset="0"/>
                <a:ea typeface="宋体" panose="02010600030101010101" pitchFamily="2" charset="-122"/>
              </a:rPr>
              <a:t>活动</a:t>
            </a:r>
            <a:r>
              <a:rPr lang="en-US" altLang="zh-CN" sz="2000">
                <a:latin typeface="楷体_GB2312" pitchFamily="49" charset="-122"/>
                <a:ea typeface="宋体" panose="02010600030101010101" pitchFamily="2" charset="-122"/>
              </a:rPr>
              <a:t>1]</a:t>
            </a:r>
            <a:r>
              <a:rPr lang="zh-CN" altLang="en-US">
                <a:latin typeface="楷体_GB2312" pitchFamily="49" charset="-122"/>
                <a:ea typeface="楷体_GB2312" pitchFamily="49" charset="-122"/>
                <a:cs typeface="Times New Roman" panose="02020603050405020304" pitchFamily="18" charset="0"/>
              </a:rPr>
              <a:t> 从生活中寻找数学 </a:t>
            </a:r>
            <a:endParaRPr lang="zh-CN" altLang="en-US">
              <a:latin typeface="楷体_GB2312" pitchFamily="49" charset="-122"/>
              <a:ea typeface="Times New Roman" panose="02020603050405020304" pitchFamily="18" charset="0"/>
            </a:endParaRPr>
          </a:p>
        </p:txBody>
      </p:sp>
    </p:spTree>
  </p:cSld>
  <p:clrMapOvr>
    <a:masterClrMapping/>
  </p:clrMapOvr>
  <p:transition>
    <p:checker/>
  </p:transition>
  <p:timing>
    <p:tnLst>
      <p:par>
        <p:cTn id="1" dur="indefinite" restart="never" nodeType="tmRoot">
          <p:childTnLst>
            <p:seq concurrent="1" nextAc="seek">
              <p:cTn id="2" restart="whenNotActive" fill="hold" evtFilter="cancelBubble" nodeType="interactiveSeq">
                <p:stCondLst>
                  <p:cond evt="onClick" delay="0">
                    <p:tgtEl>
                      <p:spTgt spid="45079"/>
                    </p:tgtEl>
                  </p:cond>
                </p:stCondLst>
                <p:endSync evt="end" delay="0">
                  <p:rtn val="all"/>
                </p:endSync>
                <p:childTnLst>
                  <p:par>
                    <p:cTn id="3" fill="hold" nodeType="clickPar">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5079"/>
                                        </p:tgtEl>
                                      </p:cBhvr>
                                    </p:cmd>
                                  </p:childTnLst>
                                </p:cTn>
                              </p:par>
                            </p:childTnLst>
                          </p:cTn>
                        </p:par>
                      </p:childTnLst>
                    </p:cTn>
                  </p:par>
                </p:childTnLst>
              </p:cTn>
              <p:nextCondLst>
                <p:cond evt="onClick" delay="0">
                  <p:tgtEl>
                    <p:spTgt spid="45079"/>
                  </p:tgtEl>
                </p:cond>
              </p:nextCondLst>
            </p:seq>
            <p:video>
              <p:cMediaNode>
                <p:cTn id="7" fill="hold" display="0">
                  <p:stCondLst>
                    <p:cond delay="indefinite"/>
                  </p:stCondLst>
                </p:cTn>
                <p:tgtEl>
                  <p:spTgt spid="45079"/>
                </p:tgtEl>
              </p:cMediaNode>
            </p:video>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Rectangle 4"/>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五、教学过程说明</a:t>
            </a:r>
            <a:endParaRPr lang="en-US" altLang="zh-CN" sz="2800">
              <a:latin typeface="Arial" pitchFamily="34" charset="0"/>
              <a:ea typeface="隶书" panose="02010509060101010101" pitchFamily="1" charset="-122"/>
            </a:endParaRPr>
          </a:p>
        </p:txBody>
      </p:sp>
      <p:grpSp>
        <p:nvGrpSpPr>
          <p:cNvPr id="46083" name="Group 12"/>
          <p:cNvGrpSpPr/>
          <p:nvPr/>
        </p:nvGrpSpPr>
        <p:grpSpPr>
          <a:xfrm>
            <a:off x="323850" y="1125538"/>
            <a:ext cx="3492500" cy="419100"/>
            <a:chOff x="385" y="799"/>
            <a:chExt cx="2314" cy="369"/>
          </a:xfrm>
        </p:grpSpPr>
        <p:sp>
          <p:nvSpPr>
            <p:cNvPr id="124935" name="AutoShape 7"/>
            <p:cNvSpPr>
              <a:spLocks noChangeArrowheads="1"/>
            </p:cNvSpPr>
            <p:nvPr/>
          </p:nvSpPr>
          <p:spPr bwMode="gray">
            <a:xfrm>
              <a:off x="385" y="799"/>
              <a:ext cx="2314" cy="319"/>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46085" name="AutoShape 8"/>
            <p:cNvSpPr/>
            <p:nvPr/>
          </p:nvSpPr>
          <p:spPr>
            <a:xfrm>
              <a:off x="452" y="828"/>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4937" name="Freeform 9"/>
            <p:cNvSpPr/>
            <p:nvPr/>
          </p:nvSpPr>
          <p:spPr bwMode="gray">
            <a:xfrm>
              <a:off x="489" y="845"/>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4938" name="Text Box 10"/>
            <p:cNvSpPr txBox="1">
              <a:spLocks noChangeArrowheads="1"/>
            </p:cNvSpPr>
            <p:nvPr/>
          </p:nvSpPr>
          <p:spPr bwMode="gray">
            <a:xfrm>
              <a:off x="521" y="845"/>
              <a:ext cx="220" cy="323"/>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1800">
                  <a:solidFill>
                    <a:srgbClr val="FFFFFF"/>
                  </a:solidFill>
                  <a:effectLst>
                    <a:outerShdw blurRad="38100" dist="38100" dir="2700000">
                      <a:srgbClr val="C0C0C0"/>
                    </a:outerShdw>
                  </a:effectLst>
                  <a:latin typeface="Arial" pitchFamily="34" charset="0"/>
                  <a:ea typeface="楷体_GB2312" pitchFamily="49" charset="-122"/>
                </a:rPr>
                <a:t>2</a:t>
              </a:r>
              <a:endParaRPr lang="en-US" altLang="zh-CN" sz="180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46090" name="Rectangle 11"/>
            <p:cNvSpPr/>
            <p:nvPr/>
          </p:nvSpPr>
          <p:spPr>
            <a:xfrm>
              <a:off x="838" y="799"/>
              <a:ext cx="1861" cy="349"/>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solidFill>
                    <a:schemeClr val="tx1"/>
                  </a:solidFill>
                  <a:latin typeface="楷体_GB2312" pitchFamily="49" charset="-122"/>
                  <a:ea typeface="楷体_GB2312" pitchFamily="49" charset="-122"/>
                </a:rPr>
                <a:t>自主预习，探索平移</a:t>
              </a:r>
              <a:endParaRPr lang="zh-CN" altLang="en-US" sz="2200">
                <a:solidFill>
                  <a:schemeClr val="tx1"/>
                </a:solidFill>
                <a:latin typeface="Arial" pitchFamily="34" charset="0"/>
                <a:ea typeface="楷体_GB2312" pitchFamily="49" charset="-122"/>
              </a:endParaRPr>
            </a:p>
          </p:txBody>
        </p:sp>
      </p:grpSp>
      <p:sp>
        <p:nvSpPr>
          <p:cNvPr id="46091" name="AutoShape 19"/>
          <p:cNvSpPr/>
          <p:nvPr/>
        </p:nvSpPr>
        <p:spPr>
          <a:xfrm>
            <a:off x="395288" y="1700213"/>
            <a:ext cx="6697662" cy="433387"/>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6094" name="Rectangle 210"/>
          <p:cNvSpPr/>
          <p:nvPr/>
        </p:nvSpPr>
        <p:spPr>
          <a:xfrm>
            <a:off x="468313" y="1701800"/>
            <a:ext cx="2182812" cy="396875"/>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en-US" altLang="zh-CN" sz="2000">
                <a:latin typeface="Arial" pitchFamily="34" charset="0"/>
                <a:ea typeface="宋体" panose="02010600030101010101" pitchFamily="2" charset="-122"/>
              </a:rPr>
              <a:t>[</a:t>
            </a:r>
            <a:r>
              <a:rPr lang="zh-CN" altLang="en-US" sz="2000">
                <a:latin typeface="Times New Roman" panose="02020603050405020304" pitchFamily="18" charset="0"/>
                <a:ea typeface="宋体" panose="02010600030101010101" pitchFamily="2" charset="-122"/>
              </a:rPr>
              <a:t>活动</a:t>
            </a:r>
            <a:r>
              <a:rPr lang="en-US" altLang="zh-CN" sz="2000">
                <a:latin typeface="楷体_GB2312" pitchFamily="49" charset="-122"/>
                <a:ea typeface="宋体" panose="02010600030101010101" pitchFamily="2" charset="-122"/>
              </a:rPr>
              <a:t>2]</a:t>
            </a:r>
            <a:r>
              <a:rPr lang="zh-CN" altLang="en-US" sz="2000">
                <a:latin typeface="Times New Roman" panose="02020603050405020304" pitchFamily="18" charset="0"/>
                <a:ea typeface="宋体" panose="02010600030101010101" pitchFamily="2" charset="-122"/>
              </a:rPr>
              <a:t>自主预习</a:t>
            </a:r>
            <a:r>
              <a:rPr lang="zh-CN" altLang="en-US" sz="1000" b="0">
                <a:latin typeface="Times New Roman" panose="02020603050405020304" pitchFamily="18" charset="0"/>
                <a:ea typeface="宋体" panose="02010600030101010101" pitchFamily="2" charset="-122"/>
              </a:rPr>
              <a:t>：</a:t>
            </a:r>
            <a:endParaRPr lang="zh-CN" altLang="en-US" sz="1800" b="0">
              <a:latin typeface="Arial" pitchFamily="34" charset="0"/>
              <a:ea typeface="楷体_GB2312" pitchFamily="49" charset="-122"/>
            </a:endParaRPr>
          </a:p>
        </p:txBody>
      </p:sp>
      <p:grpSp>
        <p:nvGrpSpPr>
          <p:cNvPr id="46095" name="组合 33"/>
          <p:cNvGrpSpPr/>
          <p:nvPr/>
        </p:nvGrpSpPr>
        <p:grpSpPr>
          <a:xfrm>
            <a:off x="179388" y="4797425"/>
            <a:ext cx="8964612" cy="1871663"/>
            <a:chOff x="179512" y="4725145"/>
            <a:chExt cx="8964488" cy="1872208"/>
          </a:xfrm>
        </p:grpSpPr>
        <p:sp>
          <p:nvSpPr>
            <p:cNvPr id="46096" name="AutoShape 201"/>
            <p:cNvSpPr/>
            <p:nvPr/>
          </p:nvSpPr>
          <p:spPr>
            <a:xfrm>
              <a:off x="179512" y="4725145"/>
              <a:ext cx="8964488" cy="1872208"/>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6097" name="Rectangle 211"/>
            <p:cNvSpPr/>
            <p:nvPr/>
          </p:nvSpPr>
          <p:spPr>
            <a:xfrm>
              <a:off x="250949" y="5333335"/>
              <a:ext cx="8713666" cy="701879"/>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latin typeface="楷体_GB2312" pitchFamily="49" charset="-122"/>
                  <a:ea typeface="楷体_GB2312" pitchFamily="49" charset="-122"/>
                </a:rPr>
                <a:t>设计目的：</a:t>
              </a:r>
              <a:r>
                <a:rPr lang="zh-CN" altLang="en-US" sz="2000">
                  <a:latin typeface="楷体_GB2312" pitchFamily="49" charset="-122"/>
                  <a:ea typeface="楷体_GB2312" pitchFamily="49" charset="-122"/>
                  <a:cs typeface="Times New Roman" panose="02020603050405020304" pitchFamily="18" charset="0"/>
                </a:rPr>
                <a:t>把时间还给学生，让学生自主预习，自己去探索新知，并解决一些简单的问题。真正做到以学生为主体，培养学生的自学能力。</a:t>
              </a:r>
              <a:endParaRPr lang="en-US" altLang="zh-CN" sz="2000">
                <a:latin typeface="楷体_GB2312" pitchFamily="49" charset="-122"/>
                <a:ea typeface="Times New Roman" panose="02020603050405020304" pitchFamily="18" charset="0"/>
              </a:endParaRPr>
            </a:p>
          </p:txBody>
        </p:sp>
      </p:grpSp>
      <p:grpSp>
        <p:nvGrpSpPr>
          <p:cNvPr id="46098" name="组合 36"/>
          <p:cNvGrpSpPr/>
          <p:nvPr/>
        </p:nvGrpSpPr>
        <p:grpSpPr>
          <a:xfrm>
            <a:off x="5867400" y="2276475"/>
            <a:ext cx="3097213" cy="2305050"/>
            <a:chOff x="4644009" y="2276872"/>
            <a:chExt cx="3096343" cy="2304256"/>
          </a:xfrm>
        </p:grpSpPr>
        <p:sp>
          <p:nvSpPr>
            <p:cNvPr id="46099" name="AutoShape 194"/>
            <p:cNvSpPr/>
            <p:nvPr/>
          </p:nvSpPr>
          <p:spPr>
            <a:xfrm>
              <a:off x="4644009" y="2276872"/>
              <a:ext cx="3096343" cy="2304256"/>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latin typeface="Arial" pitchFamily="34" charset="0"/>
                <a:ea typeface="楷体_GB2312" pitchFamily="49" charset="-122"/>
              </a:endParaRPr>
            </a:p>
          </p:txBody>
        </p:sp>
        <p:sp>
          <p:nvSpPr>
            <p:cNvPr id="46100" name="Rectangle 212"/>
            <p:cNvSpPr/>
            <p:nvPr/>
          </p:nvSpPr>
          <p:spPr>
            <a:xfrm>
              <a:off x="4715426" y="2633936"/>
              <a:ext cx="3024926" cy="1615519"/>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latin typeface="楷体_GB2312" pitchFamily="49" charset="-122"/>
                  <a:ea typeface="楷体_GB2312" pitchFamily="49" charset="-122"/>
                </a:rPr>
                <a:t>思考</a:t>
              </a:r>
              <a:r>
                <a:rPr lang="zh-CN" altLang="en-US" sz="2000">
                  <a:latin typeface="楷体_GB2312" pitchFamily="49" charset="-122"/>
                  <a:ea typeface="楷体_GB2312" pitchFamily="49" charset="-122"/>
                  <a:sym typeface="Wingdings" panose="05000000000000000000" pitchFamily="2" charset="2"/>
                </a:rPr>
                <a:t>：</a:t>
              </a:r>
              <a:endParaRPr lang="zh-CN" altLang="en-US" sz="2000">
                <a:latin typeface="楷体_GB2312" pitchFamily="49" charset="-122"/>
                <a:ea typeface="楷体_GB2312" pitchFamily="49" charset="-122"/>
                <a:sym typeface="Wingdings" panose="05000000000000000000" pitchFamily="2" charset="2"/>
              </a:endParaRPr>
            </a:p>
            <a:p>
              <a:pPr>
                <a:spcBef>
                  <a:spcPct val="0"/>
                </a:spcBef>
              </a:pPr>
              <a:r>
                <a:rPr lang="zh-CN" altLang="en-US" sz="2000">
                  <a:latin typeface="楷体_GB2312" pitchFamily="49" charset="-122"/>
                  <a:ea typeface="楷体_GB2312" pitchFamily="49" charset="-122"/>
                  <a:sym typeface="Wingdings" panose="05000000000000000000" pitchFamily="2" charset="2"/>
                </a:rPr>
                <a:t>（</a:t>
              </a:r>
              <a:r>
                <a:rPr lang="en-US" altLang="zh-CN" sz="2000">
                  <a:latin typeface="楷体_GB2312" pitchFamily="49" charset="-122"/>
                  <a:ea typeface="楷体_GB2312" pitchFamily="49" charset="-122"/>
                  <a:sym typeface="Wingdings" panose="05000000000000000000" pitchFamily="2" charset="2"/>
                </a:rPr>
                <a:t>1</a:t>
              </a:r>
              <a:r>
                <a:rPr lang="zh-CN" altLang="en-US" sz="2000">
                  <a:latin typeface="楷体_GB2312" pitchFamily="49" charset="-122"/>
                  <a:ea typeface="楷体_GB2312" pitchFamily="49" charset="-122"/>
                  <a:sym typeface="Wingdings" panose="05000000000000000000" pitchFamily="2" charset="2"/>
                </a:rPr>
                <a:t>）</a:t>
              </a:r>
              <a:r>
                <a:rPr lang="zh-CN" altLang="en-US" sz="2000">
                  <a:latin typeface="楷体_GB2312" pitchFamily="49" charset="-122"/>
                  <a:ea typeface="楷体_GB2312" pitchFamily="49" charset="-122"/>
                </a:rPr>
                <a:t>什么叫平移？</a:t>
              </a:r>
              <a:endParaRPr lang="en-US" altLang="zh-CN" sz="2000">
                <a:latin typeface="楷体_GB2312" pitchFamily="49" charset="-122"/>
                <a:ea typeface="楷体_GB2312" pitchFamily="49" charset="-122"/>
              </a:endParaRPr>
            </a:p>
            <a:p>
              <a:pPr>
                <a:spcBef>
                  <a:spcPct val="0"/>
                </a:spcBef>
              </a:pPr>
              <a:endParaRPr lang="zh-CN" altLang="en-US" sz="2000">
                <a:latin typeface="楷体_GB2312" pitchFamily="49" charset="-122"/>
                <a:ea typeface="楷体_GB2312" pitchFamily="49" charset="-122"/>
              </a:endParaRPr>
            </a:p>
            <a:p>
              <a:pPr>
                <a:spcBef>
                  <a:spcPct val="0"/>
                </a:spcBef>
              </a:pPr>
              <a:r>
                <a:rPr lang="zh-CN" altLang="en-US" sz="2000">
                  <a:latin typeface="楷体_GB2312" pitchFamily="49" charset="-122"/>
                  <a:ea typeface="楷体_GB2312" pitchFamily="49" charset="-122"/>
                </a:rPr>
                <a:t>（</a:t>
              </a:r>
              <a:r>
                <a:rPr lang="en-US" altLang="zh-CN" sz="2000">
                  <a:latin typeface="楷体_GB2312" pitchFamily="49" charset="-122"/>
                  <a:ea typeface="楷体_GB2312" pitchFamily="49" charset="-122"/>
                </a:rPr>
                <a:t>2</a:t>
              </a:r>
              <a:r>
                <a:rPr lang="zh-CN" altLang="en-US" sz="2000">
                  <a:latin typeface="楷体_GB2312" pitchFamily="49" charset="-122"/>
                  <a:ea typeface="楷体_GB2312" pitchFamily="49" charset="-122"/>
                </a:rPr>
                <a:t>）图中哪些是可以通过平移得到的</a:t>
              </a:r>
              <a:r>
                <a:rPr lang="zh-CN" altLang="en-US" sz="2000">
                  <a:latin typeface="Times New Roman" panose="02020603050405020304" pitchFamily="18" charset="0"/>
                  <a:ea typeface="宋体" panose="02010600030101010101" pitchFamily="2" charset="-122"/>
                </a:rPr>
                <a:t>？</a:t>
              </a:r>
              <a:endParaRPr lang="zh-CN" altLang="en-US" sz="2000">
                <a:latin typeface="Arial" pitchFamily="34" charset="0"/>
                <a:ea typeface="楷体_GB2312" pitchFamily="49" charset="-122"/>
              </a:endParaRPr>
            </a:p>
          </p:txBody>
        </p:sp>
      </p:grpSp>
      <p:grpSp>
        <p:nvGrpSpPr>
          <p:cNvPr id="46102" name="组合 46101"/>
          <p:cNvGrpSpPr>
            <a:grpSpLocks noChangeAspect="1"/>
          </p:cNvGrpSpPr>
          <p:nvPr/>
        </p:nvGrpSpPr>
        <p:grpSpPr>
          <a:xfrm>
            <a:off x="900113" y="2276475"/>
            <a:ext cx="3873500" cy="769938"/>
            <a:chOff x="7313" y="5291"/>
            <a:chExt cx="16363" cy="3354"/>
          </a:xfrm>
        </p:grpSpPr>
        <p:sp>
          <p:nvSpPr>
            <p:cNvPr id="46103" name="矩形 46102"/>
            <p:cNvSpPr>
              <a:spLocks noChangeAspect="1"/>
            </p:cNvSpPr>
            <p:nvPr/>
          </p:nvSpPr>
          <p:spPr>
            <a:xfrm>
              <a:off x="7313" y="5291"/>
              <a:ext cx="16363" cy="3354"/>
            </a:xfrm>
            <a:prstGeom prst="rect">
              <a:avLst/>
            </a:prstGeom>
            <a:noFill/>
            <a:ln w="9525">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pic>
          <p:nvPicPr>
            <p:cNvPr id="46104" name="Picture 30" descr="dz"/>
            <p:cNvPicPr>
              <a:picLocks noChangeAspect="1"/>
            </p:cNvPicPr>
            <p:nvPr/>
          </p:nvPicPr>
          <p:blipFill>
            <a:blip r:embed="rId2"/>
            <a:stretch>
              <a:fillRect/>
            </a:stretch>
          </p:blipFill>
          <p:spPr>
            <a:xfrm>
              <a:off x="9420" y="5291"/>
              <a:ext cx="2295" cy="2299"/>
            </a:xfrm>
            <a:prstGeom prst="rect">
              <a:avLst/>
            </a:prstGeom>
            <a:noFill/>
            <a:ln w="9525">
              <a:noFill/>
            </a:ln>
          </p:spPr>
        </p:pic>
        <p:pic>
          <p:nvPicPr>
            <p:cNvPr id="46105" name="Picture 29" descr="aod"/>
            <p:cNvPicPr>
              <a:picLocks noChangeAspect="1"/>
            </p:cNvPicPr>
            <p:nvPr/>
          </p:nvPicPr>
          <p:blipFill>
            <a:blip r:embed="rId3"/>
            <a:stretch>
              <a:fillRect/>
            </a:stretch>
          </p:blipFill>
          <p:spPr>
            <a:xfrm>
              <a:off x="20408" y="5371"/>
              <a:ext cx="3242" cy="2135"/>
            </a:xfrm>
            <a:prstGeom prst="rect">
              <a:avLst/>
            </a:prstGeom>
            <a:noFill/>
            <a:ln w="9525">
              <a:noFill/>
            </a:ln>
          </p:spPr>
        </p:pic>
        <p:pic>
          <p:nvPicPr>
            <p:cNvPr id="46106" name="Picture 28" descr="mazida"/>
            <p:cNvPicPr>
              <a:picLocks noChangeAspect="1"/>
            </p:cNvPicPr>
            <p:nvPr/>
          </p:nvPicPr>
          <p:blipFill>
            <a:blip r:embed="rId4"/>
            <a:stretch>
              <a:fillRect/>
            </a:stretch>
          </p:blipFill>
          <p:spPr>
            <a:xfrm>
              <a:off x="12122" y="5417"/>
              <a:ext cx="2433" cy="2046"/>
            </a:xfrm>
            <a:prstGeom prst="rect">
              <a:avLst/>
            </a:prstGeom>
            <a:noFill/>
            <a:ln w="9525">
              <a:noFill/>
            </a:ln>
          </p:spPr>
        </p:pic>
        <p:pic>
          <p:nvPicPr>
            <p:cNvPr id="46107" name="Picture 27" descr="bk"/>
            <p:cNvPicPr>
              <a:picLocks noChangeAspect="1"/>
            </p:cNvPicPr>
            <p:nvPr/>
          </p:nvPicPr>
          <p:blipFill>
            <a:blip r:embed="rId5"/>
            <a:stretch>
              <a:fillRect/>
            </a:stretch>
          </p:blipFill>
          <p:spPr>
            <a:xfrm>
              <a:off x="14977" y="5365"/>
              <a:ext cx="2429" cy="2147"/>
            </a:xfrm>
            <a:prstGeom prst="rect">
              <a:avLst/>
            </a:prstGeom>
            <a:noFill/>
            <a:ln w="9525">
              <a:noFill/>
            </a:ln>
          </p:spPr>
        </p:pic>
        <p:pic>
          <p:nvPicPr>
            <p:cNvPr id="46108" name="Picture 26" descr="toyota"/>
            <p:cNvPicPr>
              <a:picLocks noChangeAspect="1"/>
            </p:cNvPicPr>
            <p:nvPr/>
          </p:nvPicPr>
          <p:blipFill>
            <a:blip r:embed="rId6"/>
            <a:stretch>
              <a:fillRect/>
            </a:stretch>
          </p:blipFill>
          <p:spPr>
            <a:xfrm>
              <a:off x="17825" y="5512"/>
              <a:ext cx="2161" cy="1853"/>
            </a:xfrm>
            <a:prstGeom prst="rect">
              <a:avLst/>
            </a:prstGeom>
            <a:noFill/>
            <a:ln w="9525">
              <a:noFill/>
            </a:ln>
          </p:spPr>
        </p:pic>
        <p:pic>
          <p:nvPicPr>
            <p:cNvPr id="46109" name="Picture 25" descr="xiu"/>
            <p:cNvPicPr>
              <a:picLocks noChangeAspect="1"/>
            </p:cNvPicPr>
            <p:nvPr/>
          </p:nvPicPr>
          <p:blipFill>
            <a:blip r:embed="rId7"/>
            <a:stretch>
              <a:fillRect/>
            </a:stretch>
          </p:blipFill>
          <p:spPr>
            <a:xfrm>
              <a:off x="7418" y="5536"/>
              <a:ext cx="1643" cy="1808"/>
            </a:xfrm>
            <a:prstGeom prst="rect">
              <a:avLst/>
            </a:prstGeom>
            <a:noFill/>
            <a:ln w="9525">
              <a:noFill/>
            </a:ln>
          </p:spPr>
        </p:pic>
      </p:grpSp>
      <p:grpSp>
        <p:nvGrpSpPr>
          <p:cNvPr id="46110" name="组合 46109"/>
          <p:cNvGrpSpPr>
            <a:grpSpLocks noChangeAspect="1"/>
          </p:cNvGrpSpPr>
          <p:nvPr/>
        </p:nvGrpSpPr>
        <p:grpSpPr>
          <a:xfrm>
            <a:off x="900113" y="2997200"/>
            <a:ext cx="2735262" cy="1743075"/>
            <a:chOff x="7313" y="7451"/>
            <a:chExt cx="13596" cy="8680"/>
          </a:xfrm>
        </p:grpSpPr>
        <p:sp>
          <p:nvSpPr>
            <p:cNvPr id="46111" name="矩形 46110"/>
            <p:cNvSpPr>
              <a:spLocks noChangeAspect="1"/>
            </p:cNvSpPr>
            <p:nvPr/>
          </p:nvSpPr>
          <p:spPr>
            <a:xfrm>
              <a:off x="7313" y="7451"/>
              <a:ext cx="13596" cy="8680"/>
            </a:xfrm>
            <a:prstGeom prst="rect">
              <a:avLst/>
            </a:prstGeom>
            <a:noFill/>
            <a:ln w="9525">
              <a:noFill/>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p>
          </p:txBody>
        </p:sp>
        <p:pic>
          <p:nvPicPr>
            <p:cNvPr id="46112" name="图片 46111" descr="QQ图片20140421161207"/>
            <p:cNvPicPr>
              <a:picLocks noChangeAspect="1"/>
            </p:cNvPicPr>
            <p:nvPr/>
          </p:nvPicPr>
          <p:blipFill>
            <a:blip r:embed="rId8"/>
            <a:stretch>
              <a:fillRect/>
            </a:stretch>
          </p:blipFill>
          <p:spPr>
            <a:xfrm>
              <a:off x="7975" y="11712"/>
              <a:ext cx="5590" cy="4419"/>
            </a:xfrm>
            <a:prstGeom prst="rect">
              <a:avLst/>
            </a:prstGeom>
            <a:noFill/>
            <a:ln w="9525">
              <a:noFill/>
            </a:ln>
          </p:spPr>
        </p:pic>
        <p:pic>
          <p:nvPicPr>
            <p:cNvPr id="46113" name="图片 46112" descr="QQ图片20140421161158"/>
            <p:cNvPicPr>
              <a:picLocks noChangeAspect="1"/>
            </p:cNvPicPr>
            <p:nvPr/>
          </p:nvPicPr>
          <p:blipFill>
            <a:blip r:embed="rId9"/>
            <a:stretch>
              <a:fillRect/>
            </a:stretch>
          </p:blipFill>
          <p:spPr>
            <a:xfrm>
              <a:off x="14620" y="7451"/>
              <a:ext cx="5976" cy="2853"/>
            </a:xfrm>
            <a:prstGeom prst="rect">
              <a:avLst/>
            </a:prstGeom>
            <a:noFill/>
            <a:ln w="9525">
              <a:noFill/>
            </a:ln>
          </p:spPr>
        </p:pic>
        <p:pic>
          <p:nvPicPr>
            <p:cNvPr id="46114" name="图片 46113" descr="QQ图片20140421161151"/>
            <p:cNvPicPr>
              <a:picLocks noChangeAspect="1"/>
            </p:cNvPicPr>
            <p:nvPr/>
          </p:nvPicPr>
          <p:blipFill>
            <a:blip r:embed="rId10"/>
            <a:stretch>
              <a:fillRect/>
            </a:stretch>
          </p:blipFill>
          <p:spPr>
            <a:xfrm>
              <a:off x="7313" y="7850"/>
              <a:ext cx="5519" cy="2677"/>
            </a:xfrm>
            <a:prstGeom prst="rect">
              <a:avLst/>
            </a:prstGeom>
            <a:noFill/>
            <a:ln w="9525">
              <a:noFill/>
            </a:ln>
          </p:spPr>
        </p:pic>
        <p:pic>
          <p:nvPicPr>
            <p:cNvPr id="46115" name="图片 46114" descr="QQ图片20140421161211"/>
            <p:cNvPicPr>
              <a:picLocks noChangeAspect="1"/>
            </p:cNvPicPr>
            <p:nvPr/>
          </p:nvPicPr>
          <p:blipFill>
            <a:blip r:embed="rId11"/>
            <a:stretch>
              <a:fillRect/>
            </a:stretch>
          </p:blipFill>
          <p:spPr>
            <a:xfrm>
              <a:off x="15020" y="12642"/>
              <a:ext cx="5889" cy="3099"/>
            </a:xfrm>
            <a:prstGeom prst="rect">
              <a:avLst/>
            </a:prstGeom>
            <a:noFill/>
            <a:ln w="9525">
              <a:noFill/>
            </a:ln>
          </p:spPr>
        </p:pic>
      </p:grpSp>
    </p:spTree>
  </p:cSld>
  <p:clrMapOvr>
    <a:masterClrMapping/>
  </p:clrMapOvr>
  <p:transition>
    <p:checke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4"/>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五、教学过程说明</a:t>
            </a:r>
            <a:endParaRPr lang="en-US" altLang="zh-CN" sz="2800">
              <a:latin typeface="Arial" pitchFamily="34" charset="0"/>
              <a:ea typeface="隶书" panose="02010509060101010101" pitchFamily="1" charset="-122"/>
            </a:endParaRPr>
          </a:p>
        </p:txBody>
      </p:sp>
      <p:grpSp>
        <p:nvGrpSpPr>
          <p:cNvPr id="12291" name="Group 12"/>
          <p:cNvGrpSpPr/>
          <p:nvPr/>
        </p:nvGrpSpPr>
        <p:grpSpPr>
          <a:xfrm>
            <a:off x="323850" y="1125538"/>
            <a:ext cx="3492500" cy="419100"/>
            <a:chOff x="385" y="799"/>
            <a:chExt cx="2314" cy="369"/>
          </a:xfrm>
        </p:grpSpPr>
        <p:sp>
          <p:nvSpPr>
            <p:cNvPr id="124935" name="AutoShape 7"/>
            <p:cNvSpPr>
              <a:spLocks noChangeArrowheads="1"/>
            </p:cNvSpPr>
            <p:nvPr/>
          </p:nvSpPr>
          <p:spPr bwMode="gray">
            <a:xfrm>
              <a:off x="385" y="799"/>
              <a:ext cx="2314" cy="319"/>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304" name="AutoShape 8"/>
            <p:cNvSpPr/>
            <p:nvPr/>
          </p:nvSpPr>
          <p:spPr>
            <a:xfrm>
              <a:off x="452" y="828"/>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4937" name="Freeform 9"/>
            <p:cNvSpPr/>
            <p:nvPr/>
          </p:nvSpPr>
          <p:spPr bwMode="gray">
            <a:xfrm>
              <a:off x="489" y="845"/>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4938" name="Text Box 10"/>
            <p:cNvSpPr txBox="1">
              <a:spLocks noChangeArrowheads="1"/>
            </p:cNvSpPr>
            <p:nvPr/>
          </p:nvSpPr>
          <p:spPr bwMode="gray">
            <a:xfrm>
              <a:off x="521" y="845"/>
              <a:ext cx="220" cy="323"/>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1800">
                  <a:solidFill>
                    <a:srgbClr val="FFFFFF"/>
                  </a:solidFill>
                  <a:effectLst>
                    <a:outerShdw blurRad="38100" dist="38100" dir="2700000">
                      <a:srgbClr val="C0C0C0"/>
                    </a:outerShdw>
                  </a:effectLst>
                  <a:latin typeface="Arial" pitchFamily="34" charset="0"/>
                  <a:ea typeface="楷体_GB2312" pitchFamily="49" charset="-122"/>
                </a:rPr>
                <a:t>3</a:t>
              </a:r>
              <a:endParaRPr lang="en-US" altLang="zh-CN" sz="180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12309" name="Rectangle 11"/>
            <p:cNvSpPr/>
            <p:nvPr/>
          </p:nvSpPr>
          <p:spPr>
            <a:xfrm>
              <a:off x="838" y="799"/>
              <a:ext cx="1861" cy="349"/>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solidFill>
                    <a:schemeClr val="tx1"/>
                  </a:solidFill>
                  <a:latin typeface="楷体_GB2312" pitchFamily="49" charset="-122"/>
                  <a:ea typeface="楷体_GB2312" pitchFamily="49" charset="-122"/>
                </a:rPr>
                <a:t>合作交流，学习平移</a:t>
              </a:r>
              <a:endParaRPr lang="zh-CN" altLang="en-US" sz="2200">
                <a:solidFill>
                  <a:schemeClr val="tx1"/>
                </a:solidFill>
                <a:latin typeface="Arial" pitchFamily="34" charset="0"/>
                <a:ea typeface="楷体_GB2312" pitchFamily="49" charset="-122"/>
              </a:endParaRPr>
            </a:p>
          </p:txBody>
        </p:sp>
      </p:grpSp>
      <p:sp>
        <p:nvSpPr>
          <p:cNvPr id="12292" name="AutoShape 19"/>
          <p:cNvSpPr/>
          <p:nvPr/>
        </p:nvSpPr>
        <p:spPr>
          <a:xfrm>
            <a:off x="395288" y="1700213"/>
            <a:ext cx="6697662" cy="433387"/>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12293" name="Rectangle 179"/>
          <p:cNvSpPr/>
          <p:nvPr/>
        </p:nvSpPr>
        <p:spPr>
          <a:xfrm>
            <a:off x="827088" y="4365625"/>
            <a:ext cx="9144000" cy="0"/>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294" name="Rectangle 204"/>
          <p:cNvSpPr/>
          <p:nvPr/>
        </p:nvSpPr>
        <p:spPr>
          <a:xfrm>
            <a:off x="0" y="3314700"/>
            <a:ext cx="9144000" cy="0"/>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grpSp>
        <p:nvGrpSpPr>
          <p:cNvPr id="12296" name="组合 33"/>
          <p:cNvGrpSpPr/>
          <p:nvPr/>
        </p:nvGrpSpPr>
        <p:grpSpPr>
          <a:xfrm>
            <a:off x="179388" y="4797425"/>
            <a:ext cx="8964612" cy="1871663"/>
            <a:chOff x="179512" y="4725145"/>
            <a:chExt cx="8964488" cy="1872208"/>
          </a:xfrm>
        </p:grpSpPr>
        <p:sp>
          <p:nvSpPr>
            <p:cNvPr id="12301" name="AutoShape 201"/>
            <p:cNvSpPr/>
            <p:nvPr/>
          </p:nvSpPr>
          <p:spPr>
            <a:xfrm>
              <a:off x="179512" y="4725145"/>
              <a:ext cx="8964488" cy="1872208"/>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12302" name="Rectangle 211"/>
            <p:cNvSpPr/>
            <p:nvPr/>
          </p:nvSpPr>
          <p:spPr>
            <a:xfrm>
              <a:off x="251520" y="4869160"/>
              <a:ext cx="8712968" cy="1631216"/>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latin typeface="Times New Roman" panose="02020603050405020304" pitchFamily="18" charset="0"/>
                  <a:ea typeface="宋体" panose="02010600030101010101" pitchFamily="2" charset="-122"/>
                </a:rPr>
                <a:t>设计目的：美丽图案</a:t>
              </a:r>
              <a:r>
                <a:rPr lang="en-US" altLang="zh-CN" sz="2000">
                  <a:latin typeface="楷体_GB2312" pitchFamily="49" charset="-122"/>
                  <a:ea typeface="宋体" panose="02010600030101010101" pitchFamily="2" charset="-122"/>
                </a:rPr>
                <a:t>,</a:t>
              </a:r>
              <a:r>
                <a:rPr lang="zh-CN" altLang="en-US" sz="2000">
                  <a:latin typeface="Times New Roman" panose="02020603050405020304" pitchFamily="18" charset="0"/>
                  <a:ea typeface="宋体" panose="02010600030101010101" pitchFamily="2" charset="-122"/>
                </a:rPr>
                <a:t>贴近学生生活</a:t>
              </a:r>
              <a:r>
                <a:rPr lang="en-US" altLang="zh-CN" sz="2000">
                  <a:latin typeface="楷体_GB2312" pitchFamily="49" charset="-122"/>
                  <a:ea typeface="宋体" panose="02010600030101010101" pitchFamily="2" charset="-122"/>
                </a:rPr>
                <a:t>,</a:t>
              </a:r>
              <a:r>
                <a:rPr lang="zh-CN" altLang="en-US" sz="2000">
                  <a:latin typeface="Times New Roman" panose="02020603050405020304" pitchFamily="18" charset="0"/>
                  <a:ea typeface="宋体" panose="02010600030101010101" pitchFamily="2" charset="-122"/>
                </a:rPr>
                <a:t>易激发学生的学习兴趣</a:t>
              </a:r>
              <a:r>
                <a:rPr lang="en-US" altLang="zh-CN" sz="2000">
                  <a:latin typeface="楷体_GB2312" pitchFamily="49" charset="-122"/>
                  <a:ea typeface="宋体" panose="02010600030101010101" pitchFamily="2" charset="-122"/>
                </a:rPr>
                <a:t>.</a:t>
              </a:r>
              <a:r>
                <a:rPr lang="zh-CN" altLang="en-US" sz="2000">
                  <a:latin typeface="Times New Roman" panose="02020603050405020304" pitchFamily="18" charset="0"/>
                  <a:ea typeface="宋体" panose="02010600030101010101" pitchFamily="2" charset="-122"/>
                </a:rPr>
                <a:t>图案的移动在学生已有的生活经验中是大量存在的</a:t>
              </a:r>
              <a:r>
                <a:rPr lang="en-US" altLang="zh-CN" sz="2000">
                  <a:latin typeface="楷体_GB2312" pitchFamily="49" charset="-122"/>
                  <a:ea typeface="宋体" panose="02010600030101010101" pitchFamily="2" charset="-122"/>
                </a:rPr>
                <a:t>,</a:t>
              </a:r>
              <a:r>
                <a:rPr lang="zh-CN" altLang="en-US" sz="2000">
                  <a:latin typeface="Times New Roman" panose="02020603050405020304" pitchFamily="18" charset="0"/>
                  <a:ea typeface="宋体" panose="02010600030101010101" pitchFamily="2" charset="-122"/>
                </a:rPr>
                <a:t>只不过学生没有有心注意</a:t>
              </a:r>
              <a:r>
                <a:rPr lang="en-US" altLang="zh-CN" sz="2000">
                  <a:latin typeface="楷体_GB2312" pitchFamily="49" charset="-122"/>
                  <a:ea typeface="宋体" panose="02010600030101010101" pitchFamily="2" charset="-122"/>
                </a:rPr>
                <a:t>,</a:t>
              </a:r>
              <a:r>
                <a:rPr lang="zh-CN" altLang="en-US" sz="2000">
                  <a:latin typeface="Times New Roman" panose="02020603050405020304" pitchFamily="18" charset="0"/>
                  <a:ea typeface="宋体" panose="02010600030101010101" pitchFamily="2" charset="-122"/>
                </a:rPr>
                <a:t>创设这样一个问题情境将激起学生主动回忆与联想</a:t>
              </a:r>
              <a:r>
                <a:rPr lang="en-US" altLang="zh-CN" sz="2000">
                  <a:latin typeface="楷体_GB2312" pitchFamily="49" charset="-122"/>
                  <a:ea typeface="宋体" panose="02010600030101010101" pitchFamily="2" charset="-122"/>
                </a:rPr>
                <a:t>.</a:t>
              </a:r>
              <a:r>
                <a:rPr lang="zh-CN" altLang="en-US" sz="2000">
                  <a:latin typeface="Times New Roman" panose="02020603050405020304" pitchFamily="18" charset="0"/>
                  <a:ea typeface="宋体" panose="02010600030101010101" pitchFamily="2" charset="-122"/>
                </a:rPr>
                <a:t>通过问题</a:t>
              </a:r>
              <a:r>
                <a:rPr lang="en-US" altLang="zh-CN" sz="2000">
                  <a:latin typeface="楷体_GB2312" pitchFamily="49" charset="-122"/>
                  <a:ea typeface="宋体" panose="02010600030101010101" pitchFamily="2" charset="-122"/>
                </a:rPr>
                <a:t>(1)</a:t>
              </a:r>
              <a:r>
                <a:rPr lang="zh-CN" altLang="en-US" sz="2000">
                  <a:latin typeface="Times New Roman" panose="02020603050405020304" pitchFamily="18" charset="0"/>
                  <a:ea typeface="宋体" panose="02010600030101010101" pitchFamily="2" charset="-122"/>
                </a:rPr>
                <a:t>引导学生从图形特点的角度去观察图案移动的共同特点</a:t>
              </a:r>
              <a:r>
                <a:rPr lang="en-US" altLang="zh-CN" sz="2000">
                  <a:latin typeface="楷体_GB2312" pitchFamily="49" charset="-122"/>
                  <a:ea typeface="宋体" panose="02010600030101010101" pitchFamily="2" charset="-122"/>
                </a:rPr>
                <a:t>. </a:t>
              </a:r>
              <a:r>
                <a:rPr lang="zh-CN" altLang="en-US" sz="2000">
                  <a:latin typeface="Times New Roman" panose="02020603050405020304" pitchFamily="18" charset="0"/>
                  <a:ea typeface="宋体" panose="02010600030101010101" pitchFamily="2" charset="-122"/>
                </a:rPr>
                <a:t>问题</a:t>
              </a:r>
              <a:r>
                <a:rPr lang="en-US" altLang="zh-CN" sz="2000">
                  <a:latin typeface="楷体_GB2312" pitchFamily="49" charset="-122"/>
                  <a:ea typeface="宋体" panose="02010600030101010101" pitchFamily="2" charset="-122"/>
                </a:rPr>
                <a:t>(2)</a:t>
              </a:r>
              <a:r>
                <a:rPr lang="zh-CN" altLang="en-US" sz="2000">
                  <a:latin typeface="Times New Roman" panose="02020603050405020304" pitchFamily="18" charset="0"/>
                  <a:ea typeface="宋体" panose="02010600030101010101" pitchFamily="2" charset="-122"/>
                </a:rPr>
                <a:t>是引导学生进一步理解问题</a:t>
              </a:r>
              <a:r>
                <a:rPr lang="en-US" altLang="zh-CN" sz="2000">
                  <a:latin typeface="楷体_GB2312" pitchFamily="49" charset="-122"/>
                  <a:ea typeface="宋体" panose="02010600030101010101" pitchFamily="2" charset="-122"/>
                </a:rPr>
                <a:t>(1)</a:t>
              </a:r>
              <a:r>
                <a:rPr lang="zh-CN" altLang="en-US" sz="2000">
                  <a:latin typeface="Times New Roman" panose="02020603050405020304" pitchFamily="18" charset="0"/>
                  <a:ea typeface="宋体" panose="02010600030101010101" pitchFamily="2" charset="-122"/>
                </a:rPr>
                <a:t>的作用从而产生动手操作的欲望</a:t>
              </a:r>
              <a:r>
                <a:rPr lang="en-US" altLang="zh-CN" sz="2000">
                  <a:latin typeface="楷体_GB2312" pitchFamily="49" charset="-122"/>
                  <a:ea typeface="宋体" panose="02010600030101010101" pitchFamily="2" charset="-122"/>
                </a:rPr>
                <a:t>.</a:t>
              </a:r>
              <a:endParaRPr lang="en-US" altLang="zh-CN" sz="2000">
                <a:latin typeface="Arial" pitchFamily="34" charset="0"/>
                <a:ea typeface="楷体_GB2312" pitchFamily="49" charset="-122"/>
              </a:endParaRPr>
            </a:p>
          </p:txBody>
        </p:sp>
      </p:grpSp>
      <p:sp>
        <p:nvSpPr>
          <p:cNvPr id="12299" name="AutoShape 194"/>
          <p:cNvSpPr/>
          <p:nvPr/>
        </p:nvSpPr>
        <p:spPr>
          <a:xfrm>
            <a:off x="5580063" y="2276475"/>
            <a:ext cx="3563937" cy="2528888"/>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latin typeface="Arial" pitchFamily="34" charset="0"/>
              <a:ea typeface="楷体_GB2312" pitchFamily="49" charset="-122"/>
            </a:endParaRPr>
          </a:p>
        </p:txBody>
      </p:sp>
      <p:pic>
        <p:nvPicPr>
          <p:cNvPr id="12315" name="学生讨论1.mpg">
            <a:hlinkClick action="ppaction://media"/>
          </p:cNvPr>
          <p:cNvPicPr>
            <a:picLocks noRot="1" noChangeAspect="1"/>
          </p:cNvPicPr>
          <p:nvPr>
            <a:videoFile r:link="rId3"/>
            <p:extLst>
              <p:ext uri="{DAA4B4D4-6D71-4841-9C94-3DE7FCFB9230}">
                <p14:media xmlns:p14="http://schemas.microsoft.com/office/powerpoint/2010/main" r:link="rId4"/>
              </p:ext>
            </p:extLst>
          </p:nvPr>
        </p:nvPicPr>
        <p:blipFill>
          <a:blip r:embed="rId2"/>
          <a:stretch>
            <a:fillRect/>
          </a:stretch>
        </p:blipFill>
        <p:spPr>
          <a:xfrm>
            <a:off x="179388" y="1484313"/>
            <a:ext cx="5473700" cy="3384550"/>
          </a:xfrm>
          <a:prstGeom prst="rect">
            <a:avLst/>
          </a:prstGeom>
          <a:noFill/>
          <a:ln w="9525">
            <a:noFill/>
          </a:ln>
        </p:spPr>
      </p:pic>
      <p:sp>
        <p:nvSpPr>
          <p:cNvPr id="12300" name="Rectangle 212"/>
          <p:cNvSpPr/>
          <p:nvPr/>
        </p:nvSpPr>
        <p:spPr>
          <a:xfrm>
            <a:off x="5472113" y="2420938"/>
            <a:ext cx="3671887" cy="2289175"/>
          </a:xfrm>
          <a:prstGeom prst="rect">
            <a:avLst/>
          </a:prstGeom>
          <a:noFill/>
          <a:ln w="9525">
            <a:noFill/>
          </a:ln>
        </p:spPr>
        <p:txBody>
          <a:bodyPr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1800">
                <a:latin typeface="楷体_GB2312" pitchFamily="49" charset="-122"/>
                <a:ea typeface="楷体_GB2312" pitchFamily="49" charset="-122"/>
              </a:rPr>
              <a:t>思考：（</a:t>
            </a:r>
            <a:r>
              <a:rPr lang="en-US" altLang="zh-CN" sz="1800">
                <a:latin typeface="楷体_GB2312" pitchFamily="49" charset="-122"/>
                <a:ea typeface="楷体_GB2312" pitchFamily="49" charset="-122"/>
              </a:rPr>
              <a:t>1</a:t>
            </a:r>
            <a:r>
              <a:rPr lang="zh-CN" altLang="en-US" sz="1800">
                <a:latin typeface="楷体_GB2312" pitchFamily="49" charset="-122"/>
                <a:ea typeface="楷体_GB2312" pitchFamily="49" charset="-122"/>
              </a:rPr>
              <a:t>） 这些图案有什么共同特点？</a:t>
            </a:r>
            <a:endParaRPr lang="en-US" altLang="zh-CN" sz="1800">
              <a:latin typeface="楷体_GB2312" pitchFamily="49" charset="-122"/>
              <a:ea typeface="楷体_GB2312" pitchFamily="49" charset="-122"/>
            </a:endParaRPr>
          </a:p>
          <a:p>
            <a:pPr>
              <a:spcBef>
                <a:spcPct val="0"/>
              </a:spcBef>
            </a:pPr>
            <a:r>
              <a:rPr lang="zh-CN" altLang="en-US" sz="1800">
                <a:latin typeface="楷体_GB2312" pitchFamily="49" charset="-122"/>
                <a:ea typeface="楷体_GB2312" pitchFamily="49" charset="-122"/>
              </a:rPr>
              <a:t>（</a:t>
            </a:r>
            <a:r>
              <a:rPr lang="en-US" altLang="zh-CN" sz="1800">
                <a:latin typeface="楷体_GB2312" pitchFamily="49" charset="-122"/>
                <a:ea typeface="楷体_GB2312" pitchFamily="49" charset="-122"/>
              </a:rPr>
              <a:t>2</a:t>
            </a:r>
            <a:r>
              <a:rPr lang="zh-CN" altLang="en-US" sz="1800">
                <a:latin typeface="楷体_GB2312" pitchFamily="49" charset="-122"/>
                <a:ea typeface="楷体_GB2312" pitchFamily="49" charset="-122"/>
              </a:rPr>
              <a:t>） 下面这些图案能否根据其中一部分 绘制整个图案？若能，你能否想象出是怎么绘制的？</a:t>
            </a:r>
            <a:endParaRPr lang="zh-CN" altLang="en-US" sz="1800">
              <a:latin typeface="楷体_GB2312" pitchFamily="49" charset="-122"/>
              <a:ea typeface="楷体_GB2312" pitchFamily="49" charset="-122"/>
            </a:endParaRPr>
          </a:p>
          <a:p>
            <a:pPr>
              <a:spcBef>
                <a:spcPct val="0"/>
              </a:spcBef>
            </a:pPr>
            <a:r>
              <a:rPr lang="en-US" altLang="zh-CN" sz="1800">
                <a:latin typeface="楷体_GB2312" pitchFamily="49" charset="-122"/>
                <a:ea typeface="楷体_GB2312" pitchFamily="49" charset="-122"/>
              </a:rPr>
              <a:t>(3)</a:t>
            </a:r>
            <a:r>
              <a:rPr lang="zh-CN" altLang="en-US" sz="1800">
                <a:latin typeface="楷体_GB2312" pitchFamily="49" charset="-122"/>
                <a:ea typeface="楷体_GB2312" pitchFamily="49" charset="-122"/>
                <a:cs typeface="Times New Roman" panose="02020603050405020304" pitchFamily="18" charset="0"/>
              </a:rPr>
              <a:t>学生分小组</a:t>
            </a:r>
            <a:r>
              <a:rPr lang="zh-CN" altLang="en-US" sz="1800">
                <a:solidFill>
                  <a:srgbClr val="FF3300"/>
                </a:solidFill>
                <a:latin typeface="楷体_GB2312" pitchFamily="49" charset="-122"/>
                <a:ea typeface="楷体_GB2312" pitchFamily="49" charset="-122"/>
                <a:cs typeface="Times New Roman" panose="02020603050405020304" pitchFamily="18" charset="0"/>
              </a:rPr>
              <a:t>讨论</a:t>
            </a:r>
            <a:r>
              <a:rPr lang="zh-CN" altLang="en-US" sz="1800">
                <a:latin typeface="楷体_GB2312" pitchFamily="49" charset="-122"/>
                <a:ea typeface="楷体_GB2312" pitchFamily="49" charset="-122"/>
                <a:cs typeface="Times New Roman" panose="02020603050405020304" pitchFamily="18" charset="0"/>
              </a:rPr>
              <a:t>生活中有哪些现象是平移？</a:t>
            </a:r>
            <a:endParaRPr lang="en-US" altLang="zh-CN" sz="1800">
              <a:latin typeface="楷体_GB2312" pitchFamily="49" charset="-122"/>
              <a:ea typeface="楷体_GB2312" pitchFamily="49" charset="-122"/>
            </a:endParaRPr>
          </a:p>
          <a:p>
            <a:pPr eaLnBrk="0" hangingPunct="0">
              <a:spcBef>
                <a:spcPct val="0"/>
              </a:spcBef>
            </a:pPr>
            <a:endParaRPr lang="zh-CN" altLang="en-US" sz="1800">
              <a:latin typeface="楷体_GB2312" pitchFamily="49" charset="-122"/>
              <a:ea typeface="楷体_GB2312" pitchFamily="49" charset="-122"/>
            </a:endParaRPr>
          </a:p>
        </p:txBody>
      </p:sp>
      <p:sp>
        <p:nvSpPr>
          <p:cNvPr id="12295" name="Rectangle 210"/>
          <p:cNvSpPr/>
          <p:nvPr/>
        </p:nvSpPr>
        <p:spPr>
          <a:xfrm>
            <a:off x="468313" y="1701800"/>
            <a:ext cx="5249862" cy="396875"/>
          </a:xfrm>
          <a:prstGeom prst="rect">
            <a:avLst/>
          </a:prstGeom>
          <a:noFill/>
          <a:ln w="9525">
            <a:noFill/>
          </a:ln>
        </p:spPr>
        <p:txBody>
          <a:bodyPr wrap="none" anchor="ctr" anchorCtr="0">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en-US" altLang="zh-CN" sz="2000">
                <a:latin typeface="Arial" pitchFamily="34" charset="0"/>
                <a:ea typeface="宋体" panose="02010600030101010101" pitchFamily="2" charset="-122"/>
              </a:rPr>
              <a:t>[</a:t>
            </a:r>
            <a:r>
              <a:rPr lang="zh-CN" altLang="en-US" sz="2000">
                <a:latin typeface="Times New Roman" panose="02020603050405020304" pitchFamily="18" charset="0"/>
                <a:ea typeface="宋体" panose="02010600030101010101" pitchFamily="2" charset="-122"/>
              </a:rPr>
              <a:t>活动</a:t>
            </a:r>
            <a:r>
              <a:rPr lang="en-US" altLang="zh-CN" sz="2000">
                <a:latin typeface="楷体_GB2312" pitchFamily="49" charset="-122"/>
                <a:ea typeface="宋体" panose="02010600030101010101" pitchFamily="2" charset="-122"/>
              </a:rPr>
              <a:t>3]</a:t>
            </a:r>
            <a:r>
              <a:rPr lang="zh-CN" altLang="en-US" sz="2000">
                <a:latin typeface="Times New Roman" panose="02020603050405020304" pitchFamily="18" charset="0"/>
                <a:ea typeface="宋体" panose="02010600030101010101" pitchFamily="2" charset="-122"/>
              </a:rPr>
              <a:t>仔细观察下列美丽的图案，回答问题</a:t>
            </a:r>
            <a:r>
              <a:rPr lang="zh-CN" altLang="en-US" sz="1000" b="0">
                <a:latin typeface="Times New Roman" panose="02020603050405020304" pitchFamily="18" charset="0"/>
                <a:ea typeface="宋体" panose="02010600030101010101" pitchFamily="2" charset="-122"/>
              </a:rPr>
              <a:t>：</a:t>
            </a:r>
            <a:endParaRPr lang="zh-CN" altLang="en-US" sz="1800" b="0">
              <a:latin typeface="Arial" pitchFamily="34" charset="0"/>
              <a:ea typeface="楷体_GB2312" pitchFamily="49" charset="-122"/>
            </a:endParaRPr>
          </a:p>
        </p:txBody>
      </p:sp>
      <p:grpSp>
        <p:nvGrpSpPr>
          <p:cNvPr id="12311" name="Group 22"/>
          <p:cNvGrpSpPr/>
          <p:nvPr/>
        </p:nvGrpSpPr>
        <p:grpSpPr>
          <a:xfrm>
            <a:off x="323850" y="2420938"/>
            <a:ext cx="5256213" cy="1873250"/>
            <a:chOff x="385" y="799"/>
            <a:chExt cx="5259" cy="1406"/>
          </a:xfrm>
        </p:grpSpPr>
        <p:pic>
          <p:nvPicPr>
            <p:cNvPr id="12312" name="Picture 15" descr="密铺图案03"/>
            <p:cNvPicPr>
              <a:picLocks noRot="1" noChangeAspect="1"/>
            </p:cNvPicPr>
            <p:nvPr/>
          </p:nvPicPr>
          <p:blipFill>
            <a:blip r:embed="rId5"/>
            <a:stretch>
              <a:fillRect/>
            </a:stretch>
          </p:blipFill>
          <p:spPr>
            <a:xfrm>
              <a:off x="385" y="852"/>
              <a:ext cx="1542" cy="1300"/>
            </a:xfrm>
            <a:prstGeom prst="rect">
              <a:avLst/>
            </a:prstGeom>
            <a:noFill/>
            <a:ln w="9525">
              <a:noFill/>
            </a:ln>
          </p:spPr>
        </p:pic>
        <p:pic>
          <p:nvPicPr>
            <p:cNvPr id="12313" name="Picture 16" descr="密铺图案04"/>
            <p:cNvPicPr>
              <a:picLocks noRot="1" noChangeAspect="1"/>
            </p:cNvPicPr>
            <p:nvPr/>
          </p:nvPicPr>
          <p:blipFill>
            <a:blip r:embed="rId6">
              <a:clrChange>
                <a:clrFrom>
                  <a:srgbClr val="FFFFFF"/>
                </a:clrFrom>
                <a:clrTo>
                  <a:srgbClr val="FFFFFF">
                    <a:alpha val="0"/>
                  </a:srgbClr>
                </a:clrTo>
              </a:clrChange>
            </a:blip>
            <a:stretch>
              <a:fillRect/>
            </a:stretch>
          </p:blipFill>
          <p:spPr>
            <a:xfrm>
              <a:off x="2118" y="799"/>
              <a:ext cx="1488" cy="1406"/>
            </a:xfrm>
            <a:prstGeom prst="rect">
              <a:avLst/>
            </a:prstGeom>
            <a:noFill/>
            <a:ln w="9525">
              <a:noFill/>
            </a:ln>
          </p:spPr>
        </p:pic>
        <p:pic>
          <p:nvPicPr>
            <p:cNvPr id="12314" name="Picture 17" descr="未标题-1 拷贝"/>
            <p:cNvPicPr preferRelativeResize="0">
              <a:picLocks noChangeAspect="1"/>
            </p:cNvPicPr>
            <p:nvPr/>
          </p:nvPicPr>
          <p:blipFill>
            <a:blip r:embed="rId7"/>
            <a:stretch>
              <a:fillRect/>
            </a:stretch>
          </p:blipFill>
          <p:spPr>
            <a:xfrm>
              <a:off x="3738" y="930"/>
              <a:ext cx="1906" cy="1143"/>
            </a:xfrm>
            <a:prstGeom prst="rect">
              <a:avLst/>
            </a:prstGeom>
            <a:noFill/>
            <a:ln w="9525">
              <a:noFill/>
            </a:ln>
          </p:spPr>
        </p:pic>
      </p:grpSp>
    </p:spTree>
  </p:cSld>
  <p:clrMapOvr>
    <a:masterClrMapping/>
  </p:clrMapOvr>
  <p:transition>
    <p:checker/>
  </p:transition>
  <p:timing>
    <p:tnLst>
      <p:par>
        <p:cTn id="1" dur="indefinite" restart="never" nodeType="tmRoot">
          <p:childTnLst>
            <p:seq concurrent="1" nextAc="seek">
              <p:cTn id="2" restart="whenNotActive" fill="hold" evtFilter="cancelBubble" nodeType="interactiveSeq">
                <p:stCondLst>
                  <p:cond evt="onClick" delay="0">
                    <p:tgtEl>
                      <p:spTgt spid="12315"/>
                    </p:tgtEl>
                  </p:cond>
                </p:stCondLst>
                <p:endSync evt="end" delay="0">
                  <p:rtn val="all"/>
                </p:endSync>
                <p:childTnLst>
                  <p:par>
                    <p:cTn id="3" fill="hold" nodeType="clickPar">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2315"/>
                                        </p:tgtEl>
                                      </p:cBhvr>
                                    </p:cmd>
                                  </p:childTnLst>
                                </p:cTn>
                              </p:par>
                            </p:childTnLst>
                          </p:cTn>
                        </p:par>
                      </p:childTnLst>
                    </p:cTn>
                  </p:par>
                </p:childTnLst>
              </p:cTn>
              <p:nextCondLst>
                <p:cond evt="onClick" delay="0">
                  <p:tgtEl>
                    <p:spTgt spid="12315"/>
                  </p:tgtEl>
                </p:cond>
              </p:nextCondLst>
            </p:seq>
            <p:video>
              <p:cMediaNode>
                <p:cTn id="7" fill="hold" display="0">
                  <p:stCondLst>
                    <p:cond delay="indefinite"/>
                  </p:stCondLst>
                </p:cTn>
                <p:tgtEl>
                  <p:spTgt spid="12315"/>
                </p:tgtEl>
              </p:cMediaNode>
            </p:video>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3"/>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五、教学过程说明</a:t>
            </a:r>
            <a:endParaRPr lang="en-US" altLang="zh-CN" sz="2800">
              <a:latin typeface="Arial" pitchFamily="34" charset="0"/>
              <a:ea typeface="隶书" panose="02010509060101010101" pitchFamily="1" charset="-122"/>
            </a:endParaRPr>
          </a:p>
        </p:txBody>
      </p:sp>
      <p:sp>
        <p:nvSpPr>
          <p:cNvPr id="13316" name="Text Box 37"/>
          <p:cNvSpPr txBox="1"/>
          <p:nvPr/>
        </p:nvSpPr>
        <p:spPr>
          <a:xfrm>
            <a:off x="6732588" y="1773238"/>
            <a:ext cx="2087562" cy="320675"/>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en-US" altLang="zh-CN" sz="1500" i="1">
                <a:latin typeface="Times New Roman" panose="02020603050405020304" pitchFamily="18" charset="0"/>
                <a:ea typeface="楷体_GB2312" pitchFamily="49" charset="-122"/>
              </a:rPr>
              <a:t>2             3</a:t>
            </a:r>
            <a:endParaRPr lang="en-US" altLang="zh-CN" sz="1500" i="1">
              <a:latin typeface="Times New Roman" panose="02020603050405020304" pitchFamily="18" charset="0"/>
              <a:ea typeface="楷体_GB2312" pitchFamily="49" charset="-122"/>
            </a:endParaRPr>
          </a:p>
        </p:txBody>
      </p:sp>
      <p:sp>
        <p:nvSpPr>
          <p:cNvPr id="13392" name="AutoShape 2"/>
          <p:cNvSpPr/>
          <p:nvPr/>
        </p:nvSpPr>
        <p:spPr>
          <a:xfrm>
            <a:off x="790575" y="1773238"/>
            <a:ext cx="8353425" cy="1439862"/>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13393" name="TextBox 22"/>
          <p:cNvSpPr txBox="1"/>
          <p:nvPr/>
        </p:nvSpPr>
        <p:spPr>
          <a:xfrm>
            <a:off x="900113" y="1844675"/>
            <a:ext cx="8037512" cy="17351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en-US" altLang="zh-CN" sz="2000">
                <a:latin typeface="楷体_GB2312" pitchFamily="49" charset="-122"/>
                <a:ea typeface="楷体_GB2312" pitchFamily="49" charset="-122"/>
              </a:rPr>
              <a:t>[</a:t>
            </a:r>
            <a:r>
              <a:rPr lang="zh-CN" altLang="zh-CN" sz="2000">
                <a:latin typeface="楷体_GB2312" pitchFamily="49" charset="-122"/>
                <a:ea typeface="楷体_GB2312" pitchFamily="49" charset="-122"/>
              </a:rPr>
              <a:t>活动</a:t>
            </a:r>
            <a:r>
              <a:rPr lang="zh-CN" altLang="en-US" sz="2000">
                <a:latin typeface="楷体_GB2312" pitchFamily="49" charset="-122"/>
                <a:ea typeface="楷体_GB2312" pitchFamily="49" charset="-122"/>
              </a:rPr>
              <a:t>4</a:t>
            </a:r>
            <a:r>
              <a:rPr lang="en-US" altLang="zh-CN" sz="2000">
                <a:latin typeface="楷体_GB2312" pitchFamily="49" charset="-122"/>
                <a:ea typeface="楷体_GB2312" pitchFamily="49" charset="-122"/>
              </a:rPr>
              <a:t>]</a:t>
            </a:r>
            <a:r>
              <a:rPr lang="zh-CN" altLang="en-US">
                <a:latin typeface="楷体_GB2312" pitchFamily="49" charset="-122"/>
                <a:ea typeface="楷体_GB2312" pitchFamily="49" charset="-122"/>
              </a:rPr>
              <a:t>展示点</a:t>
            </a:r>
            <a:r>
              <a:rPr lang="en-US" altLang="zh-CN">
                <a:latin typeface="楷体_GB2312" pitchFamily="49" charset="-122"/>
                <a:ea typeface="楷体_GB2312" pitchFamily="49" charset="-122"/>
              </a:rPr>
              <a:t>A</a:t>
            </a:r>
            <a:r>
              <a:rPr lang="zh-CN" altLang="en-US">
                <a:latin typeface="楷体_GB2312" pitchFamily="49" charset="-122"/>
                <a:ea typeface="楷体_GB2312" pitchFamily="49" charset="-122"/>
              </a:rPr>
              <a:t>平移到点</a:t>
            </a:r>
            <a:r>
              <a:rPr lang="en-US" altLang="zh-CN" i="1">
                <a:latin typeface="楷体_GB2312" pitchFamily="49" charset="-122"/>
                <a:ea typeface="楷体_GB2312" pitchFamily="49" charset="-122"/>
                <a:cs typeface="Times New Roman" panose="02020603050405020304" pitchFamily="18" charset="0"/>
              </a:rPr>
              <a:t>A</a:t>
            </a:r>
            <a:r>
              <a:rPr lang="en-US" altLang="zh-CN">
                <a:latin typeface="楷体_GB2312" pitchFamily="49" charset="-122"/>
                <a:ea typeface="楷体_GB2312" pitchFamily="49" charset="-122"/>
                <a:cs typeface="Times New Roman" panose="02020603050405020304" pitchFamily="18" charset="0"/>
                <a:sym typeface="Symbol" panose="05050102010706020507" pitchFamily="18" charset="2"/>
              </a:rPr>
              <a:t></a:t>
            </a:r>
            <a:r>
              <a:rPr lang="zh-CN" altLang="en-US">
                <a:latin typeface="楷体_GB2312" pitchFamily="49" charset="-122"/>
                <a:ea typeface="楷体_GB2312" pitchFamily="49" charset="-122"/>
                <a:cs typeface="Times New Roman" panose="02020603050405020304" pitchFamily="18" charset="0"/>
                <a:sym typeface="Symbol" panose="05050102010706020507" pitchFamily="18" charset="2"/>
              </a:rPr>
              <a:t>的过程，</a:t>
            </a:r>
            <a:r>
              <a:rPr lang="zh-CN" altLang="en-US">
                <a:latin typeface="楷体_GB2312" pitchFamily="49" charset="-122"/>
                <a:ea typeface="楷体_GB2312" pitchFamily="49" charset="-122"/>
                <a:cs typeface="Times New Roman" panose="02020603050405020304" pitchFamily="18" charset="0"/>
              </a:rPr>
              <a:t>如图，将点</a:t>
            </a:r>
            <a:r>
              <a:rPr lang="en-US" altLang="zh-CN" i="1">
                <a:latin typeface="楷体_GB2312" pitchFamily="49" charset="-122"/>
                <a:ea typeface="楷体_GB2312" pitchFamily="49" charset="-122"/>
                <a:cs typeface="Times New Roman" panose="02020603050405020304" pitchFamily="18" charset="0"/>
              </a:rPr>
              <a:t>A</a:t>
            </a:r>
            <a:r>
              <a:rPr lang="zh-CN" altLang="en-US">
                <a:latin typeface="楷体_GB2312" pitchFamily="49" charset="-122"/>
                <a:ea typeface="楷体_GB2312" pitchFamily="49" charset="-122"/>
                <a:cs typeface="Times New Roman" panose="02020603050405020304" pitchFamily="18" charset="0"/>
              </a:rPr>
              <a:t>平移到点</a:t>
            </a:r>
            <a:r>
              <a:rPr lang="en-US" altLang="zh-CN" i="1">
                <a:latin typeface="楷体_GB2312" pitchFamily="49" charset="-122"/>
                <a:ea typeface="楷体_GB2312" pitchFamily="49" charset="-122"/>
                <a:cs typeface="Times New Roman" panose="02020603050405020304" pitchFamily="18" charset="0"/>
              </a:rPr>
              <a:t>A</a:t>
            </a:r>
            <a:r>
              <a:rPr lang="en-US" altLang="zh-CN">
                <a:latin typeface="楷体_GB2312" pitchFamily="49" charset="-122"/>
                <a:ea typeface="楷体_GB2312" pitchFamily="49" charset="-122"/>
                <a:cs typeface="Times New Roman" panose="02020603050405020304" pitchFamily="18" charset="0"/>
                <a:sym typeface="Symbol" panose="05050102010706020507" pitchFamily="18" charset="2"/>
              </a:rPr>
              <a:t></a:t>
            </a:r>
            <a:r>
              <a:rPr lang="zh-CN" altLang="en-US">
                <a:latin typeface="楷体_GB2312" pitchFamily="49" charset="-122"/>
                <a:ea typeface="楷体_GB2312" pitchFamily="49" charset="-122"/>
                <a:cs typeface="Times New Roman" panose="02020603050405020304" pitchFamily="18" charset="0"/>
              </a:rPr>
              <a:t>的位置，我们把点</a:t>
            </a:r>
            <a:r>
              <a:rPr lang="en-US" altLang="zh-CN" i="1">
                <a:latin typeface="楷体_GB2312" pitchFamily="49" charset="-122"/>
                <a:ea typeface="楷体_GB2312" pitchFamily="49" charset="-122"/>
                <a:cs typeface="Times New Roman" panose="02020603050405020304" pitchFamily="18" charset="0"/>
              </a:rPr>
              <a:t>A</a:t>
            </a:r>
            <a:r>
              <a:rPr lang="zh-CN" altLang="en-US">
                <a:latin typeface="楷体_GB2312" pitchFamily="49" charset="-122"/>
                <a:ea typeface="楷体_GB2312" pitchFamily="49" charset="-122"/>
                <a:cs typeface="Times New Roman" panose="02020603050405020304" pitchFamily="18" charset="0"/>
              </a:rPr>
              <a:t>和点</a:t>
            </a:r>
            <a:r>
              <a:rPr lang="en-US" altLang="zh-CN" i="1">
                <a:latin typeface="楷体_GB2312" pitchFamily="49" charset="-122"/>
                <a:ea typeface="楷体_GB2312" pitchFamily="49" charset="-122"/>
                <a:cs typeface="Times New Roman" panose="02020603050405020304" pitchFamily="18" charset="0"/>
              </a:rPr>
              <a:t>A</a:t>
            </a:r>
            <a:r>
              <a:rPr lang="en-US" altLang="zh-CN">
                <a:latin typeface="楷体_GB2312" pitchFamily="49" charset="-122"/>
                <a:ea typeface="楷体_GB2312" pitchFamily="49" charset="-122"/>
                <a:cs typeface="Times New Roman" panose="02020603050405020304" pitchFamily="18" charset="0"/>
                <a:sym typeface="Symbol" panose="05050102010706020507" pitchFamily="18" charset="2"/>
              </a:rPr>
              <a:t> </a:t>
            </a:r>
            <a:r>
              <a:rPr lang="zh-CN" altLang="en-US">
                <a:latin typeface="楷体_GB2312" pitchFamily="49" charset="-122"/>
                <a:ea typeface="楷体_GB2312" pitchFamily="49" charset="-122"/>
                <a:cs typeface="Times New Roman" panose="02020603050405020304" pitchFamily="18" charset="0"/>
              </a:rPr>
              <a:t>称为对应点，把点</a:t>
            </a:r>
            <a:r>
              <a:rPr lang="en-US" altLang="zh-CN" i="1">
                <a:latin typeface="楷体_GB2312" pitchFamily="49" charset="-122"/>
                <a:ea typeface="楷体_GB2312" pitchFamily="49" charset="-122"/>
                <a:cs typeface="Times New Roman" panose="02020603050405020304" pitchFamily="18" charset="0"/>
              </a:rPr>
              <a:t>A</a:t>
            </a:r>
            <a:r>
              <a:rPr lang="zh-CN" altLang="en-US">
                <a:latin typeface="楷体_GB2312" pitchFamily="49" charset="-122"/>
                <a:ea typeface="楷体_GB2312" pitchFamily="49" charset="-122"/>
                <a:cs typeface="Times New Roman" panose="02020603050405020304" pitchFamily="18" charset="0"/>
              </a:rPr>
              <a:t>到点</a:t>
            </a:r>
            <a:r>
              <a:rPr lang="en-US" altLang="zh-CN" i="1">
                <a:latin typeface="楷体_GB2312" pitchFamily="49" charset="-122"/>
                <a:ea typeface="楷体_GB2312" pitchFamily="49" charset="-122"/>
                <a:cs typeface="Times New Roman" panose="02020603050405020304" pitchFamily="18" charset="0"/>
              </a:rPr>
              <a:t>A</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 </a:t>
            </a:r>
            <a:r>
              <a:rPr lang="zh-CN" altLang="en-US">
                <a:latin typeface="楷体_GB2312" pitchFamily="49" charset="-122"/>
                <a:ea typeface="楷体_GB2312" pitchFamily="49" charset="-122"/>
                <a:cs typeface="Times New Roman" panose="02020603050405020304" pitchFamily="18" charset="0"/>
              </a:rPr>
              <a:t>的方向称为点</a:t>
            </a:r>
            <a:r>
              <a:rPr lang="en-US" altLang="zh-CN" i="1">
                <a:latin typeface="楷体_GB2312" pitchFamily="49" charset="-122"/>
                <a:ea typeface="楷体_GB2312" pitchFamily="49" charset="-122"/>
                <a:cs typeface="Times New Roman" panose="02020603050405020304" pitchFamily="18" charset="0"/>
              </a:rPr>
              <a:t>A</a:t>
            </a:r>
            <a:r>
              <a:rPr lang="zh-CN" altLang="en-US">
                <a:latin typeface="楷体_GB2312" pitchFamily="49" charset="-122"/>
                <a:ea typeface="楷体_GB2312" pitchFamily="49" charset="-122"/>
                <a:cs typeface="Times New Roman" panose="02020603050405020304" pitchFamily="18" charset="0"/>
              </a:rPr>
              <a:t>平移的方向，线段</a:t>
            </a:r>
            <a:r>
              <a:rPr lang="en-US" altLang="zh-CN" i="1">
                <a:latin typeface="楷体_GB2312" pitchFamily="49" charset="-122"/>
                <a:ea typeface="楷体_GB2312" pitchFamily="49" charset="-122"/>
                <a:cs typeface="Times New Roman" panose="02020603050405020304" pitchFamily="18" charset="0"/>
              </a:rPr>
              <a:t>AA</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 </a:t>
            </a:r>
            <a:r>
              <a:rPr lang="zh-CN" altLang="en-US">
                <a:latin typeface="楷体_GB2312" pitchFamily="49" charset="-122"/>
                <a:ea typeface="楷体_GB2312" pitchFamily="49" charset="-122"/>
                <a:cs typeface="Times New Roman" panose="02020603050405020304" pitchFamily="18" charset="0"/>
              </a:rPr>
              <a:t>的长度称为点</a:t>
            </a:r>
            <a:r>
              <a:rPr lang="en-US" altLang="zh-CN" i="1">
                <a:latin typeface="楷体_GB2312" pitchFamily="49" charset="-122"/>
                <a:ea typeface="楷体_GB2312" pitchFamily="49" charset="-122"/>
                <a:cs typeface="Times New Roman" panose="02020603050405020304" pitchFamily="18" charset="0"/>
              </a:rPr>
              <a:t>A</a:t>
            </a:r>
            <a:r>
              <a:rPr lang="zh-CN" altLang="en-US">
                <a:latin typeface="楷体_GB2312" pitchFamily="49" charset="-122"/>
                <a:ea typeface="楷体_GB2312" pitchFamily="49" charset="-122"/>
                <a:cs typeface="Times New Roman" panose="02020603050405020304" pitchFamily="18" charset="0"/>
              </a:rPr>
              <a:t>平移的距离</a:t>
            </a:r>
            <a:r>
              <a:rPr lang="en-US" altLang="zh-CN">
                <a:latin typeface="楷体_GB2312" pitchFamily="49" charset="-122"/>
                <a:ea typeface="楷体_GB2312" pitchFamily="49" charset="-122"/>
                <a:cs typeface="Times New Roman" panose="02020603050405020304" pitchFamily="18" charset="0"/>
              </a:rPr>
              <a:t>.</a:t>
            </a:r>
            <a:endParaRPr lang="zh-CN" altLang="en-US">
              <a:latin typeface="楷体_GB2312" pitchFamily="49" charset="-122"/>
              <a:ea typeface="楷体_GB2312" pitchFamily="49" charset="-122"/>
              <a:cs typeface="Times New Roman" panose="02020603050405020304" pitchFamily="18" charset="0"/>
            </a:endParaRPr>
          </a:p>
          <a:p>
            <a:endParaRPr lang="zh-CN" altLang="en-US">
              <a:latin typeface="楷体_GB2312" pitchFamily="49" charset="-122"/>
              <a:ea typeface="Times New Roman" panose="02020603050405020304" pitchFamily="18" charset="0"/>
            </a:endParaRPr>
          </a:p>
        </p:txBody>
      </p:sp>
      <p:sp>
        <p:nvSpPr>
          <p:cNvPr id="13320" name="AutoShape 34"/>
          <p:cNvSpPr/>
          <p:nvPr/>
        </p:nvSpPr>
        <p:spPr>
          <a:xfrm>
            <a:off x="755650" y="4652963"/>
            <a:ext cx="8064500" cy="1439862"/>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13321" name="TextBox 26"/>
          <p:cNvSpPr txBox="1"/>
          <p:nvPr/>
        </p:nvSpPr>
        <p:spPr>
          <a:xfrm>
            <a:off x="755650" y="5013325"/>
            <a:ext cx="7991475" cy="701675"/>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en-US" sz="2000">
                <a:latin typeface="楷体_GB2312" pitchFamily="49" charset="-122"/>
                <a:ea typeface="楷体_GB2312" pitchFamily="49" charset="-122"/>
              </a:rPr>
              <a:t>设计目的：从最基本的点入手，简单易懂，学生基本能接受，掌握平移中的对应点及平移的方向和距离。为后面其他的对应元素打下基础。</a:t>
            </a:r>
            <a:endParaRPr lang="en-US" altLang="zh-CN" sz="2000">
              <a:latin typeface="楷体_GB2312" pitchFamily="49" charset="-122"/>
              <a:ea typeface="楷体_GB2312" pitchFamily="49" charset="-122"/>
            </a:endParaRPr>
          </a:p>
        </p:txBody>
      </p:sp>
      <p:grpSp>
        <p:nvGrpSpPr>
          <p:cNvPr id="13402" name="Group 12"/>
          <p:cNvGrpSpPr/>
          <p:nvPr/>
        </p:nvGrpSpPr>
        <p:grpSpPr>
          <a:xfrm>
            <a:off x="323850" y="1125538"/>
            <a:ext cx="3492500" cy="419100"/>
            <a:chOff x="385" y="799"/>
            <a:chExt cx="2314" cy="369"/>
          </a:xfrm>
        </p:grpSpPr>
        <p:sp>
          <p:nvSpPr>
            <p:cNvPr id="124935" name="AutoShape 7"/>
            <p:cNvSpPr>
              <a:spLocks noChangeArrowheads="1"/>
            </p:cNvSpPr>
            <p:nvPr/>
          </p:nvSpPr>
          <p:spPr bwMode="gray">
            <a:xfrm>
              <a:off x="385" y="799"/>
              <a:ext cx="2314" cy="319"/>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3404" name="AutoShape 8"/>
            <p:cNvSpPr/>
            <p:nvPr/>
          </p:nvSpPr>
          <p:spPr>
            <a:xfrm>
              <a:off x="452" y="828"/>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4937" name="Freeform 9"/>
            <p:cNvSpPr/>
            <p:nvPr/>
          </p:nvSpPr>
          <p:spPr bwMode="gray">
            <a:xfrm>
              <a:off x="489" y="845"/>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4938" name="Text Box 10"/>
            <p:cNvSpPr txBox="1">
              <a:spLocks noChangeArrowheads="1"/>
            </p:cNvSpPr>
            <p:nvPr/>
          </p:nvSpPr>
          <p:spPr bwMode="gray">
            <a:xfrm>
              <a:off x="521" y="845"/>
              <a:ext cx="220" cy="323"/>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1800">
                  <a:solidFill>
                    <a:srgbClr val="FFFFFF"/>
                  </a:solidFill>
                  <a:effectLst>
                    <a:outerShdw blurRad="38100" dist="38100" dir="2700000">
                      <a:srgbClr val="C0C0C0"/>
                    </a:outerShdw>
                  </a:effectLst>
                  <a:latin typeface="Arial" pitchFamily="34" charset="0"/>
                  <a:ea typeface="楷体_GB2312" pitchFamily="49" charset="-122"/>
                </a:rPr>
                <a:t>3</a:t>
              </a:r>
              <a:endParaRPr lang="en-US" altLang="zh-CN" sz="180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13409" name="Rectangle 11"/>
            <p:cNvSpPr/>
            <p:nvPr/>
          </p:nvSpPr>
          <p:spPr>
            <a:xfrm>
              <a:off x="838" y="799"/>
              <a:ext cx="1861" cy="349"/>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solidFill>
                    <a:schemeClr val="tx1"/>
                  </a:solidFill>
                  <a:latin typeface="楷体_GB2312" pitchFamily="49" charset="-122"/>
                  <a:ea typeface="楷体_GB2312" pitchFamily="49" charset="-122"/>
                </a:rPr>
                <a:t>合作交流，学习平移</a:t>
              </a:r>
              <a:endParaRPr lang="zh-CN" altLang="en-US" sz="2000">
                <a:solidFill>
                  <a:schemeClr val="tx1"/>
                </a:solidFill>
                <a:latin typeface="Arial" pitchFamily="34" charset="0"/>
                <a:ea typeface="楷体_GB2312" pitchFamily="49" charset="-122"/>
              </a:endParaRPr>
            </a:p>
          </p:txBody>
        </p:sp>
      </p:grpSp>
      <p:sp>
        <p:nvSpPr>
          <p:cNvPr id="23561" name="Oval 9"/>
          <p:cNvSpPr/>
          <p:nvPr/>
        </p:nvSpPr>
        <p:spPr>
          <a:xfrm>
            <a:off x="952500" y="3900488"/>
            <a:ext cx="71438" cy="71437"/>
          </a:xfrm>
          <a:prstGeom prst="ellipse">
            <a:avLst/>
          </a:prstGeom>
          <a:solidFill>
            <a:srgbClr val="0000FF"/>
          </a:solidFill>
          <a:ln w="38100" cap="flat" cmpd="sng">
            <a:solidFill>
              <a:srgbClr val="FF0000"/>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endParaRPr lang="zh-CN" altLang="en-US" sz="1800" b="0">
              <a:solidFill>
                <a:schemeClr val="tx1"/>
              </a:solidFill>
              <a:latin typeface="Arial" pitchFamily="34" charset="0"/>
              <a:ea typeface="宋体" panose="02010600030101010101" pitchFamily="2" charset="-122"/>
            </a:endParaRPr>
          </a:p>
        </p:txBody>
      </p:sp>
      <p:sp>
        <p:nvSpPr>
          <p:cNvPr id="13411" name="Oval 8"/>
          <p:cNvSpPr/>
          <p:nvPr/>
        </p:nvSpPr>
        <p:spPr>
          <a:xfrm>
            <a:off x="952500" y="3900488"/>
            <a:ext cx="71438" cy="71437"/>
          </a:xfrm>
          <a:prstGeom prst="ellipse">
            <a:avLst/>
          </a:prstGeom>
          <a:solidFill>
            <a:srgbClr val="0000FF"/>
          </a:solidFill>
          <a:ln w="38100" cap="flat" cmpd="sng">
            <a:solidFill>
              <a:srgbClr val="FF0000"/>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endParaRPr lang="zh-CN" altLang="en-US" sz="1800" b="0">
              <a:solidFill>
                <a:schemeClr val="tx1"/>
              </a:solidFill>
              <a:latin typeface="Arial" pitchFamily="34" charset="0"/>
              <a:ea typeface="宋体" panose="02010600030101010101" pitchFamily="2" charset="-122"/>
            </a:endParaRPr>
          </a:p>
        </p:txBody>
      </p:sp>
      <p:sp>
        <p:nvSpPr>
          <p:cNvPr id="13412" name="Oval 16"/>
          <p:cNvSpPr/>
          <p:nvPr/>
        </p:nvSpPr>
        <p:spPr>
          <a:xfrm>
            <a:off x="3241675" y="3900488"/>
            <a:ext cx="71438" cy="71437"/>
          </a:xfrm>
          <a:prstGeom prst="ellipse">
            <a:avLst/>
          </a:prstGeom>
          <a:solidFill>
            <a:srgbClr val="0000FF"/>
          </a:solidFill>
          <a:ln w="38100" cap="flat" cmpd="sng">
            <a:solidFill>
              <a:srgbClr val="FF0000"/>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endParaRPr lang="zh-CN" altLang="en-US" sz="1800" b="0">
              <a:solidFill>
                <a:schemeClr val="tx1"/>
              </a:solidFill>
              <a:latin typeface="Arial" pitchFamily="34" charset="0"/>
              <a:ea typeface="宋体" panose="02010600030101010101" pitchFamily="2" charset="-122"/>
            </a:endParaRPr>
          </a:p>
        </p:txBody>
      </p:sp>
      <p:sp>
        <p:nvSpPr>
          <p:cNvPr id="23562" name="Line 10">
            <a:hlinkClick action="ppaction://noaction">
              <a:snd r:embed="rId2" name="whoosh.wav"/>
            </a:hlinkClick>
          </p:cNvPr>
          <p:cNvSpPr/>
          <p:nvPr/>
        </p:nvSpPr>
        <p:spPr>
          <a:xfrm>
            <a:off x="1116013" y="3933825"/>
            <a:ext cx="2160587" cy="0"/>
          </a:xfrm>
          <a:prstGeom prst="line">
            <a:avLst/>
          </a:prstGeom>
          <a:ln w="38100" cap="flat" cmpd="sng">
            <a:solidFill>
              <a:schemeClr val="tx1"/>
            </a:solidFill>
            <a:prstDash val="sysDot"/>
            <a:headEnd type="none" w="med" len="med"/>
            <a:tailEnd type="arrow"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sp>
        <p:nvSpPr>
          <p:cNvPr id="13414" name="Text Box 2"/>
          <p:cNvSpPr txBox="1"/>
          <p:nvPr/>
        </p:nvSpPr>
        <p:spPr>
          <a:xfrm>
            <a:off x="722313" y="3984625"/>
            <a:ext cx="576262" cy="579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en-US" altLang="zh-CN" sz="3200" i="1">
                <a:solidFill>
                  <a:schemeClr val="tx1"/>
                </a:solidFill>
                <a:latin typeface="Times New Roman" panose="02020603050405020304" pitchFamily="18" charset="0"/>
                <a:ea typeface="宋体" panose="02010600030101010101" pitchFamily="2" charset="-122"/>
              </a:rPr>
              <a:t>A</a:t>
            </a:r>
            <a:endParaRPr lang="en-US" altLang="zh-CN" sz="3200" i="1">
              <a:solidFill>
                <a:schemeClr val="tx1"/>
              </a:solidFill>
              <a:latin typeface="Times New Roman" panose="02020603050405020304" pitchFamily="18" charset="0"/>
              <a:ea typeface="宋体" panose="02010600030101010101" pitchFamily="2" charset="-122"/>
            </a:endParaRPr>
          </a:p>
        </p:txBody>
      </p:sp>
      <p:sp>
        <p:nvSpPr>
          <p:cNvPr id="13415" name="Text Box 13"/>
          <p:cNvSpPr txBox="1"/>
          <p:nvPr/>
        </p:nvSpPr>
        <p:spPr>
          <a:xfrm>
            <a:off x="2954338" y="3987800"/>
            <a:ext cx="792162" cy="579438"/>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en-US" altLang="zh-CN" sz="3200" i="1">
                <a:solidFill>
                  <a:schemeClr val="tx1"/>
                </a:solidFill>
                <a:latin typeface="Times New Roman" panose="02020603050405020304" pitchFamily="18" charset="0"/>
                <a:ea typeface="宋体" panose="02010600030101010101" pitchFamily="2" charset="-122"/>
              </a:rPr>
              <a:t>A</a:t>
            </a:r>
            <a:r>
              <a:rPr lang="en-US" altLang="zh-CN" sz="3200" i="1">
                <a:solidFill>
                  <a:schemeClr val="tx1"/>
                </a:solidFill>
                <a:latin typeface="Times New Roman" panose="02020603050405020304" pitchFamily="18" charset="0"/>
                <a:ea typeface="宋体" panose="02010600030101010101" pitchFamily="2" charset="-122"/>
                <a:sym typeface="Symbol" panose="05050102010706020507" pitchFamily="18" charset="2"/>
              </a:rPr>
              <a:t></a:t>
            </a:r>
            <a:r>
              <a:rPr lang="en-US" altLang="zh-CN" i="1">
                <a:solidFill>
                  <a:schemeClr val="tx1"/>
                </a:solidFill>
                <a:latin typeface="Times New Roman" panose="02020603050405020304" pitchFamily="18" charset="0"/>
                <a:ea typeface="宋体" panose="02010600030101010101" pitchFamily="2" charset="-122"/>
                <a:sym typeface="Symbol" panose="05050102010706020507" pitchFamily="18" charset="2"/>
              </a:rPr>
              <a:t> </a:t>
            </a:r>
            <a:endParaRPr lang="en-US" altLang="zh-CN" i="1">
              <a:solidFill>
                <a:schemeClr val="tx1"/>
              </a:solidFill>
              <a:latin typeface="Times New Roman" panose="02020603050405020304" pitchFamily="18" charset="0"/>
              <a:ea typeface="宋体" panose="02010600030101010101" pitchFamily="2" charset="-122"/>
              <a:sym typeface="Symbol" panose="05050102010706020507" pitchFamily="18" charset="2"/>
            </a:endParaRP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23562"/>
                                        </p:tgtEl>
                                        <p:attrNameLst>
                                          <p:attrName>style.visibility</p:attrName>
                                        </p:attrNameLst>
                                      </p:cBhvr>
                                      <p:to>
                                        <p:strVal val="visible"/>
                                      </p:to>
                                    </p:set>
                                    <p:animEffect transition="in" filter="wipe(left)">
                                      <p:cBhvr>
                                        <p:cTn id="7" dur="500"/>
                                        <p:tgtEl>
                                          <p:spTgt spid="23562"/>
                                        </p:tgtEl>
                                      </p:cBhvr>
                                    </p:animEffect>
                                  </p:childTnLst>
                                </p:cTn>
                              </p:par>
                              <p:par>
                                <p:cTn id="8" presetID="63" presetClass="path" presetSubtype="0" dur="2000" accel="50000" decel="50000" fill="hold" grpId="0" nodeType="withEffect">
                                  <p:stCondLst>
                                    <p:cond delay="0"/>
                                  </p:stCondLst>
                                  <p:childTnLst>
                                    <p:animMotion origin="layout" path="M 0 0 L 0.25 0 E" pathEditMode="relative" ptsTypes="">
                                      <p:cBhvr>
                                        <p:cTn id="9" dur="2000" fill="hold"/>
                                        <p:tgtEl>
                                          <p:spTgt spid="23561"/>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6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Rectangle 3"/>
          <p:cNvSpPr/>
          <p:nvPr/>
        </p:nvSpPr>
        <p:spPr>
          <a:xfrm>
            <a:off x="5364163" y="476250"/>
            <a:ext cx="3573462" cy="487363"/>
          </a:xfrm>
          <a:prstGeom prst="rect">
            <a:avLst/>
          </a:prstGeom>
          <a:noFill/>
          <a:ln w="9525">
            <a:noFill/>
          </a:ln>
        </p:spPr>
        <p:txBody>
          <a:bodyPr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r">
              <a:spcBef>
                <a:spcPct val="0"/>
              </a:spcBef>
            </a:pPr>
            <a:r>
              <a:rPr lang="zh-CN" altLang="en-US" sz="2800">
                <a:latin typeface="Arial" pitchFamily="34" charset="0"/>
                <a:ea typeface="隶书" panose="02010509060101010101" pitchFamily="1" charset="-122"/>
              </a:rPr>
              <a:t>五、教学过程说明</a:t>
            </a:r>
            <a:endParaRPr lang="en-US" altLang="zh-CN" sz="2800">
              <a:latin typeface="Arial" pitchFamily="34" charset="0"/>
              <a:ea typeface="隶书" panose="02010509060101010101" pitchFamily="1" charset="-122"/>
            </a:endParaRPr>
          </a:p>
        </p:txBody>
      </p:sp>
      <p:sp>
        <p:nvSpPr>
          <p:cNvPr id="47107" name="Text Box 37"/>
          <p:cNvSpPr txBox="1"/>
          <p:nvPr/>
        </p:nvSpPr>
        <p:spPr>
          <a:xfrm>
            <a:off x="6732588" y="1773238"/>
            <a:ext cx="2087562" cy="320675"/>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en-US" altLang="zh-CN" sz="1500" i="1">
                <a:latin typeface="Times New Roman" panose="02020603050405020304" pitchFamily="18" charset="0"/>
                <a:ea typeface="楷体_GB2312" pitchFamily="49" charset="-122"/>
              </a:rPr>
              <a:t>2             3</a:t>
            </a:r>
            <a:endParaRPr lang="en-US" altLang="zh-CN" sz="1500" i="1">
              <a:latin typeface="Times New Roman" panose="02020603050405020304" pitchFamily="18" charset="0"/>
              <a:ea typeface="楷体_GB2312" pitchFamily="49" charset="-122"/>
            </a:endParaRPr>
          </a:p>
        </p:txBody>
      </p:sp>
      <p:sp>
        <p:nvSpPr>
          <p:cNvPr id="47108" name="AutoShape 2"/>
          <p:cNvSpPr/>
          <p:nvPr/>
        </p:nvSpPr>
        <p:spPr>
          <a:xfrm>
            <a:off x="790575" y="1773238"/>
            <a:ext cx="8353425" cy="1439862"/>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7109" name="TextBox 22"/>
          <p:cNvSpPr txBox="1"/>
          <p:nvPr/>
        </p:nvSpPr>
        <p:spPr>
          <a:xfrm>
            <a:off x="900113" y="1844675"/>
            <a:ext cx="8037512" cy="1187450"/>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en-US" altLang="zh-CN" sz="2000">
                <a:latin typeface="楷体_GB2312" pitchFamily="49" charset="-122"/>
                <a:ea typeface="楷体_GB2312" pitchFamily="49" charset="-122"/>
              </a:rPr>
              <a:t>[</a:t>
            </a:r>
            <a:r>
              <a:rPr lang="zh-CN" altLang="zh-CN" sz="2000">
                <a:latin typeface="楷体_GB2312" pitchFamily="49" charset="-122"/>
                <a:ea typeface="楷体_GB2312" pitchFamily="49" charset="-122"/>
              </a:rPr>
              <a:t>活动</a:t>
            </a:r>
            <a:r>
              <a:rPr lang="zh-CN" altLang="en-US" sz="2000">
                <a:latin typeface="楷体_GB2312" pitchFamily="49" charset="-122"/>
                <a:ea typeface="楷体_GB2312" pitchFamily="49" charset="-122"/>
              </a:rPr>
              <a:t>5</a:t>
            </a:r>
            <a:r>
              <a:rPr lang="en-US" altLang="zh-CN" sz="2000">
                <a:latin typeface="楷体_GB2312" pitchFamily="49" charset="-122"/>
                <a:ea typeface="楷体_GB2312" pitchFamily="49" charset="-122"/>
              </a:rPr>
              <a:t>]</a:t>
            </a:r>
            <a:r>
              <a:rPr lang="zh-CN" altLang="en-US">
                <a:latin typeface="楷体_GB2312" pitchFamily="49" charset="-122"/>
                <a:ea typeface="楷体_GB2312" pitchFamily="49" charset="-122"/>
              </a:rPr>
              <a:t>展示线段</a:t>
            </a:r>
            <a:r>
              <a:rPr lang="en-US" altLang="zh-CN">
                <a:latin typeface="楷体_GB2312" pitchFamily="49" charset="-122"/>
                <a:ea typeface="楷体_GB2312" pitchFamily="49" charset="-122"/>
              </a:rPr>
              <a:t>AB</a:t>
            </a:r>
            <a:r>
              <a:rPr lang="zh-CN" altLang="en-US">
                <a:latin typeface="楷体_GB2312" pitchFamily="49" charset="-122"/>
                <a:ea typeface="楷体_GB2312" pitchFamily="49" charset="-122"/>
              </a:rPr>
              <a:t>平移到线段</a:t>
            </a:r>
            <a:r>
              <a:rPr lang="en-US" altLang="zh-CN" i="1">
                <a:latin typeface="楷体_GB2312" pitchFamily="49" charset="-122"/>
                <a:ea typeface="楷体_GB2312" pitchFamily="49" charset="-122"/>
                <a:cs typeface="Times New Roman" panose="02020603050405020304" pitchFamily="18" charset="0"/>
              </a:rPr>
              <a:t>A</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a:t>
            </a:r>
            <a:r>
              <a:rPr lang="en-US" altLang="zh-CN" i="1">
                <a:latin typeface="楷体_GB2312" pitchFamily="49" charset="-122"/>
                <a:ea typeface="楷体_GB2312" pitchFamily="49" charset="-122"/>
                <a:cs typeface="Times New Roman" panose="02020603050405020304" pitchFamily="18" charset="0"/>
              </a:rPr>
              <a:t>B</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a:t>
            </a:r>
            <a:r>
              <a:rPr lang="zh-CN" altLang="en-US">
                <a:latin typeface="楷体_GB2312" pitchFamily="49" charset="-122"/>
                <a:ea typeface="楷体_GB2312" pitchFamily="49" charset="-122"/>
                <a:cs typeface="Times New Roman" panose="02020603050405020304" pitchFamily="18" charset="0"/>
                <a:sym typeface="Symbol" panose="05050102010706020507" pitchFamily="18" charset="2"/>
              </a:rPr>
              <a:t>的过程，</a:t>
            </a:r>
            <a:r>
              <a:rPr lang="zh-CN" altLang="en-US">
                <a:latin typeface="楷体_GB2312" pitchFamily="49" charset="-122"/>
                <a:ea typeface="楷体_GB2312" pitchFamily="49" charset="-122"/>
                <a:cs typeface="Times New Roman" panose="02020603050405020304" pitchFamily="18" charset="0"/>
              </a:rPr>
              <a:t>如图，将线段</a:t>
            </a:r>
            <a:r>
              <a:rPr lang="en-US" altLang="zh-CN" i="1">
                <a:latin typeface="楷体_GB2312" pitchFamily="49" charset="-122"/>
                <a:ea typeface="楷体_GB2312" pitchFamily="49" charset="-122"/>
                <a:cs typeface="Times New Roman" panose="02020603050405020304" pitchFamily="18" charset="0"/>
              </a:rPr>
              <a:t>AB</a:t>
            </a:r>
            <a:r>
              <a:rPr lang="zh-CN" altLang="en-US">
                <a:latin typeface="楷体_GB2312" pitchFamily="49" charset="-122"/>
                <a:ea typeface="楷体_GB2312" pitchFamily="49" charset="-122"/>
                <a:cs typeface="Times New Roman" panose="02020603050405020304" pitchFamily="18" charset="0"/>
              </a:rPr>
              <a:t>平移到线段</a:t>
            </a:r>
            <a:r>
              <a:rPr lang="en-US" altLang="zh-CN" i="1">
                <a:latin typeface="楷体_GB2312" pitchFamily="49" charset="-122"/>
                <a:ea typeface="楷体_GB2312" pitchFamily="49" charset="-122"/>
                <a:cs typeface="Times New Roman" panose="02020603050405020304" pitchFamily="18" charset="0"/>
              </a:rPr>
              <a:t>A</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a:t>
            </a:r>
            <a:r>
              <a:rPr lang="en-US" altLang="zh-CN" i="1">
                <a:latin typeface="楷体_GB2312" pitchFamily="49" charset="-122"/>
                <a:ea typeface="楷体_GB2312" pitchFamily="49" charset="-122"/>
                <a:cs typeface="Times New Roman" panose="02020603050405020304" pitchFamily="18" charset="0"/>
              </a:rPr>
              <a:t>B</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 </a:t>
            </a:r>
            <a:r>
              <a:rPr lang="zh-CN" altLang="en-US">
                <a:latin typeface="楷体_GB2312" pitchFamily="49" charset="-122"/>
                <a:ea typeface="楷体_GB2312" pitchFamily="49" charset="-122"/>
                <a:cs typeface="Times New Roman" panose="02020603050405020304" pitchFamily="18" charset="0"/>
              </a:rPr>
              <a:t>的位置，我们把线段</a:t>
            </a:r>
            <a:r>
              <a:rPr lang="en-US" altLang="zh-CN" i="1">
                <a:latin typeface="楷体_GB2312" pitchFamily="49" charset="-122"/>
                <a:ea typeface="楷体_GB2312" pitchFamily="49" charset="-122"/>
                <a:cs typeface="Times New Roman" panose="02020603050405020304" pitchFamily="18" charset="0"/>
              </a:rPr>
              <a:t>AB</a:t>
            </a:r>
            <a:r>
              <a:rPr lang="zh-CN" altLang="en-US">
                <a:latin typeface="楷体_GB2312" pitchFamily="49" charset="-122"/>
                <a:ea typeface="楷体_GB2312" pitchFamily="49" charset="-122"/>
                <a:cs typeface="Times New Roman" panose="02020603050405020304" pitchFamily="18" charset="0"/>
              </a:rPr>
              <a:t>和线段</a:t>
            </a:r>
            <a:r>
              <a:rPr lang="en-US" altLang="zh-CN" i="1">
                <a:latin typeface="楷体_GB2312" pitchFamily="49" charset="-122"/>
                <a:ea typeface="楷体_GB2312" pitchFamily="49" charset="-122"/>
                <a:cs typeface="Times New Roman" panose="02020603050405020304" pitchFamily="18" charset="0"/>
              </a:rPr>
              <a:t>A</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a:t>
            </a:r>
            <a:r>
              <a:rPr lang="en-US" altLang="zh-CN" i="1">
                <a:latin typeface="楷体_GB2312" pitchFamily="49" charset="-122"/>
                <a:ea typeface="楷体_GB2312" pitchFamily="49" charset="-122"/>
                <a:cs typeface="Times New Roman" panose="02020603050405020304" pitchFamily="18" charset="0"/>
              </a:rPr>
              <a:t>B</a:t>
            </a:r>
            <a:r>
              <a:rPr lang="en-US" altLang="zh-CN" i="1">
                <a:latin typeface="楷体_GB2312" pitchFamily="49" charset="-122"/>
                <a:ea typeface="楷体_GB2312" pitchFamily="49" charset="-122"/>
                <a:cs typeface="Times New Roman" panose="02020603050405020304" pitchFamily="18" charset="0"/>
                <a:sym typeface="Symbol" panose="05050102010706020507" pitchFamily="18" charset="2"/>
              </a:rPr>
              <a:t> </a:t>
            </a:r>
            <a:r>
              <a:rPr lang="zh-CN" altLang="en-US">
                <a:latin typeface="楷体_GB2312" pitchFamily="49" charset="-122"/>
                <a:ea typeface="楷体_GB2312" pitchFamily="49" charset="-122"/>
                <a:cs typeface="Times New Roman" panose="02020603050405020304" pitchFamily="18" charset="0"/>
              </a:rPr>
              <a:t>称为</a:t>
            </a:r>
            <a:r>
              <a:rPr lang="en-US" altLang="zh-CN">
                <a:latin typeface="楷体_GB2312" pitchFamily="49" charset="-122"/>
                <a:ea typeface="楷体_GB2312" pitchFamily="49" charset="-122"/>
                <a:cs typeface="Times New Roman" panose="02020603050405020304" pitchFamily="18" charset="0"/>
              </a:rPr>
              <a:t>__________. </a:t>
            </a:r>
            <a:endParaRPr lang="zh-CN" altLang="en-US">
              <a:latin typeface="楷体_GB2312" pitchFamily="49" charset="-122"/>
              <a:ea typeface="Times New Roman" panose="02020603050405020304" pitchFamily="18" charset="0"/>
            </a:endParaRPr>
          </a:p>
        </p:txBody>
      </p:sp>
      <p:sp>
        <p:nvSpPr>
          <p:cNvPr id="47110" name="AutoShape 34"/>
          <p:cNvSpPr/>
          <p:nvPr/>
        </p:nvSpPr>
        <p:spPr>
          <a:xfrm>
            <a:off x="755650" y="5229225"/>
            <a:ext cx="8064500" cy="1439863"/>
          </a:xfrm>
          <a:prstGeom prst="roundRect">
            <a:avLst>
              <a:gd name="adj" fmla="val 9106"/>
            </a:avLst>
          </a:prstGeom>
          <a:solidFill>
            <a:schemeClr val="folHlink"/>
          </a:solidFill>
          <a:ln w="25400" cap="flat" cmpd="sng">
            <a:solidFill>
              <a:srgbClr val="FFFFFF"/>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endParaRPr lang="en-US" altLang="zh-CN" sz="1800">
              <a:solidFill>
                <a:srgbClr val="FFFFFF"/>
              </a:solidFill>
              <a:latin typeface="Arial" pitchFamily="34" charset="0"/>
              <a:ea typeface="楷体_GB2312" pitchFamily="49" charset="-122"/>
            </a:endParaRPr>
          </a:p>
        </p:txBody>
      </p:sp>
      <p:sp>
        <p:nvSpPr>
          <p:cNvPr id="47111" name="TextBox 26"/>
          <p:cNvSpPr txBox="1"/>
          <p:nvPr/>
        </p:nvSpPr>
        <p:spPr>
          <a:xfrm>
            <a:off x="827088" y="5516563"/>
            <a:ext cx="7991475" cy="701675"/>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r>
              <a:rPr lang="zh-CN" altLang="en-US" sz="2000">
                <a:latin typeface="楷体_GB2312" pitchFamily="49" charset="-122"/>
                <a:ea typeface="楷体_GB2312" pitchFamily="49" charset="-122"/>
              </a:rPr>
              <a:t>设计目的：从点过度到线段，层次清楚，引导学生自己去找对应元素及平移的方向和距离。培养学生的对比，观察和归纳的能力。</a:t>
            </a:r>
            <a:endParaRPr lang="en-US" altLang="zh-CN" sz="2000">
              <a:latin typeface="楷体_GB2312" pitchFamily="49" charset="-122"/>
              <a:ea typeface="楷体_GB2312" pitchFamily="49" charset="-122"/>
            </a:endParaRPr>
          </a:p>
        </p:txBody>
      </p:sp>
      <p:grpSp>
        <p:nvGrpSpPr>
          <p:cNvPr id="47112" name="Group 12"/>
          <p:cNvGrpSpPr/>
          <p:nvPr/>
        </p:nvGrpSpPr>
        <p:grpSpPr>
          <a:xfrm>
            <a:off x="323850" y="1125538"/>
            <a:ext cx="3492500" cy="419100"/>
            <a:chOff x="385" y="799"/>
            <a:chExt cx="2314" cy="369"/>
          </a:xfrm>
        </p:grpSpPr>
        <p:sp>
          <p:nvSpPr>
            <p:cNvPr id="124935" name="AutoShape 7"/>
            <p:cNvSpPr>
              <a:spLocks noChangeArrowheads="1"/>
            </p:cNvSpPr>
            <p:nvPr/>
          </p:nvSpPr>
          <p:spPr bwMode="gray">
            <a:xfrm>
              <a:off x="385" y="799"/>
              <a:ext cx="2314" cy="319"/>
            </a:xfrm>
            <a:prstGeom prst="roundRect">
              <a:avLst>
                <a:gd name="adj" fmla="val 10889"/>
              </a:avLst>
            </a:prstGeom>
            <a:gradFill rotWithShape="1">
              <a:gsLst>
                <a:gs pos="0">
                  <a:srgbClr val="DDDDDD">
                    <a:gamma/>
                    <a:tint val="51373"/>
                    <a:invGamma/>
                  </a:srgbClr>
                </a:gs>
                <a:gs pos="100000">
                  <a:srgbClr val="DDDDDD"/>
                </a:gs>
              </a:gsLst>
              <a:lin ang="2700000" scaled="1"/>
            </a:gradFill>
            <a:ln w="38100">
              <a:solidFill>
                <a:srgbClr val="FFFFFF"/>
              </a:solidFill>
              <a:round/>
            </a:ln>
            <a:effectLst>
              <a:outerShdw dist="135003" dir="2928844" algn="ctr" rotWithShape="0">
                <a:srgbClr val="000000">
                  <a:alpha val="50000"/>
                </a:srgbClr>
              </a:outerShdw>
            </a:effectLst>
          </p:spPr>
          <p:txBody>
            <a:bodyPr wrap="none" anchor="ct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47114" name="AutoShape 8"/>
            <p:cNvSpPr/>
            <p:nvPr/>
          </p:nvSpPr>
          <p:spPr>
            <a:xfrm>
              <a:off x="452" y="828"/>
              <a:ext cx="341" cy="260"/>
            </a:xfrm>
            <a:prstGeom prst="roundRect">
              <a:avLst>
                <a:gd name="adj" fmla="val 11921"/>
              </a:avLst>
            </a:prstGeom>
            <a:gradFill rotWithShape="1">
              <a:gsLst>
                <a:gs pos="0">
                  <a:srgbClr val="0066CC"/>
                </a:gs>
                <a:gs pos="100000">
                  <a:srgbClr val="00478E"/>
                </a:gs>
              </a:gsLst>
              <a:lin ang="5400000" scaled="1"/>
            </a:gradFill>
            <a:ln w="38100"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endParaRPr lang="zh-CN" altLang="en-US">
                <a:latin typeface="楷体_GB2312" pitchFamily="49" charset="-122"/>
                <a:ea typeface="楷体_GB2312" pitchFamily="49" charset="-122"/>
              </a:endParaRPr>
            </a:p>
          </p:txBody>
        </p:sp>
        <p:sp>
          <p:nvSpPr>
            <p:cNvPr id="124937" name="Freeform 9"/>
            <p:cNvSpPr/>
            <p:nvPr/>
          </p:nvSpPr>
          <p:spPr bwMode="gray">
            <a:xfrm>
              <a:off x="489" y="845"/>
              <a:ext cx="293" cy="130"/>
            </a:xfrm>
            <a:custGeom>
              <a:cxnLst>
                <a:cxn ang="0">
                  <a:pos x="118" y="0"/>
                </a:cxn>
                <a:cxn ang="0">
                  <a:pos x="0" y="118"/>
                </a:cxn>
                <a:cxn ang="0">
                  <a:pos x="0" y="589"/>
                </a:cxn>
                <a:cxn ang="0">
                  <a:pos x="161" y="174"/>
                </a:cxn>
                <a:cxn ang="0">
                  <a:pos x="589" y="0"/>
                </a:cxn>
                <a:cxn ang="0">
                  <a:pos x="118" y="0"/>
                </a:cxn>
              </a:cxnLst>
              <a:rect l="0" t="0" r="r" b="b"/>
              <a:pathLst>
                <a:path w="596" h="598">
                  <a:moveTo>
                    <a:pt x="118" y="0"/>
                  </a:moveTo>
                  <a:cubicBezTo>
                    <a:pt x="53" y="0"/>
                    <a:pt x="0" y="53"/>
                    <a:pt x="0" y="118"/>
                  </a:cubicBezTo>
                  <a:lnTo>
                    <a:pt x="0" y="589"/>
                  </a:lnTo>
                  <a:cubicBezTo>
                    <a:pt x="27" y="598"/>
                    <a:pt x="12" y="309"/>
                    <a:pt x="161" y="174"/>
                  </a:cubicBezTo>
                  <a:cubicBezTo>
                    <a:pt x="310" y="39"/>
                    <a:pt x="596" y="29"/>
                    <a:pt x="589" y="0"/>
                  </a:cubicBezTo>
                  <a:lnTo>
                    <a:pt x="118" y="0"/>
                  </a:lnTo>
                  <a:close/>
                </a:path>
              </a:pathLst>
            </a:custGeom>
            <a:gradFill rotWithShape="1">
              <a:gsLst>
                <a:gs pos="0">
                  <a:srgbClr val="0066CC">
                    <a:gamma/>
                    <a:tint val="54510"/>
                    <a:invGamma/>
                  </a:srgbClr>
                </a:gs>
                <a:gs pos="50000">
                  <a:srgbClr val="0066CC">
                    <a:alpha val="0"/>
                  </a:srgbClr>
                </a:gs>
                <a:gs pos="100000">
                  <a:srgbClr val="0066CC">
                    <a:gamma/>
                    <a:tint val="54510"/>
                    <a:invGamma/>
                  </a:srgbClr>
                </a:gs>
              </a:gsLst>
              <a:lin ang="2700000" scaled="1"/>
            </a:gradFill>
            <a:ln w="0">
              <a:noFill/>
              <a:prstDash val="solid"/>
              <a:roun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0" lang="zh-CN" altLang="en-US" sz="2400" b="1" i="0" u="sng" strike="noStrike" kern="1200" cap="none" spc="0" normalizeH="0" baseline="0" noProof="0">
                <a:ln>
                  <a:noFill/>
                </a:ln>
                <a:solidFill>
                  <a:schemeClr val="bg1"/>
                </a:solidFill>
                <a:effectLst/>
                <a:uLnTx/>
                <a:uFillTx/>
                <a:latin typeface="楷体_GB2312" pitchFamily="49" charset="-122"/>
                <a:ea typeface="楷体_GB2312" pitchFamily="49" charset="-122"/>
                <a:cs typeface="+mn-cs"/>
              </a:endParaRPr>
            </a:p>
          </p:txBody>
        </p:sp>
        <p:sp>
          <p:nvSpPr>
            <p:cNvPr id="124938" name="Text Box 10"/>
            <p:cNvSpPr txBox="1">
              <a:spLocks noChangeArrowheads="1"/>
            </p:cNvSpPr>
            <p:nvPr/>
          </p:nvSpPr>
          <p:spPr bwMode="gray">
            <a:xfrm>
              <a:off x="521" y="845"/>
              <a:ext cx="220" cy="323"/>
            </a:xfrm>
            <a:prstGeom prst="rect">
              <a:avLst/>
            </a:prstGeom>
            <a:noFill/>
            <a:ln w="9525" algn="ctr">
              <a:noFill/>
              <a:miter lim="800000"/>
            </a:ln>
            <a:effectLst/>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eaLnBrk="0" hangingPunct="0">
                <a:spcBef>
                  <a:spcPct val="0"/>
                </a:spcBef>
              </a:pPr>
              <a:r>
                <a:rPr lang="en-US" altLang="zh-CN" sz="1800">
                  <a:solidFill>
                    <a:srgbClr val="FFFFFF"/>
                  </a:solidFill>
                  <a:effectLst>
                    <a:outerShdw blurRad="38100" dist="38100" dir="2700000">
                      <a:srgbClr val="C0C0C0"/>
                    </a:outerShdw>
                  </a:effectLst>
                  <a:latin typeface="Arial" pitchFamily="34" charset="0"/>
                  <a:ea typeface="楷体_GB2312" pitchFamily="49" charset="-122"/>
                </a:rPr>
                <a:t>3</a:t>
              </a:r>
              <a:endParaRPr lang="en-US" altLang="zh-CN" sz="1800">
                <a:solidFill>
                  <a:srgbClr val="FFFFFF"/>
                </a:solidFill>
                <a:effectLst>
                  <a:outerShdw blurRad="38100" dist="38100" dir="2700000">
                    <a:srgbClr val="C0C0C0"/>
                  </a:outerShdw>
                </a:effectLst>
                <a:latin typeface="Arial" pitchFamily="34" charset="0"/>
                <a:ea typeface="楷体_GB2312" pitchFamily="49" charset="-122"/>
              </a:endParaRPr>
            </a:p>
          </p:txBody>
        </p:sp>
        <p:sp>
          <p:nvSpPr>
            <p:cNvPr id="47119" name="Rectangle 11"/>
            <p:cNvSpPr/>
            <p:nvPr/>
          </p:nvSpPr>
          <p:spPr>
            <a:xfrm>
              <a:off x="838" y="799"/>
              <a:ext cx="1861" cy="349"/>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spcBef>
                  <a:spcPct val="0"/>
                </a:spcBef>
              </a:pPr>
              <a:r>
                <a:rPr lang="zh-CN" altLang="en-US" sz="2000">
                  <a:solidFill>
                    <a:schemeClr val="tx1"/>
                  </a:solidFill>
                  <a:latin typeface="楷体_GB2312" pitchFamily="49" charset="-122"/>
                  <a:ea typeface="楷体_GB2312" pitchFamily="49" charset="-122"/>
                </a:rPr>
                <a:t>合作交流，学习平移</a:t>
              </a:r>
              <a:endParaRPr lang="zh-CN" altLang="en-US" sz="2000">
                <a:solidFill>
                  <a:schemeClr val="tx1"/>
                </a:solidFill>
                <a:latin typeface="Arial" pitchFamily="34" charset="0"/>
                <a:ea typeface="楷体_GB2312" pitchFamily="49" charset="-122"/>
              </a:endParaRPr>
            </a:p>
          </p:txBody>
        </p:sp>
      </p:grpSp>
      <p:sp>
        <p:nvSpPr>
          <p:cNvPr id="47126" name="Line 5"/>
          <p:cNvSpPr/>
          <p:nvPr/>
        </p:nvSpPr>
        <p:spPr>
          <a:xfrm>
            <a:off x="1387475" y="3643313"/>
            <a:ext cx="649288" cy="1441450"/>
          </a:xfrm>
          <a:prstGeom prst="line">
            <a:avLst/>
          </a:prstGeom>
          <a:ln w="57150"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sp>
        <p:nvSpPr>
          <p:cNvPr id="24582" name="Line 6"/>
          <p:cNvSpPr/>
          <p:nvPr/>
        </p:nvSpPr>
        <p:spPr>
          <a:xfrm>
            <a:off x="1389063" y="3643313"/>
            <a:ext cx="649287" cy="1441450"/>
          </a:xfrm>
          <a:prstGeom prst="line">
            <a:avLst/>
          </a:prstGeom>
          <a:ln w="57150"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sp>
        <p:nvSpPr>
          <p:cNvPr id="47128" name="Text Box 7"/>
          <p:cNvSpPr txBox="1"/>
          <p:nvPr/>
        </p:nvSpPr>
        <p:spPr>
          <a:xfrm>
            <a:off x="4498975" y="3413125"/>
            <a:ext cx="863600" cy="51911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en-US" altLang="zh-CN" sz="2800" i="1">
                <a:solidFill>
                  <a:schemeClr val="tx1"/>
                </a:solidFill>
                <a:latin typeface="Times New Roman" panose="02020603050405020304" pitchFamily="18" charset="0"/>
                <a:ea typeface="宋体" panose="02010600030101010101" pitchFamily="2" charset="-122"/>
              </a:rPr>
              <a:t>A′</a:t>
            </a:r>
            <a:endParaRPr lang="en-US" altLang="zh-CN" sz="2800" i="1">
              <a:solidFill>
                <a:schemeClr val="tx1"/>
              </a:solidFill>
              <a:latin typeface="Times New Roman" panose="02020603050405020304" pitchFamily="18" charset="0"/>
              <a:ea typeface="宋体" panose="02010600030101010101" pitchFamily="2" charset="-122"/>
              <a:sym typeface="Symbol" panose="05050102010706020507" pitchFamily="18" charset="2"/>
            </a:endParaRPr>
          </a:p>
        </p:txBody>
      </p:sp>
      <p:sp>
        <p:nvSpPr>
          <p:cNvPr id="47129" name="Text Box 8"/>
          <p:cNvSpPr txBox="1"/>
          <p:nvPr/>
        </p:nvSpPr>
        <p:spPr>
          <a:xfrm>
            <a:off x="898525" y="3571875"/>
            <a:ext cx="431800" cy="519113"/>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en-US" altLang="zh-CN" sz="2800" i="1">
                <a:solidFill>
                  <a:schemeClr val="tx1"/>
                </a:solidFill>
                <a:latin typeface="Times New Roman" panose="02020603050405020304" pitchFamily="18" charset="0"/>
                <a:ea typeface="宋体" panose="02010600030101010101" pitchFamily="2" charset="-122"/>
              </a:rPr>
              <a:t>A</a:t>
            </a:r>
            <a:endParaRPr lang="en-US" altLang="zh-CN" sz="2800" i="1">
              <a:solidFill>
                <a:schemeClr val="tx1"/>
              </a:solidFill>
              <a:latin typeface="Times New Roman" panose="02020603050405020304" pitchFamily="18" charset="0"/>
              <a:ea typeface="宋体" panose="02010600030101010101" pitchFamily="2" charset="-122"/>
            </a:endParaRPr>
          </a:p>
        </p:txBody>
      </p:sp>
      <p:sp>
        <p:nvSpPr>
          <p:cNvPr id="47130" name="Text Box 9"/>
          <p:cNvSpPr txBox="1"/>
          <p:nvPr/>
        </p:nvSpPr>
        <p:spPr>
          <a:xfrm>
            <a:off x="4965700" y="4795838"/>
            <a:ext cx="865188" cy="519112"/>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en-US" altLang="zh-CN" sz="2800" i="1">
                <a:solidFill>
                  <a:schemeClr val="tx1"/>
                </a:solidFill>
                <a:latin typeface="Times New Roman" panose="02020603050405020304" pitchFamily="18" charset="0"/>
                <a:ea typeface="宋体" panose="02010600030101010101" pitchFamily="2" charset="-122"/>
              </a:rPr>
              <a:t>B</a:t>
            </a:r>
            <a:r>
              <a:rPr lang="en-US" altLang="zh-CN" sz="2800" i="1">
                <a:solidFill>
                  <a:schemeClr val="tx1"/>
                </a:solidFill>
                <a:latin typeface="Times New Roman" panose="02020603050405020304" pitchFamily="18" charset="0"/>
                <a:ea typeface="宋体" panose="02010600030101010101" pitchFamily="2" charset="-122"/>
                <a:sym typeface="Symbol" panose="05050102010706020507" pitchFamily="18" charset="2"/>
              </a:rPr>
              <a:t></a:t>
            </a:r>
            <a:endParaRPr lang="en-US" altLang="zh-CN" sz="2800" i="1">
              <a:solidFill>
                <a:schemeClr val="tx1"/>
              </a:solidFill>
              <a:latin typeface="Times New Roman" panose="02020603050405020304" pitchFamily="18" charset="0"/>
              <a:ea typeface="宋体" panose="02010600030101010101" pitchFamily="2" charset="-122"/>
              <a:sym typeface="Symbol" panose="05050102010706020507" pitchFamily="18" charset="2"/>
            </a:endParaRPr>
          </a:p>
        </p:txBody>
      </p:sp>
      <p:sp>
        <p:nvSpPr>
          <p:cNvPr id="47131" name="Text Box 10"/>
          <p:cNvSpPr txBox="1"/>
          <p:nvPr/>
        </p:nvSpPr>
        <p:spPr>
          <a:xfrm>
            <a:off x="1546225" y="4795838"/>
            <a:ext cx="431800" cy="519112"/>
          </a:xfrm>
          <a:prstGeom prst="rect">
            <a:avLst/>
          </a:prstGeom>
          <a:noFill/>
          <a:ln w="9525">
            <a:noFill/>
          </a:ln>
        </p:spPr>
        <p:txBody>
          <a:bodyPr>
            <a:spAutoFit/>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a:pPr algn="ctr"/>
            <a:r>
              <a:rPr lang="en-US" altLang="zh-CN" sz="2800" i="1">
                <a:solidFill>
                  <a:schemeClr val="tx1"/>
                </a:solidFill>
                <a:latin typeface="Times New Roman" panose="02020603050405020304" pitchFamily="18" charset="0"/>
                <a:ea typeface="宋体" panose="02010600030101010101" pitchFamily="2" charset="-122"/>
              </a:rPr>
              <a:t>B</a:t>
            </a:r>
            <a:endParaRPr lang="en-US" altLang="zh-CN" sz="2800" i="1">
              <a:solidFill>
                <a:schemeClr val="tx1"/>
              </a:solidFill>
              <a:latin typeface="Times New Roman" panose="02020603050405020304" pitchFamily="18" charset="0"/>
              <a:ea typeface="宋体" panose="02010600030101010101" pitchFamily="2" charset="-122"/>
            </a:endParaRPr>
          </a:p>
        </p:txBody>
      </p:sp>
      <p:sp>
        <p:nvSpPr>
          <p:cNvPr id="24587" name="Line 11"/>
          <p:cNvSpPr/>
          <p:nvPr/>
        </p:nvSpPr>
        <p:spPr>
          <a:xfrm>
            <a:off x="1403350" y="3643313"/>
            <a:ext cx="3024188" cy="0"/>
          </a:xfrm>
          <a:prstGeom prst="line">
            <a:avLst/>
          </a:prstGeom>
          <a:ln w="28575" cap="flat" cmpd="sng">
            <a:solidFill>
              <a:srgbClr val="0000FF"/>
            </a:solidFill>
            <a:prstDash val="sysDot"/>
            <a:headEnd type="none" w="med" len="med"/>
            <a:tailEnd type="arrow"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sp>
        <p:nvSpPr>
          <p:cNvPr id="24588" name="Line 12"/>
          <p:cNvSpPr/>
          <p:nvPr/>
        </p:nvSpPr>
        <p:spPr>
          <a:xfrm>
            <a:off x="2051050" y="5084763"/>
            <a:ext cx="3024188" cy="0"/>
          </a:xfrm>
          <a:prstGeom prst="line">
            <a:avLst/>
          </a:prstGeom>
          <a:ln w="28575" cap="flat" cmpd="sng">
            <a:solidFill>
              <a:srgbClr val="0000FF"/>
            </a:solidFill>
            <a:prstDash val="sysDot"/>
            <a:headEnd type="none" w="med" len="med"/>
            <a:tailEnd type="arrow"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sp>
        <p:nvSpPr>
          <p:cNvPr id="47134" name="Line 23"/>
          <p:cNvSpPr/>
          <p:nvPr/>
        </p:nvSpPr>
        <p:spPr>
          <a:xfrm>
            <a:off x="4440238" y="3643313"/>
            <a:ext cx="620712" cy="1439862"/>
          </a:xfrm>
          <a:prstGeom prst="line">
            <a:avLst/>
          </a:prstGeom>
          <a:ln w="57150"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1pPr>
            <a:lvl2pPr marL="457200" lvl="1"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2pPr>
            <a:lvl3pPr marL="914400" lvl="2"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3pPr>
            <a:lvl4pPr marL="1371600" lvl="3"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4pPr>
            <a:lvl5pPr marL="1828800" lvl="4"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5pPr>
            <a:lvl6pPr marL="2286000" lvl="5"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6pPr>
            <a:lvl7pPr marL="2743200" lvl="6"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7pPr>
            <a:lvl8pPr marL="3200400" lvl="7"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8pPr>
            <a:lvl9pPr marL="3657600" lvl="8" indent="0" algn="l" defTabSz="914400" rtl="0" eaLnBrk="1" fontAlgn="base" latinLnBrk="0" hangingPunct="1">
              <a:lnSpc>
                <a:spcPct val="100000"/>
              </a:lnSpc>
              <a:spcBef>
                <a:spcPct val="50000"/>
              </a:spcBef>
              <a:spcAft>
                <a:spcPct val="0"/>
              </a:spcAft>
              <a:buNone/>
              <a:defRPr sz="2400" b="1" i="0" u="none" kern="1200" baseline="0">
                <a:solidFill>
                  <a:schemeClr val="bg1"/>
                </a:solidFill>
                <a:latin typeface="楷体_GB2312" pitchFamily="49" charset="-122"/>
                <a:ea typeface="Times New Roman" panose="02020603050405020304" pitchFamily="18" charset="0"/>
                <a:cs typeface="+mn-cs"/>
              </a:defRPr>
            </a:lvl9pPr>
          </a:lstStyle>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3" presetClass="path" presetSubtype="0" dur="2000" accel="50000" decel="50000" fill="hold" nodeType="clickEffect">
                                  <p:stCondLst>
                                    <p:cond delay="0"/>
                                  </p:stCondLst>
                                  <p:childTnLst>
                                    <p:animMotion origin="layout" path="M 8.33333E-07 -1.96532E-06 L 0.33472 -1.96532E-06" pathEditMode="relative" rAng="0" ptsTypes="AA">
                                      <p:cBhvr>
                                        <p:cTn id="6" dur="2000" fill="hold"/>
                                        <p:tgtEl>
                                          <p:spTgt spid="24582"/>
                                        </p:tgtEl>
                                        <p:attrNameLst>
                                          <p:attrName>ppt_x</p:attrName>
                                          <p:attrName>ppt_y</p:attrName>
                                        </p:attrNameLst>
                                      </p:cBhvr>
                                      <p:rCtr x="16700" y="0"/>
                                    </p:animMotion>
                                  </p:childTnLst>
                                </p:cTn>
                              </p:par>
                              <p:par>
                                <p:cTn id="7" presetID="17" presetClass="entr" presetSubtype="8" dur="2000" fill="hold" nodeType="withEffect">
                                  <p:stCondLst>
                                    <p:cond delay="0"/>
                                  </p:stCondLst>
                                  <p:childTnLst>
                                    <p:set>
                                      <p:cBhvr>
                                        <p:cTn id="8" dur="1" fill="hold">
                                          <p:stCondLst>
                                            <p:cond delay="0"/>
                                          </p:stCondLst>
                                        </p:cTn>
                                        <p:tgtEl>
                                          <p:spTgt spid="24587"/>
                                        </p:tgtEl>
                                        <p:attrNameLst>
                                          <p:attrName>style.visibility</p:attrName>
                                        </p:attrNameLst>
                                      </p:cBhvr>
                                      <p:to>
                                        <p:strVal val="visible"/>
                                      </p:to>
                                    </p:set>
                                    <p:anim calcmode="lin" valueType="num">
                                      <p:cBhvr>
                                        <p:cTn id="9" dur="2000" fill="hold"/>
                                        <p:tgtEl>
                                          <p:spTgt spid="24587"/>
                                        </p:tgtEl>
                                        <p:attrNameLst>
                                          <p:attrName>ppt_x</p:attrName>
                                        </p:attrNameLst>
                                      </p:cBhvr>
                                      <p:tavLst>
                                        <p:tav tm="0">
                                          <p:val>
                                            <p:strVal val="#ppt_x-#ppt_w/2"/>
                                          </p:val>
                                        </p:tav>
                                        <p:tav tm="100000">
                                          <p:val>
                                            <p:strVal val="#ppt_x"/>
                                          </p:val>
                                        </p:tav>
                                      </p:tavLst>
                                    </p:anim>
                                    <p:anim calcmode="lin" valueType="num">
                                      <p:cBhvr>
                                        <p:cTn id="10" dur="2000" fill="hold"/>
                                        <p:tgtEl>
                                          <p:spTgt spid="24587"/>
                                        </p:tgtEl>
                                        <p:attrNameLst>
                                          <p:attrName>ppt_y</p:attrName>
                                        </p:attrNameLst>
                                      </p:cBhvr>
                                      <p:tavLst>
                                        <p:tav tm="0">
                                          <p:val>
                                            <p:strVal val="#ppt_y"/>
                                          </p:val>
                                        </p:tav>
                                        <p:tav tm="100000">
                                          <p:val>
                                            <p:strVal val="#ppt_y"/>
                                          </p:val>
                                        </p:tav>
                                      </p:tavLst>
                                    </p:anim>
                                    <p:anim calcmode="lin" valueType="num">
                                      <p:cBhvr>
                                        <p:cTn id="11" dur="2000" fill="hold"/>
                                        <p:tgtEl>
                                          <p:spTgt spid="24587"/>
                                        </p:tgtEl>
                                        <p:attrNameLst>
                                          <p:attrName>ppt_w</p:attrName>
                                        </p:attrNameLst>
                                      </p:cBhvr>
                                      <p:tavLst>
                                        <p:tav tm="0">
                                          <p:val>
                                            <p:fltVal val="0"/>
                                          </p:val>
                                        </p:tav>
                                        <p:tav tm="100000">
                                          <p:val>
                                            <p:strVal val="#ppt_w"/>
                                          </p:val>
                                        </p:tav>
                                      </p:tavLst>
                                    </p:anim>
                                    <p:anim calcmode="lin" valueType="num">
                                      <p:cBhvr>
                                        <p:cTn id="12" dur="2000" fill="hold"/>
                                        <p:tgtEl>
                                          <p:spTgt spid="24587"/>
                                        </p:tgtEl>
                                        <p:attrNameLst>
                                          <p:attrName>ppt_h</p:attrName>
                                        </p:attrNameLst>
                                      </p:cBhvr>
                                      <p:tavLst>
                                        <p:tav tm="0">
                                          <p:val>
                                            <p:strVal val="#ppt_h"/>
                                          </p:val>
                                        </p:tav>
                                        <p:tav tm="100000">
                                          <p:val>
                                            <p:strVal val="#ppt_h"/>
                                          </p:val>
                                        </p:tav>
                                      </p:tavLst>
                                    </p:anim>
                                  </p:childTnLst>
                                </p:cTn>
                              </p:par>
                              <p:par>
                                <p:cTn id="13" presetID="17" presetClass="entr" presetSubtype="8" dur="2000" fill="hold" nodeType="withEffect">
                                  <p:stCondLst>
                                    <p:cond delay="0"/>
                                  </p:stCondLst>
                                  <p:childTnLst>
                                    <p:set>
                                      <p:cBhvr>
                                        <p:cTn id="14" dur="1" fill="hold">
                                          <p:stCondLst>
                                            <p:cond delay="0"/>
                                          </p:stCondLst>
                                        </p:cTn>
                                        <p:tgtEl>
                                          <p:spTgt spid="24588"/>
                                        </p:tgtEl>
                                        <p:attrNameLst>
                                          <p:attrName>style.visibility</p:attrName>
                                        </p:attrNameLst>
                                      </p:cBhvr>
                                      <p:to>
                                        <p:strVal val="visible"/>
                                      </p:to>
                                    </p:set>
                                    <p:anim calcmode="lin" valueType="num">
                                      <p:cBhvr>
                                        <p:cTn id="15" dur="2000" fill="hold"/>
                                        <p:tgtEl>
                                          <p:spTgt spid="24588"/>
                                        </p:tgtEl>
                                        <p:attrNameLst>
                                          <p:attrName>ppt_x</p:attrName>
                                        </p:attrNameLst>
                                      </p:cBhvr>
                                      <p:tavLst>
                                        <p:tav tm="0">
                                          <p:val>
                                            <p:strVal val="#ppt_x-#ppt_w/2"/>
                                          </p:val>
                                        </p:tav>
                                        <p:tav tm="100000">
                                          <p:val>
                                            <p:strVal val="#ppt_x"/>
                                          </p:val>
                                        </p:tav>
                                      </p:tavLst>
                                    </p:anim>
                                    <p:anim calcmode="lin" valueType="num">
                                      <p:cBhvr>
                                        <p:cTn id="16" dur="2000" fill="hold"/>
                                        <p:tgtEl>
                                          <p:spTgt spid="24588"/>
                                        </p:tgtEl>
                                        <p:attrNameLst>
                                          <p:attrName>ppt_y</p:attrName>
                                        </p:attrNameLst>
                                      </p:cBhvr>
                                      <p:tavLst>
                                        <p:tav tm="0">
                                          <p:val>
                                            <p:strVal val="#ppt_y"/>
                                          </p:val>
                                        </p:tav>
                                        <p:tav tm="100000">
                                          <p:val>
                                            <p:strVal val="#ppt_y"/>
                                          </p:val>
                                        </p:tav>
                                      </p:tavLst>
                                    </p:anim>
                                    <p:anim calcmode="lin" valueType="num">
                                      <p:cBhvr>
                                        <p:cTn id="17" dur="2000" fill="hold"/>
                                        <p:tgtEl>
                                          <p:spTgt spid="24588"/>
                                        </p:tgtEl>
                                        <p:attrNameLst>
                                          <p:attrName>ppt_w</p:attrName>
                                        </p:attrNameLst>
                                      </p:cBhvr>
                                      <p:tavLst>
                                        <p:tav tm="0">
                                          <p:val>
                                            <p:fltVal val="0"/>
                                          </p:val>
                                        </p:tav>
                                        <p:tav tm="100000">
                                          <p:val>
                                            <p:strVal val="#ppt_w"/>
                                          </p:val>
                                        </p:tav>
                                      </p:tavLst>
                                    </p:anim>
                                    <p:anim calcmode="lin" valueType="num">
                                      <p:cBhvr>
                                        <p:cTn id="18" dur="2000" fill="hold"/>
                                        <p:tgtEl>
                                          <p:spTgt spid="2458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https://d.book118.com/226015034125010042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cdb2004117gl">
  <a:themeElements>
    <a:clrScheme name="cdb2004117gl 1">
      <a:dk1>
        <a:srgbClr val="000000"/>
      </a:dk1>
      <a:lt1>
        <a:srgbClr val="FFFFFF"/>
      </a:lt1>
      <a:dk2>
        <a:srgbClr val="000798"/>
      </a:dk2>
      <a:lt2>
        <a:srgbClr val="B2B2B2"/>
      </a:lt2>
      <a:accent1>
        <a:srgbClr val="1B33E7"/>
      </a:accent1>
      <a:accent2>
        <a:srgbClr val="6699FF"/>
      </a:accent2>
      <a:accent3>
        <a:srgbClr val="FFFFFF"/>
      </a:accent3>
      <a:accent4>
        <a:srgbClr val="000000"/>
      </a:accent4>
      <a:accent5>
        <a:srgbClr val="ABADF1"/>
      </a:accent5>
      <a:accent6>
        <a:srgbClr val="5C8AE7"/>
      </a:accent6>
      <a:hlink>
        <a:srgbClr val="99CCFF"/>
      </a:hlink>
      <a:folHlink>
        <a:srgbClr val="3366CC"/>
      </a:folHlink>
    </a:clrScheme>
    <a:fontScheme name="cdb2004117gl">
      <a:majorFont>
        <a:latin typeface="Arial"/>
        <a:ea typeface="Arial"/>
        <a:cs typeface="Arial"/>
      </a:majorFont>
      <a:minorFont>
        <a:latin typeface="Verdana"/>
        <a:ea typeface="Verdana"/>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square" lIns="91440" tIns="45720" rIns="91440" bIns="45720" numCol="1" anchor="t" anchorCtr="0" compatLnSpc="1">
        <a:spAutoFit/>
      </a:bodyPr>
      <a:lstStyle>
        <a:defPPr marL="0" marR="0" indent="0" algn="l" defTabSz="914400" rtl="0" eaLnBrk="1" fontAlgn="base" latinLnBrk="0" hangingPunct="1">
          <a:lnSpc>
            <a:spcPct val="100000"/>
          </a:lnSpc>
          <a:spcBef>
            <a:spcPct val="50000"/>
          </a:spcBef>
          <a:spcAft>
            <a:spcPct val="0"/>
          </a:spcAft>
          <a:buClrTx/>
          <a:buSzTx/>
          <a:buFontTx/>
          <a:buNone/>
          <a:defRPr kumimoji="0" lang="en-US" sz="2400" b="1" i="0" u="sng" strike="noStrike" cap="none" normalizeH="0" baseline="0" smtClean="0">
            <a:ln>
              <a:noFill/>
            </a:ln>
            <a:solidFill>
              <a:schemeClr val="bg1"/>
            </a:solidFill>
            <a:effectLst/>
            <a:latin typeface="楷体_GB2312" pitchFamily="49" charset="-122"/>
            <a:ea typeface="楷体_GB2312" pitchFamily="49" charset="-122"/>
            <a:cs typeface="Times New Roman" panose="02020603050405020304" pitchFamily="18"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spPr>
      <a:bodyPr vert="horz" wrap="square" lIns="91440" tIns="45720" rIns="91440" bIns="45720" numCol="1" anchor="t" anchorCtr="0" compatLnSpc="1">
        <a:spAutoFit/>
      </a:bodyPr>
      <a:lstStyle>
        <a:defPPr marL="0" marR="0" indent="0" algn="l" defTabSz="914400" rtl="0" eaLnBrk="1" fontAlgn="base" latinLnBrk="0" hangingPunct="1">
          <a:lnSpc>
            <a:spcPct val="100000"/>
          </a:lnSpc>
          <a:spcBef>
            <a:spcPct val="50000"/>
          </a:spcBef>
          <a:spcAft>
            <a:spcPct val="0"/>
          </a:spcAft>
          <a:buClrTx/>
          <a:buSzTx/>
          <a:buFontTx/>
          <a:buNone/>
          <a:defRPr kumimoji="0" lang="en-US" sz="2400" b="1" i="0" u="sng" strike="noStrike" cap="none" normalizeH="0" baseline="0" smtClean="0">
            <a:ln>
              <a:noFill/>
            </a:ln>
            <a:solidFill>
              <a:schemeClr val="bg1"/>
            </a:solidFill>
            <a:effectLst/>
            <a:latin typeface="楷体_GB2312" pitchFamily="49" charset="-122"/>
            <a:ea typeface="楷体_GB2312" pitchFamily="49" charset="-122"/>
            <a:cs typeface="Times New Roman" panose="02020603050405020304" pitchFamily="18" charset="0"/>
          </a:defRPr>
        </a:defPPr>
      </a:lstStyle>
    </a:lnDef>
  </a:objectDefaults>
  <a:extraClrSchemeLst>
    <a:extraClrScheme>
      <a:clrScheme name="cdb2004117gl 1">
        <a:dk1>
          <a:srgbClr val="000000"/>
        </a:dk1>
        <a:lt1>
          <a:srgbClr val="FFFFFF"/>
        </a:lt1>
        <a:dk2>
          <a:srgbClr val="000798"/>
        </a:dk2>
        <a:lt2>
          <a:srgbClr val="B2B2B2"/>
        </a:lt2>
        <a:accent1>
          <a:srgbClr val="1B33E7"/>
        </a:accent1>
        <a:accent2>
          <a:srgbClr val="6699FF"/>
        </a:accent2>
        <a:accent3>
          <a:srgbClr val="FFFFFF"/>
        </a:accent3>
        <a:accent4>
          <a:srgbClr val="000000"/>
        </a:accent4>
        <a:accent5>
          <a:srgbClr val="ABADF1"/>
        </a:accent5>
        <a:accent6>
          <a:srgbClr val="5C8AE7"/>
        </a:accent6>
        <a:hlink>
          <a:srgbClr val="99CCFF"/>
        </a:hlink>
        <a:folHlink>
          <a:srgbClr val="3366CC"/>
        </a:folHlink>
      </a:clrScheme>
      <a:clrMap bg1="lt1" tx1="dk1" bg2="lt2" tx2="dk2" accent1="accent1" accent2="accent2" accent3="accent3" accent4="accent4" accent5="accent5" accent6="accent6" hlink="hlink" folHlink="folHlink"/>
    </a:extraClrScheme>
    <a:extraClrScheme>
      <a:clrScheme name="cdb2004117gl 2">
        <a:dk1>
          <a:srgbClr val="000000"/>
        </a:dk1>
        <a:lt1>
          <a:srgbClr val="FFFFFF"/>
        </a:lt1>
        <a:dk2>
          <a:srgbClr val="094332"/>
        </a:dk2>
        <a:lt2>
          <a:srgbClr val="B2B2B2"/>
        </a:lt2>
        <a:accent1>
          <a:srgbClr val="0D6531"/>
        </a:accent1>
        <a:accent2>
          <a:srgbClr val="39AF6E"/>
        </a:accent2>
        <a:accent3>
          <a:srgbClr val="FFFFFF"/>
        </a:accent3>
        <a:accent4>
          <a:srgbClr val="000000"/>
        </a:accent4>
        <a:accent5>
          <a:srgbClr val="AAB8AD"/>
        </a:accent5>
        <a:accent6>
          <a:srgbClr val="339E63"/>
        </a:accent6>
        <a:hlink>
          <a:srgbClr val="93E1A0"/>
        </a:hlink>
        <a:folHlink>
          <a:srgbClr val="1D834B"/>
        </a:folHlink>
      </a:clrScheme>
      <a:clrMap bg1="lt1" tx1="dk1" bg2="lt2" tx2="dk2" accent1="accent1" accent2="accent2" accent3="accent3" accent4="accent4" accent5="accent5" accent6="accent6" hlink="hlink" folHlink="folHlink"/>
    </a:extraClrScheme>
    <a:extraClrScheme>
      <a:clrScheme name="cdb2004117gl 3">
        <a:dk1>
          <a:srgbClr val="000000"/>
        </a:dk1>
        <a:lt1>
          <a:srgbClr val="FFFFFF"/>
        </a:lt1>
        <a:dk2>
          <a:srgbClr val="275CA3"/>
        </a:dk2>
        <a:lt2>
          <a:srgbClr val="C0C0C0"/>
        </a:lt2>
        <a:accent1>
          <a:srgbClr val="529EBC"/>
        </a:accent1>
        <a:accent2>
          <a:srgbClr val="55BEE3"/>
        </a:accent2>
        <a:accent3>
          <a:srgbClr val="FFFFFF"/>
        </a:accent3>
        <a:accent4>
          <a:srgbClr val="000000"/>
        </a:accent4>
        <a:accent5>
          <a:srgbClr val="B3CCDA"/>
        </a:accent5>
        <a:accent6>
          <a:srgbClr val="4CACCE"/>
        </a:accent6>
        <a:hlink>
          <a:srgbClr val="9FD4F1"/>
        </a:hlink>
        <a:folHlink>
          <a:srgbClr val="0099C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15</Slides>
  <Notes>3</Notes>
  <TotalTime>1</TotalTime>
  <HiddenSlides>0</HiddenSlides>
  <MMClips>2</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15</vt:i4>
      </vt:variant>
    </vt:vector>
  </HeadingPairs>
  <TitlesOfParts>
    <vt:vector baseType="lpstr" size="28">
      <vt:lpstr>Arial</vt:lpstr>
      <vt:lpstr>Calibri</vt:lpstr>
      <vt:lpstr>宋体</vt:lpstr>
      <vt:lpstr>楷体_GB2312</vt:lpstr>
      <vt:lpstr>Times New Roman</vt:lpstr>
      <vt:lpstr>华文楷体</vt:lpstr>
      <vt:lpstr>华文行楷</vt:lpstr>
      <vt:lpstr>Verdana</vt:lpstr>
      <vt:lpstr>Wingdings</vt:lpstr>
      <vt:lpstr>隶书</vt:lpstr>
      <vt:lpstr>黑体</vt:lpstr>
      <vt:lpstr>Symbol</vt:lpstr>
      <vt:lpstr>Office Theme</vt:lpstr>
      <vt:lpstr>PowerPoint Presentation</vt:lpstr>
      <vt:lpstr>PowerPoint Presentation</vt:lpstr>
      <vt:lpstr>一、教材分析</vt:lpstr>
      <vt:lpstr>一、教材分析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2024-09-10T00:24:04.292</cp:lastPrinted>
  <dcterms:created xsi:type="dcterms:W3CDTF">2024-09-09T16:24:04Z</dcterms:created>
  <dcterms:modified xsi:type="dcterms:W3CDTF">2024-09-09T16:24:06Z</dcterms:modified>
</cp:coreProperties>
</file>