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65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75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82B7C-A620-407B-A3BA-E577FDC1B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9677D-A191-4AC8-89C2-FC9520C60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D3C18-CF77-46AD-824F-EA3E30026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BA5DAB-0CAD-422C-B51F-F18F3FB88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B0444C-B165-4283-A640-7D83E6782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082022-53AA-44AB-9A38-A0B80CD21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0B7528-53D0-4C51-900D-96D5025165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4C3C3-D588-4E2F-BB7A-D372302BE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3B5FEE-A9BF-46FA-9FA0-500E94B70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4D05C-4ED4-49D1-B5F5-3977D69D3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847886-3DA3-4A16-81D1-9CEBA3359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643" r:id="rId2"/>
    <p:sldLayoutId id="2147489644" r:id="rId3"/>
    <p:sldLayoutId id="2147489645" r:id="rId4"/>
    <p:sldLayoutId id="2147489646" r:id="rId5"/>
    <p:sldLayoutId id="2147489647" r:id="rId6"/>
    <p:sldLayoutId id="2147489648" r:id="rId7"/>
    <p:sldLayoutId id="2147489649" r:id="rId8"/>
    <p:sldLayoutId id="2147489650" r:id="rId9"/>
    <p:sldLayoutId id="2147489651" r:id="rId10"/>
    <p:sldLayoutId id="214748965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8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tags" Target="../tags/tag14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14" Type="http://schemas.openxmlformats.org/officeDocument/2006/relationships/tags" Target="../tags/tag158.xml" /><Relationship Id="rId15" Type="http://schemas.openxmlformats.org/officeDocument/2006/relationships/tags" Target="../tags/tag159.xml" /><Relationship Id="rId16" Type="http://schemas.openxmlformats.org/officeDocument/2006/relationships/tags" Target="../tags/tag160.xml" /><Relationship Id="rId17" Type="http://schemas.openxmlformats.org/officeDocument/2006/relationships/tags" Target="../tags/tag161.xml" /><Relationship Id="rId18" Type="http://schemas.openxmlformats.org/officeDocument/2006/relationships/tags" Target="../tags/tag162.xml" /><Relationship Id="rId19" Type="http://schemas.openxmlformats.org/officeDocument/2006/relationships/tags" Target="../tags/tag163.xml" /><Relationship Id="rId2" Type="http://schemas.openxmlformats.org/officeDocument/2006/relationships/tags" Target="../tags/tag146.xml" /><Relationship Id="rId20" Type="http://schemas.openxmlformats.org/officeDocument/2006/relationships/tags" Target="../tags/tag164.xml" /><Relationship Id="rId21" Type="http://schemas.openxmlformats.org/officeDocument/2006/relationships/tags" Target="../tags/tag165.xml" /><Relationship Id="rId22" Type="http://schemas.openxmlformats.org/officeDocument/2006/relationships/tags" Target="../tags/tag166.xml" /><Relationship Id="rId23" Type="http://schemas.openxmlformats.org/officeDocument/2006/relationships/tags" Target="../tags/tag167.xml" /><Relationship Id="rId24" Type="http://schemas.openxmlformats.org/officeDocument/2006/relationships/tags" Target="../tags/tag168.xml" /><Relationship Id="rId25" Type="http://schemas.openxmlformats.org/officeDocument/2006/relationships/tags" Target="../tags/tag169.xml" /><Relationship Id="rId26" Type="http://schemas.openxmlformats.org/officeDocument/2006/relationships/tags" Target="../tags/tag170.xml" /><Relationship Id="rId27" Type="http://schemas.openxmlformats.org/officeDocument/2006/relationships/tags" Target="../tags/tag171.xml" /><Relationship Id="rId28" Type="http://schemas.openxmlformats.org/officeDocument/2006/relationships/tags" Target="../tags/tag172.xml" /><Relationship Id="rId29" Type="http://schemas.openxmlformats.org/officeDocument/2006/relationships/tags" Target="../tags/tag173.xml" /><Relationship Id="rId3" Type="http://schemas.openxmlformats.org/officeDocument/2006/relationships/tags" Target="../tags/tag147.xml" /><Relationship Id="rId30" Type="http://schemas.openxmlformats.org/officeDocument/2006/relationships/tags" Target="../tags/tag174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03010114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8333"/>
          </a:bodyPr>
          <a:lstStyle/>
          <a:p>
            <a:r>
              <a:rPr lang="zh-CN" altLang="en-US"/>
              <a:t>电力设备行业市场分析及投资前景预测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3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4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5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电力设备行业市场细分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6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7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电力设备行业投资风险与机会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8" name="序号"/>
          <p:cNvSpPr txBox="1"/>
          <p:nvPr>
            <p:custDataLst>
              <p:tags r:id="rId8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9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电力设备行业未来发展前景预测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10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1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2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电力设备行业概述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4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电力设备行业竞争格局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5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15"/>
          <p:cNvCxnSpPr/>
          <p:nvPr>
            <p:custDataLst>
              <p:tags r:id="rId16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电力设备行业概述</a:t>
            </a:r>
            <a:endParaRPr lang="zh-CN" altLang="en-US"/>
          </a:p>
        </p:txBody>
      </p:sp>
      <p:sp>
        <p:nvSpPr>
          <p:cNvPr id="10488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行业定义与分类</a:t>
            </a:r>
            <a:endParaRPr lang="zh-CN" altLang="en-US"/>
          </a:p>
        </p:txBody>
      </p:sp>
      <p:sp>
        <p:nvSpPr>
          <p:cNvPr id="1048866" name="对角圆角矩形 52"/>
          <p:cNvSpPr/>
          <p:nvPr>
            <p:custDataLst>
              <p:tags r:id="rId2"/>
            </p:custDataLst>
          </p:nvPr>
        </p:nvSpPr>
        <p:spPr>
          <a:xfrm>
            <a:off x="838200" y="2635800"/>
            <a:ext cx="10515599" cy="88529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68" name="对角圆角矩形 53"/>
          <p:cNvSpPr/>
          <p:nvPr>
            <p:custDataLst>
              <p:tags r:id="rId3"/>
            </p:custDataLst>
          </p:nvPr>
        </p:nvSpPr>
        <p:spPr>
          <a:xfrm>
            <a:off x="838200" y="2474368"/>
            <a:ext cx="651304" cy="60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0" name="直角三角形 54"/>
          <p:cNvSpPr/>
          <p:nvPr>
            <p:custDataLst>
              <p:tags r:id="rId4"/>
            </p:custDataLst>
          </p:nvPr>
        </p:nvSpPr>
        <p:spPr>
          <a:xfrm>
            <a:off x="1489409" y="2474978"/>
            <a:ext cx="96315" cy="16052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2" name="文本框 56"/>
          <p:cNvSpPr txBox="1"/>
          <p:nvPr>
            <p:custDataLst>
              <p:tags r:id="rId5"/>
            </p:custDataLst>
          </p:nvPr>
        </p:nvSpPr>
        <p:spPr>
          <a:xfrm>
            <a:off x="1531443" y="2679052"/>
            <a:ext cx="9490270" cy="7909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6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行业定义：电力设备行业是指生产和供应电力设备的企业集合，包括发电设备、输变电设备、配电设备等。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74" name="对角圆角矩形 5"/>
          <p:cNvSpPr/>
          <p:nvPr>
            <p:custDataLst>
              <p:tags r:id="rId6"/>
            </p:custDataLst>
          </p:nvPr>
        </p:nvSpPr>
        <p:spPr>
          <a:xfrm>
            <a:off x="838200" y="4183108"/>
            <a:ext cx="10515599" cy="88529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6" name="对角圆角矩形 6"/>
          <p:cNvSpPr/>
          <p:nvPr>
            <p:custDataLst>
              <p:tags r:id="rId7"/>
            </p:custDataLst>
          </p:nvPr>
        </p:nvSpPr>
        <p:spPr>
          <a:xfrm>
            <a:off x="838200" y="4021676"/>
            <a:ext cx="651304" cy="6099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78" name="直角三角形 7"/>
          <p:cNvSpPr/>
          <p:nvPr>
            <p:custDataLst>
              <p:tags r:id="rId8"/>
            </p:custDataLst>
          </p:nvPr>
        </p:nvSpPr>
        <p:spPr>
          <a:xfrm>
            <a:off x="1489409" y="4022894"/>
            <a:ext cx="96315" cy="16052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880" name="文本框 8"/>
          <p:cNvSpPr txBox="1"/>
          <p:nvPr>
            <p:custDataLst>
              <p:tags r:id="rId9"/>
            </p:custDataLst>
          </p:nvPr>
        </p:nvSpPr>
        <p:spPr>
          <a:xfrm>
            <a:off x="1531443" y="4234888"/>
            <a:ext cx="9490270" cy="79095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6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行业分类：电力设备行业可以根据不同的标准进行分类，如按产品类型、按服务领域等。常见的分类方式包括一次设备和二次设备、高中低压设备等。</a:t>
            </a:r>
            <a:endParaRPr lang="zh-CN" altLang="en-US" sz="2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行业市场规模</a:t>
            </a:r>
            <a:endParaRPr lang="zh-CN" altLang="en-US"/>
          </a:p>
        </p:txBody>
      </p:sp>
      <p:sp>
        <p:nvSpPr>
          <p:cNvPr id="104891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全球电力设备市场规模持续增长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中国电力设备市场占据全球较大份额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新能源及智能电网领域成为市场增长点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行业竞争格局日趋激烈，兼并重组加速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行业发展趋势</a:t>
            </a:r>
            <a:endParaRPr lang="zh-CN" altLang="en-US"/>
          </a:p>
        </p:txBody>
      </p:sp>
      <p:sp>
        <p:nvSpPr>
          <p:cNvPr id="1048958" name="正文"/>
          <p:cNvSpPr txBox="1"/>
          <p:nvPr>
            <p:custDataLst>
              <p:tags r:id="rId2"/>
            </p:custDataLst>
          </p:nvPr>
        </p:nvSpPr>
        <p:spPr>
          <a:xfrm>
            <a:off x="2787010" y="1879857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智能化：电力设备行业正逐步实现智能化，提高设备运行效率和安全性。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0" name="标题"/>
          <p:cNvSpPr txBox="1"/>
          <p:nvPr>
            <p:custDataLst>
              <p:tags r:id="rId3"/>
            </p:custDataLst>
          </p:nvPr>
        </p:nvSpPr>
        <p:spPr>
          <a:xfrm>
            <a:off x="2787690" y="1364400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62" name="标题"/>
          <p:cNvSpPr txBox="1"/>
          <p:nvPr>
            <p:custDataLst>
              <p:tags r:id="rId4"/>
            </p:custDataLst>
          </p:nvPr>
        </p:nvSpPr>
        <p:spPr>
          <a:xfrm>
            <a:off x="2787690" y="5058283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64" name="正文"/>
          <p:cNvSpPr txBox="1"/>
          <p:nvPr>
            <p:custDataLst>
              <p:tags r:id="rId5"/>
            </p:custDataLst>
          </p:nvPr>
        </p:nvSpPr>
        <p:spPr>
          <a:xfrm>
            <a:off x="2787690" y="5573740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市场竞争：随着市场的逐步开放和竞争的加剧，电力设备行业将面临更加激烈的市场竞争，企业需要不断提升自身技术实力和品牌影响力。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正文"/>
          <p:cNvSpPr txBox="1"/>
          <p:nvPr>
            <p:custDataLst>
              <p:tags r:id="rId6"/>
            </p:custDataLst>
          </p:nvPr>
        </p:nvSpPr>
        <p:spPr>
          <a:xfrm>
            <a:off x="2787690" y="3110698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绿色环保：随着环保意识的提高，电力设备行业将更加注重绿色、环保技术的研发和应用。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标题"/>
          <p:cNvSpPr txBox="1"/>
          <p:nvPr>
            <p:custDataLst>
              <p:tags r:id="rId7"/>
            </p:custDataLst>
          </p:nvPr>
        </p:nvSpPr>
        <p:spPr>
          <a:xfrm>
            <a:off x="2788370" y="2595921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0" name="标题"/>
          <p:cNvSpPr txBox="1"/>
          <p:nvPr>
            <p:custDataLst>
              <p:tags r:id="rId8"/>
            </p:custDataLst>
          </p:nvPr>
        </p:nvSpPr>
        <p:spPr>
          <a:xfrm>
            <a:off x="2788370" y="3826762"/>
            <a:ext cx="6617300" cy="449786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单击此处添加标题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2" name="正文"/>
          <p:cNvSpPr txBox="1"/>
          <p:nvPr>
            <p:custDataLst>
              <p:tags r:id="rId9"/>
            </p:custDataLst>
          </p:nvPr>
        </p:nvSpPr>
        <p:spPr>
          <a:xfrm>
            <a:off x="2787690" y="4342219"/>
            <a:ext cx="6617300" cy="60376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新能源：随着新能源技术的不断发展，电力设备行业将迎来新的发展机遇，如太阳能、风能等领域的设备制造和升级改造。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电力设备行业竞争格局</a:t>
            </a:r>
            <a:endParaRPr lang="zh-CN" altLang="en-US"/>
          </a:p>
        </p:txBody>
      </p:sp>
      <p:sp>
        <p:nvSpPr>
          <p:cNvPr id="10490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竞争企业概述</a:t>
            </a:r>
            <a:endParaRPr lang="zh-CN" altLang="en-US"/>
          </a:p>
        </p:txBody>
      </p:sp>
      <p:sp>
        <p:nvSpPr>
          <p:cNvPr id="104904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华能国际：国内最大的发电企业之一，拥有完善的发电产业链和强大的发电能力。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大唐发电：以火电为主，积极发展新能源，拥有较为完善的发电产业链。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国家能源集团：集煤炭、电力、运输、化工、煤机制造等产业于一体，具有产业链一体化的突出优势。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华电国际：火电为主，水电、风电、生物质发电等多元化发展，积极推进能源结构调整和转型升级。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竞争企业市场份额</a:t>
            </a:r>
            <a:endParaRPr lang="zh-CN" altLang="en-US"/>
          </a:p>
        </p:txBody>
      </p:sp>
      <p:sp>
        <p:nvSpPr>
          <p:cNvPr id="104910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发电设备制造企业：如哈尔滨电气、上海电气等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输变电设备制造企业：如特变电工、平高电气等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1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智能电网及配电设备制造企业：如国电南瑞、许继电气等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2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其他细分领域领先企业：如金风科技、明阳智能等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竞争企业优劣势分析</a:t>
            </a:r>
            <a:endParaRPr lang="zh-CN" altLang="en-US"/>
          </a:p>
        </p:txBody>
      </p:sp>
      <p:sp>
        <p:nvSpPr>
          <p:cNvPr id="104916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6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劣势企业：技术落后、品牌知名度低、市场份额小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优势企业：技术领先、品牌知名度高、市场份额大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竞争格局：市场集中度高，少数企业占据主导地位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发展趋势：技术进步推动行业整合，优势企业将进一步扩大市场份额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电力设备行业市场细分</a:t>
            </a:r>
            <a:endParaRPr lang="zh-CN" altLang="en-US"/>
          </a:p>
        </p:txBody>
      </p:sp>
      <p:sp>
        <p:nvSpPr>
          <p:cNvPr id="10492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发电设备市场</a:t>
            </a:r>
            <a:endParaRPr lang="zh-CN" altLang="en-US"/>
          </a:p>
        </p:txBody>
      </p:sp>
      <p:sp>
        <p:nvSpPr>
          <p:cNvPr id="1049246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8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0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2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4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6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8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0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2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4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6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6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78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0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2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火力发电设备：占比最大，技术成熟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风能发电设备：占比第四，发展潜力大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核能发电设备：占比第三，技术难度高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水力发电设备：占比第二，受季节影响较大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https://d.book118.com/226030101142010034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5_1"/>
  <p:tag name="KSO_WM_UNIT_INDEX" val="1_5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1"/>
  <p:tag name="KSO_WM_UNIT_INDEX" val="1_1"/>
  <p:tag name="KSO_WM_UNIT_LAYERLEVEL" val="1_1"/>
  <p:tag name="KSO_WM_UNIT_TYPE" val="l_i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1_1"/>
  <p:tag name="KSO_WM_UNIT_INDEX" val="1_1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i*1_2_1"/>
  <p:tag name="KSO_WM_UNIT_INDEX" val="1_2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2"/>
  <p:tag name="KSO_WM_UNIT_INDEX" val="1_2"/>
  <p:tag name="KSO_WM_UNIT_LAYERLEVEL" val="1_1"/>
  <p:tag name="KSO_WM_UNIT_TYPE" val="l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5*l_i*1_3"/>
  <p:tag name="KSO_WM_UNIT_INDEX" val="1_3"/>
  <p:tag name="KSO_WM_UNIT_LAYERLEVEL" val="1_1"/>
  <p:tag name="KSO_WM_UNIT_TYPE" val="l_i"/>
</p:tagLst>
</file>

<file path=ppt/tags/tag8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1_1"/>
  <p:tag name="KSO_WM_UNIT_INDEX" val="1_1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2"/>
  <p:tag name="KSO_WM_UNIT_INDEX" val="1_1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1*l_h_i*1_1_3"/>
  <p:tag name="KSO_WM_UNIT_INDEX" val="1_1_3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i*1_2_1"/>
  <p:tag name="KSO_WM_UNIT_INDEX" val="1_2_1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2"/>
  <p:tag name="KSO_WM_UNIT_INDEX" val="1_2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1*l_h_i*1_2_3"/>
  <p:tag name="KSO_WM_UNIT_INDEX" val="1_2_3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1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1_1"/>
  <p:tag name="KSO_WM_UNIT_INDEX" val="1_1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4_1"/>
  <p:tag name="KSO_WM_UNIT_INDEX" val="1_4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2_1"/>
  <p:tag name="KSO_WM_UNIT_INDEX" val="1_2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009765625,&quot;width&quot;:486.6499938964844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3_1"/>
  <p:tag name="KSO_WM_UNIT_INDEX" val="1_3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5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微软雅黑</vt:lpstr>
      <vt:lpstr>Calibri Light</vt:lpstr>
      <vt:lpstr>+中文标题</vt:lpstr>
      <vt:lpstr>Wingdings</vt:lpstr>
      <vt:lpstr>Office Theme</vt:lpstr>
      <vt:lpstr>电力设备行业市场分析及投资前景预测</vt:lpstr>
      <vt:lpstr>目录</vt:lpstr>
      <vt:lpstr>电力设备行业概述</vt:lpstr>
      <vt:lpstr>行业定义与分类</vt:lpstr>
      <vt:lpstr>行业市场规模</vt:lpstr>
      <vt:lpstr>行业发展趋势</vt:lpstr>
      <vt:lpstr>电力设备行业竞争格局</vt:lpstr>
      <vt:lpstr>竞争企业概述</vt:lpstr>
      <vt:lpstr>竞争企业市场份额</vt:lpstr>
      <vt:lpstr>竞争企业优劣势分析</vt:lpstr>
      <vt:lpstr>电力设备行业市场细分</vt:lpstr>
      <vt:lpstr>发电设备市场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2024-09-03T23:14:16.497</cp:lastPrinted>
  <dcterms:created xsi:type="dcterms:W3CDTF">2024-09-03T15:14:16Z</dcterms:created>
  <dcterms:modified xsi:type="dcterms:W3CDTF">2024-09-03T15:14:18Z</dcterms:modified>
</cp:coreProperties>
</file>