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9C8A3-79A4-47F8-9934-7D95F7C9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50E1E-61AF-45C9-9489-5231EC85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4A9F-FE91-4A48-ADF3-5AA135E87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202EB-FDCB-496B-A9C8-FD2A25D3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31061-CC5E-4E52-A88F-F93AC5C1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F347D-FF0F-4F19-B423-8A7D6DA0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F84BC-4CEF-4BDB-BC73-FA3F8671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A61F2-A977-48F4-850C-3215EB1F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E2D58-2C01-460D-9A16-69929FD5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858BB-CE86-4929-9223-44A63AA8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8141B-3CB9-409C-BD61-1D929532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64080162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02FF5BA-5DEE-4996-A6FE-FD1CA691F926}" type="slidenum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564378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02FF5BA-5DEE-4996-A6FE-FD1CA691F926}" type="slidenum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681410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9198C688-93EC-47C0-8893-736388FB939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C01FA3F5-5A2E-4FB4-A050-56AA3A4812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049580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7" r:id="rId2"/>
    <p:sldLayoutId id="2147483668" r:id="rId3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2222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1905"/>
            <a:ext cx="10287000" cy="68713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rcRect t="21879" b="8790"/>
          <a:stretch>
            <a:fillRect/>
          </a:stretch>
        </p:blipFill>
        <p:spPr>
          <a:xfrm>
            <a:off x="-4445" y="-8255"/>
            <a:ext cx="12158345" cy="632333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395220" y="3493135"/>
            <a:ext cx="6617970" cy="8604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609850" y="3569970"/>
            <a:ext cx="53594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FF0000"/>
                </a:solidFill>
              </a:rPr>
              <a:t>权力是把双刃剑！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政治生活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5" y="-185420"/>
            <a:ext cx="12039600" cy="70719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3"/>
          <p:cNvSpPr txBox="1"/>
          <p:nvPr/>
        </p:nvSpPr>
        <p:spPr>
          <a:xfrm>
            <a:off x="1230948" y="1906270"/>
            <a:ext cx="10210800" cy="2552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Arial" pitchFamily="34" charset="0"/>
              </a:rPr>
              <a:t>    </a:t>
            </a:r>
            <a:r>
              <a:rPr lang="zh-CN" altLang="en-US" sz="3200">
                <a:latin typeface="Arial" pitchFamily="34" charset="0"/>
              </a:rPr>
              <a:t>   2009年10月14日， 河南籍农民工孙中界因善意搭载一名自称有“急事”的年轻人，被闵行区城市管理行政执法局认定为“非法营运”，随即被扣留车辆，罚金人民币10000元。为了证明自己的清白，年仅18岁的孙中界用刀砍下了自己左手的小指。</a:t>
            </a:r>
          </a:p>
        </p:txBody>
      </p:sp>
      <p:sp>
        <p:nvSpPr>
          <p:cNvPr id="8195" name="Rectangle 5"/>
          <p:cNvSpPr/>
          <p:nvPr/>
        </p:nvSpPr>
        <p:spPr>
          <a:xfrm>
            <a:off x="1594803" y="324485"/>
            <a:ext cx="3311525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tx2"/>
                </a:solidFill>
                <a:latin typeface="Arial" pitchFamily="34" charset="0"/>
              </a:rPr>
              <a:t>“孙中界”案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3"/>
          <p:cNvSpPr txBox="1"/>
          <p:nvPr/>
        </p:nvSpPr>
        <p:spPr>
          <a:xfrm>
            <a:off x="2136775" y="1701800"/>
            <a:ext cx="853313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latin typeface="Arial" pitchFamily="34" charset="0"/>
              </a:rPr>
              <a:t>你认为这种行政执法行为会造成什么危害？</a:t>
            </a:r>
          </a:p>
        </p:txBody>
      </p:sp>
      <p:sp>
        <p:nvSpPr>
          <p:cNvPr id="6147" name="Rectangle 3"/>
          <p:cNvSpPr/>
          <p:nvPr/>
        </p:nvSpPr>
        <p:spPr>
          <a:xfrm>
            <a:off x="2063750" y="2637155"/>
            <a:ext cx="8495665" cy="190246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>
            <a:noAutofit/>
          </a:bodyPr>
          <a:lstStyle>
            <a:defPPr>
              <a:defRPr lang="zh-CN"/>
            </a:defPPr>
            <a:lvl1pPr marL="228600" indent="-228600" algn="l" defTabSz="5080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Tx/>
              <a:buNone/>
              <a:defRPr lang="en-GB" altLang="en-US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indent="-342900" algn="l" defTabSz="91440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宋体"/>
              <a:buChar char="•"/>
            </a:pPr>
            <a:r>
              <a:rPr lang="zh-CN" altLang="en-US" sz="3200" b="0" i="0">
                <a:latin typeface="Arial"/>
                <a:ea typeface="宋体" charset="0"/>
                <a:cs typeface="+mn-cs"/>
              </a:rPr>
              <a:t>1）公民：侵犯公民的权利与自由</a:t>
            </a:r>
            <a:endParaRPr lang="ko-KR" altLang="en-US" sz="3200" b="0" i="0">
              <a:latin typeface="Arial"/>
              <a:ea typeface="宋体" charset="0"/>
              <a:cs typeface="+mn-cs"/>
            </a:endParaRPr>
          </a:p>
          <a:p>
            <a:pPr marL="342900" indent="-342900" algn="l" defTabSz="91440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宋体"/>
              <a:buChar char="•"/>
            </a:pPr>
            <a:r>
              <a:rPr lang="zh-CN" altLang="en-US" sz="3200" b="0" i="0">
                <a:latin typeface="Arial"/>
                <a:ea typeface="宋体" charset="0"/>
                <a:cs typeface="+mn-cs"/>
              </a:rPr>
              <a:t>2）政府：损害政府的形象和公信力</a:t>
            </a:r>
            <a:endParaRPr lang="ko-KR" altLang="en-US" sz="3200" b="0" i="0">
              <a:latin typeface="Arial"/>
              <a:ea typeface="宋体" charset="0"/>
              <a:cs typeface="+mn-cs"/>
            </a:endParaRPr>
          </a:p>
          <a:p>
            <a:pPr marL="342900" indent="-342900" algn="l" defTabSz="91440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宋体"/>
              <a:buChar char="•"/>
            </a:pPr>
            <a:r>
              <a:rPr lang="zh-CN" altLang="en-US" sz="3200" b="0" i="0">
                <a:latin typeface="Arial"/>
                <a:ea typeface="宋体" charset="0"/>
                <a:cs typeface="+mn-cs"/>
              </a:rPr>
              <a:t>3）社会：造成人心冷漠和藐视法律</a:t>
            </a:r>
            <a:endParaRPr lang="ko-KR" altLang="en-US" sz="3200" b="0" i="0">
              <a:latin typeface="Arial"/>
              <a:ea typeface="宋体" charset="0"/>
              <a:cs typeface="+mn-cs"/>
            </a:endParaRPr>
          </a:p>
        </p:txBody>
      </p:sp>
      <p:sp>
        <p:nvSpPr>
          <p:cNvPr id="6148" name="Rectangle 4"/>
          <p:cNvSpPr/>
          <p:nvPr/>
        </p:nvSpPr>
        <p:spPr>
          <a:xfrm>
            <a:off x="1085850" y="4634230"/>
            <a:ext cx="9988550" cy="15113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lvl="0" indent="-342900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600">
                <a:solidFill>
                  <a:srgbClr val="0000FF"/>
                </a:solidFill>
                <a:latin typeface="Arial" pitchFamily="34" charset="0"/>
              </a:rPr>
              <a:t>         “防钓鱼”车贴：“本车拒绝一切搭载求助，临盆产妇、车祸、中风、触电、溺水都不关我事!”</a:t>
            </a:r>
          </a:p>
        </p:txBody>
      </p:sp>
      <p:sp>
        <p:nvSpPr>
          <p:cNvPr id="9221" name="WordArt 5"/>
          <p:cNvSpPr>
            <a:spLocks noTextEdit="1"/>
          </p:cNvSpPr>
          <p:nvPr/>
        </p:nvSpPr>
        <p:spPr>
          <a:xfrm>
            <a:off x="1208405" y="776605"/>
            <a:ext cx="28067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思考：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61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3"/>
          <p:cNvSpPr txBox="1"/>
          <p:nvPr/>
        </p:nvSpPr>
        <p:spPr>
          <a:xfrm>
            <a:off x="1171575" y="346075"/>
            <a:ext cx="820737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latin typeface="Arial" pitchFamily="34" charset="0"/>
              </a:rPr>
              <a:t>一、对政府权力进行制约和监督的原因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917575" y="1109345"/>
            <a:ext cx="9382760" cy="20701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（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）必要性：权力是把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双刃剑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</a:p>
          <a:p>
            <a:pPr marL="457200" marR="0" lvl="1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政府权力运用得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好，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就可以造福人民;</a:t>
            </a:r>
          </a:p>
          <a:p>
            <a:pPr marL="457200" marR="0" lvl="1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权力一旦被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滥用，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就会滋生腐败，贻害无穷。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917575" y="3316605"/>
            <a:ext cx="10643235" cy="271018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 algn="l" defTabSz="91440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/>
            </a:pPr>
            <a:r>
              <a:rPr lang="zh-CN" altLang="en-US" sz="3200" b="1" i="0" strike="noStrike" cap="none">
                <a:ln w="9525" cap="flat" cmpd="sng"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/>
                <a:ea typeface="黑体" charset="0"/>
                <a:cs typeface="+mn-cs"/>
              </a:rPr>
              <a:t>（</a:t>
            </a:r>
            <a:r>
              <a:rPr lang="en-US" altLang="zh-CN" sz="3200" b="1" i="0" strike="noStrike" cap="none">
                <a:ln w="9525" cap="flat" cmpd="sng"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/>
                <a:ea typeface="黑体" charset="0"/>
                <a:cs typeface="+mn-cs"/>
              </a:rPr>
              <a:t>2</a:t>
            </a:r>
            <a:r>
              <a:rPr lang="zh-CN" altLang="en-US" sz="3200" b="1" i="0" strike="noStrike" cap="none">
                <a:ln w="9525" cap="flat" cmpd="sng"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/>
                <a:ea typeface="黑体" charset="0"/>
                <a:cs typeface="+mn-cs"/>
              </a:rPr>
              <a:t>）由我国国家性质、政府性质、宗旨、原则决定 。</a:t>
            </a:r>
            <a:endParaRPr lang="ko-KR" altLang="en-US" sz="3200" b="1" i="0" strike="noStrike" cap="none">
              <a:ln w="9525" cap="flat" cmpd="sng">
                <a:noFill/>
              </a:ln>
              <a:solidFill>
                <a:srgbClr val="FF0000"/>
              </a:solidFill>
              <a:latin typeface="Calibri"/>
              <a:ea typeface="黑体" charset="0"/>
              <a:cs typeface="+mn-cs"/>
            </a:endParaRPr>
          </a:p>
          <a:p>
            <a:pPr marL="0" indent="0" algn="l" defTabSz="91440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/>
            </a:pPr>
            <a:r>
              <a:rPr lang="zh-CN" altLang="en-US" sz="3200" b="1" i="0" strike="noStrike" cap="none">
                <a:ln w="9525" cap="flat" cmpd="sng"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/>
                <a:ea typeface="黑体" charset="0"/>
                <a:cs typeface="+mn-cs"/>
              </a:rPr>
              <a:t>我国是人民民主专政的社会主义国家，政府是人民的政府，坚持为人民服务的宗旨，对人民负责的原则，政府的权力来自人民，所以要为人民谋利益 。</a:t>
            </a:r>
            <a:endParaRPr lang="ko-KR" altLang="en-US" sz="3200" b="1" i="0" strike="noStrike" cap="none">
              <a:ln w="9525" cap="flat" cmpd="sng">
                <a:noFill/>
              </a:ln>
              <a:solidFill>
                <a:schemeClr val="tx1"/>
              </a:solidFill>
              <a:latin typeface="Calibri"/>
              <a:ea typeface="黑体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/>
          <p:cNvSpPr txBox="1"/>
          <p:nvPr/>
        </p:nvSpPr>
        <p:spPr>
          <a:xfrm>
            <a:off x="778510" y="401955"/>
            <a:ext cx="8145145" cy="64579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>
            <a:spAutoFit/>
          </a:bodyPr>
          <a:lstStyle>
            <a:defPPr>
              <a:defRPr lang="zh-CN"/>
            </a:defPPr>
            <a:lvl1pPr marL="228600" indent="-228600" algn="l" defTabSz="5080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Tx/>
              <a:buNone/>
              <a:defRPr lang="en-GB" altLang="en-US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5080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Tx/>
              <a:buNone/>
              <a:defRPr lang="en-GB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 algn="l" defTabSz="914400" eaLnBrk="1" fontAlgn="base" latinLnBrk="0" hangingPunct="1">
              <a:lnSpc>
                <a:spcPct val="100000"/>
              </a:lnSpc>
              <a:spcBef>
                <a:spcPts val="2200"/>
              </a:spcBef>
              <a:spcAft>
                <a:spcPct val="0"/>
              </a:spcAft>
              <a:buFontTx/>
              <a:buNone/>
            </a:pPr>
            <a:r>
              <a:rPr lang="zh-CN" altLang="zh-CN" sz="3600" b="1" i="0">
                <a:latin typeface="黑体" charset="0"/>
                <a:ea typeface="黑体" charset="0"/>
              </a:rPr>
              <a:t>（</a:t>
            </a:r>
            <a:r>
              <a:rPr lang="en-US" altLang="zh-CN" sz="3600" b="1" i="0">
                <a:latin typeface="黑体" charset="0"/>
                <a:ea typeface="黑体" charset="0"/>
              </a:rPr>
              <a:t>3</a:t>
            </a:r>
            <a:r>
              <a:rPr lang="zh-CN" altLang="zh-CN" sz="3600" b="1" i="0">
                <a:latin typeface="黑体" charset="0"/>
                <a:ea typeface="黑体" charset="0"/>
              </a:rPr>
              <a:t>）</a:t>
            </a:r>
            <a:r>
              <a:rPr lang="zh-CN" altLang="en-US" sz="3600" b="1" i="0">
                <a:latin typeface="黑体" charset="0"/>
                <a:ea typeface="黑体" charset="0"/>
              </a:rPr>
              <a:t>重要性：政府接受监督的意义</a:t>
            </a:r>
            <a:endParaRPr lang="ko-KR" altLang="en-US" sz="3600" b="1" i="0">
              <a:latin typeface="黑体" charset="0"/>
              <a:ea typeface="黑体" charset="0"/>
            </a:endParaRPr>
          </a:p>
        </p:txBody>
      </p:sp>
      <p:sp>
        <p:nvSpPr>
          <p:cNvPr id="136196" name="Text Box 4"/>
          <p:cNvSpPr txBox="1"/>
          <p:nvPr/>
        </p:nvSpPr>
        <p:spPr>
          <a:xfrm>
            <a:off x="643255" y="1029970"/>
            <a:ext cx="9615170" cy="51079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政府接受监督是坚持依法行政、做好工作的必要保证。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）才能更好地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合民意、集民智、聚民心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 ，作出正确决策；（科学政府）</a:t>
            </a: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2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）才能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提高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行政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水平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和工作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效率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，防止和减少工作失误；</a:t>
            </a: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（高效政府）</a:t>
            </a: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3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）才能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防止滥用权力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、以权谋私、权钱交易等腐败行为，保证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清正廉洁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；（廉洁政府）</a:t>
            </a: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4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）才能真正做到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权为民所用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，造福于人民，建立起一个具有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威信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的政府。（权威政府）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9188450" y="2192655"/>
            <a:ext cx="2873375" cy="421005"/>
          </a:xfrm>
          <a:prstGeom prst="ellipse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charset="0"/>
                <a:ea typeface="黑体" charset="0"/>
                <a:cs typeface="+mn-cs"/>
              </a:rPr>
              <a:t>（决策环节）</a:t>
            </a:r>
          </a:p>
        </p:txBody>
      </p:sp>
      <p:sp>
        <p:nvSpPr>
          <p:cNvPr id="9" name="椭圆 8"/>
          <p:cNvSpPr/>
          <p:nvPr/>
        </p:nvSpPr>
        <p:spPr>
          <a:xfrm>
            <a:off x="9091930" y="3242310"/>
            <a:ext cx="2873375" cy="497205"/>
          </a:xfrm>
          <a:prstGeom prst="ellipse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charset="0"/>
                <a:ea typeface="黑体" charset="0"/>
                <a:cs typeface="+mn-cs"/>
              </a:rPr>
              <a:t>（执行环节）</a:t>
            </a:r>
          </a:p>
        </p:txBody>
      </p:sp>
      <p:sp>
        <p:nvSpPr>
          <p:cNvPr id="10" name="椭圆 9"/>
          <p:cNvSpPr/>
          <p:nvPr/>
        </p:nvSpPr>
        <p:spPr>
          <a:xfrm>
            <a:off x="9314180" y="4546600"/>
            <a:ext cx="2844800" cy="528955"/>
          </a:xfrm>
          <a:prstGeom prst="ellipse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charset="0"/>
                <a:ea typeface="黑体" charset="0"/>
                <a:cs typeface="+mn-cs"/>
              </a:rPr>
              <a:t>（监督环节）</a:t>
            </a:r>
          </a:p>
        </p:txBody>
      </p:sp>
      <p:sp>
        <p:nvSpPr>
          <p:cNvPr id="11" name="椭圆 10"/>
          <p:cNvSpPr/>
          <p:nvPr/>
        </p:nvSpPr>
        <p:spPr>
          <a:xfrm>
            <a:off x="9584055" y="5589905"/>
            <a:ext cx="2305050" cy="478155"/>
          </a:xfrm>
          <a:prstGeom prst="ellipse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charset="0"/>
                <a:ea typeface="黑体" charset="0"/>
                <a:cs typeface="+mn-cs"/>
              </a:rPr>
              <a:t>（综述）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dur="50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93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193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193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193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1" presetClass="entr" presetSubtype="0" dur="50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93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193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5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6" dur="193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7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193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9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1" presetClass="entr" presetSubtype="0" dur="50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93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193" decel="100000"/>
                                        <p:tgtEl>
                                          <p:spTgt spid="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193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93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1" presetClass="entr" presetSubtype="0" dur="50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93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193" decel="100000"/>
                                        <p:tgtEl>
                                          <p:spTgt spid="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193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93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3"/>
          <p:cNvSpPr txBox="1"/>
          <p:nvPr/>
        </p:nvSpPr>
        <p:spPr>
          <a:xfrm>
            <a:off x="1584325" y="4988560"/>
            <a:ext cx="6769100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latin typeface="Arial" pitchFamily="34" charset="0"/>
              </a:rPr>
              <a:t>孙中界行使了什么权利？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12291" name="WordArt 3"/>
          <p:cNvSpPr>
            <a:spLocks noTextEdit="1"/>
          </p:cNvSpPr>
          <p:nvPr/>
        </p:nvSpPr>
        <p:spPr>
          <a:xfrm>
            <a:off x="1584325" y="4001770"/>
            <a:ext cx="3238500" cy="5778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92500" lnSpcReduction="1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探究与思考二：</a:t>
            </a:r>
          </a:p>
        </p:txBody>
      </p:sp>
      <p:sp>
        <p:nvSpPr>
          <p:cNvPr id="8196" name="Text Box 4"/>
          <p:cNvSpPr txBox="1"/>
          <p:nvPr/>
        </p:nvSpPr>
        <p:spPr>
          <a:xfrm>
            <a:off x="1377315" y="2117725"/>
            <a:ext cx="1037336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26035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3200">
                <a:latin typeface="Arial" pitchFamily="34" charset="0"/>
                <a:sym typeface="宋体" panose="02010600030101010101" pitchFamily="2" charset="-122"/>
              </a:rPr>
              <a:t>【</a:t>
            </a:r>
            <a:r>
              <a:rPr lang="zh-CN" altLang="en-US" sz="3200">
                <a:latin typeface="Arial" pitchFamily="34" charset="0"/>
                <a:sym typeface="楷体_GB2312" pitchFamily="1" charset="-122"/>
              </a:rPr>
              <a:t>当事人反应</a:t>
            </a:r>
            <a:r>
              <a:rPr lang="zh-CN" altLang="en-US" sz="3200">
                <a:latin typeface="Arial" pitchFamily="34" charset="0"/>
                <a:sym typeface="宋体" panose="02010600030101010101" pitchFamily="2" charset="-122"/>
              </a:rPr>
              <a:t>】</a:t>
            </a:r>
            <a:r>
              <a:rPr lang="zh-CN" altLang="en-US" sz="3200">
                <a:latin typeface="Arial" pitchFamily="34" charset="0"/>
                <a:sym typeface="楷体_GB2312" pitchFamily="1" charset="-122"/>
              </a:rPr>
              <a:t>：</a:t>
            </a:r>
            <a:r>
              <a:rPr lang="zh-CN" altLang="en-US" sz="3200">
                <a:latin typeface="楷体_GB2312" pitchFamily="1" charset="-122"/>
                <a:sym typeface="楷体_GB2312" pitchFamily="1" charset="-122"/>
              </a:rPr>
              <a:t>当事人孙中界向上海市闵行区人民法院提起行政诉讼，要求依法判决撤销行政处罚决定，退还罚款。当天中午他收到了法官的电话，本案已经立案。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12293" name="Rectangle 2"/>
          <p:cNvSpPr>
            <a:spLocks noGrp="1"/>
          </p:cNvSpPr>
          <p:nvPr/>
        </p:nvSpPr>
        <p:spPr>
          <a:xfrm>
            <a:off x="1310005" y="333375"/>
            <a:ext cx="9034145" cy="6826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tx2"/>
                </a:solidFill>
                <a:latin typeface="Arial" pitchFamily="34" charset="0"/>
              </a:rPr>
              <a:t>二、如何对权力进行制约和监督？</a:t>
            </a:r>
            <a:br>
              <a:rPr lang="zh-CN" altLang="en-US" sz="3600">
                <a:solidFill>
                  <a:schemeClr val="tx2"/>
                </a:solidFill>
                <a:latin typeface="Arial" pitchFamily="34" charset="0"/>
              </a:rPr>
            </a:br>
            <a:r>
              <a:rPr lang="zh-CN" altLang="en-US" sz="3600">
                <a:solidFill>
                  <a:schemeClr val="tx2"/>
                </a:solidFill>
                <a:latin typeface="Arial" pitchFamily="34" charset="0"/>
              </a:rPr>
              <a:t>       </a:t>
            </a:r>
          </a:p>
        </p:txBody>
      </p:sp>
      <p:sp>
        <p:nvSpPr>
          <p:cNvPr id="8198" name="Text Box 6"/>
          <p:cNvSpPr txBox="1"/>
          <p:nvPr/>
        </p:nvSpPr>
        <p:spPr>
          <a:xfrm>
            <a:off x="1420495" y="1290003"/>
            <a:ext cx="5923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rgbClr val="FF0066"/>
                </a:solidFill>
                <a:latin typeface="Arial" pitchFamily="34" charset="0"/>
              </a:rPr>
              <a:t>1、建立健全制约和监督机制</a:t>
            </a:r>
          </a:p>
        </p:txBody>
      </p:sp>
      <p:sp>
        <p:nvSpPr>
          <p:cNvPr id="2" name="Text Box 3"/>
          <p:cNvSpPr txBox="1"/>
          <p:nvPr/>
        </p:nvSpPr>
        <p:spPr>
          <a:xfrm>
            <a:off x="7644765" y="4987925"/>
            <a:ext cx="194818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zh-CN" altLang="en-US" sz="3600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监督权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/>
      <p:bldP spid="81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/>
        </p:nvSpPr>
        <p:spPr>
          <a:xfrm>
            <a:off x="1418590" y="661035"/>
            <a:ext cx="978027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26035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>
                <a:latin typeface="Arial" pitchFamily="34" charset="0"/>
                <a:sym typeface="宋体" panose="02010600030101010101" pitchFamily="2" charset="-122"/>
              </a:rPr>
              <a:t>【</a:t>
            </a:r>
            <a:r>
              <a:rPr lang="zh-CN" altLang="en-US" sz="3600">
                <a:latin typeface="Arial" pitchFamily="34" charset="0"/>
                <a:sym typeface="楷体_GB2312" pitchFamily="1" charset="-122"/>
              </a:rPr>
              <a:t>公众社会反应</a:t>
            </a:r>
            <a:r>
              <a:rPr lang="en-US" altLang="zh-CN" sz="3600">
                <a:latin typeface="Arial" pitchFamily="34" charset="0"/>
                <a:sym typeface="宋体" panose="02010600030101010101" pitchFamily="2" charset="-122"/>
              </a:rPr>
              <a:t>】</a:t>
            </a:r>
            <a:r>
              <a:rPr lang="zh-CN" altLang="en-US" sz="3600">
                <a:latin typeface="楷体_GB2312" pitchFamily="1" charset="-122"/>
                <a:sym typeface="楷体_GB2312" pitchFamily="1" charset="-122"/>
              </a:rPr>
              <a:t>：事件引发强烈反响，上海的报纸、电视台、电台都介入报道，网络舆论几乎一边倒地批评这样的执法手段。</a:t>
            </a:r>
          </a:p>
        </p:txBody>
      </p:sp>
      <p:sp>
        <p:nvSpPr>
          <p:cNvPr id="9219" name="Text Box 3"/>
          <p:cNvSpPr txBox="1"/>
          <p:nvPr/>
        </p:nvSpPr>
        <p:spPr>
          <a:xfrm>
            <a:off x="1418273" y="3618230"/>
            <a:ext cx="7920037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latin typeface="Arial" pitchFamily="34" charset="0"/>
              </a:rPr>
              <a:t>	材料中提到了什么监督方式？</a:t>
            </a:r>
            <a:endParaRPr lang="zh-CN" altLang="en-US" sz="1800">
              <a:solidFill>
                <a:srgbClr val="FF0000"/>
              </a:solidFill>
              <a:latin typeface="Arial" pitchFamily="34" charset="0"/>
              <a:sym typeface="宋体" panose="02010600030101010101" pitchFamily="2" charset="-122"/>
            </a:endParaRPr>
          </a:p>
        </p:txBody>
      </p:sp>
      <p:sp>
        <p:nvSpPr>
          <p:cNvPr id="13316" name="WordArt 4"/>
          <p:cNvSpPr>
            <a:spLocks noTextEdit="1"/>
          </p:cNvSpPr>
          <p:nvPr/>
        </p:nvSpPr>
        <p:spPr>
          <a:xfrm>
            <a:off x="1879283" y="2413953"/>
            <a:ext cx="30956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探究与思考三：</a:t>
            </a:r>
          </a:p>
        </p:txBody>
      </p:sp>
      <p:sp>
        <p:nvSpPr>
          <p:cNvPr id="2" name="Text Box 3"/>
          <p:cNvSpPr txBox="1"/>
          <p:nvPr/>
        </p:nvSpPr>
        <p:spPr>
          <a:xfrm>
            <a:off x="9023349" y="3617595"/>
            <a:ext cx="2659381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zh-CN" altLang="en-US" sz="3600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舆论监督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0" y="4562475"/>
            <a:ext cx="84963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3600">
                <a:solidFill>
                  <a:srgbClr val="333399"/>
                </a:solidFill>
              </a:rPr>
              <a:t> </a:t>
            </a:r>
            <a:r>
              <a:rPr lang="zh-CN" altLang="en-US" sz="3200">
                <a:solidFill>
                  <a:srgbClr val="333399"/>
                </a:solidFill>
              </a:rPr>
              <a:t>事件没有调查清楚，你觉得应该怎么办？</a:t>
            </a: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>
          <a:xfrm>
            <a:off x="0" y="728663"/>
            <a:ext cx="9906000" cy="2141537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sz="3200">
                <a:latin typeface="楷体_GB2312" pitchFamily="1" charset="-122"/>
                <a:ea typeface="楷体_GB2312" pitchFamily="1" charset="-122"/>
              </a:rPr>
              <a:t>  </a:t>
            </a:r>
            <a:r>
              <a:rPr lang="en-US" altLang="zh-CN" sz="3200" b="1">
                <a:sym typeface="宋体" panose="02010600030101010101" pitchFamily="2" charset="-122"/>
              </a:rPr>
              <a:t>【</a:t>
            </a:r>
            <a:r>
              <a:rPr lang="zh-CN" altLang="en-US" sz="3200" b="1">
                <a:sym typeface="楷体_GB2312" pitchFamily="1" charset="-122"/>
              </a:rPr>
              <a:t>执法大队的反应</a:t>
            </a:r>
            <a:r>
              <a:rPr lang="en-US" altLang="zh-CN" sz="3200" b="1">
                <a:sym typeface="宋体" panose="02010600030101010101" pitchFamily="2" charset="-122"/>
              </a:rPr>
              <a:t>】</a:t>
            </a:r>
            <a:r>
              <a:rPr lang="zh-CN" altLang="en-US" sz="3200" b="1">
                <a:latin typeface="楷体_GB2312" pitchFamily="1" charset="-122"/>
                <a:sym typeface="楷体_GB2312" pitchFamily="1" charset="-122"/>
              </a:rPr>
              <a:t>：</a:t>
            </a:r>
            <a:r>
              <a:rPr lang="zh-CN" altLang="en-US" sz="3200" b="1">
                <a:latin typeface="楷体_GB2312" pitchFamily="1" charset="-122"/>
                <a:ea typeface="楷体_GB2312" pitchFamily="1" charset="-122"/>
              </a:rPr>
              <a:t> 10月16日晚，闵行区交通行政执法大队大队长刘建强走进东方卫视</a:t>
            </a:r>
            <a:r>
              <a:rPr lang="en-US" altLang="zh-CN" sz="3200" b="1">
                <a:latin typeface="楷体_GB2312" pitchFamily="1" charset="-122"/>
                <a:ea typeface="楷体_GB2312" pitchFamily="1" charset="-122"/>
              </a:rPr>
              <a:t>，对主持人提出的几点质疑均以“不清楚”、“不能透露”、“这是工作秘密”</a:t>
            </a:r>
            <a:r>
              <a:rPr lang="zh-CN" altLang="en-US" sz="3200" b="1">
                <a:latin typeface="楷体_GB2312" pitchFamily="1" charset="-122"/>
                <a:ea typeface="楷体_GB2312" pitchFamily="1" charset="-122"/>
              </a:rPr>
              <a:t>作答。大多网友对此表示不满，并称此事仍然疑点重重。</a:t>
            </a:r>
          </a:p>
        </p:txBody>
      </p:sp>
      <p:sp>
        <p:nvSpPr>
          <p:cNvPr id="14340" name="WordArt 4"/>
          <p:cNvSpPr>
            <a:spLocks noTextEdit="1"/>
          </p:cNvSpPr>
          <p:nvPr/>
        </p:nvSpPr>
        <p:spPr>
          <a:xfrm>
            <a:off x="1486853" y="3504565"/>
            <a:ext cx="3455987" cy="622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8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探究与思考四：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Text Box 3"/>
          <p:cNvSpPr txBox="1"/>
          <p:nvPr/>
        </p:nvSpPr>
        <p:spPr>
          <a:xfrm>
            <a:off x="529590" y="3314700"/>
            <a:ext cx="1113917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298450"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>
                <a:latin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>
                <a:latin typeface="楷体_GB2312" pitchFamily="1" charset="-122"/>
                <a:sym typeface="宋体" panose="02010600030101010101" pitchFamily="2" charset="-122"/>
              </a:rPr>
              <a:t>      </a:t>
            </a:r>
            <a:r>
              <a:rPr lang="zh-CN" altLang="en-US" sz="3200">
                <a:latin typeface="楷体_GB2312" pitchFamily="1" charset="-122"/>
                <a:sym typeface="宋体" panose="02010600030101010101" pitchFamily="2" charset="-122"/>
              </a:rPr>
              <a:t>在整个事件的调查</a:t>
            </a:r>
            <a:r>
              <a:rPr lang="en-US" altLang="zh-CN" sz="3200">
                <a:latin typeface="楷体_GB2312" pitchFamily="1" charset="-122"/>
                <a:sym typeface="宋体" panose="02010600030101010101" pitchFamily="2" charset="-122"/>
              </a:rPr>
              <a:t>过程中</a:t>
            </a:r>
            <a:r>
              <a:rPr lang="zh-CN" altLang="en-US" sz="3200">
                <a:latin typeface="楷体_GB2312" pitchFamily="1" charset="-122"/>
                <a:sym typeface="宋体" panose="02010600030101010101" pitchFamily="2" charset="-122"/>
              </a:rPr>
              <a:t>，</a:t>
            </a:r>
            <a:r>
              <a:rPr lang="en-US" altLang="zh-CN" sz="3200">
                <a:latin typeface="楷体_GB2312" pitchFamily="1" charset="-122"/>
                <a:sym typeface="宋体" panose="02010600030101010101" pitchFamily="2" charset="-122"/>
              </a:rPr>
              <a:t>对权力</a:t>
            </a:r>
            <a:r>
              <a:rPr lang="zh-CN" altLang="en-US" sz="3200">
                <a:latin typeface="楷体_GB2312" pitchFamily="1" charset="-122"/>
                <a:sym typeface="宋体" panose="02010600030101010101" pitchFamily="2" charset="-122"/>
              </a:rPr>
              <a:t>进行</a:t>
            </a:r>
            <a:r>
              <a:rPr lang="en-US" altLang="zh-CN" sz="3200">
                <a:latin typeface="楷体_GB2312" pitchFamily="1" charset="-122"/>
                <a:sym typeface="宋体" panose="02010600030101010101" pitchFamily="2" charset="-122"/>
              </a:rPr>
              <a:t>监督</a:t>
            </a:r>
          </a:p>
          <a:p>
            <a:pPr marL="0" lvl="0" indent="298450"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latin typeface="楷体_GB2312" pitchFamily="1" charset="-122"/>
                <a:sym typeface="宋体" panose="02010600030101010101" pitchFamily="2" charset="-122"/>
              </a:rPr>
              <a:t>  的</a:t>
            </a:r>
            <a:r>
              <a:rPr lang="en-US" altLang="zh-CN" sz="3200">
                <a:latin typeface="楷体_GB2312" pitchFamily="1" charset="-122"/>
                <a:sym typeface="宋体" panose="02010600030101010101" pitchFamily="2" charset="-122"/>
              </a:rPr>
              <a:t>渠道有哪些？</a:t>
            </a:r>
            <a:endParaRPr lang="zh-CN" altLang="en-US" sz="3200">
              <a:latin typeface="楷体_GB2312" pitchFamily="1" charset="-122"/>
              <a:sym typeface="宋体" panose="02010600030101010101" pitchFamily="2" charset="-122"/>
            </a:endParaRPr>
          </a:p>
        </p:txBody>
      </p:sp>
      <p:sp>
        <p:nvSpPr>
          <p:cNvPr id="15364" name="WordArt 4"/>
          <p:cNvSpPr>
            <a:spLocks noTextEdit="1"/>
          </p:cNvSpPr>
          <p:nvPr/>
        </p:nvSpPr>
        <p:spPr>
          <a:xfrm>
            <a:off x="463550" y="2636838"/>
            <a:ext cx="3455988" cy="4794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625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探究与思考五：</a:t>
            </a:r>
          </a:p>
        </p:txBody>
      </p:sp>
      <p:sp>
        <p:nvSpPr>
          <p:cNvPr id="15365" name="Rectangle 5"/>
          <p:cNvSpPr/>
          <p:nvPr/>
        </p:nvSpPr>
        <p:spPr>
          <a:xfrm>
            <a:off x="365760" y="278765"/>
            <a:ext cx="11466195" cy="20764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lnSpc>
                <a:spcPct val="80000"/>
              </a:lnSpc>
              <a:spcBef>
                <a:spcPct val="20000"/>
              </a:spcBef>
              <a:buFontTx/>
              <a:buNone/>
            </a:pP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  </a:t>
            </a:r>
            <a:r>
              <a:rPr lang="zh-CN" altLang="en-US" sz="3200">
                <a:solidFill>
                  <a:srgbClr val="FF0000"/>
                </a:solidFill>
                <a:latin typeface="宋体" panose="02010600030101010101" pitchFamily="2" charset="-122"/>
              </a:rPr>
              <a:t>  </a:t>
            </a:r>
            <a:r>
              <a:rPr lang="en-US" altLang="zh-CN" sz="3200">
                <a:latin typeface="楷体_GB2312" pitchFamily="1" charset="-122"/>
              </a:rPr>
              <a:t>10</a:t>
            </a:r>
            <a:r>
              <a:rPr lang="zh-CN" altLang="en-US" sz="3200">
                <a:latin typeface="楷体_GB2312" pitchFamily="1" charset="-122"/>
              </a:rPr>
              <a:t>月</a:t>
            </a:r>
            <a:r>
              <a:rPr lang="en-US" altLang="zh-CN" sz="3200">
                <a:latin typeface="楷体_GB2312" pitchFamily="1" charset="-122"/>
              </a:rPr>
              <a:t>18</a:t>
            </a:r>
            <a:r>
              <a:rPr lang="zh-CN" altLang="en-US" sz="3200">
                <a:latin typeface="楷体_GB2312" pitchFamily="1" charset="-122"/>
              </a:rPr>
              <a:t>日，</a:t>
            </a:r>
            <a:r>
              <a:rPr lang="zh-CN" altLang="en-US" sz="3200">
                <a:solidFill>
                  <a:srgbClr val="FF0000"/>
                </a:solidFill>
                <a:latin typeface="楷体_GB2312" pitchFamily="1" charset="-122"/>
              </a:rPr>
              <a:t>上海市政府</a:t>
            </a:r>
            <a:r>
              <a:rPr lang="zh-CN" altLang="en-US" sz="3200">
                <a:latin typeface="楷体_GB2312" pitchFamily="1" charset="-122"/>
              </a:rPr>
              <a:t>要求各区县，要迅速查明事实, 公布结果。</a:t>
            </a:r>
            <a:r>
              <a:rPr lang="zh-CN" altLang="en-US" sz="3200">
                <a:solidFill>
                  <a:srgbClr val="FF0000"/>
                </a:solidFill>
                <a:latin typeface="楷体_GB2312" pitchFamily="1" charset="-122"/>
              </a:rPr>
              <a:t>公安部门</a:t>
            </a:r>
            <a:r>
              <a:rPr lang="zh-CN" altLang="en-US" sz="3200">
                <a:latin typeface="楷体_GB2312" pitchFamily="1" charset="-122"/>
              </a:rPr>
              <a:t>和</a:t>
            </a:r>
            <a:r>
              <a:rPr lang="zh-CN" altLang="en-US" sz="3200">
                <a:solidFill>
                  <a:srgbClr val="FF0000"/>
                </a:solidFill>
                <a:latin typeface="楷体_GB2312" pitchFamily="1" charset="-122"/>
              </a:rPr>
              <a:t>检察机关</a:t>
            </a:r>
            <a:r>
              <a:rPr lang="zh-CN" altLang="en-US" sz="3200">
                <a:latin typeface="楷体_GB2312" pitchFamily="1" charset="-122"/>
              </a:rPr>
              <a:t>已经介入此事件。同时，</a:t>
            </a:r>
            <a:r>
              <a:rPr lang="zh-CN" altLang="en-US" sz="3200">
                <a:solidFill>
                  <a:srgbClr val="FF0000"/>
                </a:solidFill>
                <a:latin typeface="楷体_GB2312" pitchFamily="1" charset="-122"/>
              </a:rPr>
              <a:t>闵行区政府</a:t>
            </a:r>
            <a:r>
              <a:rPr lang="zh-CN" altLang="en-US" sz="3200">
                <a:latin typeface="楷体_GB2312" pitchFamily="1" charset="-122"/>
              </a:rPr>
              <a:t>组织调查组进行调查。  </a:t>
            </a:r>
          </a:p>
          <a:p>
            <a:pPr marL="0" lvl="0" indent="0">
              <a:lnSpc>
                <a:spcPct val="80000"/>
              </a:lnSpc>
              <a:spcBef>
                <a:spcPct val="20000"/>
              </a:spcBef>
              <a:buFontTx/>
              <a:buNone/>
            </a:pPr>
            <a:r>
              <a:rPr lang="zh-CN" altLang="en-US" sz="3200">
                <a:latin typeface="楷体_GB2312" pitchFamily="1" charset="-122"/>
              </a:rPr>
              <a:t>    10月26日闵行区区长表示，事件中确实存在使用不正当取证手段。闵行区政府为此向社会公众作出公开道歉。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>
            <a:spLocks noGrp="1"/>
          </p:cNvSpPr>
          <p:nvPr>
            <p:ph type="body" idx="4294967295"/>
          </p:nvPr>
        </p:nvSpPr>
        <p:spPr>
          <a:xfrm>
            <a:off x="796925" y="990600"/>
            <a:ext cx="11395075" cy="4525963"/>
          </a:xfrm>
        </p:spPr>
        <p:txBody>
          <a:bodyPr vert="horz" wrap="square" lIns="91440" tIns="45720" rIns="91440" bIns="45720" numCol="1" anchor="t" anchorCtr="0" compatLnSpc="1">
            <a:normAutofit fontScale="9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原河北省国税局局长李真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：“你在商界为了挣钱，我在官场为了当官；你在商界需要权力支持，我在官场需要经济支持；我支持你经商，你支持我从政；我的官越做越大，你的钱越挣越多。”　　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原广西玉林市委书记李乘龙说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：我的权力太大，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监督机构对我形同虚设。    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原江西省副省长胡长清说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：我当上副省长以后，就好像小猫关进牛圈里，天马行空，来去自由    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原哈尔滨市前常务副市长朱胜文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：“大家一辈子不要做贪官。（我）为什么会走到这一步？为什么不断会有熟悉的官员落马？我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感觉制度上的漏洞还是太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多。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仿宋_GB2312" pitchFamily="49" charset="-122"/>
              <a:ea typeface="仿宋_GB2312" pitchFamily="49" charset="-122"/>
              <a:cs typeface="+mn-cs"/>
            </a:endParaRPr>
          </a:p>
        </p:txBody>
      </p:sp>
      <p:sp>
        <p:nvSpPr>
          <p:cNvPr id="14339" name="Rectangle 3"/>
          <p:cNvSpPr/>
          <p:nvPr/>
        </p:nvSpPr>
        <p:spPr>
          <a:xfrm>
            <a:off x="539750" y="5516563"/>
            <a:ext cx="10995025" cy="954087"/>
          </a:xfrm>
          <a:prstGeom prst="rect">
            <a:avLst/>
          </a:prstGeom>
          <a:noFill/>
          <a:ln w="76200" cap="flat" cmpd="tri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ea typeface="黑体" charset="0"/>
              </a:rPr>
              <a:t>思考：作为政府官员为什么会出现如此严重的违法乱纪、滥用权力的现象？</a:t>
            </a:r>
          </a:p>
        </p:txBody>
      </p:sp>
      <p:sp>
        <p:nvSpPr>
          <p:cNvPr id="16388" name="Text Box 4"/>
          <p:cNvSpPr txBox="1"/>
          <p:nvPr/>
        </p:nvSpPr>
        <p:spPr>
          <a:xfrm>
            <a:off x="4191000" y="152400"/>
            <a:ext cx="3921125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600" b="1">
                <a:solidFill>
                  <a:srgbClr val="0000FF"/>
                </a:solidFill>
                <a:ea typeface="黑体" charset="0"/>
              </a:rPr>
              <a:t>贪官感言</a:t>
            </a:r>
          </a:p>
        </p:txBody>
      </p:sp>
      <p:sp>
        <p:nvSpPr>
          <p:cNvPr id="14341" name="Text Box 5"/>
          <p:cNvSpPr txBox="1"/>
          <p:nvPr/>
        </p:nvSpPr>
        <p:spPr>
          <a:xfrm>
            <a:off x="3790950" y="5949950"/>
            <a:ext cx="1512888" cy="460375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3300"/>
                </a:solidFill>
                <a:ea typeface="黑体" charset="0"/>
              </a:rPr>
              <a:t>思想根源</a:t>
            </a:r>
          </a:p>
        </p:txBody>
      </p:sp>
      <p:sp>
        <p:nvSpPr>
          <p:cNvPr id="14342" name="Text Box 6"/>
          <p:cNvSpPr txBox="1"/>
          <p:nvPr/>
        </p:nvSpPr>
        <p:spPr>
          <a:xfrm>
            <a:off x="5730875" y="5949950"/>
            <a:ext cx="1514475" cy="460375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3300"/>
                </a:solidFill>
                <a:ea typeface="黑体" charset="0"/>
              </a:rPr>
              <a:t>制度根源</a:t>
            </a:r>
          </a:p>
        </p:txBody>
      </p:sp>
      <p:sp>
        <p:nvSpPr>
          <p:cNvPr id="2" name="Text Box 7"/>
          <p:cNvSpPr txBox="1"/>
          <p:nvPr/>
        </p:nvSpPr>
        <p:spPr>
          <a:xfrm>
            <a:off x="663575" y="974725"/>
            <a:ext cx="10872788" cy="12001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思想根源（内部原因）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zh-CN" altLang="en-US" sz="3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长期以来，不注重思想改造，法制观念淡薄，存在个人主义、享乐主义等</a:t>
            </a:r>
            <a:r>
              <a:rPr kumimoji="0" lang="en-US" altLang="zh-CN" sz="3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charset="0"/>
                <a:ea typeface="+mn-ea"/>
                <a:cs typeface="+mn-cs"/>
              </a:rPr>
              <a:t>.</a:t>
            </a:r>
          </a:p>
        </p:txBody>
      </p:sp>
      <p:sp>
        <p:nvSpPr>
          <p:cNvPr id="3" name="Text Box 9"/>
          <p:cNvSpPr txBox="1"/>
          <p:nvPr/>
        </p:nvSpPr>
        <p:spPr>
          <a:xfrm>
            <a:off x="663575" y="2706688"/>
            <a:ext cx="10871200" cy="14446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制度根源（外部原因）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zh-CN" altLang="en-US" sz="4400" b="1" i="0" u="sng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缺乏必要有效的制约和监督！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1" grpId="0"/>
      <p:bldP spid="14342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5"/>
          <p:cNvSpPr txBox="1"/>
          <p:nvPr/>
        </p:nvSpPr>
        <p:spPr>
          <a:xfrm>
            <a:off x="2136775" y="1829435"/>
            <a:ext cx="8484870" cy="21228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zh-CN" altLang="en-US" sz="3600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charset="0"/>
                <a:cs typeface="+mn-cs"/>
              </a:rPr>
              <a:t>一靠民主</a:t>
            </a:r>
            <a:endParaRPr kumimoji="0" lang="zh-CN" altLang="en-US" sz="3200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zh-CN" altLang="en-US" sz="3200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      要通过切实保障广大人民的</a:t>
            </a:r>
            <a:r>
              <a:rPr kumimoji="0" lang="zh-CN" altLang="en-US" sz="3200" kern="1200" cap="none" spc="0" normalizeH="0" baseline="0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知情权、参与权、表达权、监督权。</a:t>
            </a:r>
            <a:r>
              <a:rPr kumimoji="0" lang="zh-CN" altLang="en-US" sz="3200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充分发挥人民民主对权力的制约和监督的作用。</a:t>
            </a:r>
          </a:p>
        </p:txBody>
      </p:sp>
      <p:sp>
        <p:nvSpPr>
          <p:cNvPr id="12291" name="Rectangle 8"/>
          <p:cNvSpPr/>
          <p:nvPr/>
        </p:nvSpPr>
        <p:spPr>
          <a:xfrm>
            <a:off x="2207895" y="1621473"/>
            <a:ext cx="756126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2" name="Text Box 2"/>
          <p:cNvSpPr txBox="1"/>
          <p:nvPr/>
        </p:nvSpPr>
        <p:spPr>
          <a:xfrm>
            <a:off x="2136458" y="784225"/>
            <a:ext cx="76327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latin typeface="Arial" pitchFamily="34" charset="0"/>
              </a:rPr>
              <a:t>建立健全制约和监督体系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/>
          <p:nvPr/>
        </p:nvSpPr>
        <p:spPr>
          <a:xfrm>
            <a:off x="1524000" y="3811588"/>
            <a:ext cx="309563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13315" name="Rectangle 3"/>
          <p:cNvSpPr>
            <a:spLocks noGrp="1"/>
          </p:cNvSpPr>
          <p:nvPr/>
        </p:nvSpPr>
        <p:spPr>
          <a:xfrm>
            <a:off x="1524000" y="527685"/>
            <a:ext cx="9211945" cy="23749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600" b="1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    上海市监察局</a:t>
            </a:r>
            <a:r>
              <a:rPr lang="zh-CN" altLang="en-US" sz="3600" b="1">
                <a:latin typeface="楷体_GB2312" pitchFamily="1" charset="-122"/>
                <a:ea typeface="楷体_GB2312" pitchFamily="1" charset="-122"/>
              </a:rPr>
              <a:t>决定：上海市闵行区副区长</a:t>
            </a:r>
            <a:r>
              <a:rPr lang="zh-CN" altLang="en-US" sz="3600" b="1">
                <a:solidFill>
                  <a:srgbClr val="333399"/>
                </a:solidFill>
                <a:latin typeface="楷体_GB2312" pitchFamily="1" charset="-122"/>
                <a:ea typeface="楷体_GB2312" pitchFamily="1" charset="-122"/>
              </a:rPr>
              <a:t>陆月星</a:t>
            </a:r>
            <a:r>
              <a:rPr lang="zh-CN" altLang="en-US" sz="3600" b="1">
                <a:latin typeface="楷体_GB2312" pitchFamily="1" charset="-122"/>
                <a:ea typeface="楷体_GB2312" pitchFamily="1" charset="-122"/>
              </a:rPr>
              <a:t>、上海市闵行区城市管理行政执法局局长</a:t>
            </a:r>
            <a:r>
              <a:rPr lang="zh-CN" altLang="en-US" sz="3600" b="1">
                <a:solidFill>
                  <a:srgbClr val="333399"/>
                </a:solidFill>
                <a:latin typeface="楷体_GB2312" pitchFamily="1" charset="-122"/>
                <a:ea typeface="楷体_GB2312" pitchFamily="1" charset="-122"/>
              </a:rPr>
              <a:t>吴福康</a:t>
            </a:r>
            <a:r>
              <a:rPr lang="zh-CN" altLang="en-US" sz="3600" b="1">
                <a:latin typeface="楷体_GB2312" pitchFamily="1" charset="-122"/>
                <a:ea typeface="楷体_GB2312" pitchFamily="1" charset="-122"/>
              </a:rPr>
              <a:t>，因对此事负有领导责任，被给予行政警告处分。</a:t>
            </a:r>
          </a:p>
        </p:txBody>
      </p:sp>
      <p:sp>
        <p:nvSpPr>
          <p:cNvPr id="13317" name="Text Box 6"/>
          <p:cNvSpPr txBox="1"/>
          <p:nvPr/>
        </p:nvSpPr>
        <p:spPr>
          <a:xfrm>
            <a:off x="1524000" y="2902585"/>
            <a:ext cx="8134350" cy="1136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zh-CN" altLang="en-US" sz="3600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charset="0"/>
                <a:cs typeface="+mn-cs"/>
              </a:rPr>
              <a:t>二靠法制</a:t>
            </a:r>
          </a:p>
          <a:p>
            <a:pPr marR="0" defTabSz="914400" eaLnBrk="1" hangingPunct="1">
              <a:buClrTx/>
              <a:buSzTx/>
              <a:buFontTx/>
              <a:defRPr/>
            </a:pPr>
            <a:endParaRPr kumimoji="0" lang="zh-CN" altLang="en-US" sz="3200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318" name="Rectangle 9"/>
          <p:cNvSpPr/>
          <p:nvPr/>
        </p:nvSpPr>
        <p:spPr>
          <a:xfrm>
            <a:off x="1500505" y="3696970"/>
            <a:ext cx="939736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1200" cap="none" spc="0" normalizeH="0" baseline="0" noProof="1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宋体" panose="02010600030101010101" pitchFamily="2" charset="-122"/>
                <a:cs typeface="+mn-cs"/>
              </a:rPr>
              <a:t>    </a:t>
            </a: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宋体" panose="02010600030101010101" pitchFamily="2" charset="-122"/>
                <a:cs typeface="+mn-cs"/>
              </a:rPr>
              <a:t>坚持用制度管权、管事、管人，健全质询、问责、经济责任审计、引咎辞职、罢免等制度。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https://d.book118.com/226032222014010050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Wingdings</vt:lpstr>
      <vt:lpstr>黑体</vt:lpstr>
      <vt:lpstr>楷体</vt:lpstr>
      <vt:lpstr>楷体_GB2312</vt:lpstr>
      <vt:lpstr>仿宋_GB2312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事件没有调查清楚，你觉得应该怎么办？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2024-09-15T05:01:59.117</cp:lastPrinted>
  <dcterms:created xsi:type="dcterms:W3CDTF">2024-09-14T21:01:59Z</dcterms:created>
  <dcterms:modified xsi:type="dcterms:W3CDTF">2024-09-14T21:02:01Z</dcterms:modified>
</cp:coreProperties>
</file>