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9BB7AF-6EDC-446B-B067-0A5DAB449B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3DCFEA-5026-4DEB-B451-284201319B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D5BDBC-1DDB-4AE9-9CC6-66F485FDE1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256442B-E438-463F-AE86-E14C5C3500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C0381CB-DF09-438D-A0B0-C969978040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77320B4-367C-4454-8765-F4BFCAEA43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7E55228-DD36-4631-9D51-3A55D632FF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56E3DBD-A1B8-4628-B097-ACE7ADEC35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34E528D-42DD-41E8-82BD-033FCBD5F1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6BAAD0-6A66-497A-ADF3-F231CF9431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0F38A5-A5A5-4A0F-A34E-FEFE21C234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26033000110010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铁路客运专线信号工程施工课件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59558" y="1161765"/>
            <a:ext cx="2072884" cy="2072884"/>
            <a:chOff x="5059558" y="1161765"/>
            <a:chExt cx="2072884" cy="2072884"/>
          </a:xfrm>
        </p:grpSpPr>
        <p:sp>
          <p:nvSpPr>
            <p:cNvPr id="6" name="AutoShape 6"/>
            <p:cNvSpPr/>
            <p:nvPr/>
          </p:nvSpPr>
          <p:spPr>
            <a:xfrm>
              <a:off x="5059558" y="1161765"/>
              <a:ext cx="2072884" cy="2072884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8" name="Freeform 8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5441229" y="1902429"/>
            <a:ext cx="1309543" cy="896478"/>
            <a:chOff x="5441229" y="1902429"/>
            <a:chExt cx="1309543" cy="896478"/>
          </a:xfrm>
        </p:grpSpPr>
        <p:sp>
          <p:nvSpPr>
            <p:cNvPr id="12" name="Freeform 12"/>
            <p:cNvSpPr/>
            <p:nvPr/>
          </p:nvSpPr>
          <p:spPr>
            <a:xfrm>
              <a:off x="5441229" y="1902429"/>
              <a:ext cx="1309543" cy="896478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1200" y="495117"/>
            <a:ext cx="757489" cy="757489"/>
            <a:chOff x="551200" y="495117"/>
            <a:chExt cx="757489" cy="757489"/>
          </a:xfrm>
        </p:grpSpPr>
        <p:sp>
          <p:nvSpPr>
            <p:cNvPr id="3" name="AutoShape 3"/>
            <p:cNvSpPr/>
            <p:nvPr/>
          </p:nvSpPr>
          <p:spPr>
            <a:xfrm>
              <a:off x="551200" y="495117"/>
              <a:ext cx="757489" cy="757489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5" name="Freeform 5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0" name="TextBox 10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铁路客运专线信号工程概述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信号工程施工技术基础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信号设备安装与调试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信号工程施工常见问题及解决方案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新技术与未来发展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铁路客运专线信号工程概述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10961" y="2341885"/>
            <a:ext cx="2777010" cy="508827"/>
          </a:xfrm>
          <a:prstGeom prst="parallelogram">
            <a:avLst>
              <a:gd name="adj" fmla="val 173829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10962" y="3323311"/>
            <a:ext cx="2777011" cy="508365"/>
          </a:xfrm>
          <a:prstGeom prst="parallelogram">
            <a:avLst>
              <a:gd name="adj" fmla="val 175043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710962" y="4305090"/>
            <a:ext cx="2777011" cy="512001"/>
          </a:xfrm>
          <a:prstGeom prst="parallelogram">
            <a:avLst>
              <a:gd name="adj" fmla="val 173641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>
            <a:off x="4504183" y="1872458"/>
            <a:ext cx="2983790" cy="469888"/>
          </a:xfrm>
          <a:custGeom>
            <a:rect l="l" t="t" r="r" b="b"/>
            <a:pathLst>
              <a:path w="3663132" h="576871">
                <a:moveTo>
                  <a:pt x="3374697" y="0"/>
                </a:moveTo>
                <a:lnTo>
                  <a:pt x="584833" y="0"/>
                </a:lnTo>
                <a:lnTo>
                  <a:pt x="0" y="576871"/>
                </a:lnTo>
                <a:lnTo>
                  <a:pt x="3374697" y="576871"/>
                </a:lnTo>
                <a:lnTo>
                  <a:pt x="3663132" y="28843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710962" y="2854349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710962" y="3835313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4710962" y="4816276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411224" y="4511544"/>
            <a:ext cx="2926080" cy="158496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需与轨道、车辆等部门密切配合，确保列车安全、准时运行。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411224" y="2644137"/>
            <a:ext cx="2926080" cy="158496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涉及通信、电子、计算机等多个领域的技术应用。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965938" y="1476145"/>
            <a:ext cx="2926080" cy="158496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铁路客运专线信号工程是铁路信号系统的组成部分，负责保障列车运行安全和运输效率。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078669" y="3640986"/>
            <a:ext cx="2926080" cy="158496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对信号设备的可靠性和稳定性要求极高。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5078274" y="2850712"/>
            <a:ext cx="2048256" cy="43891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技术密集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799914" y="1872460"/>
            <a:ext cx="2253828" cy="43891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5070960" y="3831676"/>
            <a:ext cx="2050081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安全要求高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5070960" y="4817092"/>
            <a:ext cx="2050081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协同性强</a:t>
            </a:r>
            <a:endParaRPr lang="en-US" sz="1100"/>
          </a:p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16129" y="1918692"/>
            <a:ext cx="2109431" cy="3312038"/>
          </a:xfrm>
          <a:prstGeom prst="roundRect">
            <a:avLst>
              <a:gd name="adj" fmla="val 2657"/>
            </a:avLst>
          </a:prstGeom>
          <a:ln w="23812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772777" y="1918692"/>
            <a:ext cx="2109431" cy="3312038"/>
          </a:xfrm>
          <a:prstGeom prst="roundRect">
            <a:avLst>
              <a:gd name="adj" fmla="val 2657"/>
            </a:avLst>
          </a:prstGeom>
          <a:ln w="23812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287228" y="1918692"/>
            <a:ext cx="2109431" cy="3312038"/>
          </a:xfrm>
          <a:prstGeom prst="roundRect">
            <a:avLst>
              <a:gd name="adj" fmla="val 2657"/>
            </a:avLst>
          </a:prstGeom>
          <a:ln w="23812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3801679" y="1918692"/>
            <a:ext cx="2109431" cy="3312038"/>
          </a:xfrm>
          <a:prstGeom prst="roundRect">
            <a:avLst>
              <a:gd name="adj" fmla="val 2657"/>
            </a:avLst>
          </a:prstGeom>
          <a:ln w="23812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316129" y="1918692"/>
            <a:ext cx="2109431" cy="1073582"/>
          </a:xfrm>
          <a:custGeom>
            <a:rect l="l" t="t" r="r" b="b"/>
            <a:pathLst>
              <a:path w="2200939" h="1119815">
                <a:moveTo>
                  <a:pt x="58479" y="0"/>
                </a:moveTo>
                <a:lnTo>
                  <a:pt x="2142460" y="0"/>
                </a:lnTo>
                <a:cubicBezTo>
                  <a:pt x="2174757" y="0"/>
                  <a:pt x="2200939" y="26182"/>
                  <a:pt x="2200939" y="58479"/>
                </a:cubicBezTo>
                <a:lnTo>
                  <a:pt x="2200939" y="935665"/>
                </a:lnTo>
                <a:lnTo>
                  <a:pt x="532651" y="935665"/>
                </a:lnTo>
                <a:lnTo>
                  <a:pt x="240413" y="1119815"/>
                </a:lnTo>
                <a:lnTo>
                  <a:pt x="240413" y="935665"/>
                </a:lnTo>
                <a:lnTo>
                  <a:pt x="0" y="935665"/>
                </a:lnTo>
                <a:lnTo>
                  <a:pt x="0" y="58479"/>
                </a:lnTo>
                <a:cubicBezTo>
                  <a:pt x="0" y="26182"/>
                  <a:pt x="26182" y="0"/>
                  <a:pt x="58479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801679" y="1918692"/>
            <a:ext cx="2109431" cy="1073582"/>
          </a:xfrm>
          <a:custGeom>
            <a:rect l="l" t="t" r="r" b="b"/>
            <a:pathLst>
              <a:path w="2200939" h="1119815">
                <a:moveTo>
                  <a:pt x="58479" y="0"/>
                </a:moveTo>
                <a:lnTo>
                  <a:pt x="2142460" y="0"/>
                </a:lnTo>
                <a:cubicBezTo>
                  <a:pt x="2174757" y="0"/>
                  <a:pt x="2200939" y="26182"/>
                  <a:pt x="2200939" y="58479"/>
                </a:cubicBezTo>
                <a:lnTo>
                  <a:pt x="2200939" y="935665"/>
                </a:lnTo>
                <a:lnTo>
                  <a:pt x="532651" y="935665"/>
                </a:lnTo>
                <a:lnTo>
                  <a:pt x="240413" y="1119815"/>
                </a:lnTo>
                <a:lnTo>
                  <a:pt x="240413" y="935665"/>
                </a:lnTo>
                <a:lnTo>
                  <a:pt x="0" y="935665"/>
                </a:lnTo>
                <a:lnTo>
                  <a:pt x="0" y="58479"/>
                </a:lnTo>
                <a:cubicBezTo>
                  <a:pt x="0" y="26182"/>
                  <a:pt x="26182" y="0"/>
                  <a:pt x="58479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287228" y="1918692"/>
            <a:ext cx="2109431" cy="1073582"/>
          </a:xfrm>
          <a:custGeom>
            <a:rect l="l" t="t" r="r" b="b"/>
            <a:pathLst>
              <a:path w="2200939" h="1119815">
                <a:moveTo>
                  <a:pt x="58479" y="0"/>
                </a:moveTo>
                <a:lnTo>
                  <a:pt x="2142460" y="0"/>
                </a:lnTo>
                <a:cubicBezTo>
                  <a:pt x="2174757" y="0"/>
                  <a:pt x="2200939" y="26182"/>
                  <a:pt x="2200939" y="58479"/>
                </a:cubicBezTo>
                <a:lnTo>
                  <a:pt x="2200939" y="935665"/>
                </a:lnTo>
                <a:lnTo>
                  <a:pt x="532651" y="935665"/>
                </a:lnTo>
                <a:lnTo>
                  <a:pt x="240413" y="1119815"/>
                </a:lnTo>
                <a:lnTo>
                  <a:pt x="240413" y="935665"/>
                </a:lnTo>
                <a:lnTo>
                  <a:pt x="0" y="935665"/>
                </a:lnTo>
                <a:lnTo>
                  <a:pt x="0" y="58479"/>
                </a:lnTo>
                <a:cubicBezTo>
                  <a:pt x="0" y="26182"/>
                  <a:pt x="26182" y="0"/>
                  <a:pt x="58479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772777" y="1918692"/>
            <a:ext cx="2109431" cy="1073582"/>
          </a:xfrm>
          <a:custGeom>
            <a:rect l="l" t="t" r="r" b="b"/>
            <a:pathLst>
              <a:path w="2200939" h="1119815">
                <a:moveTo>
                  <a:pt x="58479" y="0"/>
                </a:moveTo>
                <a:lnTo>
                  <a:pt x="2142460" y="0"/>
                </a:lnTo>
                <a:cubicBezTo>
                  <a:pt x="2174757" y="0"/>
                  <a:pt x="2200939" y="26182"/>
                  <a:pt x="2200939" y="58479"/>
                </a:cubicBezTo>
                <a:lnTo>
                  <a:pt x="2200939" y="935665"/>
                </a:lnTo>
                <a:lnTo>
                  <a:pt x="532651" y="935665"/>
                </a:lnTo>
                <a:lnTo>
                  <a:pt x="240413" y="1119815"/>
                </a:lnTo>
                <a:lnTo>
                  <a:pt x="240413" y="935665"/>
                </a:lnTo>
                <a:lnTo>
                  <a:pt x="0" y="935665"/>
                </a:lnTo>
                <a:lnTo>
                  <a:pt x="0" y="58479"/>
                </a:lnTo>
                <a:cubicBezTo>
                  <a:pt x="0" y="26182"/>
                  <a:pt x="26182" y="0"/>
                  <a:pt x="58479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314687" y="2010008"/>
            <a:ext cx="2110874" cy="732795"/>
          </a:xfrm>
          <a:prstGeom prst="rect">
            <a:avLst/>
          </a:prstGeom>
        </p:spPr>
        <p:txBody>
          <a:bodyPr vert="horz"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801679" y="2039805"/>
            <a:ext cx="2110874" cy="732795"/>
          </a:xfrm>
          <a:prstGeom prst="rect">
            <a:avLst/>
          </a:prstGeom>
        </p:spPr>
        <p:txBody>
          <a:bodyPr vert="horz"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76655" y="2039805"/>
            <a:ext cx="2110874" cy="732795"/>
          </a:xfrm>
          <a:prstGeom prst="rect">
            <a:avLst/>
          </a:prstGeom>
        </p:spPr>
        <p:txBody>
          <a:bodyPr vert="horz"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772777" y="2039805"/>
            <a:ext cx="2110874" cy="732795"/>
          </a:xfrm>
          <a:prstGeom prst="rect">
            <a:avLst/>
          </a:prstGeom>
        </p:spPr>
        <p:txBody>
          <a:bodyPr vert="horz"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1396520" y="3463569"/>
            <a:ext cx="1950720" cy="165811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提供列车运行控制和调度指挥，有效预防列车相撞、追尾等事故。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16129" y="3011285"/>
            <a:ext cx="2109431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安全保障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3882070" y="3444558"/>
            <a:ext cx="1950720" cy="165811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通过精确控制列车运行时间和间隔，提高铁路运输效率。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3801679" y="2992274"/>
            <a:ext cx="2110874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运输效率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6358113" y="3444558"/>
            <a:ext cx="1950720" cy="165811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为旅客提供更舒适、准时的乘车体验。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6287228" y="2992274"/>
            <a:ext cx="2109431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服务质量提升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8843662" y="3444558"/>
            <a:ext cx="1950720" cy="165811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广泛应用于国家铁路、城际铁路、地铁等轨道交通系统。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772777" y="2992274"/>
            <a:ext cx="2109431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重要性及应用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138835" y="1977064"/>
            <a:ext cx="72330" cy="723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816433" y="1969991"/>
            <a:ext cx="72330" cy="723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138835" y="4303295"/>
            <a:ext cx="72330" cy="723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816433" y="4303295"/>
            <a:ext cx="72330" cy="723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228892" y="4370070"/>
            <a:ext cx="1623706" cy="976801"/>
          </a:xfrm>
          <a:custGeom>
            <a:rect l="l" t="t" r="r" b="b"/>
            <a:pathLst>
              <a:path w="1736725" h="884238">
                <a:moveTo>
                  <a:pt x="0" y="884238"/>
                </a:moveTo>
                <a:lnTo>
                  <a:pt x="1736725" y="884238"/>
                </a:lnTo>
                <a:lnTo>
                  <a:pt x="1736725" y="0"/>
                </a:lnTo>
              </a:path>
            </a:pathLst>
          </a:custGeom>
          <a:ln w="9525">
            <a:solidFill>
              <a:schemeClr val="accent1">
                <a:alpha val="100000"/>
              </a:schemeClr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173874" y="4336835"/>
            <a:ext cx="865272" cy="168353"/>
          </a:xfrm>
          <a:custGeom>
            <a:rect l="l" t="t" r="r" b="b"/>
            <a:pathLst>
              <a:path w="1819275" h="301625">
                <a:moveTo>
                  <a:pt x="1819275" y="301625"/>
                </a:moveTo>
                <a:lnTo>
                  <a:pt x="0" y="301625"/>
                </a:lnTo>
                <a:lnTo>
                  <a:pt x="0" y="0"/>
                </a:lnTo>
              </a:path>
            </a:pathLst>
          </a:custGeom>
          <a:ln w="9525">
            <a:solidFill>
              <a:schemeClr val="accent1">
                <a:alpha val="100000"/>
              </a:schemeClr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4189230" y="2014654"/>
            <a:ext cx="1667161" cy="416135"/>
          </a:xfrm>
          <a:custGeom>
            <a:rect l="l" t="t" r="r" b="b"/>
            <a:pathLst>
              <a:path w="1803400" h="673100">
                <a:moveTo>
                  <a:pt x="1803400" y="673100"/>
                </a:moveTo>
                <a:lnTo>
                  <a:pt x="1803400" y="0"/>
                </a:lnTo>
                <a:lnTo>
                  <a:pt x="0" y="0"/>
                </a:lnTo>
              </a:path>
            </a:pathLst>
          </a:custGeom>
          <a:ln w="9525">
            <a:solidFill>
              <a:schemeClr val="accent1">
                <a:alpha val="100000"/>
              </a:schemeClr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679700" y="2014653"/>
            <a:ext cx="1172899" cy="1487049"/>
          </a:xfrm>
          <a:custGeom>
            <a:rect l="l" t="t" r="r" b="b"/>
            <a:pathLst>
              <a:path w="1736725" h="884238">
                <a:moveTo>
                  <a:pt x="0" y="884238"/>
                </a:moveTo>
                <a:lnTo>
                  <a:pt x="1736725" y="884238"/>
                </a:lnTo>
                <a:lnTo>
                  <a:pt x="1736725" y="0"/>
                </a:lnTo>
              </a:path>
            </a:pathLst>
          </a:custGeom>
          <a:ln w="9525">
            <a:solidFill>
              <a:schemeClr val="accent1">
                <a:alpha val="100000"/>
              </a:schemeClr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629398" y="1949322"/>
            <a:ext cx="840064" cy="1073321"/>
          </a:xfrm>
          <a:custGeom>
            <a:rect l="l" t="t" r="r" b="b"/>
            <a:pathLst>
              <a:path w="1774574" h="1097009">
                <a:moveTo>
                  <a:pt x="887287" y="0"/>
                </a:moveTo>
                <a:lnTo>
                  <a:pt x="1774574" y="1097009"/>
                </a:lnTo>
                <a:lnTo>
                  <a:pt x="0" y="1097009"/>
                </a:lnTo>
                <a:lnTo>
                  <a:pt x="887287" y="0"/>
                </a:lnTo>
                <a:close/>
              </a:path>
            </a:pathLst>
          </a:cu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281069" y="3155633"/>
            <a:ext cx="1536722" cy="757109"/>
          </a:xfrm>
          <a:custGeom>
            <a:rect l="l" t="t" r="r" b="b"/>
            <a:pathLst>
              <a:path w="3246216" h="773818">
                <a:moveTo>
                  <a:pt x="625883" y="0"/>
                </a:moveTo>
                <a:lnTo>
                  <a:pt x="2620333" y="0"/>
                </a:lnTo>
                <a:lnTo>
                  <a:pt x="3246216" y="773818"/>
                </a:lnTo>
                <a:lnTo>
                  <a:pt x="0" y="773818"/>
                </a:lnTo>
                <a:lnTo>
                  <a:pt x="625883" y="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32740" y="4045732"/>
            <a:ext cx="2233381" cy="757108"/>
          </a:xfrm>
          <a:custGeom>
            <a:rect l="l" t="t" r="r" b="b"/>
            <a:pathLst>
              <a:path w="4717856" h="773817">
                <a:moveTo>
                  <a:pt x="625882" y="0"/>
                </a:moveTo>
                <a:lnTo>
                  <a:pt x="4091974" y="0"/>
                </a:lnTo>
                <a:lnTo>
                  <a:pt x="4717856" y="773817"/>
                </a:lnTo>
                <a:lnTo>
                  <a:pt x="0" y="773817"/>
                </a:lnTo>
                <a:lnTo>
                  <a:pt x="625882" y="0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4537832" y="4935828"/>
            <a:ext cx="3023197" cy="876135"/>
          </a:xfrm>
          <a:custGeom>
            <a:rect l="l" t="t" r="r" b="b"/>
            <a:pathLst>
              <a:path w="6386287" h="895470">
                <a:moveTo>
                  <a:pt x="724278" y="0"/>
                </a:moveTo>
                <a:lnTo>
                  <a:pt x="5662010" y="0"/>
                </a:lnTo>
                <a:lnTo>
                  <a:pt x="6386287" y="895470"/>
                </a:lnTo>
                <a:lnTo>
                  <a:pt x="0" y="895470"/>
                </a:lnTo>
                <a:lnTo>
                  <a:pt x="724278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629398" y="2448724"/>
            <a:ext cx="840064" cy="477774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sz="2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5445167" y="3298956"/>
            <a:ext cx="1208526" cy="477774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sz="2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5445167" y="4180884"/>
            <a:ext cx="1208526" cy="477774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sz="2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5445167" y="5130220"/>
            <a:ext cx="1208526" cy="477774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sz="2775" b="1">
                <a:solidFill>
                  <a:srgbClr val="FD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cxnSp>
        <p:nvCxnSpPr>
          <p:cNvPr id="18" name="Connector 18"/>
          <p:cNvCxnSpPr/>
          <p:nvPr/>
        </p:nvCxnSpPr>
        <p:spPr>
          <a:xfrm flipH="1">
            <a:off x="1171596" y="3658813"/>
            <a:ext cx="2694606" cy="0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  <a:prstDash val="dash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19" name="AutoShape 19"/>
          <p:cNvSpPr/>
          <p:nvPr/>
        </p:nvSpPr>
        <p:spPr>
          <a:xfrm>
            <a:off x="1109567" y="1496662"/>
            <a:ext cx="2877312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发展历程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109567" y="1890299"/>
            <a:ext cx="2877312" cy="14630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从早期的机械信号系统到现代的数字化、智能化信号系统。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1109567" y="4163029"/>
            <a:ext cx="2877312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集成化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1109567" y="4556666"/>
            <a:ext cx="2877312" cy="14630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实现信号系统与其他铁路设施的集成，提高整体运营效率。</a:t>
            </a:r>
            <a:endParaRPr lang="en-US" sz="1100"/>
          </a:p>
        </p:txBody>
      </p:sp>
      <p:cxnSp>
        <p:nvCxnSpPr>
          <p:cNvPr id="23" name="Connector 23"/>
          <p:cNvCxnSpPr/>
          <p:nvPr/>
        </p:nvCxnSpPr>
        <p:spPr>
          <a:xfrm flipH="1">
            <a:off x="8267150" y="3658813"/>
            <a:ext cx="2694606" cy="0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  <a:prstDash val="dash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24" name="AutoShape 24"/>
          <p:cNvSpPr/>
          <p:nvPr/>
        </p:nvSpPr>
        <p:spPr>
          <a:xfrm>
            <a:off x="8205121" y="1496662"/>
            <a:ext cx="2877312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8205121" y="1890299"/>
            <a:ext cx="2877312" cy="14630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应用大数据、人工智能等技术提高信号系统的自动化和智能化水平。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8205121" y="4163029"/>
            <a:ext cx="2877312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绿色环保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8205121" y="4556666"/>
            <a:ext cx="2877312" cy="14630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采用低能耗、低噪声的信号设备，降低对环境的影响。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发展历程与趋势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信号工程施工技术基础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确保所有施工人员都了解施工图纸和施工计划，明确施工要求和目标。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施工图纸和施工计划的熟悉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施工设备和材料的准备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施工现场的勘察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人员培训和安全教育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根据施工计划，准备所需的设备和材料，确保质量和数量都满足要求。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对施工现场进行实地勘察，了解现场的实际情况，以便更好地制定施工计划。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对施工人员进行必要的培训和安全教育，确保他们具备相应的技能和安全意识。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施工前的准备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20760" r="20760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根据工程特点和实际情况，选择合适的施工方法，确保施工质量和效率。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施工方法的确定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根据施工计划和施工方法，制定详细的施工流程，确保施工的有序进行。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施工流程的制定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在施工过程中，对关键环节进行监控，确保施工质量符合要求。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施工过程中的监控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根据施工计划，合理安排施工进度，确保工程按时完成。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施工进度的控制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施工方法与流程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根据相关标准和规范，制定详细的质量标准，确保施工质量符合要求。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质量标准的制定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在施工过程中，对完成的工程进行质量检查与验收，确保质量合格。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质量检查与验收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对于发现的质量问题，及时进行处理和整改，确保施工质量稳定。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质量问题的处理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对施工过程的质量记录进行整理和归档，以便后期查询和分析。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质量记录的整理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施工质量控制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2651" r="22651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建立完善的安全管理制度，确保施工过程的安全可控。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安全管理制度的建立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对施工人员进行安全培训和演练，提高他们的安全意识和应对能力。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安全培训与演练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定期进行安全检查，发现安全隐患及时整改，确保施工安全。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安全检查与整改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在施工过程中，采取有效的环境保护措施，减少对环境的负面影响。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环境保护措施的落实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安全管理与环境保护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https://d.book118.com/226033000110010032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2024-08-31T11:42:45.219</cp:lastPrinted>
  <dcterms:created xsi:type="dcterms:W3CDTF">2024-08-31T03:42:45Z</dcterms:created>
  <dcterms:modified xsi:type="dcterms:W3CDTF">2024-08-31T03:42:47Z</dcterms:modified>
</cp:coreProperties>
</file>