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3"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FBB50A90-23D6-4035-A9B9-BA2AFD32CCB3}"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00" name="PlaceHolder 1"/>
          <p:cNvSpPr>
            <a:spLocks noGrp="1"/>
          </p:cNvSpPr>
          <p:nvPr>
            <p:ph type="sldImg"/>
          </p:nvPr>
        </p:nvSpPr>
        <p:spPr>
          <a:xfrm>
            <a:off x="685800" y="1143000"/>
            <a:ext cx="5486040" cy="3085920"/>
          </a:xfrm>
          <a:prstGeom prst="rect">
            <a:avLst/>
          </a:prstGeom>
          <a:ln w="0">
            <a:noFill/>
          </a:ln>
        </p:spPr>
      </p:sp>
      <p:sp>
        <p:nvSpPr>
          <p:cNvPr id="80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0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03" name="PlaceHolder 1"/>
          <p:cNvSpPr>
            <a:spLocks noGrp="1"/>
          </p:cNvSpPr>
          <p:nvPr>
            <p:ph type="sldImg"/>
          </p:nvPr>
        </p:nvSpPr>
        <p:spPr>
          <a:xfrm>
            <a:off x="685800" y="1143000"/>
            <a:ext cx="5486040" cy="3085920"/>
          </a:xfrm>
          <a:prstGeom prst="rect">
            <a:avLst/>
          </a:prstGeom>
          <a:ln w="0">
            <a:noFill/>
          </a:ln>
        </p:spPr>
      </p:sp>
      <p:sp>
        <p:nvSpPr>
          <p:cNvPr id="80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0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06" name="PlaceHolder 1"/>
          <p:cNvSpPr>
            <a:spLocks noGrp="1"/>
          </p:cNvSpPr>
          <p:nvPr>
            <p:ph type="sldImg"/>
          </p:nvPr>
        </p:nvSpPr>
        <p:spPr>
          <a:xfrm>
            <a:off x="685800" y="1143000"/>
            <a:ext cx="5486040" cy="3085920"/>
          </a:xfrm>
          <a:prstGeom prst="rect">
            <a:avLst/>
          </a:prstGeom>
          <a:ln w="0">
            <a:noFill/>
          </a:ln>
        </p:spPr>
      </p:sp>
      <p:sp>
        <p:nvSpPr>
          <p:cNvPr id="80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0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09" name="PlaceHolder 1"/>
          <p:cNvSpPr>
            <a:spLocks noGrp="1"/>
          </p:cNvSpPr>
          <p:nvPr>
            <p:ph type="sldImg"/>
          </p:nvPr>
        </p:nvSpPr>
        <p:spPr>
          <a:xfrm>
            <a:off x="685800" y="1143000"/>
            <a:ext cx="5486040" cy="3085920"/>
          </a:xfrm>
          <a:prstGeom prst="rect">
            <a:avLst/>
          </a:prstGeom>
          <a:ln w="0">
            <a:noFill/>
          </a:ln>
        </p:spPr>
      </p:sp>
      <p:sp>
        <p:nvSpPr>
          <p:cNvPr id="81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1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12" name="PlaceHolder 1"/>
          <p:cNvSpPr>
            <a:spLocks noGrp="1"/>
          </p:cNvSpPr>
          <p:nvPr>
            <p:ph type="sldImg"/>
          </p:nvPr>
        </p:nvSpPr>
        <p:spPr>
          <a:xfrm>
            <a:off x="685800" y="1143000"/>
            <a:ext cx="5486040" cy="3085920"/>
          </a:xfrm>
          <a:prstGeom prst="rect">
            <a:avLst/>
          </a:prstGeom>
          <a:ln w="0">
            <a:noFill/>
          </a:ln>
        </p:spPr>
      </p:sp>
      <p:sp>
        <p:nvSpPr>
          <p:cNvPr id="81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1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15" name="PlaceHolder 1"/>
          <p:cNvSpPr>
            <a:spLocks noGrp="1"/>
          </p:cNvSpPr>
          <p:nvPr>
            <p:ph type="sldImg"/>
          </p:nvPr>
        </p:nvSpPr>
        <p:spPr>
          <a:xfrm>
            <a:off x="685800" y="1143000"/>
            <a:ext cx="5486040" cy="3085920"/>
          </a:xfrm>
          <a:prstGeom prst="rect">
            <a:avLst/>
          </a:prstGeom>
          <a:ln w="0">
            <a:noFill/>
          </a:ln>
        </p:spPr>
      </p:sp>
      <p:sp>
        <p:nvSpPr>
          <p:cNvPr id="81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1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DBFCAA-F492-4C3A-8290-874C9351CB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994C99-435E-4836-AD07-F2E0C6267B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42658B-65FD-401C-BC0A-B2914D3A49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E45743-41F5-4276-AB84-A6CEFC7E79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B53988E-E005-4864-8ADD-17EAE9D57AD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B90297-7E40-4204-A0D8-0B17554598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882C20-2742-44BB-9BF8-0EB926604D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AFCF08-59B4-4B36-B04E-8D5A94095A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05C4A8-3D9A-4757-B0DB-EF7C7BE2B7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323146-1D94-493B-8EE2-0503A88590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991416-BE4B-40EC-B076-0D65B34443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A94C8772-B8B0-42DF-B585-1E1B90310712}"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283CA762-7FDB-4D8D-B8F5-5CD48F74D049}"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1.png" /><Relationship Id="rId4" Type="http://schemas.openxmlformats.org/officeDocument/2006/relationships/image" Target="../media/image12.pn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pn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6054151040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017360" y="794880"/>
            <a:ext cx="10156320" cy="1552680"/>
          </a:xfrm>
          <a:prstGeom prst="rect">
            <a:avLst/>
          </a:prstGeom>
          <a:noFill/>
          <a:ln w="0">
            <a:noFill/>
          </a:ln>
        </p:spPr>
        <p:txBody>
          <a:bodyPr lIns="90000" tIns="46800" rIns="90000" bIns="46800" anchor="b">
            <a:noAutofit/>
          </a:bodyPr>
          <a:lstStyle/>
          <a:p>
            <a:pPr indent="0" defTabSz="914400">
              <a:lnSpc>
                <a:spcPct val="100000"/>
              </a:lnSpc>
              <a:buNone/>
            </a:pPr>
            <a:r>
              <a:rPr lang="zh-CN" sz="6000" b="1" strike="noStrike" spc="299">
                <a:solidFill>
                  <a:schemeClr val="dk1"/>
                </a:solidFill>
                <a:latin typeface="Arial"/>
                <a:ea typeface="微软雅黑"/>
              </a:rPr>
              <a:t>下消化道出血查房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1198800" y="4776480"/>
            <a:ext cx="7678800" cy="3945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chemeClr val="dk1"/>
                </a:solidFill>
                <a:latin typeface="Arial"/>
                <a:ea typeface="微软雅黑"/>
              </a:rPr>
              <a:t>汇报：</a:t>
            </a:r>
            <a:r>
              <a:rPr lang="en-US" sz="2000" b="0" strike="noStrike" spc="-1">
                <a:solidFill>
                  <a:schemeClr val="dk1"/>
                </a:solidFill>
                <a:latin typeface="Arial"/>
                <a:ea typeface="微软雅黑"/>
              </a:rPr>
              <a:t>xxx              </a:t>
            </a:r>
            <a:r>
              <a:rPr lang="zh-CN" sz="2000" b="0" strike="noStrike" spc="-1">
                <a:solidFill>
                  <a:schemeClr val="dk1"/>
                </a:solidFill>
                <a:latin typeface="Arial"/>
                <a:ea typeface="微软雅黑"/>
              </a:rPr>
              <a:t>时间：</a:t>
            </a:r>
            <a:r>
              <a:rPr lang="en-US" sz="2000" b="0" strike="noStrike" spc="-1">
                <a:solidFill>
                  <a:schemeClr val="dk1"/>
                </a:solidFill>
                <a:latin typeface="Arial"/>
                <a:ea typeface="微软雅黑"/>
              </a:rPr>
              <a:t>20xx</a:t>
            </a:r>
            <a:r>
              <a:rPr lang="zh-CN" sz="2000" b="0" strike="noStrike" spc="-1">
                <a:solidFill>
                  <a:schemeClr val="dk1"/>
                </a:solidFill>
                <a:latin typeface="Arial"/>
                <a:ea typeface="微软雅黑"/>
              </a:rPr>
              <a:t>年</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月</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日</a:t>
            </a:r>
            <a:endParaRPr lang="en-US" sz="2000" b="0" strike="noStrike" spc="-1">
              <a:solidFill>
                <a:srgbClr val="000000"/>
              </a:solidFill>
              <a:latin typeface="Arial"/>
            </a:endParaRPr>
          </a:p>
        </p:txBody>
      </p:sp>
      <p:cxnSp>
        <p:nvCxnSpPr>
          <p:cNvPr id="75" name="Connector 7"/>
          <p:cNvCxnSpPr/>
          <p:nvPr/>
        </p:nvCxnSpPr>
        <p:spPr>
          <a:xfrm>
            <a:off x="1310400" y="5256360"/>
            <a:ext cx="4785480" cy="360"/>
          </a:xfrm>
          <a:prstGeom prst="straightConnector1">
            <a:avLst/>
          </a:prstGeom>
          <a:ln w="9525">
            <a:solidFill>
              <a:srgbClr val="000000"/>
            </a:solidFill>
            <a:roun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AutoShape 2"/>
          <p:cNvSpPr/>
          <p:nvPr/>
        </p:nvSpPr>
        <p:spPr>
          <a:xfrm>
            <a:off x="1140840" y="0"/>
            <a:ext cx="2808720" cy="3420720"/>
          </a:xfrm>
          <a:prstGeom prst="rect">
            <a:avLst/>
          </a:prstGeom>
          <a:gradFill rotWithShape="0">
            <a:gsLst>
              <a:gs pos="0">
                <a:srgbClr val="AF79DE"/>
              </a:gs>
              <a:gs pos="100000">
                <a:srgbClr val="FFFFFF">
                  <a:alpha val="75000"/>
                </a:srgbClr>
              </a:gs>
            </a:gsLst>
            <a:lin ang="162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7" name="AutoShape 3"/>
          <p:cNvSpPr/>
          <p:nvPr/>
        </p:nvSpPr>
        <p:spPr>
          <a:xfrm>
            <a:off x="1140840" y="1983240"/>
            <a:ext cx="2808720" cy="280872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8" name="AutoShape 15"/>
          <p:cNvSpPr/>
          <p:nvPr/>
        </p:nvSpPr>
        <p:spPr>
          <a:xfrm>
            <a:off x="10235520" y="79920"/>
            <a:ext cx="1888920" cy="1755360"/>
          </a:xfrm>
          <a:prstGeom prst="ellipse">
            <a:avLst/>
          </a:prstGeom>
          <a:gradFill rotWithShape="0">
            <a:gsLst>
              <a:gs pos="0">
                <a:srgbClr val="AF79DE"/>
              </a:gs>
              <a:gs pos="100000">
                <a:srgbClr val="F8CDAC">
                  <a:alpha val="27000"/>
                </a:srgbClr>
              </a:gs>
            </a:gsLst>
            <a:lin ang="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9" name="PlaceHolder 1"/>
          <p:cNvSpPr>
            <a:spLocks noGrp="1"/>
          </p:cNvSpPr>
          <p:nvPr>
            <p:ph type="title" idx="4294967295"/>
          </p:nvPr>
        </p:nvSpPr>
        <p:spPr>
          <a:xfrm>
            <a:off x="157284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80"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1</a:t>
            </a:r>
            <a:r>
              <a:rPr lang="zh-CN" sz="2400" b="1" strike="noStrike" spc="-1">
                <a:solidFill>
                  <a:schemeClr val="dk1"/>
                </a:solidFill>
                <a:latin typeface="微软雅黑"/>
                <a:ea typeface="微软雅黑"/>
              </a:rPr>
              <a:t>章  疾病背景</a:t>
            </a:r>
            <a:endParaRPr lang="en-US" sz="2400" b="0" strike="noStrike" spc="-1">
              <a:solidFill>
                <a:srgbClr val="000000"/>
              </a:solidFill>
              <a:latin typeface="Arial"/>
            </a:endParaRPr>
          </a:p>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2</a:t>
            </a:r>
            <a:r>
              <a:rPr lang="zh-CN" sz="2400" b="1" strike="noStrike" spc="-1">
                <a:solidFill>
                  <a:schemeClr val="dk1"/>
                </a:solidFill>
                <a:latin typeface="微软雅黑"/>
                <a:ea typeface="微软雅黑"/>
              </a:rPr>
              <a:t>章  检查方法</a:t>
            </a:r>
            <a:endParaRPr lang="en-US" sz="2400" b="0" strike="noStrike" spc="-1">
              <a:solidFill>
                <a:srgbClr val="000000"/>
              </a:solidFill>
              <a:latin typeface="Arial"/>
            </a:endParaRPr>
          </a:p>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3</a:t>
            </a:r>
            <a:r>
              <a:rPr lang="zh-CN" sz="2400" b="1" strike="noStrike" spc="-1">
                <a:solidFill>
                  <a:schemeClr val="dk1"/>
                </a:solidFill>
                <a:latin typeface="微软雅黑"/>
                <a:ea typeface="微软雅黑"/>
              </a:rPr>
              <a:t>章  诊疗要点</a:t>
            </a:r>
            <a:endParaRPr lang="en-US" sz="2400" b="0" strike="noStrike" spc="-1">
              <a:solidFill>
                <a:srgbClr val="000000"/>
              </a:solidFill>
              <a:latin typeface="Arial"/>
            </a:endParaRPr>
          </a:p>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4</a:t>
            </a:r>
            <a:r>
              <a:rPr lang="zh-CN" sz="2400" b="1" strike="noStrike" spc="-1">
                <a:solidFill>
                  <a:schemeClr val="dk1"/>
                </a:solidFill>
                <a:latin typeface="微软雅黑"/>
                <a:ea typeface="微软雅黑"/>
              </a:rPr>
              <a:t>章  住院护理</a:t>
            </a:r>
            <a:endParaRPr lang="en-US" sz="2400" b="0" strike="noStrike" spc="-1">
              <a:solidFill>
                <a:srgbClr val="000000"/>
              </a:solidFill>
              <a:latin typeface="Arial"/>
            </a:endParaRPr>
          </a:p>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5</a:t>
            </a:r>
            <a:r>
              <a:rPr lang="zh-CN" sz="2400" b="1" strike="noStrike" spc="-1">
                <a:solidFill>
                  <a:schemeClr val="dk1"/>
                </a:solidFill>
                <a:latin typeface="微软雅黑"/>
                <a:ea typeface="微软雅黑"/>
              </a:rPr>
              <a:t>章  并发症及预防</a:t>
            </a:r>
            <a:endParaRPr lang="en-US" sz="2400" b="0" strike="noStrike" spc="-1">
              <a:solidFill>
                <a:srgbClr val="000000"/>
              </a:solidFill>
              <a:latin typeface="Arial"/>
            </a:endParaRPr>
          </a:p>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6</a:t>
            </a:r>
            <a:r>
              <a:rPr lang="zh-CN" sz="2400" b="1" strike="noStrike" spc="-1">
                <a:solidFill>
                  <a:schemeClr val="dk1"/>
                </a:solidFill>
                <a:latin typeface="微软雅黑"/>
                <a:ea typeface="微软雅黑"/>
              </a:rPr>
              <a:t>章  经验分享</a:t>
            </a:r>
            <a:endParaRPr lang="en-US" sz="2400" b="0" strike="noStrike" spc="-1">
              <a:solidFill>
                <a:srgbClr val="000000"/>
              </a:solidFill>
              <a:latin typeface="Arial"/>
            </a:endParaRPr>
          </a:p>
          <a:p>
            <a:pPr defTabSz="914400">
              <a:lnSpc>
                <a:spcPct val="100000"/>
              </a:lnSpc>
            </a:pPr>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7</a:t>
            </a:r>
            <a:r>
              <a:rPr lang="zh-CN" sz="2400" b="1" strike="noStrike" spc="-1">
                <a:solidFill>
                  <a:schemeClr val="dk1"/>
                </a:solidFill>
                <a:latin typeface="微软雅黑"/>
                <a:ea typeface="微软雅黑"/>
              </a:rPr>
              <a:t>章  结论</a:t>
            </a:r>
            <a:endParaRPr lang="en-US" sz="2400" b="0" strike="noStrike" spc="-1">
              <a:solidFill>
                <a:srgbClr val="000000"/>
              </a:solidFill>
              <a:latin typeface="Arial"/>
            </a:endParaRPr>
          </a:p>
        </p:txBody>
      </p:sp>
      <p:sp>
        <p:nvSpPr>
          <p:cNvPr id="81" name="TextBox 5"/>
          <p:cNvSpPr/>
          <p:nvPr/>
        </p:nvSpPr>
        <p:spPr>
          <a:xfrm>
            <a:off x="1000440" y="214848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chemeClr val="lt1"/>
                </a:solidFill>
                <a:latin typeface="微软雅黑"/>
                <a:ea typeface="微软雅黑"/>
              </a:rPr>
              <a:t>contents</a:t>
            </a:r>
            <a:endParaRPr lang="en-US" sz="2700" b="0" strike="noStrike" spc="-1">
              <a:solidFill>
                <a:srgbClr val="000000"/>
              </a:solidFill>
              <a:latin typeface="Arial"/>
            </a:endParaRPr>
          </a:p>
        </p:txBody>
      </p:sp>
      <p:sp>
        <p:nvSpPr>
          <p:cNvPr id="82" name="AutoShape 9"/>
          <p:cNvSpPr/>
          <p:nvPr/>
        </p:nvSpPr>
        <p:spPr>
          <a:xfrm>
            <a:off x="611640" y="2481840"/>
            <a:ext cx="259200" cy="1408320"/>
          </a:xfrm>
          <a:prstGeom prst="rect">
            <a:avLst/>
          </a:prstGeom>
          <a:gradFill rotWithShape="0">
            <a:gsLst>
              <a:gs pos="0">
                <a:srgbClr val="AF79DE"/>
              </a:gs>
              <a:gs pos="100000">
                <a:srgbClr val="FFFFFF">
                  <a:alpha val="51000"/>
                </a:srgbClr>
              </a:gs>
            </a:gsLst>
            <a:lin ang="54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3" name="AutoShape 10"/>
          <p:cNvSpPr/>
          <p:nvPr/>
        </p:nvSpPr>
        <p:spPr>
          <a:xfrm>
            <a:off x="611640" y="2352240"/>
            <a:ext cx="259200" cy="2592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4" name="AutoShape 11"/>
          <p:cNvSpPr/>
          <p:nvPr/>
        </p:nvSpPr>
        <p:spPr>
          <a:xfrm>
            <a:off x="527760" y="5812200"/>
            <a:ext cx="937440" cy="937440"/>
          </a:xfrm>
          <a:prstGeom prst="ellipse">
            <a:avLst/>
          </a:prstGeom>
          <a:gradFill rotWithShape="0">
            <a:gsLst>
              <a:gs pos="0">
                <a:srgbClr val="AF79DE"/>
              </a:gs>
              <a:gs pos="100000">
                <a:srgbClr val="FFFFFF"/>
              </a:gs>
            </a:gsLst>
            <a:lin ang="84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5" name="AutoShape 12"/>
          <p:cNvSpPr/>
          <p:nvPr/>
        </p:nvSpPr>
        <p:spPr>
          <a:xfrm>
            <a:off x="4298400" y="0"/>
            <a:ext cx="668520" cy="1914840"/>
          </a:xfrm>
          <a:prstGeom prst="rect">
            <a:avLst/>
          </a:prstGeom>
          <a:gradFill rotWithShape="0">
            <a:gsLst>
              <a:gs pos="0">
                <a:srgbClr val="AF79DE"/>
              </a:gs>
              <a:gs pos="100000">
                <a:srgbClr val="FFFFFF">
                  <a:alpha val="62000"/>
                </a:srgbClr>
              </a:gs>
            </a:gsLst>
            <a:lin ang="162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6" name="AutoShape 13"/>
          <p:cNvSpPr/>
          <p:nvPr/>
        </p:nvSpPr>
        <p:spPr>
          <a:xfrm>
            <a:off x="4298400" y="1581120"/>
            <a:ext cx="668520" cy="66852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7" name="AutoShape 14"/>
          <p:cNvSpPr/>
          <p:nvPr/>
        </p:nvSpPr>
        <p:spPr>
          <a:xfrm>
            <a:off x="10066680" y="5912640"/>
            <a:ext cx="531000" cy="531000"/>
          </a:xfrm>
          <a:prstGeom prst="ellipse">
            <a:avLst/>
          </a:prstGeom>
          <a:gradFill rotWithShape="0">
            <a:gsLst>
              <a:gs pos="0">
                <a:srgbClr val="AF79DE"/>
              </a:gs>
              <a:gs pos="100000">
                <a:srgbClr val="FFFFFF"/>
              </a:gs>
            </a:gsLst>
            <a:lin ang="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88"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AF79DE"/>
                </a:solidFill>
                <a:latin typeface="Arial"/>
                <a:ea typeface="微软雅黑"/>
              </a:rPr>
              <a:t>01</a:t>
            </a:r>
            <a:endParaRPr lang="en-US" sz="6600" b="0" strike="noStrike" spc="148">
              <a:solidFill>
                <a:schemeClr val="dk1">
                  <a:lumMod val="65000"/>
                  <a:lumOff val="35000"/>
                </a:schemeClr>
              </a:solidFill>
              <a:latin typeface="Arial"/>
            </a:endParaRPr>
          </a:p>
        </p:txBody>
      </p:sp>
      <p:sp>
        <p:nvSpPr>
          <p:cNvPr id="89"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AF79DE"/>
                </a:solidFill>
                <a:latin typeface="Arial"/>
                <a:ea typeface="微软雅黑"/>
              </a:rPr>
              <a:t>第一章 疾病背景</a:t>
            </a:r>
            <a:endParaRPr lang="en-US" sz="4000" b="0" strike="noStrike" spc="-1">
              <a:solidFill>
                <a:schemeClr val="dk1"/>
              </a:solidFill>
              <a:latin typeface="Arial"/>
            </a:endParaRPr>
          </a:p>
        </p:txBody>
      </p:sp>
      <p:sp>
        <p:nvSpPr>
          <p:cNvPr id="9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91"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2"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3"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4"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5"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6"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7"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98"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9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消化道出血的定义</a:t>
            </a:r>
            <a:endParaRPr lang="en-US" sz="3600" b="0" strike="noStrike" spc="-1">
              <a:solidFill>
                <a:srgbClr val="000000"/>
              </a:solidFill>
              <a:latin typeface="Arial"/>
            </a:endParaRPr>
          </a:p>
        </p:txBody>
      </p:sp>
      <p:sp>
        <p:nvSpPr>
          <p:cNvPr id="101"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消化道出血是指血液从食管、胃、十二指肠等消化道任何部位失血的情况。这种情况通常会导致不同程度的症状，包括黑便、鲜红便血等。早期发现和及时治疗消化道出血至关重要。</a:t>
            </a:r>
            <a:endParaRPr lang="en-US" sz="1800" b="0" strike="noStrike" spc="-1">
              <a:solidFill>
                <a:srgbClr val="000000"/>
              </a:solidFill>
              <a:latin typeface="Arial"/>
            </a:endParaRPr>
          </a:p>
        </p:txBody>
      </p:sp>
      <p:sp>
        <p:nvSpPr>
          <p:cNvPr id="10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03" name="Group 15"/>
          <p:cNvGrpSpPr/>
          <p:nvPr/>
        </p:nvGrpSpPr>
        <p:grpSpPr>
          <a:xfrm>
            <a:off x="431640" y="396000"/>
            <a:ext cx="514800" cy="439200"/>
            <a:chOff x="431640" y="396000"/>
            <a:chExt cx="514800" cy="439200"/>
          </a:xfrm>
        </p:grpSpPr>
        <p:sp>
          <p:nvSpPr>
            <p:cNvPr id="104"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5"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6"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7"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8"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09"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0"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1"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2"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3"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4"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5"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6"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7"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8"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9"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20"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21"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22"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23"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24"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25" name="流程图: 终止 9"/>
          <p:cNvSpPr/>
          <p:nvPr/>
        </p:nvSpPr>
        <p:spPr>
          <a:xfrm>
            <a:off x="4654440" y="4053960"/>
            <a:ext cx="3498480" cy="939600"/>
          </a:xfrm>
          <a:prstGeom prst="flowChartTerminator">
            <a:avLst/>
          </a:prstGeom>
          <a:solidFill>
            <a:srgbClr val="AF79DE"/>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6" name="流程图: 终止 8"/>
          <p:cNvSpPr/>
          <p:nvPr/>
        </p:nvSpPr>
        <p:spPr>
          <a:xfrm>
            <a:off x="744840" y="4053960"/>
            <a:ext cx="3498480" cy="939600"/>
          </a:xfrm>
          <a:prstGeom prst="flowChartTerminator">
            <a:avLst/>
          </a:prstGeom>
          <a:solidFill>
            <a:srgbClr val="AF79DE"/>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7" name="流程图: 终止 7"/>
          <p:cNvSpPr/>
          <p:nvPr/>
        </p:nvSpPr>
        <p:spPr>
          <a:xfrm>
            <a:off x="4654440" y="1379160"/>
            <a:ext cx="3498480" cy="939600"/>
          </a:xfrm>
          <a:prstGeom prst="flowChartTerminator">
            <a:avLst/>
          </a:prstGeom>
          <a:solidFill>
            <a:srgbClr val="AF79DE"/>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 name="流程图: 终止 3"/>
          <p:cNvSpPr/>
          <p:nvPr/>
        </p:nvSpPr>
        <p:spPr>
          <a:xfrm>
            <a:off x="744840" y="1379160"/>
            <a:ext cx="3498480" cy="939600"/>
          </a:xfrm>
          <a:prstGeom prst="flowChartTerminator">
            <a:avLst/>
          </a:prstGeom>
          <a:solidFill>
            <a:srgbClr val="AF79DE"/>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下消化道出血的危险性</a:t>
            </a:r>
            <a:endParaRPr lang="en-US" sz="3000" b="0" strike="noStrike" spc="-1">
              <a:solidFill>
                <a:schemeClr val="dk1"/>
              </a:solidFill>
              <a:latin typeface="Arial"/>
            </a:endParaRPr>
          </a:p>
        </p:txBody>
      </p:sp>
      <p:grpSp>
        <p:nvGrpSpPr>
          <p:cNvPr id="130" name="Group 15"/>
          <p:cNvGrpSpPr/>
          <p:nvPr/>
        </p:nvGrpSpPr>
        <p:grpSpPr>
          <a:xfrm>
            <a:off x="435960" y="378720"/>
            <a:ext cx="515160" cy="439560"/>
            <a:chOff x="435960" y="378720"/>
            <a:chExt cx="515160" cy="439560"/>
          </a:xfrm>
        </p:grpSpPr>
        <p:sp>
          <p:nvSpPr>
            <p:cNvPr id="131"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32"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33"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34"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35"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36"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37"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38"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39"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40"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41"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2"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3"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4"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45"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46"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7"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8"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9"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0"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51" name="content.1.title"/>
          <p:cNvSpPr/>
          <p:nvPr/>
        </p:nvSpPr>
        <p:spPr>
          <a:xfrm>
            <a:off x="1467720" y="163332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失血性休克</a:t>
            </a:r>
            <a:endParaRPr lang="en-US" sz="2000" b="0" strike="noStrike" spc="-1">
              <a:solidFill>
                <a:srgbClr val="000000"/>
              </a:solidFill>
              <a:latin typeface="Arial"/>
            </a:endParaRPr>
          </a:p>
        </p:txBody>
      </p:sp>
      <p:sp>
        <p:nvSpPr>
          <p:cNvPr id="152" name="content.1.content"/>
          <p:cNvSpPr/>
          <p:nvPr/>
        </p:nvSpPr>
        <p:spPr>
          <a:xfrm>
            <a:off x="948600" y="2511360"/>
            <a:ext cx="3106080" cy="11844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大量出血导致体液不足</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需及时处理避免危及生命</a:t>
            </a:r>
            <a:endParaRPr lang="en-US" sz="1600" b="0" strike="noStrike" spc="-1">
              <a:solidFill>
                <a:srgbClr val="000000"/>
              </a:solidFill>
              <a:latin typeface="Arial"/>
            </a:endParaRPr>
          </a:p>
        </p:txBody>
      </p:sp>
      <p:sp>
        <p:nvSpPr>
          <p:cNvPr id="153" name="content.2.title"/>
          <p:cNvSpPr/>
          <p:nvPr/>
        </p:nvSpPr>
        <p:spPr>
          <a:xfrm>
            <a:off x="533412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贫血并发症</a:t>
            </a:r>
            <a:endParaRPr lang="en-US" sz="2000" b="0" strike="noStrike" spc="-1">
              <a:solidFill>
                <a:srgbClr val="000000"/>
              </a:solidFill>
              <a:latin typeface="Arial"/>
            </a:endParaRPr>
          </a:p>
        </p:txBody>
      </p:sp>
      <p:sp>
        <p:nvSpPr>
          <p:cNvPr id="154" name="content.2.content"/>
          <p:cNvSpPr/>
          <p:nvPr/>
        </p:nvSpPr>
        <p:spPr>
          <a:xfrm>
            <a:off x="4777920" y="2511360"/>
            <a:ext cx="3166560" cy="984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长期失血会导致贫血</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需注意及时补血</a:t>
            </a:r>
            <a:endParaRPr lang="en-US" sz="1600" b="0" strike="noStrike" spc="-1">
              <a:solidFill>
                <a:srgbClr val="000000"/>
              </a:solidFill>
              <a:latin typeface="Arial"/>
            </a:endParaRPr>
          </a:p>
        </p:txBody>
      </p:sp>
      <p:sp>
        <p:nvSpPr>
          <p:cNvPr id="155" name="content.3.title"/>
          <p:cNvSpPr/>
          <p:nvPr/>
        </p:nvSpPr>
        <p:spPr>
          <a:xfrm>
            <a:off x="1467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156" name="content.3.content"/>
          <p:cNvSpPr/>
          <p:nvPr/>
        </p:nvSpPr>
        <p:spPr>
          <a:xfrm>
            <a:off x="951120" y="5246280"/>
            <a:ext cx="2985480" cy="1038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57" name="content.4.title"/>
          <p:cNvSpPr/>
          <p:nvPr/>
        </p:nvSpPr>
        <p:spPr>
          <a:xfrm>
            <a:off x="5391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158" name="content.4.content"/>
          <p:cNvSpPr/>
          <p:nvPr/>
        </p:nvSpPr>
        <p:spPr>
          <a:xfrm>
            <a:off x="4777920" y="5246280"/>
            <a:ext cx="3092040" cy="11656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59" name="Picture 4"/>
          <p:cNvSpPr/>
          <p:nvPr/>
        </p:nvSpPr>
        <p:spPr>
          <a:xfrm>
            <a:off x="8782560" y="961560"/>
            <a:ext cx="3306240" cy="440856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60"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AF79DE"/>
                </a:solidFill>
                <a:latin typeface="Arial"/>
                <a:ea typeface="微软雅黑"/>
              </a:rPr>
              <a:t>02</a:t>
            </a:r>
            <a:endParaRPr lang="en-US" sz="6600" b="0" strike="noStrike" spc="148">
              <a:solidFill>
                <a:schemeClr val="dk1">
                  <a:lumMod val="65000"/>
                  <a:lumOff val="35000"/>
                </a:schemeClr>
              </a:solidFill>
              <a:latin typeface="Arial"/>
            </a:endParaRPr>
          </a:p>
        </p:txBody>
      </p:sp>
      <p:sp>
        <p:nvSpPr>
          <p:cNvPr id="161"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AF79DE"/>
                </a:solidFill>
                <a:latin typeface="Arial"/>
                <a:ea typeface="微软雅黑"/>
              </a:rPr>
              <a:t>第</a:t>
            </a:r>
            <a:r>
              <a:rPr lang="en-US" sz="4000" b="1" strike="noStrike" spc="299">
                <a:solidFill>
                  <a:srgbClr val="AF79DE"/>
                </a:solidFill>
                <a:latin typeface="Arial"/>
                <a:ea typeface="微软雅黑"/>
              </a:rPr>
              <a:t>2</a:t>
            </a:r>
            <a:r>
              <a:rPr lang="zh-CN" sz="4000" b="1" strike="noStrike" spc="299">
                <a:solidFill>
                  <a:srgbClr val="AF79DE"/>
                </a:solidFill>
                <a:latin typeface="Arial"/>
                <a:ea typeface="微软雅黑"/>
              </a:rPr>
              <a:t>章 检查方法</a:t>
            </a:r>
            <a:endParaRPr lang="en-US" sz="4000" b="0" strike="noStrike" spc="-1">
              <a:solidFill>
                <a:schemeClr val="dk1"/>
              </a:solidFill>
              <a:latin typeface="Arial"/>
            </a:endParaRPr>
          </a:p>
        </p:txBody>
      </p:sp>
      <p:sp>
        <p:nvSpPr>
          <p:cNvPr id="16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63"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4"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65"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66"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7"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8"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9"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70"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7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内镜检查</a:t>
            </a:r>
            <a:endParaRPr lang="en-US" sz="3600" b="0" strike="noStrike" spc="-1">
              <a:solidFill>
                <a:srgbClr val="000000"/>
              </a:solidFill>
              <a:latin typeface="Arial"/>
            </a:endParaRPr>
          </a:p>
        </p:txBody>
      </p:sp>
      <p:sp>
        <p:nvSpPr>
          <p:cNvPr id="173"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内镜检查是一种通过内窥镜观察消化道内部情况的检查方法，常见的内镜检查包括结肠镜和胃镜。结肠镜主要用于检查结直肠和大肠，胃镜则用于检查食管、胃和十二指肠。通过内镜检查可以直观观察出血点和出血量，是诊断消化道出血的重要手段。</a:t>
            </a:r>
            <a:endParaRPr lang="en-US" sz="1800" b="0" strike="noStrike" spc="-1">
              <a:solidFill>
                <a:srgbClr val="000000"/>
              </a:solidFill>
              <a:latin typeface="Arial"/>
            </a:endParaRPr>
          </a:p>
        </p:txBody>
      </p:sp>
      <p:sp>
        <p:nvSpPr>
          <p:cNvPr id="17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75" name="Group 15"/>
          <p:cNvGrpSpPr/>
          <p:nvPr/>
        </p:nvGrpSpPr>
        <p:grpSpPr>
          <a:xfrm>
            <a:off x="431640" y="396000"/>
            <a:ext cx="514800" cy="439200"/>
            <a:chOff x="431640" y="396000"/>
            <a:chExt cx="514800" cy="439200"/>
          </a:xfrm>
        </p:grpSpPr>
        <p:sp>
          <p:nvSpPr>
            <p:cNvPr id="176"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7"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8"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79"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0"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81"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2"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3"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4"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5"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86"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7"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8"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9"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90"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91"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92"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93"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94"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95"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96"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6">
            <a:alphaModFix amt="78000"/>
          </a:blip>
          <a:stretch>
            <a:fillRect/>
          </a:stretch>
        </a:blipFill>
      </p:bgPr>
    </p:bg>
    <p:spTree>
      <p:nvGrpSpPr>
        <p:cNvPr id="1" name=""/>
        <p:cNvGrpSpPr/>
        <p:nvPr/>
      </p:nvGrpSpPr>
      <p:grpSpPr>
        <a:xfrm>
          <a:off x="0" y="0"/>
          <a:ext cx="0" cy="0"/>
        </a:xfrm>
      </p:grpSpPr>
      <p:sp>
        <p:nvSpPr>
          <p:cNvPr id="197" name="AutoShape 2"/>
          <p:cNvSpPr/>
          <p:nvPr/>
        </p:nvSpPr>
        <p:spPr>
          <a:xfrm>
            <a:off x="9054360" y="2212200"/>
            <a:ext cx="2388600" cy="280332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98" name="AutoShape 2"/>
          <p:cNvSpPr/>
          <p:nvPr/>
        </p:nvSpPr>
        <p:spPr>
          <a:xfrm>
            <a:off x="6311880" y="2212200"/>
            <a:ext cx="2388600" cy="280332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99" name="AutoShape 2"/>
          <p:cNvSpPr/>
          <p:nvPr/>
        </p:nvSpPr>
        <p:spPr>
          <a:xfrm>
            <a:off x="3569400" y="2212200"/>
            <a:ext cx="2388600" cy="280332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00" name="AutoShape 2"/>
          <p:cNvSpPr/>
          <p:nvPr/>
        </p:nvSpPr>
        <p:spPr>
          <a:xfrm>
            <a:off x="729720" y="2164680"/>
            <a:ext cx="2388600" cy="285156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EB554D"/>
                </a:solidFill>
                <a:latin typeface="Calibri"/>
                <a:ea typeface="Calibri"/>
              </a:rPr>
              <a:t>    </a:t>
            </a:r>
            <a:endParaRPr lang="en-US" sz="2940" b="0" strike="noStrike" spc="-1">
              <a:solidFill>
                <a:srgbClr val="FFFFFF"/>
              </a:solidFill>
              <a:latin typeface="Arial"/>
            </a:endParaRPr>
          </a:p>
        </p:txBody>
      </p:sp>
      <p:sp>
        <p:nvSpPr>
          <p:cNvPr id="201"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2" name="content.2.title"/>
          <p:cNvSpPr/>
          <p:nvPr/>
        </p:nvSpPr>
        <p:spPr>
          <a:xfrm>
            <a:off x="3689640" y="155772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AF79DE"/>
                </a:solidFill>
                <a:latin typeface="微软雅黑"/>
                <a:ea typeface="微软雅黑"/>
              </a:rPr>
              <a:t>酶免疫测定</a:t>
            </a:r>
            <a:endParaRPr lang="en-US" sz="2000" b="0" strike="noStrike" spc="-1">
              <a:solidFill>
                <a:srgbClr val="000000"/>
              </a:solidFill>
              <a:latin typeface="Arial"/>
            </a:endParaRPr>
          </a:p>
        </p:txBody>
      </p:sp>
      <p:sp>
        <p:nvSpPr>
          <p:cNvPr id="203" name="content.2.content"/>
          <p:cNvSpPr/>
          <p:nvPr/>
        </p:nvSpPr>
        <p:spPr>
          <a:xfrm>
            <a:off x="3718080" y="2310120"/>
            <a:ext cx="2067120" cy="2429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酶免疫测定是一种利用化学反应和免疫学原理检测生物样本中特定物质的检查方法。在消化道出血的快速诊断中，酶免疫测定可以帮助医生快速准确地诊断出血原因，是一种高效的实验室检查方法。</a:t>
            </a:r>
            <a:endParaRPr lang="en-US" sz="1600" b="0" strike="noStrike" spc="-1">
              <a:solidFill>
                <a:srgbClr val="000000"/>
              </a:solidFill>
              <a:latin typeface="Arial"/>
            </a:endParaRPr>
          </a:p>
        </p:txBody>
      </p:sp>
      <p:sp>
        <p:nvSpPr>
          <p:cNvPr id="204"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5" name="content.3.title"/>
          <p:cNvSpPr/>
          <p:nvPr/>
        </p:nvSpPr>
        <p:spPr>
          <a:xfrm>
            <a:off x="646056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rgbClr val="AF79DE"/>
                </a:solidFill>
                <a:latin typeface="微软雅黑"/>
                <a:ea typeface="微软雅黑"/>
              </a:rPr>
              <a:t> </a:t>
            </a:r>
            <a:endParaRPr lang="en-US" sz="2000" b="0" strike="noStrike" spc="-1">
              <a:solidFill>
                <a:srgbClr val="000000"/>
              </a:solidFill>
              <a:latin typeface="Arial"/>
            </a:endParaRPr>
          </a:p>
        </p:txBody>
      </p:sp>
      <p:sp>
        <p:nvSpPr>
          <p:cNvPr id="206" name="content.3.content"/>
          <p:cNvSpPr/>
          <p:nvPr/>
        </p:nvSpPr>
        <p:spPr>
          <a:xfrm>
            <a:off x="6499080" y="2297520"/>
            <a:ext cx="207792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207"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8" name="content.4.title"/>
          <p:cNvSpPr/>
          <p:nvPr/>
        </p:nvSpPr>
        <p:spPr>
          <a:xfrm>
            <a:off x="917748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rgbClr val="AF79DE"/>
                </a:solidFill>
                <a:latin typeface="微软雅黑"/>
                <a:ea typeface="微软雅黑"/>
              </a:rPr>
              <a:t> </a:t>
            </a:r>
            <a:endParaRPr lang="en-US" sz="2000" b="0" strike="noStrike" spc="-1">
              <a:solidFill>
                <a:srgbClr val="000000"/>
              </a:solidFill>
              <a:latin typeface="Arial"/>
            </a:endParaRPr>
          </a:p>
        </p:txBody>
      </p:sp>
      <p:sp>
        <p:nvSpPr>
          <p:cNvPr id="209" name="content.4.content"/>
          <p:cNvSpPr/>
          <p:nvPr/>
        </p:nvSpPr>
        <p:spPr>
          <a:xfrm>
            <a:off x="9252720" y="2279520"/>
            <a:ext cx="199116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210"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快速诊断试验</a:t>
            </a:r>
            <a:endParaRPr lang="en-US" sz="3000" b="0" strike="noStrike" spc="-1">
              <a:solidFill>
                <a:schemeClr val="dk1"/>
              </a:solidFill>
              <a:latin typeface="Arial"/>
            </a:endParaRPr>
          </a:p>
        </p:txBody>
      </p:sp>
      <p:sp>
        <p:nvSpPr>
          <p:cNvPr id="211"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2" name="content.1.title"/>
          <p:cNvSpPr/>
          <p:nvPr/>
        </p:nvSpPr>
        <p:spPr>
          <a:xfrm>
            <a:off x="882000" y="1557720"/>
            <a:ext cx="22284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AF79DE"/>
                </a:solidFill>
                <a:latin typeface="微软雅黑"/>
                <a:ea typeface="微软雅黑"/>
              </a:rPr>
              <a:t>糖类抗原检测</a:t>
            </a:r>
            <a:endParaRPr lang="en-US" sz="2000" b="0" strike="noStrike" spc="-1">
              <a:solidFill>
                <a:srgbClr val="000000"/>
              </a:solidFill>
              <a:latin typeface="Arial"/>
            </a:endParaRPr>
          </a:p>
        </p:txBody>
      </p:sp>
      <p:sp>
        <p:nvSpPr>
          <p:cNvPr id="213" name="content.1.content"/>
          <p:cNvSpPr/>
          <p:nvPr/>
        </p:nvSpPr>
        <p:spPr>
          <a:xfrm>
            <a:off x="885960" y="2303280"/>
            <a:ext cx="2082960" cy="2429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糖类抗原检测是一种通过检测体液中糖类抗原水平的检测方法，用于辅助诊断及监测疾病。在消化道出血的快速诊断中，糖类抗原检测可以帮助医生迅速了解出血情况，是一种简便的检查手段。</a:t>
            </a:r>
            <a:endParaRPr lang="en-US" sz="1600" b="0" strike="noStrike" spc="-1">
              <a:solidFill>
                <a:srgbClr val="000000"/>
              </a:solidFill>
              <a:latin typeface="Arial"/>
            </a:endParaRPr>
          </a:p>
        </p:txBody>
      </p:sp>
      <p:grpSp>
        <p:nvGrpSpPr>
          <p:cNvPr id="214" name="Group 15"/>
          <p:cNvGrpSpPr/>
          <p:nvPr/>
        </p:nvGrpSpPr>
        <p:grpSpPr>
          <a:xfrm>
            <a:off x="435960" y="378720"/>
            <a:ext cx="515160" cy="439560"/>
            <a:chOff x="435960" y="378720"/>
            <a:chExt cx="515160" cy="439560"/>
          </a:xfrm>
        </p:grpSpPr>
        <p:sp>
          <p:nvSpPr>
            <p:cNvPr id="215"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6"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7"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8"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19"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0"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1"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2"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3"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4"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5"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6"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7"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8"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9"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30"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31"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32"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33"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34"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235" name="Picture 5" descr="C:/Users/Administrator/Desktop/ppt模板/图片素材/插画/巴扎嘿素材 (2).jpg巴扎嘿素材 (2)"/>
          <p:cNvPicPr/>
          <p:nvPr/>
        </p:nvPicPr>
        <p:blipFill>
          <a:blip r:embed="rId2"/>
          <a:srcRect t="25611" b="25611"/>
          <a:stretch>
            <a:fillRect/>
          </a:stretch>
        </p:blipFill>
        <p:spPr>
          <a:xfrm>
            <a:off x="681840" y="4838760"/>
            <a:ext cx="2495160" cy="1217520"/>
          </a:xfrm>
          <a:prstGeom prst="rect">
            <a:avLst/>
          </a:prstGeom>
          <a:ln w="0">
            <a:noFill/>
          </a:ln>
        </p:spPr>
      </p:pic>
      <p:pic>
        <p:nvPicPr>
          <p:cNvPr id="236" name="Picture 5" descr="C:/Users/Administrator/Desktop/ppt模板/图片素材/插画/巴扎嘿素材 (3).jpg巴扎嘿素材 (3)"/>
          <p:cNvPicPr/>
          <p:nvPr/>
        </p:nvPicPr>
        <p:blipFill>
          <a:blip r:embed="rId3"/>
          <a:srcRect t="25278" b="25278"/>
          <a:stretch>
            <a:fillRect/>
          </a:stretch>
        </p:blipFill>
        <p:spPr>
          <a:xfrm>
            <a:off x="3541320" y="4838760"/>
            <a:ext cx="2461680" cy="1217520"/>
          </a:xfrm>
          <a:prstGeom prst="rect">
            <a:avLst/>
          </a:prstGeom>
          <a:ln w="0">
            <a:noFill/>
          </a:ln>
        </p:spPr>
      </p:pic>
      <p:pic>
        <p:nvPicPr>
          <p:cNvPr id="237" name="Picture 5" descr="C:/Users/Administrator/Desktop/ppt模板/图片素材/插画/巴扎嘿素材 (4).jpg巴扎嘿素材 (4)"/>
          <p:cNvPicPr/>
          <p:nvPr/>
        </p:nvPicPr>
        <p:blipFill>
          <a:blip r:embed="rId4"/>
          <a:srcRect t="24548" b="24548"/>
          <a:stretch>
            <a:fillRect/>
          </a:stretch>
        </p:blipFill>
        <p:spPr>
          <a:xfrm>
            <a:off x="6305400" y="4838760"/>
            <a:ext cx="2391120" cy="1217520"/>
          </a:xfrm>
          <a:prstGeom prst="rect">
            <a:avLst/>
          </a:prstGeom>
          <a:ln w="0">
            <a:noFill/>
          </a:ln>
        </p:spPr>
      </p:pic>
      <p:pic>
        <p:nvPicPr>
          <p:cNvPr id="238" name="Picture 5" descr="C:/Users/Administrator/Desktop/ppt模板/图片素材/插画/巴扎嘿素材 (5).jpg巴扎嘿素材 (5)"/>
          <p:cNvPicPr/>
          <p:nvPr/>
        </p:nvPicPr>
        <p:blipFill>
          <a:blip r:embed="rId5"/>
          <a:srcRect t="24803" b="24803"/>
          <a:stretch>
            <a:fillRect/>
          </a:stretch>
        </p:blipFill>
        <p:spPr>
          <a:xfrm>
            <a:off x="9044280" y="4838760"/>
            <a:ext cx="2415240" cy="1217520"/>
          </a:xfrm>
          <a:prstGeom prst="rect">
            <a:avLst/>
          </a:prstGeom>
          <a:ln w="0">
            <a:noFill/>
          </a:ln>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239"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AF79DE"/>
                </a:solidFill>
                <a:latin typeface="Arial"/>
                <a:ea typeface="微软雅黑"/>
              </a:rPr>
              <a:t>总结</a:t>
            </a:r>
            <a:endParaRPr lang="en-US" sz="3000" b="0" strike="noStrike" spc="-1">
              <a:solidFill>
                <a:schemeClr val="dk1"/>
              </a:solidFill>
              <a:latin typeface="Arial"/>
            </a:endParaRPr>
          </a:p>
        </p:txBody>
      </p:sp>
      <p:sp>
        <p:nvSpPr>
          <p:cNvPr id="240" name="content"/>
          <p:cNvSpPr/>
          <p:nvPr/>
        </p:nvSpPr>
        <p:spPr>
          <a:xfrm>
            <a:off x="780480" y="1709280"/>
            <a:ext cx="5725440" cy="2480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solidFill>
                <a:latin typeface="微软雅黑"/>
                <a:ea typeface="微软雅黑"/>
              </a:rPr>
              <a:t>在下消化道出血的查房中，内镜检查、放射学检查、实验室检查和快速诊断试验是常用的诊断手段。内镜检查可以直接观察出血情况，放射学检查可以显示出血位置，实验室检查和快速诊断试验可以帮助医生快速准确地诊断病因。综合应用各种检查方法，有助于提高诊断准确性和治疗效果。</a:t>
            </a:r>
            <a:endParaRPr lang="en-US" sz="1800" b="0" strike="noStrike" spc="-1">
              <a:solidFill>
                <a:srgbClr val="000000"/>
              </a:solidFill>
              <a:latin typeface="Arial"/>
            </a:endParaRPr>
          </a:p>
        </p:txBody>
      </p:sp>
      <p:grpSp>
        <p:nvGrpSpPr>
          <p:cNvPr id="241" name="Group 15"/>
          <p:cNvGrpSpPr/>
          <p:nvPr/>
        </p:nvGrpSpPr>
        <p:grpSpPr>
          <a:xfrm>
            <a:off x="435960" y="378720"/>
            <a:ext cx="515160" cy="439560"/>
            <a:chOff x="435960" y="378720"/>
            <a:chExt cx="515160" cy="439560"/>
          </a:xfrm>
        </p:grpSpPr>
        <p:sp>
          <p:nvSpPr>
            <p:cNvPr id="242" name="AutoShape 16"/>
            <p:cNvSpPr/>
            <p:nvPr/>
          </p:nvSpPr>
          <p:spPr>
            <a:xfrm>
              <a:off x="435960" y="37872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43" name="AutoShape 17"/>
            <p:cNvSpPr/>
            <p:nvPr/>
          </p:nvSpPr>
          <p:spPr>
            <a:xfrm>
              <a:off x="555840" y="38520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44" name="AutoShape 18"/>
            <p:cNvSpPr/>
            <p:nvPr/>
          </p:nvSpPr>
          <p:spPr>
            <a:xfrm>
              <a:off x="669960" y="38700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45" name="AutoShape 19"/>
            <p:cNvSpPr/>
            <p:nvPr/>
          </p:nvSpPr>
          <p:spPr>
            <a:xfrm>
              <a:off x="780840" y="39600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46" name="AutoShape 20"/>
            <p:cNvSpPr/>
            <p:nvPr/>
          </p:nvSpPr>
          <p:spPr>
            <a:xfrm>
              <a:off x="885960" y="39204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47" name="AutoShape 21"/>
            <p:cNvSpPr/>
            <p:nvPr/>
          </p:nvSpPr>
          <p:spPr>
            <a:xfrm>
              <a:off x="435960" y="49644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48" name="AutoShape 22"/>
            <p:cNvSpPr/>
            <p:nvPr/>
          </p:nvSpPr>
          <p:spPr>
            <a:xfrm>
              <a:off x="555840" y="50328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49" name="AutoShape 23"/>
            <p:cNvSpPr/>
            <p:nvPr/>
          </p:nvSpPr>
          <p:spPr>
            <a:xfrm>
              <a:off x="669960" y="50472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0" name="AutoShape 24"/>
            <p:cNvSpPr/>
            <p:nvPr/>
          </p:nvSpPr>
          <p:spPr>
            <a:xfrm>
              <a:off x="780840" y="51372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1" name="AutoShape 25"/>
            <p:cNvSpPr/>
            <p:nvPr/>
          </p:nvSpPr>
          <p:spPr>
            <a:xfrm>
              <a:off x="885960" y="50976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52" name="AutoShape 26"/>
            <p:cNvSpPr/>
            <p:nvPr/>
          </p:nvSpPr>
          <p:spPr>
            <a:xfrm>
              <a:off x="435960" y="61452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3" name="AutoShape 27"/>
            <p:cNvSpPr/>
            <p:nvPr/>
          </p:nvSpPr>
          <p:spPr>
            <a:xfrm>
              <a:off x="555840" y="62100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4" name="AutoShape 28"/>
            <p:cNvSpPr/>
            <p:nvPr/>
          </p:nvSpPr>
          <p:spPr>
            <a:xfrm>
              <a:off x="669960" y="62280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5" name="AutoShape 29"/>
            <p:cNvSpPr/>
            <p:nvPr/>
          </p:nvSpPr>
          <p:spPr>
            <a:xfrm>
              <a:off x="780840" y="63144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6" name="AutoShape 30"/>
            <p:cNvSpPr/>
            <p:nvPr/>
          </p:nvSpPr>
          <p:spPr>
            <a:xfrm>
              <a:off x="885960" y="62748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57" name="AutoShape 31"/>
            <p:cNvSpPr/>
            <p:nvPr/>
          </p:nvSpPr>
          <p:spPr>
            <a:xfrm>
              <a:off x="435960" y="73224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8" name="AutoShape 32"/>
            <p:cNvSpPr/>
            <p:nvPr/>
          </p:nvSpPr>
          <p:spPr>
            <a:xfrm>
              <a:off x="555840" y="73872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9" name="AutoShape 33"/>
            <p:cNvSpPr/>
            <p:nvPr/>
          </p:nvSpPr>
          <p:spPr>
            <a:xfrm>
              <a:off x="669960" y="74052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60" name="AutoShape 34"/>
            <p:cNvSpPr/>
            <p:nvPr/>
          </p:nvSpPr>
          <p:spPr>
            <a:xfrm>
              <a:off x="780840" y="74952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61" name="AutoShape 35"/>
            <p:cNvSpPr/>
            <p:nvPr/>
          </p:nvSpPr>
          <p:spPr>
            <a:xfrm>
              <a:off x="885960" y="74520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62" name="Freeform 6"/>
          <p:cNvSpPr/>
          <p:nvPr/>
        </p:nvSpPr>
        <p:spPr>
          <a:xfrm>
            <a:off x="206100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63" name="Freeform 7"/>
          <p:cNvSpPr/>
          <p:nvPr/>
        </p:nvSpPr>
        <p:spPr>
          <a:xfrm>
            <a:off x="24411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64" name="Freeform 8"/>
          <p:cNvSpPr/>
          <p:nvPr/>
        </p:nvSpPr>
        <p:spPr>
          <a:xfrm>
            <a:off x="282168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65" name="Freeform 6"/>
          <p:cNvSpPr/>
          <p:nvPr/>
        </p:nvSpPr>
        <p:spPr>
          <a:xfrm>
            <a:off x="92484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66" name="Freeform 7"/>
          <p:cNvSpPr/>
          <p:nvPr/>
        </p:nvSpPr>
        <p:spPr>
          <a:xfrm>
            <a:off x="13053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67" name="Freeform 8"/>
          <p:cNvSpPr/>
          <p:nvPr/>
        </p:nvSpPr>
        <p:spPr>
          <a:xfrm>
            <a:off x="168552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68" name="Picture 2"/>
          <p:cNvSpPr/>
          <p:nvPr/>
        </p:nvSpPr>
        <p:spPr>
          <a:xfrm>
            <a:off x="6822720" y="3719160"/>
            <a:ext cx="2701440" cy="2698920"/>
          </a:xfrm>
          <a:prstGeom prst="diamond">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69" name="Picture 3"/>
          <p:cNvSpPr/>
          <p:nvPr/>
        </p:nvSpPr>
        <p:spPr>
          <a:xfrm>
            <a:off x="7719120" y="1064880"/>
            <a:ext cx="3835800" cy="3832200"/>
          </a:xfrm>
          <a:prstGeom prst="diamond">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70"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AF79DE"/>
                </a:solidFill>
                <a:latin typeface="Arial"/>
                <a:ea typeface="微软雅黑"/>
              </a:rPr>
              <a:t>03</a:t>
            </a:r>
            <a:endParaRPr lang="en-US" sz="6600" b="0" strike="noStrike" spc="148">
              <a:solidFill>
                <a:schemeClr val="dk1">
                  <a:lumMod val="65000"/>
                  <a:lumOff val="35000"/>
                </a:schemeClr>
              </a:solidFill>
              <a:latin typeface="Arial"/>
            </a:endParaRPr>
          </a:p>
        </p:txBody>
      </p:sp>
      <p:sp>
        <p:nvSpPr>
          <p:cNvPr id="271"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AF79DE"/>
                </a:solidFill>
                <a:latin typeface="Arial"/>
                <a:ea typeface="微软雅黑"/>
              </a:rPr>
              <a:t>第三章 诊疗要点</a:t>
            </a:r>
            <a:endParaRPr lang="en-US" sz="4000" b="0" strike="noStrike" spc="-1">
              <a:solidFill>
                <a:schemeClr val="dk1"/>
              </a:solidFill>
              <a:latin typeface="Arial"/>
            </a:endParaRPr>
          </a:p>
        </p:txBody>
      </p:sp>
      <p:sp>
        <p:nvSpPr>
          <p:cNvPr id="27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73"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4"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75"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76"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7"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8"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9"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80"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8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2"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保持呼吸道通畅</a:t>
            </a:r>
            <a:endParaRPr lang="en-US" sz="3600" b="0" strike="noStrike" spc="-1">
              <a:solidFill>
                <a:srgbClr val="000000"/>
              </a:solidFill>
              <a:latin typeface="Arial"/>
            </a:endParaRPr>
          </a:p>
        </p:txBody>
      </p:sp>
      <p:sp>
        <p:nvSpPr>
          <p:cNvPr id="283"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在处理出血量大的情况下，特别需要注意保持呼吸道通畅，以防止患者窒息，这是非常关键的护理措施。</a:t>
            </a:r>
            <a:endParaRPr lang="en-US" sz="1800" b="0" strike="noStrike" spc="-1">
              <a:solidFill>
                <a:srgbClr val="000000"/>
              </a:solidFill>
              <a:latin typeface="Arial"/>
            </a:endParaRPr>
          </a:p>
        </p:txBody>
      </p:sp>
      <p:sp>
        <p:nvSpPr>
          <p:cNvPr id="28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85" name="Group 15"/>
          <p:cNvGrpSpPr/>
          <p:nvPr/>
        </p:nvGrpSpPr>
        <p:grpSpPr>
          <a:xfrm>
            <a:off x="431640" y="396000"/>
            <a:ext cx="514800" cy="439200"/>
            <a:chOff x="431640" y="396000"/>
            <a:chExt cx="514800" cy="439200"/>
          </a:xfrm>
        </p:grpSpPr>
        <p:sp>
          <p:nvSpPr>
            <p:cNvPr id="286"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7"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8"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9"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0"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91"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2"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3"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4"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5"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96"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7"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8"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9"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00"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01"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02"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03"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04"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05"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06"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07"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8"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09"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10"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1"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2"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3"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314"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31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6"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外科手术</a:t>
            </a:r>
            <a:endParaRPr lang="en-US" sz="3600" b="0" strike="noStrike" spc="-1">
              <a:solidFill>
                <a:srgbClr val="000000"/>
              </a:solidFill>
              <a:latin typeface="Arial"/>
            </a:endParaRPr>
          </a:p>
        </p:txBody>
      </p:sp>
      <p:sp>
        <p:nvSpPr>
          <p:cNvPr id="317"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对于出血量大或者出血持续不止的患者，外科手术干预可能是必要的选择。手术可以迅速控制出血源，挽救患者生命。</a:t>
            </a:r>
            <a:endParaRPr lang="en-US" sz="1800" b="0" strike="noStrike" spc="-1">
              <a:solidFill>
                <a:srgbClr val="000000"/>
              </a:solidFill>
              <a:latin typeface="Arial"/>
            </a:endParaRPr>
          </a:p>
        </p:txBody>
      </p:sp>
      <p:sp>
        <p:nvSpPr>
          <p:cNvPr id="31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319" name="Group 15"/>
          <p:cNvGrpSpPr/>
          <p:nvPr/>
        </p:nvGrpSpPr>
        <p:grpSpPr>
          <a:xfrm>
            <a:off x="431640" y="396000"/>
            <a:ext cx="514800" cy="439200"/>
            <a:chOff x="431640" y="396000"/>
            <a:chExt cx="514800" cy="439200"/>
          </a:xfrm>
        </p:grpSpPr>
        <p:sp>
          <p:nvSpPr>
            <p:cNvPr id="320"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21"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22"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23"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24"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25"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26"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27"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28"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29"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30"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31"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32"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33"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34"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35"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36"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37"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38"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39"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40"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41"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AF79DE"/>
                </a:solidFill>
                <a:latin typeface="Arial"/>
                <a:ea typeface="微软雅黑"/>
              </a:rPr>
              <a:t>04</a:t>
            </a:r>
            <a:endParaRPr lang="en-US" sz="6600" b="0" strike="noStrike" spc="148">
              <a:solidFill>
                <a:schemeClr val="dk1">
                  <a:lumMod val="65000"/>
                  <a:lumOff val="35000"/>
                </a:schemeClr>
              </a:solidFill>
              <a:latin typeface="Arial"/>
            </a:endParaRPr>
          </a:p>
        </p:txBody>
      </p:sp>
      <p:sp>
        <p:nvSpPr>
          <p:cNvPr id="342"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AF79DE"/>
                </a:solidFill>
                <a:latin typeface="Arial"/>
                <a:ea typeface="微软雅黑"/>
              </a:rPr>
              <a:t>第四章 住院护理</a:t>
            </a:r>
            <a:endParaRPr lang="en-US" sz="4000" b="0" strike="noStrike" spc="-1">
              <a:solidFill>
                <a:schemeClr val="dk1"/>
              </a:solidFill>
              <a:latin typeface="Arial"/>
            </a:endParaRPr>
          </a:p>
        </p:txBody>
      </p:sp>
      <p:sp>
        <p:nvSpPr>
          <p:cNvPr id="34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44"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45"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46"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47"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48"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49"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50"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351"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35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53"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护理观察</a:t>
            </a:r>
            <a:endParaRPr lang="en-US" sz="3600" b="0" strike="noStrike" spc="-1">
              <a:solidFill>
                <a:srgbClr val="000000"/>
              </a:solidFill>
              <a:latin typeface="Arial"/>
            </a:endParaRPr>
          </a:p>
        </p:txBody>
      </p:sp>
      <p:sp>
        <p:nvSpPr>
          <p:cNvPr id="354"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在住院护理过程中，密切观察患者的病情变化是非常重要的。护士需要仔细记录患者的体征与症状，及时发现异常情况，为医生提供及时的诊疗依据，确保患者得到有效的护理和治疗。</a:t>
            </a:r>
            <a:endParaRPr lang="en-US" sz="1800" b="0" strike="noStrike" spc="-1">
              <a:solidFill>
                <a:srgbClr val="000000"/>
              </a:solidFill>
              <a:latin typeface="Arial"/>
            </a:endParaRPr>
          </a:p>
        </p:txBody>
      </p:sp>
      <p:sp>
        <p:nvSpPr>
          <p:cNvPr id="35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356" name="Group 15"/>
          <p:cNvGrpSpPr/>
          <p:nvPr/>
        </p:nvGrpSpPr>
        <p:grpSpPr>
          <a:xfrm>
            <a:off x="431640" y="396000"/>
            <a:ext cx="514800" cy="439200"/>
            <a:chOff x="431640" y="396000"/>
            <a:chExt cx="514800" cy="439200"/>
          </a:xfrm>
        </p:grpSpPr>
        <p:sp>
          <p:nvSpPr>
            <p:cNvPr id="357"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58"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59"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60"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61"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62"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63"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64"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65"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66"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67"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68"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69"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70"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71"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72"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73"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74"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75"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76"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77"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78" name="AutoShape 3"/>
          <p:cNvSpPr/>
          <p:nvPr/>
        </p:nvSpPr>
        <p:spPr>
          <a:xfrm>
            <a:off x="3853440" y="1681560"/>
            <a:ext cx="3657240" cy="1989360"/>
          </a:xfrm>
          <a:prstGeom prst="rect">
            <a:avLst/>
          </a:prstGeom>
          <a:solidFill>
            <a:srgbClr val="AF79DE">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79" name="AutoShape 4"/>
          <p:cNvSpPr/>
          <p:nvPr/>
        </p:nvSpPr>
        <p:spPr>
          <a:xfrm>
            <a:off x="3853440" y="1301040"/>
            <a:ext cx="3657240" cy="718920"/>
          </a:xfrm>
          <a:prstGeom prst="roundRect">
            <a:avLst>
              <a:gd name="adj" fmla="val 16667"/>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80" name="AutoShape 7"/>
          <p:cNvSpPr/>
          <p:nvPr/>
        </p:nvSpPr>
        <p:spPr>
          <a:xfrm>
            <a:off x="7873200" y="1681560"/>
            <a:ext cx="3657240" cy="1989360"/>
          </a:xfrm>
          <a:prstGeom prst="rect">
            <a:avLst/>
          </a:prstGeom>
          <a:solidFill>
            <a:srgbClr val="AF79DE">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81" name="AutoShape 8"/>
          <p:cNvSpPr/>
          <p:nvPr/>
        </p:nvSpPr>
        <p:spPr>
          <a:xfrm>
            <a:off x="7873200" y="1301040"/>
            <a:ext cx="3657240" cy="718920"/>
          </a:xfrm>
          <a:prstGeom prst="roundRect">
            <a:avLst>
              <a:gd name="adj" fmla="val 16667"/>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82" name="AutoShape 10"/>
          <p:cNvSpPr/>
          <p:nvPr/>
        </p:nvSpPr>
        <p:spPr>
          <a:xfrm>
            <a:off x="3853440" y="4213080"/>
            <a:ext cx="3657240" cy="1989360"/>
          </a:xfrm>
          <a:prstGeom prst="rect">
            <a:avLst/>
          </a:prstGeom>
          <a:solidFill>
            <a:srgbClr val="AF79DE">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83" name="AutoShape 11"/>
          <p:cNvSpPr/>
          <p:nvPr/>
        </p:nvSpPr>
        <p:spPr>
          <a:xfrm>
            <a:off x="3853440" y="3895200"/>
            <a:ext cx="3657240" cy="718920"/>
          </a:xfrm>
          <a:prstGeom prst="roundRect">
            <a:avLst>
              <a:gd name="adj" fmla="val 16667"/>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84" name="AutoShape 13"/>
          <p:cNvSpPr/>
          <p:nvPr/>
        </p:nvSpPr>
        <p:spPr>
          <a:xfrm>
            <a:off x="7873200" y="4213080"/>
            <a:ext cx="3657240" cy="1989360"/>
          </a:xfrm>
          <a:prstGeom prst="rect">
            <a:avLst/>
          </a:prstGeom>
          <a:solidFill>
            <a:srgbClr val="AF79DE">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85" name="AutoShape 14"/>
          <p:cNvSpPr/>
          <p:nvPr/>
        </p:nvSpPr>
        <p:spPr>
          <a:xfrm>
            <a:off x="7873200" y="3895200"/>
            <a:ext cx="3657240" cy="718920"/>
          </a:xfrm>
          <a:prstGeom prst="roundRect">
            <a:avLst>
              <a:gd name="adj" fmla="val 16667"/>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86"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87" name="content.2.title"/>
          <p:cNvSpPr/>
          <p:nvPr/>
        </p:nvSpPr>
        <p:spPr>
          <a:xfrm>
            <a:off x="8046720" y="1557720"/>
            <a:ext cx="33181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伤口护理</a:t>
            </a:r>
            <a:endParaRPr lang="en-US" sz="2000" b="0" strike="noStrike" spc="-1">
              <a:solidFill>
                <a:srgbClr val="000000"/>
              </a:solidFill>
              <a:latin typeface="Arial"/>
            </a:endParaRPr>
          </a:p>
        </p:txBody>
      </p:sp>
      <p:sp>
        <p:nvSpPr>
          <p:cNvPr id="388" name="content.2.content"/>
          <p:cNvSpPr/>
          <p:nvPr/>
        </p:nvSpPr>
        <p:spPr>
          <a:xfrm>
            <a:off x="7984440" y="2090880"/>
            <a:ext cx="3433680" cy="14479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定期更换敷料</a:t>
            </a:r>
            <a:endParaRPr lang="en-US" sz="1600" b="0" strike="noStrike" spc="-1">
              <a:solidFill>
                <a:srgbClr val="000000"/>
              </a:solidFill>
              <a:latin typeface="Arial"/>
            </a:endParaRPr>
          </a:p>
          <a:p>
            <a:r>
              <a:rPr lang="zh-CN" sz="1600" b="0" strike="noStrike" spc="-1">
                <a:solidFill>
                  <a:schemeClr val="lt1"/>
                </a:solidFill>
                <a:latin typeface="微软雅黑"/>
                <a:ea typeface="微软雅黑"/>
              </a:rPr>
              <a:t>观察伤口情况</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预防感染</a:t>
            </a:r>
            <a:endParaRPr lang="en-US" sz="1600" b="0" strike="noStrike" spc="-1">
              <a:solidFill>
                <a:srgbClr val="000000"/>
              </a:solidFill>
              <a:latin typeface="Arial"/>
            </a:endParaRPr>
          </a:p>
        </p:txBody>
      </p:sp>
      <p:sp>
        <p:nvSpPr>
          <p:cNvPr id="389"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90" name="content.3.title"/>
          <p:cNvSpPr/>
          <p:nvPr/>
        </p:nvSpPr>
        <p:spPr>
          <a:xfrm>
            <a:off x="3992400" y="4109040"/>
            <a:ext cx="33372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生活护理</a:t>
            </a:r>
            <a:endParaRPr lang="en-US" sz="2000" b="0" strike="noStrike" spc="-1">
              <a:solidFill>
                <a:srgbClr val="000000"/>
              </a:solidFill>
              <a:latin typeface="Arial"/>
            </a:endParaRPr>
          </a:p>
        </p:txBody>
      </p:sp>
      <p:sp>
        <p:nvSpPr>
          <p:cNvPr id="391" name="content.3.content"/>
          <p:cNvSpPr/>
          <p:nvPr/>
        </p:nvSpPr>
        <p:spPr>
          <a:xfrm>
            <a:off x="3991680" y="4732560"/>
            <a:ext cx="3338640" cy="136116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协助患者生活自理</a:t>
            </a:r>
            <a:endParaRPr lang="en-US" sz="1600" b="0" strike="noStrike" spc="-1">
              <a:solidFill>
                <a:srgbClr val="000000"/>
              </a:solidFill>
              <a:latin typeface="Arial"/>
            </a:endParaRPr>
          </a:p>
          <a:p>
            <a:r>
              <a:rPr lang="zh-CN" sz="1600" b="0" strike="noStrike" spc="-1">
                <a:solidFill>
                  <a:schemeClr val="lt1"/>
                </a:solidFill>
                <a:latin typeface="微软雅黑"/>
                <a:ea typeface="微软雅黑"/>
              </a:rPr>
              <a:t>提供日常护理</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营造舒适环境</a:t>
            </a:r>
            <a:endParaRPr lang="en-US" sz="1600" b="0" strike="noStrike" spc="-1">
              <a:solidFill>
                <a:srgbClr val="000000"/>
              </a:solidFill>
              <a:latin typeface="Arial"/>
            </a:endParaRPr>
          </a:p>
        </p:txBody>
      </p:sp>
      <p:sp>
        <p:nvSpPr>
          <p:cNvPr id="392"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93" name="content.4.title"/>
          <p:cNvSpPr/>
          <p:nvPr/>
        </p:nvSpPr>
        <p:spPr>
          <a:xfrm>
            <a:off x="8046720" y="4109040"/>
            <a:ext cx="33714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危机处理</a:t>
            </a:r>
            <a:endParaRPr lang="en-US" sz="2000" b="0" strike="noStrike" spc="-1">
              <a:solidFill>
                <a:srgbClr val="000000"/>
              </a:solidFill>
              <a:latin typeface="Arial"/>
            </a:endParaRPr>
          </a:p>
        </p:txBody>
      </p:sp>
      <p:sp>
        <p:nvSpPr>
          <p:cNvPr id="394" name="content.4.content"/>
          <p:cNvSpPr/>
          <p:nvPr/>
        </p:nvSpPr>
        <p:spPr>
          <a:xfrm>
            <a:off x="8046720" y="4669920"/>
            <a:ext cx="3371400" cy="14234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应急预案制定</a:t>
            </a:r>
            <a:endParaRPr lang="en-US" sz="1600" b="0" strike="noStrike" spc="-1">
              <a:solidFill>
                <a:srgbClr val="000000"/>
              </a:solidFill>
              <a:latin typeface="Arial"/>
            </a:endParaRPr>
          </a:p>
          <a:p>
            <a:r>
              <a:rPr lang="zh-CN" sz="1600" b="0" strike="noStrike" spc="-1">
                <a:solidFill>
                  <a:schemeClr val="lt1"/>
                </a:solidFill>
                <a:latin typeface="微软雅黑"/>
                <a:ea typeface="微软雅黑"/>
              </a:rPr>
              <a:t>处理突发状况</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安全措施落实</a:t>
            </a:r>
            <a:endParaRPr lang="en-US" sz="1600" b="0" strike="noStrike" spc="-1">
              <a:solidFill>
                <a:srgbClr val="000000"/>
              </a:solidFill>
              <a:latin typeface="Arial"/>
            </a:endParaRPr>
          </a:p>
        </p:txBody>
      </p:sp>
      <p:sp>
        <p:nvSpPr>
          <p:cNvPr id="395"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综合护理</a:t>
            </a:r>
            <a:endParaRPr lang="en-US" sz="3000" b="0" strike="noStrike" spc="-1">
              <a:solidFill>
                <a:schemeClr val="dk1"/>
              </a:solidFill>
              <a:latin typeface="Arial"/>
            </a:endParaRPr>
          </a:p>
        </p:txBody>
      </p:sp>
      <p:sp>
        <p:nvSpPr>
          <p:cNvPr id="396"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97" name="content.1.title"/>
          <p:cNvSpPr/>
          <p:nvPr/>
        </p:nvSpPr>
        <p:spPr>
          <a:xfrm>
            <a:off x="3991680" y="1557720"/>
            <a:ext cx="33386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药物管理</a:t>
            </a:r>
            <a:endParaRPr lang="en-US" sz="2000" b="0" strike="noStrike" spc="-1">
              <a:solidFill>
                <a:srgbClr val="000000"/>
              </a:solidFill>
              <a:latin typeface="Arial"/>
            </a:endParaRPr>
          </a:p>
        </p:txBody>
      </p:sp>
      <p:sp>
        <p:nvSpPr>
          <p:cNvPr id="398" name="content.1.content"/>
          <p:cNvSpPr/>
          <p:nvPr/>
        </p:nvSpPr>
        <p:spPr>
          <a:xfrm>
            <a:off x="3991680" y="2090880"/>
            <a:ext cx="3338640" cy="14479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准确给药</a:t>
            </a:r>
            <a:endParaRPr lang="en-US" sz="1600" b="0" strike="noStrike" spc="-1">
              <a:solidFill>
                <a:srgbClr val="000000"/>
              </a:solidFill>
              <a:latin typeface="Arial"/>
            </a:endParaRPr>
          </a:p>
          <a:p>
            <a:r>
              <a:rPr lang="zh-CN" sz="1600" b="0" strike="noStrike" spc="-1">
                <a:solidFill>
                  <a:schemeClr val="lt1"/>
                </a:solidFill>
                <a:latin typeface="微软雅黑"/>
                <a:ea typeface="微软雅黑"/>
              </a:rPr>
              <a:t>监测药物效果</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预防用药风险</a:t>
            </a:r>
            <a:endParaRPr lang="en-US" sz="1600" b="0" strike="noStrike" spc="-1">
              <a:solidFill>
                <a:srgbClr val="000000"/>
              </a:solidFill>
              <a:latin typeface="Arial"/>
            </a:endParaRPr>
          </a:p>
        </p:txBody>
      </p:sp>
      <p:grpSp>
        <p:nvGrpSpPr>
          <p:cNvPr id="399" name="Group 15"/>
          <p:cNvGrpSpPr/>
          <p:nvPr/>
        </p:nvGrpSpPr>
        <p:grpSpPr>
          <a:xfrm>
            <a:off x="435960" y="378720"/>
            <a:ext cx="515160" cy="439560"/>
            <a:chOff x="435960" y="378720"/>
            <a:chExt cx="515160" cy="439560"/>
          </a:xfrm>
        </p:grpSpPr>
        <p:sp>
          <p:nvSpPr>
            <p:cNvPr id="400"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401"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402"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403"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404"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405"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406"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407"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408"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409"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410"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411"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412"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413"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414"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415"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416"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417"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418"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419"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420" name="Picture 4"/>
          <p:cNvSpPr/>
          <p:nvPr/>
        </p:nvSpPr>
        <p:spPr>
          <a:xfrm>
            <a:off x="139680" y="1806480"/>
            <a:ext cx="3119400" cy="415944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https://d.book118.com/226054151040010103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16</vt:i4>
      </vt:variant>
    </vt:vector>
  </HeadingPairs>
  <TitlesOfParts>
    <vt:vector baseType="lpstr" size="24">
      <vt:lpstr>Arial</vt:lpstr>
      <vt:lpstr>Calibri</vt:lpstr>
      <vt:lpstr>微软雅黑</vt:lpstr>
      <vt:lpstr>Times New Roman</vt:lpstr>
      <vt:lpstr>Wingdings</vt:lpstr>
      <vt:lpstr>Symbol</vt:lpstr>
      <vt:lpstr>DejaVu Sans</vt:lpstr>
      <vt:lpstr>Office Theme</vt:lpstr>
      <vt:lpstr>下消化道出血查房</vt:lpstr>
      <vt:lpstr>目录</vt:lpstr>
      <vt:lpstr>第一章 疾病背景</vt:lpstr>
      <vt:lpstr> </vt:lpstr>
      <vt:lpstr>下消化道出血的危险性</vt:lpstr>
      <vt:lpstr>第2章 检查方法</vt:lpstr>
      <vt:lpstr> </vt:lpstr>
      <vt:lpstr>快速诊断试验</vt:lpstr>
      <vt:lpstr>总结</vt:lpstr>
      <vt:lpstr>第三章 诊疗要点</vt:lpstr>
      <vt:lpstr> </vt:lpstr>
      <vt:lpstr> </vt:lpstr>
      <vt:lpstr>第四章 住院护理</vt:lpstr>
      <vt:lpstr> </vt:lpstr>
      <vt:lpstr>综合护理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2024-09-28T09:51:01.701</cp:lastPrinted>
  <dcterms:created xsi:type="dcterms:W3CDTF">2024-09-28T01:51:01Z</dcterms:created>
  <dcterms:modified xsi:type="dcterms:W3CDTF">2024-09-28T01:51:04Z</dcterms:modified>
</cp:coreProperties>
</file>