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00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0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76B20-69A2-495C-AC90-A59D7E7AF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72FCB-2507-4C63-A59A-8D488AD1A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9E2B3-CBA7-481D-A737-BD52D2A7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5423DD-D8CD-4329-9F24-4B0B80F45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45667-B362-48C9-B90A-6F93EB14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FC1F40-CE0C-44B3-9C30-460BBC595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C2202E-E307-4431-8AC5-BDB078B4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C9A5F-DF00-4C3F-ADA6-FCBB311BE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E58AF-1A76-4EF6-BE2A-38465DD7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3AD5F-55B6-4535-9751-6CE611604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96358-9A5A-4B50-99B9-E5CD2B09D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997" r:id="rId2"/>
    <p:sldLayoutId id="2147498998" r:id="rId3"/>
    <p:sldLayoutId id="2147498999" r:id="rId4"/>
    <p:sldLayoutId id="2147499000" r:id="rId5"/>
    <p:sldLayoutId id="2147499001" r:id="rId6"/>
    <p:sldLayoutId id="2147499002" r:id="rId7"/>
    <p:sldLayoutId id="2147499003" r:id="rId8"/>
    <p:sldLayoutId id="2147499004" r:id="rId9"/>
    <p:sldLayoutId id="2147499005" r:id="rId10"/>
    <p:sldLayoutId id="214749900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tags" Target="../tags/tag198.xml" /><Relationship Id="rId2" Type="http://schemas.openxmlformats.org/officeDocument/2006/relationships/tags" Target="../tags/tag181.xml" /><Relationship Id="rId20" Type="http://schemas.openxmlformats.org/officeDocument/2006/relationships/tags" Target="../tags/tag199.xml" /><Relationship Id="rId21" Type="http://schemas.openxmlformats.org/officeDocument/2006/relationships/tags" Target="../tags/tag200.xml" /><Relationship Id="rId22" Type="http://schemas.openxmlformats.org/officeDocument/2006/relationships/tags" Target="../tags/tag201.xml" /><Relationship Id="rId23" Type="http://schemas.openxmlformats.org/officeDocument/2006/relationships/tags" Target="../tags/tag202.xml" /><Relationship Id="rId24" Type="http://schemas.openxmlformats.org/officeDocument/2006/relationships/tags" Target="../tags/tag203.xml" /><Relationship Id="rId25" Type="http://schemas.openxmlformats.org/officeDocument/2006/relationships/tags" Target="../tags/tag204.xml" /><Relationship Id="rId26" Type="http://schemas.openxmlformats.org/officeDocument/2006/relationships/tags" Target="../tags/tag205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15" Type="http://schemas.openxmlformats.org/officeDocument/2006/relationships/tags" Target="../tags/tag234.xml" /><Relationship Id="rId16" Type="http://schemas.openxmlformats.org/officeDocument/2006/relationships/tags" Target="../tags/tag235.xml" /><Relationship Id="rId17" Type="http://schemas.openxmlformats.org/officeDocument/2006/relationships/tags" Target="../tags/tag236.xml" /><Relationship Id="rId18" Type="http://schemas.openxmlformats.org/officeDocument/2006/relationships/tags" Target="../tags/tag237.xml" /><Relationship Id="rId19" Type="http://schemas.openxmlformats.org/officeDocument/2006/relationships/tags" Target="../tags/tag238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18" Type="http://schemas.openxmlformats.org/officeDocument/2006/relationships/tags" Target="../tags/tag266.xml" /><Relationship Id="rId19" Type="http://schemas.openxmlformats.org/officeDocument/2006/relationships/tags" Target="../tags/tag267.xml" /><Relationship Id="rId2" Type="http://schemas.openxmlformats.org/officeDocument/2006/relationships/tags" Target="../tags/tag250.xml" /><Relationship Id="rId20" Type="http://schemas.openxmlformats.org/officeDocument/2006/relationships/tags" Target="../tags/tag268.xml" /><Relationship Id="rId21" Type="http://schemas.openxmlformats.org/officeDocument/2006/relationships/tags" Target="../tags/tag269.xml" /><Relationship Id="rId22" Type="http://schemas.openxmlformats.org/officeDocument/2006/relationships/tags" Target="../tags/tag270.xml" /><Relationship Id="rId23" Type="http://schemas.openxmlformats.org/officeDocument/2006/relationships/tags" Target="../tags/tag271.xml" /><Relationship Id="rId24" Type="http://schemas.openxmlformats.org/officeDocument/2006/relationships/tags" Target="../tags/tag272.xml" /><Relationship Id="rId25" Type="http://schemas.openxmlformats.org/officeDocument/2006/relationships/tags" Target="../tags/tag273.xml" /><Relationship Id="rId26" Type="http://schemas.openxmlformats.org/officeDocument/2006/relationships/tags" Target="../tags/tag274.xml" /><Relationship Id="rId27" Type="http://schemas.openxmlformats.org/officeDocument/2006/relationships/tags" Target="../tags/tag275.xml" /><Relationship Id="rId28" Type="http://schemas.openxmlformats.org/officeDocument/2006/relationships/tags" Target="../tags/tag276.xml" /><Relationship Id="rId29" Type="http://schemas.openxmlformats.org/officeDocument/2006/relationships/tags" Target="../tags/tag277.xml" /><Relationship Id="rId3" Type="http://schemas.openxmlformats.org/officeDocument/2006/relationships/tags" Target="../tags/tag251.xml" /><Relationship Id="rId30" Type="http://schemas.openxmlformats.org/officeDocument/2006/relationships/tags" Target="../tags/tag278.xml" /><Relationship Id="rId31" Type="http://schemas.openxmlformats.org/officeDocument/2006/relationships/tags" Target="../tags/tag279.xml" /><Relationship Id="rId32" Type="http://schemas.openxmlformats.org/officeDocument/2006/relationships/tags" Target="../tags/tag280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9.xml" /><Relationship Id="rId11" Type="http://schemas.openxmlformats.org/officeDocument/2006/relationships/tags" Target="../tags/tag290.xml" /><Relationship Id="rId12" Type="http://schemas.openxmlformats.org/officeDocument/2006/relationships/tags" Target="../tags/tag291.xml" /><Relationship Id="rId13" Type="http://schemas.openxmlformats.org/officeDocument/2006/relationships/tags" Target="../tags/tag292.xml" /><Relationship Id="rId14" Type="http://schemas.openxmlformats.org/officeDocument/2006/relationships/tags" Target="../tags/tag293.xml" /><Relationship Id="rId15" Type="http://schemas.openxmlformats.org/officeDocument/2006/relationships/tags" Target="../tags/tag294.xml" /><Relationship Id="rId16" Type="http://schemas.openxmlformats.org/officeDocument/2006/relationships/tags" Target="../tags/tag295.xml" /><Relationship Id="rId2" Type="http://schemas.openxmlformats.org/officeDocument/2006/relationships/tags" Target="../tags/tag281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Relationship Id="rId7" Type="http://schemas.openxmlformats.org/officeDocument/2006/relationships/tags" Target="../tags/tag286.xml" /><Relationship Id="rId8" Type="http://schemas.openxmlformats.org/officeDocument/2006/relationships/tags" Target="../tags/tag287.xml" /><Relationship Id="rId9" Type="http://schemas.openxmlformats.org/officeDocument/2006/relationships/tags" Target="../tags/tag28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011242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建立健康的睡眠习惯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了解睡眠的重要性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建立良好的睡眠习惯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特殊群体的睡眠需求与应对策略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长期保持健康睡眠的规划与建议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解决常见的睡眠问题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提高睡眠质量的辅助措施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了解睡眠的重要性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睡眠对健康的影响</a:t>
            </a:r>
            <a:endParaRPr lang="zh-CN" altLang="en-US"/>
          </a:p>
        </p:txBody>
      </p:sp>
      <p:sp>
        <p:nvSpPr>
          <p:cNvPr id="104901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1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睡眠不足会导致记忆力下降、注意力不集中等问题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睡眠对生长发育至关重要，尤其是青少年和儿童时期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睡眠质量会影响情绪，睡眠不足可能导致情绪不稳定、焦虑等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充足的睡眠有助于提高免疫力，减少患病风险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睡眠不足的后果</a:t>
            </a:r>
            <a:endParaRPr lang="zh-CN" altLang="en-US"/>
          </a:p>
        </p:txBody>
      </p:sp>
      <p:sp>
        <p:nvSpPr>
          <p:cNvPr id="104910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影响身体健康：睡眠不足会导致免疫力下降，容易生病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影响精神状态：睡眠不足会导致注意力不集中，记忆力下降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影响情绪：睡眠不足会导致情绪不稳定，容易烦躁、焦虑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影响工作效率：睡眠不足会导致工作效率下降，容易出错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睡眠质量的评估标准</a:t>
            </a:r>
            <a:endParaRPr lang="zh-CN" altLang="en-US"/>
          </a:p>
        </p:txBody>
      </p:sp>
      <p:sp>
        <p:nvSpPr>
          <p:cNvPr id="10491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入睡时间：能在30分钟内入睡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睡眠时长：每晚能保持7-8小时的睡眠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睡眠质量：睡眠过程中无频繁醒来或做梦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起床感觉：早晨醒来后感觉精力充沛，无疲劳感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不同年龄段所需的睡眠时间</a:t>
            </a:r>
            <a:endParaRPr lang="zh-CN" altLang="en-US"/>
          </a:p>
        </p:txBody>
      </p:sp>
      <p:sp>
        <p:nvSpPr>
          <p:cNvPr id="1049240" name="任意多边形 3"/>
          <p:cNvSpPr/>
          <p:nvPr>
            <p:custDataLst>
              <p:tags r:id="rId2"/>
            </p:custDataLst>
          </p:nvPr>
        </p:nvSpPr>
        <p:spPr>
          <a:xfrm>
            <a:off x="769011" y="2602368"/>
            <a:ext cx="10401433" cy="1797515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2" name="圆角矩形 4"/>
          <p:cNvSpPr/>
          <p:nvPr>
            <p:custDataLst>
              <p:tags r:id="rId3"/>
            </p:custDataLst>
          </p:nvPr>
        </p:nvSpPr>
        <p:spPr>
          <a:xfrm>
            <a:off x="1358958" y="2530040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椭圆 5"/>
          <p:cNvSpPr/>
          <p:nvPr>
            <p:custDataLst>
              <p:tags r:id="rId4"/>
            </p:custDataLst>
          </p:nvPr>
        </p:nvSpPr>
        <p:spPr>
          <a:xfrm>
            <a:off x="2002994" y="3355211"/>
            <a:ext cx="205035" cy="20503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46" name="正文"/>
          <p:cNvSpPr txBox="1"/>
          <p:nvPr>
            <p:custDataLst>
              <p:tags r:id="rId5"/>
            </p:custDataLst>
          </p:nvPr>
        </p:nvSpPr>
        <p:spPr>
          <a:xfrm>
            <a:off x="1035682" y="1490400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新生儿：每天需要16-17小时的睡眠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20"/>
          <p:cNvSpPr/>
          <p:nvPr>
            <p:custDataLst>
              <p:tags r:id="rId6"/>
            </p:custDataLst>
          </p:nvPr>
        </p:nvSpPr>
        <p:spPr>
          <a:xfrm>
            <a:off x="3659626" y="3310557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50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03033" y="4148307"/>
            <a:ext cx="206922" cy="20692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2" name="正文"/>
          <p:cNvSpPr txBox="1"/>
          <p:nvPr>
            <p:custDataLst>
              <p:tags r:id="rId8"/>
            </p:custDataLst>
          </p:nvPr>
        </p:nvSpPr>
        <p:spPr>
          <a:xfrm>
            <a:off x="3336350" y="2260224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幼儿：每天需要12-14小时的睡眠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圆角矩形 6"/>
          <p:cNvSpPr/>
          <p:nvPr>
            <p:custDataLst>
              <p:tags r:id="rId9"/>
            </p:custDataLst>
          </p:nvPr>
        </p:nvSpPr>
        <p:spPr>
          <a:xfrm>
            <a:off x="6063440" y="3412445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6847" y="4250195"/>
            <a:ext cx="206922" cy="20692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11"/>
            </p:custDataLst>
          </p:nvPr>
        </p:nvSpPr>
        <p:spPr>
          <a:xfrm>
            <a:off x="5740164" y="2376578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学龄儿童：每天需要10-11小时的睡眠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8"/>
          <p:cNvSpPr/>
          <p:nvPr>
            <p:custDataLst>
              <p:tags r:id="rId12"/>
            </p:custDataLst>
          </p:nvPr>
        </p:nvSpPr>
        <p:spPr>
          <a:xfrm>
            <a:off x="8429518" y="282815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62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72925" y="3665908"/>
            <a:ext cx="206922" cy="206922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14"/>
            </p:custDataLst>
          </p:nvPr>
        </p:nvSpPr>
        <p:spPr>
          <a:xfrm>
            <a:off x="8106242" y="1752669"/>
            <a:ext cx="2139659" cy="907562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成年人：每天需要7-9小时的睡眠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椭圆 28"/>
          <p:cNvSpPr/>
          <p:nvPr>
            <p:custDataLst>
              <p:tags r:id="rId15"/>
            </p:custDataLst>
          </p:nvPr>
        </p:nvSpPr>
        <p:spPr>
          <a:xfrm>
            <a:off x="3063389" y="3823773"/>
            <a:ext cx="206922" cy="20692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68" name="圆角矩形 29"/>
          <p:cNvSpPr/>
          <p:nvPr>
            <p:custDataLst>
              <p:tags r:id="rId16"/>
            </p:custDataLst>
          </p:nvPr>
        </p:nvSpPr>
        <p:spPr>
          <a:xfrm>
            <a:off x="2419353" y="454768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17"/>
            </p:custDataLst>
          </p:nvPr>
        </p:nvSpPr>
        <p:spPr>
          <a:xfrm>
            <a:off x="2096706" y="5070964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婴儿：每天需要14-15小时的睡眠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04940" y="4290447"/>
            <a:ext cx="206922" cy="20692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74" name="圆角矩形 14"/>
          <p:cNvSpPr/>
          <p:nvPr>
            <p:custDataLst>
              <p:tags r:id="rId19"/>
            </p:custDataLst>
          </p:nvPr>
        </p:nvSpPr>
        <p:spPr>
          <a:xfrm>
            <a:off x="4861533" y="5026938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0"/>
            </p:custDataLst>
          </p:nvPr>
        </p:nvSpPr>
        <p:spPr>
          <a:xfrm>
            <a:off x="4538257" y="5547701"/>
            <a:ext cx="2139659" cy="7025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学龄前儿童：每天需要11-13小时的睡眠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908754" y="4052078"/>
            <a:ext cx="206922" cy="20692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0" name="圆角矩形 33"/>
          <p:cNvSpPr/>
          <p:nvPr>
            <p:custDataLst>
              <p:tags r:id="rId22"/>
            </p:custDataLst>
          </p:nvPr>
        </p:nvSpPr>
        <p:spPr>
          <a:xfrm>
            <a:off x="7265347" y="4757122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82" name="正文"/>
          <p:cNvSpPr txBox="1"/>
          <p:nvPr>
            <p:custDataLst>
              <p:tags r:id="rId23"/>
            </p:custDataLst>
          </p:nvPr>
        </p:nvSpPr>
        <p:spPr>
          <a:xfrm>
            <a:off x="6942071" y="5292351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青少年：每天需要8-10小时的睡眠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244014" y="3098603"/>
            <a:ext cx="206922" cy="206922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86" name="圆角矩形 11"/>
          <p:cNvSpPr/>
          <p:nvPr>
            <p:custDataLst>
              <p:tags r:id="rId25"/>
            </p:custDataLst>
          </p:nvPr>
        </p:nvSpPr>
        <p:spPr>
          <a:xfrm>
            <a:off x="9599978" y="3835094"/>
            <a:ext cx="1494365" cy="41447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6"/>
            </p:custDataLst>
          </p:nvPr>
        </p:nvSpPr>
        <p:spPr>
          <a:xfrm>
            <a:off x="9277331" y="4351455"/>
            <a:ext cx="2139659" cy="82768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老年人：每天需要7-8小时的睡眠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3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建立良好的睡眠习惯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9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保持规律的睡眠时间</a:t>
            </a:r>
            <a:endParaRPr lang="zh-CN" altLang="en-US"/>
          </a:p>
        </p:txBody>
      </p:sp>
      <p:sp>
        <p:nvSpPr>
          <p:cNvPr id="1049392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每天按时上床睡觉和起床，形成固定的生物钟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8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避免晚上过度刺激，如喝咖啡、玩手机等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确保睡眠环境舒适、安静、黑暗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适当进行体育锻炼，有助于改善睡眠质量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睡前放松身心的方法</a:t>
            </a:r>
            <a:endParaRPr lang="zh-CN" altLang="en-US"/>
          </a:p>
        </p:txBody>
      </p:sp>
      <p:sp>
        <p:nvSpPr>
          <p:cNvPr id="1049462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深呼吸：缓慢地吸气，然后慢慢地呼气，有助于放松身心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冥想：专注于呼吸或一个平静的画面，有助于减少思绪，放松身心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瑜伽：做一些简单的瑜伽动作，有助于放松肌肉，减轻压力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阅读：阅读一些轻松的书籍，有助于转移注意力，放松身心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听音乐：听一些舒缓的音乐，有助于放松心情，减轻压力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0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泡脚：用热水泡脚，有助于促进血液循环，放松身心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6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4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避免刺激性物质和活动</a:t>
            </a:r>
            <a:endParaRPr lang="zh-CN" altLang="en-US"/>
          </a:p>
        </p:txBody>
      </p:sp>
      <p:sp>
        <p:nvSpPr>
          <p:cNvPr id="10495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避免咖啡因和尼古丁等刺激性物质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避免睡前饮酒和吃重口味食物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避免晚上剧烈运动和过度刺激的活动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保持睡眠环境的安静和舒适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创造舒适的睡眠环境</a:t>
            </a:r>
            <a:endParaRPr lang="zh-CN" altLang="en-US"/>
          </a:p>
        </p:txBody>
      </p:sp>
      <p:sp>
        <p:nvSpPr>
          <p:cNvPr id="10495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保持卧室整洁、安静、舒适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选择合适的床垫和枕头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保持适当的室内温度和湿度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避免使用电子设备，减少光线干扰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5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65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解决常见的睡眠问题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70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失眠的应对方法</a:t>
            </a:r>
            <a:endParaRPr lang="zh-CN" altLang="en-US"/>
          </a:p>
        </p:txBody>
      </p:sp>
      <p:sp>
        <p:nvSpPr>
          <p:cNvPr id="104970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1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2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73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3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4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保持规律的作息时间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如果长时间无法入睡，可以起床走动，等感到困意再回床上睡觉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8" name="正文"/>
          <p:cNvSpPr txBox="1"/>
          <p:nvPr>
            <p:custDataLst>
              <p:tags r:id="rId29"/>
            </p:custDataLst>
          </p:nvPr>
        </p:nvSpPr>
        <p:spPr>
          <a:xfrm>
            <a:off x="824122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避免在床上进行其他活动，如看电视、玩手机等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0" name="正文"/>
          <p:cNvSpPr txBox="1"/>
          <p:nvPr>
            <p:custDataLst>
              <p:tags r:id="rId30"/>
            </p:custDataLst>
          </p:nvPr>
        </p:nvSpPr>
        <p:spPr>
          <a:xfrm>
            <a:off x="1786752" y="2726939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避免晚上过度刺激，如喝咖啡、茶等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正文"/>
          <p:cNvSpPr txBox="1"/>
          <p:nvPr>
            <p:custDataLst>
              <p:tags r:id="rId31"/>
            </p:custDataLst>
          </p:nvPr>
        </p:nvSpPr>
        <p:spPr>
          <a:xfrm>
            <a:off x="644657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睡前放松身心，如深呼吸、瑜伽、冥想等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4" name="正文"/>
          <p:cNvSpPr txBox="1"/>
          <p:nvPr>
            <p:custDataLst>
              <p:tags r:id="rId32"/>
            </p:custDataLst>
          </p:nvPr>
        </p:nvSpPr>
        <p:spPr>
          <a:xfrm>
            <a:off x="3581404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创造舒适的睡眠环境，如安静、黑暗、适当的温度和湿度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8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打鼾和呼吸暂停的改善建议</a:t>
            </a:r>
            <a:endParaRPr lang="zh-CN" altLang="en-US"/>
          </a:p>
        </p:txBody>
      </p:sp>
      <p:sp>
        <p:nvSpPr>
          <p:cNvPr id="1049802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04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806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保持良好的生活习惯，如戒烟、限酒、保持良好的饮食习惯等。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10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12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保持适当的体重，避免肥胖。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16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18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保持良好的睡眠姿势，避免仰卧位。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2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24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使用辅助设备，如呼吸机、口腔矫治器等。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82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830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定期进行健康检查，及时发现并治疗相关疾病。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8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梦魇和夜惊的处理方式</a:t>
            </a:r>
            <a:endParaRPr lang="zh-CN" altLang="en-US"/>
          </a:p>
        </p:txBody>
      </p:sp>
      <p:sp>
        <p:nvSpPr>
          <p:cNvPr id="104987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保持良好的睡眠环境：安静、黑暗、舒适的睡眠环境有助于减少梦魇和夜惊的发生。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保持规律的作息时间：每天按时上床睡觉和起床，有助于调整生物钟，减少梦魇和夜惊的发生。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避免刺激性食物：睡前避免摄入过多的咖啡因、酒精和辛辣食物，有助于减少梦魇和夜惊的发生。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8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放松心情：睡前进行深呼吸、冥想等放松练习，有助于减少梦魇和夜惊的发生。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https://d.book118.com/226101124240010040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TYPE" val="m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14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3">
      <vt:lpstr>Arial</vt:lpstr>
      <vt:lpstr>Calibri</vt:lpstr>
      <vt:lpstr>微软雅黑</vt:lpstr>
      <vt:lpstr>Wingdings</vt:lpstr>
      <vt:lpstr>Calibri Light</vt:lpstr>
      <vt:lpstr>Office Theme</vt:lpstr>
      <vt:lpstr>建立健康的睡眠习惯</vt:lpstr>
      <vt:lpstr>目录</vt:lpstr>
      <vt:lpstr>了解睡眠的重要性</vt:lpstr>
      <vt:lpstr>睡眠对健康的影响</vt:lpstr>
      <vt:lpstr>睡眠不足的后果</vt:lpstr>
      <vt:lpstr>睡眠质量的评估标准</vt:lpstr>
      <vt:lpstr>不同年龄段所需的睡眠时间</vt:lpstr>
      <vt:lpstr>建立良好的睡眠习惯</vt:lpstr>
      <vt:lpstr>保持规律的睡眠时间</vt:lpstr>
      <vt:lpstr>睡前放松身心的方法</vt:lpstr>
      <vt:lpstr>避免刺激性物质和活动</vt:lpstr>
      <vt:lpstr>创造舒适的睡眠环境</vt:lpstr>
      <vt:lpstr>解决常见的睡眠问题</vt:lpstr>
      <vt:lpstr>失眠的应对方法</vt:lpstr>
      <vt:lpstr>打鼾和呼吸暂停的改善建议</vt:lpstr>
      <vt:lpstr>梦魇和夜惊的处理方式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2024-09-07T13:31:00.547</cp:lastPrinted>
  <dcterms:created xsi:type="dcterms:W3CDTF">2024-09-07T05:31:00Z</dcterms:created>
  <dcterms:modified xsi:type="dcterms:W3CDTF">2024-09-07T05:31:02Z</dcterms:modified>
</cp:coreProperties>
</file>