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186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16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tags" Target="../tags/tag13.xml" /><Relationship Id="rId8" Type="http://schemas.openxmlformats.org/officeDocument/2006/relationships/tags" Target="../tags/tag14.xml" /><Relationship Id="rId9" Type="http://schemas.openxmlformats.org/officeDocument/2006/relationships/tags" Target="../tags/tag15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22.xml" /><Relationship Id="rId3" Type="http://schemas.openxmlformats.org/officeDocument/2006/relationships/tags" Target="../tags/tag23.xml" /><Relationship Id="rId4" Type="http://schemas.openxmlformats.org/officeDocument/2006/relationships/tags" Target="../tags/tag24.xml" /><Relationship Id="rId5" Type="http://schemas.openxmlformats.org/officeDocument/2006/relationships/tags" Target="../tags/tag25.xml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44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4.xml" /><Relationship Id="rId3" Type="http://schemas.openxmlformats.org/officeDocument/2006/relationships/tags" Target="../tags/tag55.xml" /><Relationship Id="rId4" Type="http://schemas.openxmlformats.org/officeDocument/2006/relationships/tags" Target="../tags/tag56.xml" /><Relationship Id="rId5" Type="http://schemas.openxmlformats.org/officeDocument/2006/relationships/tags" Target="../tags/tag57.xml" /><Relationship Id="rId6" Type="http://schemas.openxmlformats.org/officeDocument/2006/relationships/tags" Target="../tags/tag58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24CE91-585D-4DC5-A9F1-190152E1B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5D6472-52ED-4658-B6E8-7209E2386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53C04D-6AED-429E-B64C-E3DFBDB9F9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1630B1-FFEA-48F6-8AA5-D3DE77ECC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DC7E8A-8F97-45FC-9CE1-DBCC48D374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01DF05-F660-4E5E-8781-7E0DBB6693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8FFFC2-AC60-4B49-8362-BA7596976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E586AD-E6D7-48E1-ADA9-0608998E5E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62DBF8-D9FD-4375-9FE5-285D5DDC0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5DDF91-1C14-4A27-A0ED-B352EAAFA8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88775A-4EA6-423F-A811-3FEFE0471C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热个体户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12314" r="7229"/>
          <a:stretch>
            <a:fillRect/>
          </a:stretch>
        </p:blipFill>
        <p:spPr>
          <a:xfrm flipV="1">
            <a:off x="-635" y="0"/>
            <a:ext cx="12192000" cy="6857365"/>
          </a:xfrm>
          <a:prstGeom prst="rect">
            <a:avLst/>
          </a:prstGeom>
        </p:spPr>
      </p:pic>
      <p:sp>
        <p:nvSpPr>
          <p:cNvPr id="9" name="署名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1098550" y="4037965"/>
            <a:ext cx="1943100" cy="4368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4"/>
              </a:gs>
            </a:gsLst>
            <a:lin ang="0" scaled="0"/>
          </a:gradFill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007110" y="2699385"/>
            <a:ext cx="6332855" cy="105156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40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1007110" y="1318895"/>
            <a:ext cx="6333490" cy="156083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5600" b="0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cxnSp>
        <p:nvCxnSpPr>
          <p:cNvPr id="22" name="直接连接符 21"/>
          <p:cNvCxnSpPr/>
          <p:nvPr>
            <p:custDataLst>
              <p:tags r:id="rId3"/>
            </p:custDataLst>
          </p:nvPr>
        </p:nvCxnSpPr>
        <p:spPr>
          <a:xfrm>
            <a:off x="11513820" y="495300"/>
            <a:ext cx="133985" cy="0"/>
          </a:xfrm>
          <a:prstGeom prst="line">
            <a:avLst/>
          </a:prstGeom>
          <a:ln w="12700"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4"/>
            </p:custDataLst>
          </p:nvPr>
        </p:nvCxnSpPr>
        <p:spPr>
          <a:xfrm>
            <a:off x="11513820" y="553720"/>
            <a:ext cx="133985" cy="0"/>
          </a:xfrm>
          <a:prstGeom prst="line">
            <a:avLst/>
          </a:prstGeom>
          <a:ln w="12700"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5"/>
            </p:custDataLst>
          </p:nvPr>
        </p:nvCxnSpPr>
        <p:spPr>
          <a:xfrm>
            <a:off x="11513820" y="612140"/>
            <a:ext cx="133985" cy="0"/>
          </a:xfrm>
          <a:prstGeom prst="line">
            <a:avLst/>
          </a:prstGeom>
          <a:ln w="12700"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V="1">
            <a:off x="635" y="0"/>
            <a:ext cx="12191365" cy="6858000"/>
          </a:xfrm>
          <a:prstGeom prst="rect">
            <a:avLst/>
          </a:prstGeom>
        </p:spPr>
      </p:pic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5160" y="349885"/>
            <a:ext cx="10535920" cy="6826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</a:gsLst>
                  <a:lin ang="2460000" scaled="0"/>
                </a:gra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0" name="图片 49" descr="二万个通过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b="9017"/>
          <a:stretch>
            <a:fillRect/>
          </a:stretch>
        </p:blipFill>
        <p:spPr>
          <a:xfrm>
            <a:off x="-635" y="0"/>
            <a:ext cx="12192635" cy="6857365"/>
          </a:xfrm>
          <a:prstGeom prst="rect">
            <a:avLst/>
          </a:prstGeom>
        </p:spPr>
      </p:pic>
      <p:sp>
        <p:nvSpPr>
          <p:cNvPr id="33" name="圆角矩形 32"/>
          <p:cNvSpPr/>
          <p:nvPr>
            <p:custDataLst>
              <p:tags r:id="rId3"/>
            </p:custDataLst>
          </p:nvPr>
        </p:nvSpPr>
        <p:spPr>
          <a:xfrm>
            <a:off x="10532110" y="4648200"/>
            <a:ext cx="572770" cy="7556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5302885" y="1183641"/>
            <a:ext cx="5888355" cy="197738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1500" b="0" i="0" u="none" strike="noStrike" kern="1200" cap="none" spc="0" normalizeH="0" baseline="0" noProof="1">
                <a:gradFill>
                  <a:gsLst>
                    <a:gs pos="0">
                      <a:schemeClr val="accent1">
                        <a:alpha val="20000"/>
                      </a:schemeClr>
                    </a:gs>
                    <a:gs pos="100000">
                      <a:schemeClr val="accent2">
                        <a:alpha val="20000"/>
                      </a:schemeClr>
                    </a:gs>
                  </a:gsLst>
                  <a:lin ang="10920000" scaled="0"/>
                </a:gradFill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r">
              <a:lnSpc>
                <a:spcPct val="110000"/>
              </a:lnSpc>
              <a:buClrTx/>
              <a:buSzTx/>
              <a:buFontTx/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5302885" y="3161030"/>
            <a:ext cx="5888355" cy="1352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4400" b="0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r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7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45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热个体户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12314" r="7229"/>
          <a:stretch>
            <a:fillRect/>
          </a:stretch>
        </p:blipFill>
        <p:spPr>
          <a:xfrm flipV="1">
            <a:off x="-635" y="0"/>
            <a:ext cx="12192000" cy="6857365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013460" y="1395730"/>
            <a:ext cx="6620510" cy="21475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err="1"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1013460" y="4037965"/>
            <a:ext cx="1943100" cy="4368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91440" tIns="45720" rIns="91440" bIns="45720" rtlCol="0" anchor="ctr" anchorCtr="0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jpeg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tags" Target="../tags/tag76.xml" /><Relationship Id="rId19" Type="http://schemas.openxmlformats.org/officeDocument/2006/relationships/tags" Target="../tags/tag77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382438" y="1285336"/>
            <a:ext cx="11427124" cy="489162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标题占位符 4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382438" y="331075"/>
            <a:ext cx="11427124" cy="8881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MiSans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9.xml" /><Relationship Id="rId11" Type="http://schemas.openxmlformats.org/officeDocument/2006/relationships/tags" Target="../tags/tag90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ags" Target="../tags/tag98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tags" Target="../tags/tag8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0.xml" /><Relationship Id="rId11" Type="http://schemas.openxmlformats.org/officeDocument/2006/relationships/tags" Target="../tags/tag111.xml" /><Relationship Id="rId12" Type="http://schemas.openxmlformats.org/officeDocument/2006/relationships/tags" Target="../tags/tag112.xml" /><Relationship Id="rId13" Type="http://schemas.openxmlformats.org/officeDocument/2006/relationships/tags" Target="../tags/tag113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2.xml" /><Relationship Id="rId11" Type="http://schemas.openxmlformats.org/officeDocument/2006/relationships/tags" Target="../tags/tag123.xml" /><Relationship Id="rId12" Type="http://schemas.openxmlformats.org/officeDocument/2006/relationships/tags" Target="../tags/tag124.xml" /><Relationship Id="rId13" Type="http://schemas.openxmlformats.org/officeDocument/2006/relationships/tags" Target="../tags/tag125.xml" /><Relationship Id="rId14" Type="http://schemas.openxmlformats.org/officeDocument/2006/relationships/tags" Target="../tags/tag126.xml" /><Relationship Id="rId15" Type="http://schemas.openxmlformats.org/officeDocument/2006/relationships/tags" Target="../tags/tag127.xml" /><Relationship Id="rId16" Type="http://schemas.openxmlformats.org/officeDocument/2006/relationships/tags" Target="../tags/tag128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tags" Target="../tags/tag120.xml" /><Relationship Id="rId9" Type="http://schemas.openxmlformats.org/officeDocument/2006/relationships/tags" Target="../tags/tag1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0.xml" /><Relationship Id="rId11" Type="http://schemas.openxmlformats.org/officeDocument/2006/relationships/tags" Target="../tags/tag141.xml" /><Relationship Id="rId12" Type="http://schemas.openxmlformats.org/officeDocument/2006/relationships/tags" Target="../tags/tag142.xml" /><Relationship Id="rId13" Type="http://schemas.openxmlformats.org/officeDocument/2006/relationships/tags" Target="../tags/tag143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2.xml" /><Relationship Id="rId11" Type="http://schemas.openxmlformats.org/officeDocument/2006/relationships/tags" Target="../tags/tag153.xml" /><Relationship Id="rId12" Type="http://schemas.openxmlformats.org/officeDocument/2006/relationships/tags" Target="../tags/tag154.xml" /><Relationship Id="rId13" Type="http://schemas.openxmlformats.org/officeDocument/2006/relationships/tags" Target="../tags/tag155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tags" Target="../tags/tag149.xml" /><Relationship Id="rId8" Type="http://schemas.openxmlformats.org/officeDocument/2006/relationships/tags" Target="../tags/tag150.xml" /><Relationship Id="rId9" Type="http://schemas.openxmlformats.org/officeDocument/2006/relationships/tags" Target="../tags/tag15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14" Type="http://schemas.openxmlformats.org/officeDocument/2006/relationships/tags" Target="../tags/tag168.xml" /><Relationship Id="rId15" Type="http://schemas.openxmlformats.org/officeDocument/2006/relationships/tags" Target="../tags/tag169.xml" /><Relationship Id="rId16" Type="http://schemas.openxmlformats.org/officeDocument/2006/relationships/tags" Target="../tags/tag170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6115215123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>
            <a:normAutofit fontScale="97500"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WPS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单击此处添加文档副标题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2023年中国房地产行业发展报告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54" name="直接连接符 53"/>
          <p:cNvCxnSpPr/>
          <p:nvPr>
            <p:custDataLst>
              <p:tags r:id="rId4"/>
            </p:custDataLst>
          </p:nvPr>
        </p:nvCxnSpPr>
        <p:spPr>
          <a:xfrm>
            <a:off x="6768465" y="1370330"/>
            <a:ext cx="3785870" cy="0"/>
          </a:xfrm>
          <a:prstGeom prst="line">
            <a:avLst/>
          </a:prstGeom>
          <a:ln w="15875">
            <a:gradFill>
              <a:gsLst>
                <a:gs pos="0">
                  <a:srgbClr val="5387FF"/>
                </a:gs>
                <a:gs pos="100000">
                  <a:srgbClr val="B162FF">
                    <a:alpha val="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序号"/>
          <p:cNvSpPr txBox="1"/>
          <p:nvPr>
            <p:custDataLst>
              <p:tags r:id="rId5"/>
            </p:custDataLst>
          </p:nvPr>
        </p:nvSpPr>
        <p:spPr>
          <a:xfrm>
            <a:off x="9411335" y="1545590"/>
            <a:ext cx="1372870" cy="11004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lvl="0" algn="l" defTabSz="914400" rtl="0" eaLnBrk="1" latinLnBrk="0" hangingPunct="1">
              <a:buClrTx/>
              <a:buSzTx/>
              <a:buFontTx/>
              <a:defRPr sz="6000" kern="1200">
                <a:gradFill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</a:gsLst>
                  <a:lin ang="2460000" scaled="0"/>
                </a:gradFill>
                <a:latin typeface="+mj-lt"/>
                <a:ea typeface="+mj-lt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ym typeface="+mn-ea"/>
              </a:rPr>
              <a:t>02</a:t>
            </a:r>
            <a:endParaRPr lang="en-US" altLang="zh-CN">
              <a:sym typeface="+mn-ea"/>
            </a:endParaRPr>
          </a:p>
        </p:txBody>
      </p:sp>
      <p:sp>
        <p:nvSpPr>
          <p:cNvPr id="62" name="标题"/>
          <p:cNvSpPr txBox="1"/>
          <p:nvPr>
            <p:custDataLst>
              <p:tags r:id="rId6"/>
            </p:custDataLst>
          </p:nvPr>
        </p:nvSpPr>
        <p:spPr>
          <a:xfrm>
            <a:off x="6768465" y="1546225"/>
            <a:ext cx="2533015" cy="101346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charset="-122"/>
                <a:sym typeface="+mn-ea"/>
              </a:rPr>
              <a:t>2023年中国房地产市场运行情况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lt"/>
              <a:cs typeface="MiSans" panose="00000500000000000000" charset="-122"/>
              <a:sym typeface="+mn-ea"/>
            </a:endParaRPr>
          </a:p>
        </p:txBody>
      </p:sp>
      <p:cxnSp>
        <p:nvCxnSpPr>
          <p:cNvPr id="4" name="直接连接符 3"/>
          <p:cNvCxnSpPr/>
          <p:nvPr>
            <p:custDataLst>
              <p:tags r:id="rId7"/>
            </p:custDataLst>
          </p:nvPr>
        </p:nvCxnSpPr>
        <p:spPr>
          <a:xfrm>
            <a:off x="1678940" y="1370330"/>
            <a:ext cx="3785870" cy="0"/>
          </a:xfrm>
          <a:prstGeom prst="line">
            <a:avLst/>
          </a:prstGeom>
          <a:ln w="15875">
            <a:gradFill>
              <a:gsLst>
                <a:gs pos="0">
                  <a:srgbClr val="5387FF"/>
                </a:gs>
                <a:gs pos="100000">
                  <a:srgbClr val="B162FF">
                    <a:alpha val="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序号"/>
          <p:cNvSpPr txBox="1"/>
          <p:nvPr>
            <p:custDataLst>
              <p:tags r:id="rId8"/>
            </p:custDataLst>
          </p:nvPr>
        </p:nvSpPr>
        <p:spPr>
          <a:xfrm>
            <a:off x="4321810" y="1545590"/>
            <a:ext cx="1372870" cy="11004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lvl="0" algn="l" defTabSz="914400" rtl="0" eaLnBrk="1" latinLnBrk="0" hangingPunct="1">
              <a:buClrTx/>
              <a:buSzTx/>
              <a:buFontTx/>
              <a:defRPr sz="6000" kern="1200">
                <a:gradFill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</a:gsLst>
                  <a:lin ang="2460000" scaled="0"/>
                </a:gradFill>
                <a:latin typeface="+mj-lt"/>
                <a:ea typeface="+mj-lt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ym typeface="+mn-ea"/>
              </a:rPr>
              <a:t>01</a:t>
            </a:r>
            <a:endParaRPr lang="en-US" altLang="zh-CN">
              <a:sym typeface="+mn-ea"/>
            </a:endParaRPr>
          </a:p>
        </p:txBody>
      </p:sp>
      <p:sp>
        <p:nvSpPr>
          <p:cNvPr id="8" name="标题"/>
          <p:cNvSpPr txBox="1"/>
          <p:nvPr>
            <p:custDataLst>
              <p:tags r:id="rId9"/>
            </p:custDataLst>
          </p:nvPr>
        </p:nvSpPr>
        <p:spPr>
          <a:xfrm>
            <a:off x="1678940" y="1546225"/>
            <a:ext cx="2534285" cy="101346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charset="-122"/>
                <a:sym typeface="+mn-ea"/>
              </a:rPr>
              <a:t>2023年中国房地产行业概述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lt"/>
              <a:cs typeface="MiSans" panose="00000500000000000000" charset="-122"/>
              <a:sym typeface="+mn-ea"/>
            </a:endParaRPr>
          </a:p>
        </p:txBody>
      </p:sp>
      <p:cxnSp>
        <p:nvCxnSpPr>
          <p:cNvPr id="49" name="直接连接符 48"/>
          <p:cNvCxnSpPr/>
          <p:nvPr>
            <p:custDataLst>
              <p:tags r:id="rId10"/>
            </p:custDataLst>
          </p:nvPr>
        </p:nvCxnSpPr>
        <p:spPr>
          <a:xfrm>
            <a:off x="1679575" y="3093085"/>
            <a:ext cx="3785870" cy="0"/>
          </a:xfrm>
          <a:prstGeom prst="line">
            <a:avLst/>
          </a:prstGeom>
          <a:ln w="15875">
            <a:gradFill>
              <a:gsLst>
                <a:gs pos="0">
                  <a:srgbClr val="5387FF"/>
                </a:gs>
                <a:gs pos="100000">
                  <a:srgbClr val="B162FF">
                    <a:alpha val="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序号"/>
          <p:cNvSpPr txBox="1"/>
          <p:nvPr>
            <p:custDataLst>
              <p:tags r:id="rId11"/>
            </p:custDataLst>
          </p:nvPr>
        </p:nvSpPr>
        <p:spPr>
          <a:xfrm>
            <a:off x="4322445" y="3268345"/>
            <a:ext cx="1372870" cy="11004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lvl="0" algn="l" defTabSz="914400" rtl="0" eaLnBrk="1" latinLnBrk="0" hangingPunct="1">
              <a:buClrTx/>
              <a:buSzTx/>
              <a:buFontTx/>
              <a:defRPr sz="6000" kern="1200">
                <a:gradFill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</a:gsLst>
                  <a:lin ang="2460000" scaled="0"/>
                </a:gradFill>
                <a:latin typeface="+mj-lt"/>
                <a:ea typeface="+mj-lt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ym typeface="+mn-ea"/>
              </a:rPr>
              <a:t>03</a:t>
            </a:r>
            <a:endParaRPr lang="en-US" altLang="zh-CN">
              <a:sym typeface="+mn-ea"/>
            </a:endParaRPr>
          </a:p>
        </p:txBody>
      </p:sp>
      <p:sp>
        <p:nvSpPr>
          <p:cNvPr id="52" name="标题"/>
          <p:cNvSpPr txBox="1"/>
          <p:nvPr>
            <p:custDataLst>
              <p:tags r:id="rId12"/>
            </p:custDataLst>
          </p:nvPr>
        </p:nvSpPr>
        <p:spPr>
          <a:xfrm>
            <a:off x="1679575" y="3268980"/>
            <a:ext cx="2533650" cy="101346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charset="-122"/>
                <a:sym typeface="+mn-ea"/>
              </a:rPr>
              <a:t>2023年中国房地产行业主要问题与挑战</a:t>
            </a:r>
            <a:endParaRPr lang="zh-CN" altLang="en-US" sz="220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lt"/>
              <a:cs typeface="MiSans" panose="00000500000000000000" charset="-122"/>
              <a:sym typeface="+mn-ea"/>
            </a:endParaRPr>
          </a:p>
        </p:txBody>
      </p:sp>
      <p:cxnSp>
        <p:nvCxnSpPr>
          <p:cNvPr id="10" name="直接连接符 9"/>
          <p:cNvCxnSpPr/>
          <p:nvPr>
            <p:custDataLst>
              <p:tags r:id="rId13"/>
            </p:custDataLst>
          </p:nvPr>
        </p:nvCxnSpPr>
        <p:spPr>
          <a:xfrm>
            <a:off x="1680210" y="4815840"/>
            <a:ext cx="3785870" cy="0"/>
          </a:xfrm>
          <a:prstGeom prst="line">
            <a:avLst/>
          </a:prstGeom>
          <a:ln w="15875">
            <a:gradFill>
              <a:gsLst>
                <a:gs pos="0">
                  <a:srgbClr val="5387FF"/>
                </a:gs>
                <a:gs pos="100000">
                  <a:srgbClr val="B162FF">
                    <a:alpha val="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序号"/>
          <p:cNvSpPr txBox="1"/>
          <p:nvPr>
            <p:custDataLst>
              <p:tags r:id="rId14"/>
            </p:custDataLst>
          </p:nvPr>
        </p:nvSpPr>
        <p:spPr>
          <a:xfrm>
            <a:off x="4323080" y="4991100"/>
            <a:ext cx="1372870" cy="11004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lvl="0" algn="l" defTabSz="914400" rtl="0" eaLnBrk="1" latinLnBrk="0" hangingPunct="1">
              <a:buClrTx/>
              <a:buSzTx/>
              <a:buFontTx/>
              <a:defRPr sz="6000" kern="1200">
                <a:gradFill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</a:gsLst>
                  <a:lin ang="2460000" scaled="0"/>
                </a:gradFill>
                <a:latin typeface="+mj-lt"/>
                <a:ea typeface="+mj-lt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ym typeface="+mn-ea"/>
              </a:rPr>
              <a:t>05</a:t>
            </a:r>
            <a:endParaRPr lang="en-US" altLang="zh-CN">
              <a:sym typeface="+mn-ea"/>
            </a:endParaRPr>
          </a:p>
        </p:txBody>
      </p:sp>
      <p:sp>
        <p:nvSpPr>
          <p:cNvPr id="13" name="标题"/>
          <p:cNvSpPr txBox="1"/>
          <p:nvPr>
            <p:custDataLst>
              <p:tags r:id="rId15"/>
            </p:custDataLst>
          </p:nvPr>
        </p:nvSpPr>
        <p:spPr>
          <a:xfrm>
            <a:off x="1680210" y="4991735"/>
            <a:ext cx="2533015" cy="101346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charset="-122"/>
                <a:sym typeface="+mn-ea"/>
              </a:rPr>
              <a:t>促进中国房地产行业健康发展的建议与对策</a:t>
            </a:r>
            <a:endParaRPr lang="zh-CN" altLang="en-US" sz="220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lt"/>
              <a:cs typeface="MiSans" panose="00000500000000000000" charset="-122"/>
              <a:sym typeface="+mn-ea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16"/>
            </p:custDataLst>
          </p:nvPr>
        </p:nvCxnSpPr>
        <p:spPr>
          <a:xfrm>
            <a:off x="6768465" y="3093085"/>
            <a:ext cx="3785870" cy="0"/>
          </a:xfrm>
          <a:prstGeom prst="line">
            <a:avLst/>
          </a:prstGeom>
          <a:ln w="15875">
            <a:gradFill>
              <a:gsLst>
                <a:gs pos="0">
                  <a:srgbClr val="5387FF"/>
                </a:gs>
                <a:gs pos="100000">
                  <a:srgbClr val="B162FF">
                    <a:alpha val="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序号"/>
          <p:cNvSpPr txBox="1"/>
          <p:nvPr>
            <p:custDataLst>
              <p:tags r:id="rId17"/>
            </p:custDataLst>
          </p:nvPr>
        </p:nvSpPr>
        <p:spPr>
          <a:xfrm>
            <a:off x="9411335" y="3268345"/>
            <a:ext cx="1372870" cy="11004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lvl="0" algn="l" defTabSz="914400" rtl="0" eaLnBrk="1" latinLnBrk="0" hangingPunct="1">
              <a:buClrTx/>
              <a:buSzTx/>
              <a:buFontTx/>
              <a:defRPr sz="6000" kern="1200">
                <a:gradFill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</a:gsLst>
                  <a:lin ang="2460000" scaled="0"/>
                </a:gradFill>
                <a:latin typeface="+mj-lt"/>
                <a:ea typeface="+mj-lt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ym typeface="+mn-ea"/>
              </a:rPr>
              <a:t>04</a:t>
            </a:r>
            <a:endParaRPr lang="en-US" altLang="zh-CN">
              <a:sym typeface="+mn-ea"/>
            </a:endParaRPr>
          </a:p>
        </p:txBody>
      </p:sp>
      <p:sp>
        <p:nvSpPr>
          <p:cNvPr id="23" name="标题"/>
          <p:cNvSpPr txBox="1"/>
          <p:nvPr>
            <p:custDataLst>
              <p:tags r:id="rId18"/>
            </p:custDataLst>
          </p:nvPr>
        </p:nvSpPr>
        <p:spPr>
          <a:xfrm>
            <a:off x="6768465" y="3268980"/>
            <a:ext cx="2534285" cy="101346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charset="-122"/>
                <a:sym typeface="+mn-ea"/>
              </a:rPr>
              <a:t>2023年中国房地产行业发展前景与展望</a:t>
            </a:r>
            <a:endParaRPr lang="zh-CN" altLang="en-US" sz="220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lt"/>
              <a:cs typeface="MiSans" panose="00000500000000000000" charset="-122"/>
              <a:sym typeface="+mn-ea"/>
            </a:endParaRPr>
          </a:p>
        </p:txBody>
      </p: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2023年中国房地产行业概述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房地产市场总体概况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供需情况：需求依然旺盛，供应相对紧张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价格走势：稳中有升，涨幅趋稳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区域特征：一线城市需求旺盛，二线城市热度较高，三四线城市需求疲软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政策影响：政府调控力度加大，对房地产市场产生一定影响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行业政策环境分析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972714" y="1775192"/>
            <a:ext cx="4918093" cy="124158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608400" y="1775192"/>
            <a:ext cx="177667" cy="124158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160644" y="1882305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内容概述1：对2023年中国房地产行业的政策环境进行了分析，包括政策变化、政策影响等方面。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972714" y="3249126"/>
            <a:ext cx="4918093" cy="124158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608400" y="3249126"/>
            <a:ext cx="177667" cy="124158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160644" y="3356240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内容概述2：梳理了2023年中国房地产行业的重要政策，包括房地产税、限购、限贷等政策。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972714" y="4723060"/>
            <a:ext cx="4918093" cy="124158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608400" y="4723060"/>
            <a:ext cx="177667" cy="124158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160644" y="4830174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内容概述3：分析了政策环境对房地产行业的影响，包括对房价、供需关系等方面的影响。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6659355" y="1775192"/>
            <a:ext cx="4918093" cy="124158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6295041" y="1775192"/>
            <a:ext cx="177667" cy="124158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6847285" y="1882305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内容概述4：探讨了未来政策环境的发展趋势，包括政策调整、改革等方面的预测。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5" name="矩形 64"/>
          <p:cNvSpPr/>
          <p:nvPr>
            <p:custDataLst>
              <p:tags r:id="rId14"/>
            </p:custDataLst>
          </p:nvPr>
        </p:nvSpPr>
        <p:spPr>
          <a:xfrm>
            <a:off x="6659355" y="3249126"/>
            <a:ext cx="4918093" cy="1241586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6" name="矩形 65"/>
          <p:cNvSpPr/>
          <p:nvPr>
            <p:custDataLst>
              <p:tags r:id="rId15"/>
            </p:custDataLst>
          </p:nvPr>
        </p:nvSpPr>
        <p:spPr>
          <a:xfrm>
            <a:off x="6295041" y="3249126"/>
            <a:ext cx="177667" cy="1241586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16"/>
            </p:custDataLst>
          </p:nvPr>
        </p:nvSpPr>
        <p:spPr>
          <a:xfrm>
            <a:off x="6847285" y="3356240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内容概述5：提出了应对政策环境的策略建议，包括企业如何应对政策变化、如何抓住政策机遇等方面。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90000" lnSpcReduction="10000"/>
          </a:bodyPr>
          <a:lstStyle/>
          <a:p>
            <a:r>
              <a:rPr lang="zh-CN" altLang="en-US"/>
              <a:t>初创阶段：房地产行业开始起步，政策扶持，市场较小</a:t>
            </a:r>
            <a:endParaRPr lang="zh-CN" altLang="en-US"/>
          </a:p>
          <a:p>
            <a:r>
              <a:rPr lang="zh-CN" altLang="en-US"/>
              <a:t>简介：该阶段为房地产市场的初步形成时期，市场参与者较少，政策支持力度较大。：快速发展阶段</a:t>
            </a:r>
            <a:endParaRPr lang="zh-CN" altLang="en-US"/>
          </a:p>
          <a:p>
            <a:r>
              <a:rPr lang="zh-CN" altLang="en-US"/>
              <a:t>房地产市场迅速扩张，房价上涨，市场需求旺盛：简介：随着经济的增长和城市化进程的加速，房地产市场进入快速发展阶段，市场需求和房价持续上涨。</a:t>
            </a:r>
            <a:endParaRPr lang="zh-CN" altLang="en-US"/>
          </a:p>
          <a:p>
            <a:r>
              <a:rPr lang="zh-CN" altLang="en-US"/>
              <a:t>调控阶段：政府出台相关政策，对房地产市场进行调控，市场逐渐平稳</a:t>
            </a:r>
            <a:endParaRPr lang="zh-CN" altLang="en-US"/>
          </a:p>
          <a:p>
            <a:r>
              <a:rPr lang="zh-CN" altLang="en-US"/>
              <a:t>简介：为控制房价过快上涨和防止市场泡沫，政府开始出台相关政策对房地产市场进行调控，市场逐渐平稳。：成熟阶段</a:t>
            </a:r>
            <a:endParaRPr lang="zh-CN" altLang="en-US"/>
          </a:p>
          <a:p>
            <a:r>
              <a:rPr lang="zh-CN" altLang="en-US"/>
              <a:t>房地产市场趋于成熟，房价稳定，市场需求保持稳定：简介：在调控政策的作用下，房地产市场逐渐趋于成熟，房价稳定，市场需求保持稳定。</a:t>
            </a:r>
            <a:endParaRPr lang="zh-CN" altLang="en-US"/>
          </a:p>
          <a:p>
            <a:r>
              <a:rPr lang="zh-CN" altLang="en-US"/>
              <a:t>转型阶段：政府放宽政策，鼓励房地产企业转型升级，市场开始转型</a:t>
            </a:r>
            <a:endParaRPr lang="zh-CN" altLang="en-US"/>
          </a:p>
          <a:p>
            <a:r>
              <a:rPr lang="zh-CN" altLang="en-US"/>
              <a:t>简介：随着经济的发展和人口结构的变化，政府开始放宽政策，鼓励房地产企业转型升级，市场开始向多元化和智能化方向发展。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房地产市场发展阶段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2023年中国房地产市场运行情况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土地市场情况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土地供应量：2023年，中国土地供应量呈现增长趋势，政府加大土地供应力度，以满足市场需求。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土地成交面积：2023年，中国土地成交面积有所增长，但受到政策调控影响，增速有所放缓。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土地价格走势：2023年，中国土地价格整体呈现上涨趋势，但部分地区出现小幅波动。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土地拍卖溢价率：2023年，中国土地拍卖溢价率有所降低，市场竞争相对平稳。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房地产投资情况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投资总额：2023年中国房地产市场投资总额达到一定规模，较上年同期有所增长。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投资结构：住宅投资占比最大，商业地产和工业地产投资增长较快。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投资效益：受政策调控影响，房地产投资回报率有所下降，但整体效益仍保持稳定。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投资风险：部分城市存在房地产过热现象，投资风险需引起关注。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90000" lnSpcReduction="20000"/>
          </a:bodyPr>
          <a:lstStyle/>
          <a:p>
            <a:r>
              <a:rPr lang="zh-CN" altLang="en-US"/>
              <a:t>2023年全国房地产销售额：持续增长</a:t>
            </a:r>
            <a:endParaRPr lang="zh-CN" altLang="en-US"/>
          </a:p>
          <a:p>
            <a:r>
              <a:rPr lang="zh-CN" altLang="en-US"/>
              <a:t>各线城市均上涨：中小户型成交占比提高</a:t>
            </a:r>
            <a:endParaRPr lang="zh-CN" altLang="en-US"/>
          </a:p>
          <a:p>
            <a:r>
              <a:rPr lang="zh-CN" altLang="en-US"/>
              <a:t>高开低走，销售均价稳步上扬：受疫情影响，整体市场出现短暂波动</a:t>
            </a:r>
            <a:endParaRPr lang="zh-CN" altLang="en-US"/>
          </a:p>
          <a:p>
            <a:r>
              <a:rPr lang="zh-CN" altLang="en-US"/>
              <a:t>一线城市房地产销售情况：总量增加，单价上扬</a:t>
            </a:r>
            <a:endParaRPr lang="zh-CN" altLang="en-US"/>
          </a:p>
          <a:p>
            <a:r>
              <a:rPr lang="zh-CN" altLang="en-US"/>
              <a:t>新房市场保持稳定：二手房市场活跃度较高</a:t>
            </a:r>
            <a:endParaRPr lang="zh-CN" altLang="en-US"/>
          </a:p>
          <a:p>
            <a:r>
              <a:rPr lang="zh-CN" altLang="en-US"/>
              <a:t>调控政策影响较大：二线城市房地产销售情况</a:t>
            </a:r>
            <a:endParaRPr lang="zh-CN" altLang="en-US"/>
          </a:p>
          <a:p>
            <a:r>
              <a:rPr lang="zh-CN" altLang="en-US"/>
              <a:t>总量增加，单价小幅波动：新房市场保持平稳增长</a:t>
            </a:r>
            <a:endParaRPr lang="zh-CN" altLang="en-US"/>
          </a:p>
          <a:p>
            <a:r>
              <a:rPr lang="zh-CN" altLang="en-US"/>
              <a:t>二手房市场成交量较大：去库存压力仍然存在</a:t>
            </a:r>
            <a:endParaRPr lang="zh-CN" altLang="en-US"/>
          </a:p>
          <a:p>
            <a:r>
              <a:rPr lang="zh-CN" altLang="en-US"/>
              <a:t>三四线城市房地产销售情况：总量增加，单价小幅波动</a:t>
            </a:r>
            <a:endParaRPr lang="zh-CN" altLang="en-US"/>
          </a:p>
          <a:p>
            <a:r>
              <a:rPr lang="zh-CN" altLang="en-US"/>
              <a:t>新房市场保持平稳增长：二手房市场成交量较小</a:t>
            </a:r>
            <a:endParaRPr lang="zh-CN" altLang="en-US"/>
          </a:p>
          <a:p>
            <a:r>
              <a:rPr lang="zh-CN" altLang="en-US"/>
              <a:t>去库存压力较大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房地产销售情况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房地产价格情况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915667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1262772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1067365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总体趋势：2023年中国房地产市场价格整体呈现平稳态势，但不同城市和地区存在差异。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4486995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4853384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4638693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一线城市：北京、上海等一线城市房地产价格稳中有降，市场逐渐回归理性。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8057681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8443353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20" name="TextBox 2"/>
          <p:cNvSpPr txBox="1"/>
          <p:nvPr>
            <p:custDataLst>
              <p:tags r:id="rId10"/>
            </p:custDataLst>
          </p:nvPr>
        </p:nvSpPr>
        <p:spPr>
          <a:xfrm>
            <a:off x="8209378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二线城市：南京、杭州等二线城市房地产价格稳步上涨，市场需求持续旺盛。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11"/>
            </p:custDataLst>
          </p:nvPr>
        </p:nvSpPr>
        <p:spPr>
          <a:xfrm>
            <a:off x="2705831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12"/>
            </p:custDataLst>
          </p:nvPr>
        </p:nvSpPr>
        <p:spPr>
          <a:xfrm>
            <a:off x="3052936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3"/>
            </p:custDataLst>
          </p:nvPr>
        </p:nvSpPr>
        <p:spPr>
          <a:xfrm>
            <a:off x="2857528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三四线城市：汕头、海口等三四线城市房地产价格波动较大，需警惕市场风险。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4"/>
            </p:custDataLst>
          </p:nvPr>
        </p:nvSpPr>
        <p:spPr>
          <a:xfrm>
            <a:off x="6277159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5"/>
            </p:custDataLst>
          </p:nvPr>
        </p:nvSpPr>
        <p:spPr>
          <a:xfrm>
            <a:off x="6643548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6"/>
            </p:custDataLst>
          </p:nvPr>
        </p:nvSpPr>
        <p:spPr>
          <a:xfrm>
            <a:off x="6428857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政策影响：政府调控政策对房地产价格产生影响，市场逐渐走向规范化发展。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2023年中国房地产行业主要问题与挑战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行业融资压力</a:t>
            </a:r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融资渠道受限：中国房地产行业融资渠道较为单一，过度依赖银行贷款和预售款，导致融资成本高企。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融资成本上升：随着国家对房地产市场调控的加强，银行对房地产行业的贷款额度收紧，导致融资成本不断上升。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债务压力加大：中国房地产企业负债率普遍较高，加上融资成本上升，债务压力进一步加大。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资金链紧张：由于融资渠道受限和融资成本上升，中国房地产企业的资金链普遍紧张，难以维持项目的正常运转。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https://d.book118.com/226115215123010031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2"/>
  <p:tag name="KSO_WM_UNIT_LINE_FORE_SCHEMECOLOR_INDEX" val="13"/>
  <p:tag name="KSO_WM_UNIT_LINE_FORE_SCHEMECOLOR_INDEX_BRIGHTNESS" val="0.25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LINE_FILL_TYPE" val="2"/>
  <p:tag name="KSO_WM_UNIT_LINE_FORE_SCHEMECOLOR_INDEX" val="13"/>
  <p:tag name="KSO_WM_UNIT_LINE_FORE_SCHEMECOLOR_INDEX_BRIGHTNESS" val="0.25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LINE_FILL_TYPE" val="2"/>
  <p:tag name="KSO_WM_UNIT_LINE_FORE_SCHEMECOLOR_INDEX" val="13"/>
  <p:tag name="KSO_WM_UNIT_LINE_FORE_SCHEMECOLOR_INDEX_BRIGHTNESS" val="0.25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 CONTENTS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PLACING_PICTURE_USER_VIEWPORT" val="{&quot;height&quot;:10411,&quot;width&quot;:12984}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 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38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8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custom2023023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副标题"/>
  <p:tag name="KSO_WM_UNIT_TYPE" val="b"/>
  <p:tag name="KSO_WM_UNIT_VALUE" val="17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SLIDE_CONTENT_AREA" val="{&quot;left&quot;:&quot;50.8&quot;,&quot;top&quot;:&quot;87.4&quot;,&quot;width&quot;:&quot;541.3&quot;,&quot;height&quot;:&quot;310.5&quot;}"/>
  <p:tag name="KSO_WM_SLIDE_ID" val="custom2023023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38"/>
  <p:tag name="KSO_WM_TEMPLATE_MASTER_TYPE" val="0"/>
  <p:tag name="KSO_WM_TEMPLATE_SUBCATEGORY" val="29"/>
  <p:tag name="KSO_WM_TEMPLATE_THUMBS_INDEX" val="1、9"/>
</p:tagLst>
</file>

<file path=ppt/tags/tag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custom20230238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 CONTENTS"/>
  <p:tag name="KSO_WM_UNIT_TYPE" val="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5387ff&quot;,&quot;transparency&quot;:0},{&quot;brightness&quot;:0,&quot;colorType&quot;:2,&quot;pos&quot;:1,&quot;rgb&quot;:&quot;#b162ff&quot;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1.75,&quot;width&quot;:716.95}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custom20230238_5*l_h_i*1_2_1"/>
  <p:tag name="KSO_WM_UNIT_INDEX" val="1_2_1"/>
  <p:tag name="KSO_WM_UNIT_LAYERLEVEL" val="1_1_1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1.75,&quot;width&quot;:716.95}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custom20230238_5*l_h_i*1_2_2"/>
  <p:tag name="KSO_WM_UNIT_INDEX" val="1_2_2"/>
  <p:tag name="KSO_WM_UNIT_LAYERLEVEL" val="1_1_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1.75,&quot;width&quot;:716.95}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custom20230238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"/>
  <p:tag name="KSO_WM_UNIT_TEXT_FILL_FORE_SCHEMECOLOR_INDEX" val="13"/>
  <p:tag name="KSO_WM_UNIT_TEXT_FILL_FORE_SCHEMECOLOR_INDEX_BRIGHTNESS" val="0.15"/>
  <p:tag name="KSO_WM_UNIT_TEXT_FILL_TYPE" val="1"/>
  <p:tag name="KSO_WM_UNIT_TYPE" val="l_h_a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5387ff&quot;,&quot;transparency&quot;:0},{&quot;brightness&quot;:0,&quot;colorType&quot;:2,&quot;pos&quot;:1,&quot;rgb&quot;:&quot;#b162ff&quot;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1.75,&quot;width&quot;:716.95}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custom20230238_5*l_h_i*1_1_1"/>
  <p:tag name="KSO_WM_UNIT_INDEX" val="1_1_1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1.75,&quot;width&quot;:716.95}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custom20230238_5*l_h_i*1_1_2"/>
  <p:tag name="KSO_WM_UNIT_INDEX" val="1_1_2"/>
  <p:tag name="KSO_WM_UNIT_LAYERLEVEL" val="1_1_1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1.75,&quot;width&quot;:716.95}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custom20230238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"/>
  <p:tag name="KSO_WM_UNIT_TEXT_FILL_FORE_SCHEMECOLOR_INDEX" val="13"/>
  <p:tag name="KSO_WM_UNIT_TEXT_FILL_FORE_SCHEMECOLOR_INDEX_BRIGHTNESS" val="0.15"/>
  <p:tag name="KSO_WM_UNIT_TEXT_FILL_TYPE" val="1"/>
  <p:tag name="KSO_WM_UNIT_TYPE" val="l_h_a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5387ff&quot;,&quot;transparency&quot;:0},{&quot;brightness&quot;:0,&quot;colorType&quot;:2,&quot;pos&quot;:1,&quot;rgb&quot;:&quot;#b162ff&quot;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1.75,&quot;width&quot;:716.95}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custom20230238_5*l_h_i*1_3_1"/>
  <p:tag name="KSO_WM_UNIT_INDEX" val="1_3_1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1.75,&quot;width&quot;:716.95}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custom20230238_5*l_h_i*1_3_2"/>
  <p:tag name="KSO_WM_UNIT_INDEX" val="1_3_2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1.75,&quot;width&quot;:716.95}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custom20230238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"/>
  <p:tag name="KSO_WM_UNIT_TEXT_FILL_FORE_SCHEMECOLOR_INDEX" val="13"/>
  <p:tag name="KSO_WM_UNIT_TEXT_FILL_FORE_SCHEMECOLOR_INDEX_BRIGHTNESS" val="0.15"/>
  <p:tag name="KSO_WM_UNIT_TEXT_FILL_TYPE" val="1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5387ff&quot;,&quot;transparency&quot;:0},{&quot;brightness&quot;:0,&quot;colorType&quot;:2,&quot;pos&quot;:1,&quot;rgb&quot;:&quot;#b162ff&quot;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1.75,&quot;width&quot;:716.95}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custom20230238_5*l_h_i*1_5_1"/>
  <p:tag name="KSO_WM_UNIT_INDEX" val="1_5_1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1.75,&quot;width&quot;:716.95}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custom20230238_5*l_h_i*1_5_2"/>
  <p:tag name="KSO_WM_UNIT_INDEX" val="1_5_2"/>
  <p:tag name="KSO_WM_UNIT_LAYERLEVEL" val="1_1_1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1.75,&quot;width&quot;:716.95}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custom20230238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"/>
  <p:tag name="KSO_WM_UNIT_TEXT_FILL_FORE_SCHEMECOLOR_INDEX" val="13"/>
  <p:tag name="KSO_WM_UNIT_TEXT_FILL_FORE_SCHEMECOLOR_INDEX_BRIGHTNESS" val="0.15"/>
  <p:tag name="KSO_WM_UNIT_TEXT_FILL_TYPE" val="1"/>
  <p:tag name="KSO_WM_UNIT_TYPE" val="l_h_a"/>
  <p:tag name="KSO_WM_UNIT_VALUE" val="16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5387ff&quot;,&quot;transparency&quot;:0},{&quot;brightness&quot;:0,&quot;colorType&quot;:2,&quot;pos&quot;:1,&quot;rgb&quot;:&quot;#b162ff&quot;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1.75,&quot;width&quot;:716.95}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custom20230238_5*l_h_i*1_4_1"/>
  <p:tag name="KSO_WM_UNIT_INDEX" val="1_4_1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1.75,&quot;width&quot;:716.95}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custom20230238_5*l_h_i*1_4_2"/>
  <p:tag name="KSO_WM_UNIT_INDEX" val="1_4_2"/>
  <p:tag name="KSO_WM_UNIT_LAYERLEVEL" val="1_1_1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1.75,&quot;width&quot;:716.95}"/>
  <p:tag name="KSO_WM_TAG_VERSION" val="1.0"/>
  <p:tag name="KSO_WM_TEMPLATE_CATEGORY" val="custom"/>
  <p:tag name="KSO_WM_TEMPLATE_INDEX" val="20230238"/>
  <p:tag name="KSO_WM_UNIT_COMPATIBLE" val="0"/>
  <p:tag name="KSO_WM_UNIT_DIAGRAM_ISNUMVISUAL" val="0"/>
  <p:tag name="KSO_WM_UNIT_DIAGRAM_ISREFERUNIT" val="0"/>
  <p:tag name="KSO_WM_UNIT_HIGHLIGHT" val="0"/>
  <p:tag name="KSO_WM_UNIT_ID" val="custom20230238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"/>
  <p:tag name="KSO_WM_UNIT_TEXT_FILL_FORE_SCHEMECOLOR_INDEX" val="13"/>
  <p:tag name="KSO_WM_UNIT_TEXT_FILL_FORE_SCHEMECOLOR_INDEX_BRIGHTNESS" val="0.15"/>
  <p:tag name="KSO_WM_UNIT_TEXT_FILL_TYPE" val="1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8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38"/>
  <p:tag name="KSO_WM_TEMPLATE_MASTER_TYPE" val="0"/>
  <p:tag name="KSO_WM_TEMPLATE_SUBCATEGORY" val="29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05.95&quot;,&quot;top&quot;:&quot;87.1&quot;,&quot;width&quot;:&quot;508.15&quot;,&quot;height&quot;:&quot;310.5&quot;}"/>
  <p:tag name="KSO_WM_SLIDE_ID" val="custom2023023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38"/>
  <p:tag name="KSO_WM_TEMPLATE_MASTER_TYPE" val="0"/>
  <p:tag name="KSO_WM_TEMPLATE_SUBCATEGORY" val="29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4*l_h_i*1_1_1"/>
  <p:tag name="KSO_WM_UNIT_INDEX" val="1_1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4*l_h_i*1_1_2"/>
  <p:tag name="KSO_WM_UNIT_INDEX" val="1_1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4*l_h_i*1_2_1"/>
  <p:tag name="KSO_WM_UNIT_INDEX" val="1_2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4*l_h_i*1_2_2"/>
  <p:tag name="KSO_WM_UNIT_INDEX" val="1_2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4*l_h_i*1_3_1"/>
  <p:tag name="KSO_WM_UNIT_INDEX" val="1_3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4*l_h_i*1_3_2"/>
  <p:tag name="KSO_WM_UNIT_INDEX" val="1_3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4*l_h_i*1_4_1"/>
  <p:tag name="KSO_WM_UNIT_INDEX" val="1_4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4*l_h_i*1_4_2"/>
  <p:tag name="KSO_WM_UNIT_INDEX" val="1_4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4*l_h_i*1_5_1"/>
  <p:tag name="KSO_WM_UNIT_INDEX" val="1_5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4*l_h_i*1_5_2"/>
  <p:tag name="KSO_WM_UNIT_INDEX" val="1_5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8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1.xml><?xml version="1.0" encoding="utf-8"?>
<p:tagLst xmlns:p="http://schemas.openxmlformats.org/presentationml/2006/main">
  <p:tag name="KSO_WM_BEAUTIFY_FLAG" val="#wm#"/>
  <p:tag name="KSO_WM_SLIDE_CONTENT_AREA" val="{&quot;left&quot;:&quot;405.95&quot;,&quot;top&quot;:&quot;87.1&quot;,&quot;width&quot;:&quot;508.15&quot;,&quot;height&quot;:&quot;310.5&quot;}"/>
  <p:tag name="KSO_WM_SLIDE_ID" val="custom2023023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38"/>
  <p:tag name="KSO_WM_TEMPLATE_MASTER_TYPE" val="0"/>
  <p:tag name="KSO_WM_TEMPLATE_SUBCATEGORY" val="29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1_1"/>
  <p:tag name="KSO_WM_UNIT_INDEX" val="1_1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1_2"/>
  <p:tag name="KSO_WM_UNIT_INDEX" val="1_1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2_1"/>
  <p:tag name="KSO_WM_UNIT_INDEX" val="1_2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2_2"/>
  <p:tag name="KSO_WM_UNIT_INDEX" val="1_2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3_1"/>
  <p:tag name="KSO_WM_UNIT_INDEX" val="1_3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3_2"/>
  <p:tag name="KSO_WM_UNIT_INDEX" val="1_3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4_1"/>
  <p:tag name="KSO_WM_UNIT_INDEX" val="1_4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4_2"/>
  <p:tag name="KSO_WM_UNIT_INDEX" val="1_4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5_1"/>
  <p:tag name="KSO_WM_UNIT_INDEX" val="1_5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5_2"/>
  <p:tag name="KSO_WM_UNIT_INDEX" val="1_5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8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3.xml><?xml version="1.0" encoding="utf-8"?>
<p:tagLst xmlns:p="http://schemas.openxmlformats.org/presentationml/2006/main">
  <p:tag name="KSO_WM_BEAUTIFY_FLAG" val="#wm#"/>
  <p:tag name="KSO_WM_SLIDE_CONTENT_AREA" val="{&quot;left&quot;:&quot;405.95&quot;,&quot;top&quot;:&quot;87.1&quot;,&quot;width&quot;:&quot;508.15&quot;,&quot;height&quot;:&quot;310.5&quot;}"/>
  <p:tag name="KSO_WM_SLIDE_ID" val="custom2023023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38"/>
  <p:tag name="KSO_WM_TEMPLATE_MASTER_TYPE" val="0"/>
  <p:tag name="KSO_WM_TEMPLATE_SUBCATEGORY" val="29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Office 主题">
  <a:themeElements>
    <a:clrScheme name="自定义 13">
      <a:dk1>
        <a:srgbClr val="000000"/>
      </a:dk1>
      <a:lt1>
        <a:srgbClr val="FFFFFF"/>
      </a:lt1>
      <a:dk2>
        <a:srgbClr val="003048"/>
      </a:dk2>
      <a:lt2>
        <a:srgbClr val="D2F6FD"/>
      </a:lt2>
      <a:accent1>
        <a:srgbClr val="AF67FF"/>
      </a:accent1>
      <a:accent2>
        <a:srgbClr val="927DFE"/>
      </a:accent2>
      <a:accent3>
        <a:srgbClr val="7693FC"/>
      </a:accent3>
      <a:accent4>
        <a:srgbClr val="59A8FB"/>
      </a:accent4>
      <a:accent5>
        <a:srgbClr val="3DBEF9"/>
      </a:accent5>
      <a:accent6>
        <a:srgbClr val="20D4F8"/>
      </a:accent6>
      <a:hlink>
        <a:srgbClr val="0563C1"/>
      </a:hlink>
      <a:folHlink>
        <a:srgbClr val="954F72"/>
      </a:folHlink>
    </a:clrScheme>
    <a:fontScheme name="自定义 6">
      <a:majorFont>
        <a:latin typeface="MiSans Heavy"/>
        <a:ea typeface="MiSans Heavy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MiSans Heavy</vt:lpstr>
      <vt:lpstr>MiSans</vt:lpstr>
      <vt:lpstr>Wingdings</vt:lpstr>
      <vt:lpstr>Calibri Light</vt:lpstr>
      <vt:lpstr>微软雅黑</vt:lpstr>
      <vt:lpstr>Office Theme</vt:lpstr>
      <vt:lpstr>2023年中国房地产行业发展报告</vt:lpstr>
      <vt:lpstr>目录</vt:lpstr>
      <vt:lpstr>2023年中国房地产行业概述</vt:lpstr>
      <vt:lpstr>房地产市场总体概况</vt:lpstr>
      <vt:lpstr>行业政策环境分析</vt:lpstr>
      <vt:lpstr>房地产市场发展阶段</vt:lpstr>
      <vt:lpstr>2023年中国房地产市场运行情况</vt:lpstr>
      <vt:lpstr>土地市场情况</vt:lpstr>
      <vt:lpstr>房地产投资情况</vt:lpstr>
      <vt:lpstr>房地产销售情况</vt:lpstr>
      <vt:lpstr>房地产价格情况</vt:lpstr>
      <vt:lpstr>2023年中国房地产行业主要问题与挑战</vt:lpstr>
      <vt:lpstr>行业融资压力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2024-08-30T01:21:07.611</cp:lastPrinted>
  <dcterms:created xsi:type="dcterms:W3CDTF">2024-08-29T17:21:07Z</dcterms:created>
  <dcterms:modified xsi:type="dcterms:W3CDTF">2024-08-29T17:21:10Z</dcterms:modified>
</cp:coreProperties>
</file>