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E9633DC-462C-4C16-A56A-7388B1D9652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CA3E602-4BD0-45BD-BBEF-07BFF3364DB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943B873-6B54-43DC-8E15-8D9601EF562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9B785E8-A823-4B21-9583-9AE5BAD344F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28A4720-9CA4-4D0B-88F6-BCBAC937919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2F5256A-F86D-4611-BC8E-358A13E02D5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2F8CC6A-8EB0-44AC-93B9-E8DD6DDDF93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7E28B3F-7148-4D10-8FB3-997032E1416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EE2BEA1-1E30-4EED-A3BA-E23E201FDED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BB4E05B-B9C8-4D0E-A2CD-D9BCABE6C2C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2841F54-F865-45DE-A3C8-8501816948F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3.jpeg" /><Relationship Id="rId4" Type="http://schemas.openxmlformats.org/officeDocument/2006/relationships/image" Target="../media/image4.jpeg" /><Relationship Id="rId5" Type="http://schemas.openxmlformats.org/officeDocument/2006/relationships/image" Target="../media/image5.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8.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9.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2612123210401010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 name="AutoShape 4"/>
          <p:cNvSpPr/>
          <p:nvPr/>
        </p:nvSpPr>
        <p:spPr>
          <a:xfrm>
            <a:off x="4340974" y="3721608"/>
            <a:ext cx="232007" cy="23200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679110" y="3729894"/>
            <a:ext cx="215435" cy="215435"/>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000673" y="3738180"/>
            <a:ext cx="198863" cy="198863"/>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293221" y="3746466"/>
            <a:ext cx="182291" cy="182291"/>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581641" y="3754752"/>
            <a:ext cx="165719" cy="165719"/>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1233806" y="1310470"/>
            <a:ext cx="8696325" cy="2219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solidFill>
                <a:latin typeface="Microsoft Yahei"/>
                <a:ea typeface="Microsoft Yahei"/>
                <a:cs typeface="Microsoft Yahei"/>
              </a:rPr>
              <a:t>国广告投放竞争格局分析</a:t>
            </a:r>
          </a:p>
        </p:txBody>
      </p:sp>
      <p:sp>
        <p:nvSpPr>
          <p:cNvPr id="10" name="AutoShape 10"/>
          <p:cNvSpPr/>
          <p:nvPr/>
        </p:nvSpPr>
        <p:spPr>
          <a:xfrm>
            <a:off x="1355726" y="3832004"/>
            <a:ext cx="3032483" cy="2438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6576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36693"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91909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51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1233806" y="4402664"/>
            <a:ext cx="79629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025">
                <a:solidFill>
                  <a:schemeClr val="accent1"/>
                </a:solidFill>
                <a:latin typeface="Microsoft Yahei"/>
                <a:ea typeface="Microsoft Yahei"/>
                <a:cs typeface="Microsoft Yahei"/>
              </a:rPr>
              <a:t>汇报人：文小库</a:t>
            </a:r>
          </a:p>
        </p:txBody>
      </p:sp>
      <p:sp>
        <p:nvSpPr>
          <p:cNvPr id="15" name="TextBox 15"/>
          <p:cNvSpPr txBox="1"/>
          <p:nvPr/>
        </p:nvSpPr>
        <p:spPr>
          <a:xfrm>
            <a:off x="1233806" y="5011290"/>
            <a:ext cx="7315200" cy="638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025">
                <a:solidFill>
                  <a:schemeClr val="accent1"/>
                </a:solidFill>
                <a:latin typeface="Microsoft Yahei"/>
                <a:ea typeface="Microsoft Yahei"/>
                <a:cs typeface="Microsoft Yahei"/>
              </a:rPr>
              <a:t>2023-12-26</a:t>
            </a:r>
          </a:p>
        </p:txBody>
      </p:sp>
      <p:sp>
        <p:nvSpPr>
          <p:cNvPr id="16" name="AutoShape 16"/>
          <p:cNvSpPr/>
          <p:nvPr/>
        </p:nvSpPr>
        <p:spPr>
          <a:xfrm>
            <a:off x="9137413" y="4300567"/>
            <a:ext cx="4507652" cy="4507652"/>
          </a:xfrm>
          <a:prstGeom prst="ellipse">
            <a:avLst/>
          </a:prstGeom>
          <a:solidFill>
            <a:schemeClr val="accent2">
              <a:alpha val="1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 name="AutoShape 4"/>
          <p:cNvSpPr/>
          <p:nvPr/>
        </p:nvSpPr>
        <p:spPr>
          <a:xfrm>
            <a:off x="912343" y="2059640"/>
            <a:ext cx="2738721" cy="2738721"/>
          </a:xfrm>
          <a:prstGeom prst="ellipse">
            <a:avLst/>
          </a:prstGeom>
          <a:gradFill>
            <a:gsLst>
              <a:gs pos="0">
                <a:schemeClr val="accent2">
                  <a:alpha val="15000"/>
                </a:schemeClr>
              </a:gs>
              <a:gs pos="100000">
                <a:schemeClr val="accent2">
                  <a:alpha val="15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860682" y="1004888"/>
            <a:ext cx="4382213" cy="4848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chemeClr val="accent1"/>
                </a:solidFill>
                <a:latin typeface="Microsoft Yahei"/>
                <a:ea typeface="Microsoft Yahei"/>
                <a:cs typeface="Microsoft Yahei"/>
              </a:rPr>
              <a:t>行业概述</a:t>
            </a:r>
          </a:p>
          <a:p>
            <a:pPr marL="203200" lvl="0" indent="-203200">
              <a:lnSpc>
                <a:spcPct val="140000"/>
              </a:lnSpc>
              <a:buFont typeface="Arial"/>
              <a:buChar char="•"/>
            </a:pPr>
            <a:r>
              <a:rPr lang="en-US" sz="2400" b="1">
                <a:solidFill>
                  <a:schemeClr val="accent1"/>
                </a:solidFill>
                <a:latin typeface="Microsoft Yahei"/>
                <a:ea typeface="Microsoft Yahei"/>
                <a:cs typeface="Microsoft Yahei"/>
              </a:rPr>
              <a:t>竞争格局分析</a:t>
            </a:r>
          </a:p>
          <a:p>
            <a:pPr marL="203200" lvl="0" indent="-203200">
              <a:lnSpc>
                <a:spcPct val="140000"/>
              </a:lnSpc>
              <a:buFont typeface="Arial"/>
              <a:buChar char="•"/>
            </a:pPr>
            <a:r>
              <a:rPr lang="en-US" sz="2400" b="1">
                <a:solidFill>
                  <a:schemeClr val="accent1"/>
                </a:solidFill>
                <a:latin typeface="Microsoft Yahei"/>
                <a:ea typeface="Microsoft Yahei"/>
                <a:cs typeface="Microsoft Yahei"/>
              </a:rPr>
              <a:t>广告投放渠道分析</a:t>
            </a:r>
          </a:p>
          <a:p>
            <a:pPr marL="203200" lvl="0" indent="-203200">
              <a:lnSpc>
                <a:spcPct val="140000"/>
              </a:lnSpc>
              <a:buFont typeface="Arial"/>
              <a:buChar char="•"/>
            </a:pPr>
            <a:r>
              <a:rPr lang="en-US" sz="2400" b="1">
                <a:solidFill>
                  <a:schemeClr val="accent1"/>
                </a:solidFill>
                <a:latin typeface="Microsoft Yahei"/>
                <a:ea typeface="Microsoft Yahei"/>
                <a:cs typeface="Microsoft Yahei"/>
              </a:rPr>
              <a:t>消费者行为分析</a:t>
            </a:r>
          </a:p>
          <a:p>
            <a:pPr marL="203200" lvl="0" indent="-203200">
              <a:lnSpc>
                <a:spcPct val="140000"/>
              </a:lnSpc>
              <a:buFont typeface="Arial"/>
              <a:buChar char="•"/>
            </a:pPr>
            <a:r>
              <a:rPr lang="en-US" sz="2400" b="1">
                <a:solidFill>
                  <a:schemeClr val="accent1"/>
                </a:solidFill>
                <a:latin typeface="Microsoft Yahei"/>
                <a:ea typeface="Microsoft Yahei"/>
                <a:cs typeface="Microsoft Yahei"/>
              </a:rPr>
              <a:t>行业挑战与机遇</a:t>
            </a:r>
          </a:p>
          <a:p>
            <a:pPr marL="203200" lvl="0" indent="-203200">
              <a:lnSpc>
                <a:spcPct val="140000"/>
              </a:lnSpc>
              <a:buFont typeface="Arial"/>
              <a:buChar char="•"/>
            </a:pPr>
            <a:r>
              <a:rPr lang="en-US" sz="2400" b="1">
                <a:solidFill>
                  <a:schemeClr val="accent1"/>
                </a:solidFill>
                <a:latin typeface="Microsoft Yahei"/>
                <a:ea typeface="Microsoft Yahei"/>
                <a:cs typeface="Microsoft Yahei"/>
              </a:rPr>
              <a:t>结论与建议</a:t>
            </a:r>
          </a:p>
        </p:txBody>
      </p:sp>
      <p:sp>
        <p:nvSpPr>
          <p:cNvPr id="6" name="TextBox 6"/>
          <p:cNvSpPr txBox="1"/>
          <p:nvPr/>
        </p:nvSpPr>
        <p:spPr>
          <a:xfrm>
            <a:off x="2384673" y="2576513"/>
            <a:ext cx="253278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 name="AutoShape 4"/>
          <p:cNvSpPr/>
          <p:nvPr/>
        </p:nvSpPr>
        <p:spPr>
          <a:xfrm>
            <a:off x="1520223" y="1033565"/>
            <a:ext cx="1813010" cy="1813010"/>
          </a:xfrm>
          <a:prstGeom prst="ellipse">
            <a:avLst/>
          </a:prstGeom>
          <a:gradFill>
            <a:gsLst>
              <a:gs pos="0">
                <a:schemeClr val="accent2">
                  <a:alpha val="15000"/>
                </a:schemeClr>
              </a:gs>
              <a:gs pos="100000">
                <a:schemeClr val="accent2">
                  <a:alpha val="15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757596" y="2624328"/>
            <a:ext cx="8124825" cy="1962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solidFill>
                <a:latin typeface="Microsoft Yahei"/>
                <a:ea typeface="Microsoft Yahei"/>
                <a:cs typeface="Microsoft Yahei"/>
              </a:rPr>
              <a:t>行业概述</a:t>
            </a:r>
          </a:p>
        </p:txBody>
      </p:sp>
      <p:sp>
        <p:nvSpPr>
          <p:cNvPr id="6" name="TextBox 6"/>
          <p:cNvSpPr txBox="1"/>
          <p:nvPr/>
        </p:nvSpPr>
        <p:spPr>
          <a:xfrm>
            <a:off x="2757596" y="1141600"/>
            <a:ext cx="868680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solidFill>
                <a:latin typeface="Microsoft Yahei"/>
                <a:ea typeface="Microsoft Yahei"/>
                <a:cs typeface="Microsoft Yahei"/>
              </a:rPr>
              <a:t>01</a:t>
            </a:r>
          </a:p>
        </p:txBody>
      </p:sp>
      <p:sp>
        <p:nvSpPr>
          <p:cNvPr id="7" name="Freeform 7"/>
          <p:cNvSpPr/>
          <p:nvPr/>
        </p:nvSpPr>
        <p:spPr>
          <a:xfrm>
            <a:off x="36576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36693"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909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 name="Freeform 4"/>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定义与分类</a:t>
            </a:r>
          </a:p>
        </p:txBody>
      </p:sp>
      <p:sp>
        <p:nvSpPr>
          <p:cNvPr id="40" name="TextBox 40"/>
          <p:cNvSpPr txBox="1"/>
          <p:nvPr/>
        </p:nvSpPr>
        <p:spPr>
          <a:xfrm>
            <a:off x="7809821" y="1388973"/>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定义</a:t>
            </a:r>
          </a:p>
        </p:txBody>
      </p:sp>
      <p:sp>
        <p:nvSpPr>
          <p:cNvPr id="41" name="TextBox 41"/>
          <p:cNvSpPr txBox="1"/>
          <p:nvPr/>
        </p:nvSpPr>
        <p:spPr>
          <a:xfrm>
            <a:off x="7809821" y="1823726"/>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广告投放是指通过各种媒介和渠道向目标受众传递品牌或产品的信息，以促进销售和品牌知名度提升。</a:t>
            </a:r>
          </a:p>
        </p:txBody>
      </p:sp>
      <p:sp>
        <p:nvSpPr>
          <p:cNvPr id="42" name="TextBox 42"/>
          <p:cNvSpPr txBox="1"/>
          <p:nvPr/>
        </p:nvSpPr>
        <p:spPr>
          <a:xfrm>
            <a:off x="7809821" y="3814445"/>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分类</a:t>
            </a:r>
          </a:p>
        </p:txBody>
      </p:sp>
      <p:sp>
        <p:nvSpPr>
          <p:cNvPr id="43" name="TextBox 43"/>
          <p:cNvSpPr txBox="1"/>
          <p:nvPr/>
        </p:nvSpPr>
        <p:spPr>
          <a:xfrm>
            <a:off x="7809821" y="4249198"/>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广告投放可分为传统媒体和数字媒体两大类，传统媒体包括电视、报纸、杂志、户外广告等，数字媒体包括互联网、社交媒体、移动应用等。</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38950"/>
          </a:xfrm>
          <a:prstGeom prst="rect">
            <a:avLst/>
          </a:prstGeom>
        </p:spPr>
      </p:pic>
      <p:sp>
        <p:nvSpPr>
          <p:cNvPr id="3" name="Freeform 3"/>
          <p:cNvSpPr/>
          <p:nvPr/>
        </p:nvSpPr>
        <p:spPr>
          <a:xfrm>
            <a:off x="0" y="0"/>
            <a:ext cx="12192000" cy="6838950"/>
          </a:xfrm>
          <a:custGeom>
            <a:rect l="l" t="t" r="r" b="b"/>
            <a:pathLst>
              <a:path w="12192000" h="6838950">
                <a:moveTo>
                  <a:pt x="0" y="0"/>
                </a:moveTo>
                <a:lnTo>
                  <a:pt x="12192000" y="0"/>
                </a:lnTo>
                <a:lnTo>
                  <a:pt x="12192000" y="6838950"/>
                </a:lnTo>
                <a:lnTo>
                  <a:pt x="0" y="6838950"/>
                </a:lnTo>
                <a:close/>
              </a:path>
            </a:pathLst>
          </a:cu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 name="AutoShape 4"/>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solidFill>
                <a:latin typeface="Microsoft Yahei"/>
                <a:ea typeface="Microsoft Yahei"/>
                <a:cs typeface="Microsoft Yahei"/>
              </a:rPr>
              <a:t>根据市场研究报告，中国广告投放市场规模持续增长，目前已成为全球最大的广告市场之一。</a:t>
            </a:r>
          </a:p>
        </p:txBody>
      </p:sp>
      <p:sp>
        <p:nvSpPr>
          <p:cNvPr id="6" name="TextBox 6"/>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市场规模</a:t>
            </a:r>
          </a:p>
        </p:txBody>
      </p:sp>
      <p:sp>
        <p:nvSpPr>
          <p:cNvPr id="7" name="AutoShape 7"/>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schemeClr>
                </a:solidFill>
                <a:latin typeface="Microsoft Yahei"/>
                <a:ea typeface="Microsoft Yahei"/>
                <a:cs typeface="Microsoft Yahei"/>
              </a:rPr>
              <a:t>随着数字媒体的普及和移动互联网的发展，中国广告投放市场呈现出快速增长的态势，预计未来几年将继续保持增长。</a:t>
            </a:r>
          </a:p>
        </p:txBody>
      </p:sp>
      <p:sp>
        <p:nvSpPr>
          <p:cNvPr id="9" name="TextBox 9"/>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solidFill>
                <a:latin typeface="Microsoft Yahei"/>
                <a:ea typeface="Microsoft Yahei"/>
                <a:cs typeface="Microsoft Yahei"/>
              </a:rPr>
              <a:t>增长</a:t>
            </a:r>
          </a:p>
        </p:txBody>
      </p:sp>
      <p:cxnSp>
        <p:nvCxnSpPr>
          <p:cNvPr id="10" name="Connector 10"/>
          <p:cNvCxnSpPr/>
          <p:nvPr/>
        </p:nvCxnSpPr>
        <p:spPr>
          <a:xfrm>
            <a:off x="1473659" y="4829453"/>
            <a:ext cx="9220298" cy="0"/>
          </a:xfrm>
          <a:prstGeom prst="line">
            <a:avLst/>
          </a:prstGeom>
          <a:ln w="9525">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cxnSp>
        <p:nvCxnSpPr>
          <p:cNvPr id="11" name="Connector 11"/>
          <p:cNvCxnSpPr/>
          <p:nvPr/>
        </p:nvCxnSpPr>
        <p:spPr>
          <a:xfrm>
            <a:off x="1481378" y="2175786"/>
            <a:ext cx="9220298" cy="0"/>
          </a:xfrm>
          <a:prstGeom prst="line">
            <a:avLst/>
          </a:prstGeom>
          <a:ln w="9525">
            <a:solidFill>
              <a:schemeClr val="accent1">
                <a:lumMod val="20000"/>
                <a:lumOff val="80000"/>
              </a:schemeClr>
            </a:solidFill>
            <a:prstDash val="solid"/>
            <a:headEnd type="oval"/>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市场规模与增长</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38950"/>
          </a:xfrm>
          <a:prstGeom prst="rect">
            <a:avLst/>
          </a:prstGeom>
        </p:spPr>
      </p:pic>
      <p:sp>
        <p:nvSpPr>
          <p:cNvPr id="3" name="Freeform 3"/>
          <p:cNvSpPr/>
          <p:nvPr/>
        </p:nvSpPr>
        <p:spPr>
          <a:xfrm>
            <a:off x="0" y="0"/>
            <a:ext cx="12192000" cy="6838950"/>
          </a:xfrm>
          <a:custGeom>
            <a:rect l="l" t="t" r="r" b="b"/>
            <a:pathLst>
              <a:path w="12192000" h="6838950">
                <a:moveTo>
                  <a:pt x="0" y="0"/>
                </a:moveTo>
                <a:lnTo>
                  <a:pt x="12192000" y="0"/>
                </a:lnTo>
                <a:lnTo>
                  <a:pt x="12192000" y="6838950"/>
                </a:lnTo>
                <a:lnTo>
                  <a:pt x="0" y="6838950"/>
                </a:lnTo>
                <a:close/>
              </a:path>
            </a:pathLst>
          </a:cu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 name="AutoShape 4"/>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随着数字媒体的兴起，越来越多的广告主将预算转向数字媒体，推动广告行业的数字化转型。</a:t>
            </a:r>
          </a:p>
        </p:txBody>
      </p:sp>
      <p:pic>
        <p:nvPicPr>
          <p:cNvPr id="8" name="Picture 8"/>
          <p:cNvPicPr>
            <a:picLocks noChangeAspect="1"/>
          </p:cNvPicPr>
          <p:nvPr/>
        </p:nvPicPr>
        <p:blipFill>
          <a:blip r:embed="rId3"/>
          <a:stretch>
            <a:fillRect/>
          </a:stretch>
        </p:blipFill>
        <p:spPr>
          <a:xfrm>
            <a:off x="5399254" y="1623909"/>
            <a:ext cx="1500254" cy="1500254"/>
          </a:xfrm>
          <a:prstGeom prst="ellipse">
            <a:avLst/>
          </a:prstGeom>
        </p:spPr>
      </p:pic>
      <p:sp>
        <p:nvSpPr>
          <p:cNvPr id="9" name="TextBox 9"/>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solidFill>
                <a:latin typeface="Microsoft Yahei"/>
                <a:ea typeface="Microsoft Yahei"/>
                <a:cs typeface="Microsoft Yahei"/>
              </a:rPr>
              <a:t>数字化转型</a:t>
            </a:r>
          </a:p>
        </p:txBody>
      </p:sp>
      <p:sp>
        <p:nvSpPr>
          <p:cNvPr id="10" name="TextBox 10"/>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数据在广告投放中的作用越来越重要，通过数据分析和精准定位，广告主能够更有效地触达目标受众。</a:t>
            </a:r>
          </a:p>
        </p:txBody>
      </p:sp>
      <p:sp>
        <p:nvSpPr>
          <p:cNvPr id="11" name="TextBox 11"/>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数据驱动</a:t>
            </a:r>
          </a:p>
        </p:txBody>
      </p:sp>
      <p:pic>
        <p:nvPicPr>
          <p:cNvPr id="12" name="Picture 12"/>
          <p:cNvPicPr>
            <a:picLocks noChangeAspect="1"/>
          </p:cNvPicPr>
          <p:nvPr/>
        </p:nvPicPr>
        <p:blipFill>
          <a:blip r:embed="rId4"/>
          <a:srcRect l="31274" r="31274"/>
          <a:stretch>
            <a:fillRect/>
          </a:stretch>
        </p:blipFill>
        <p:spPr>
          <a:xfrm>
            <a:off x="5820154" y="3595858"/>
            <a:ext cx="2380229" cy="2380229"/>
          </a:xfrm>
          <a:prstGeom prst="ellipse">
            <a:avLst/>
          </a:prstGeom>
        </p:spPr>
      </p:pic>
      <p:pic>
        <p:nvPicPr>
          <p:cNvPr id="13" name="Picture 13"/>
          <p:cNvPicPr>
            <a:picLocks noChangeAspect="1"/>
          </p:cNvPicPr>
          <p:nvPr/>
        </p:nvPicPr>
        <p:blipFill>
          <a:blip r:embed="rId5"/>
          <a:srcRect l="10327" r="10327"/>
          <a:stretch>
            <a:fillRect/>
          </a:stretch>
        </p:blipFill>
        <p:spPr>
          <a:xfrm>
            <a:off x="3637042" y="3234923"/>
            <a:ext cx="1651452" cy="1651452"/>
          </a:xfrm>
          <a:prstGeom prst="ellipse">
            <a:avLst/>
          </a:prstGeom>
        </p:spPr>
      </p:pic>
      <p:sp>
        <p:nvSpPr>
          <p:cNvPr id="14" name="TextBox 14"/>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在信息爆炸的时代，创意和创新成为吸引受众的关键因素，广告主和媒体平台不断探索新的创意形式和传播渠道。</a:t>
            </a:r>
          </a:p>
        </p:txBody>
      </p:sp>
      <p:sp>
        <p:nvSpPr>
          <p:cNvPr id="15" name="TextBox 15"/>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创意与创新</a:t>
            </a:r>
          </a:p>
        </p:txBody>
      </p:sp>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行业发展趋势</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 name="AutoShape 4"/>
          <p:cNvSpPr/>
          <p:nvPr/>
        </p:nvSpPr>
        <p:spPr>
          <a:xfrm>
            <a:off x="1520223" y="1033565"/>
            <a:ext cx="1813010" cy="1813010"/>
          </a:xfrm>
          <a:prstGeom prst="ellipse">
            <a:avLst/>
          </a:prstGeom>
          <a:gradFill>
            <a:gsLst>
              <a:gs pos="0">
                <a:schemeClr val="accent2">
                  <a:alpha val="15000"/>
                </a:schemeClr>
              </a:gs>
              <a:gs pos="100000">
                <a:schemeClr val="accent2">
                  <a:alpha val="15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757596" y="2624328"/>
            <a:ext cx="8124825" cy="1962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solidFill>
                <a:latin typeface="Microsoft Yahei"/>
                <a:ea typeface="Microsoft Yahei"/>
                <a:cs typeface="Microsoft Yahei"/>
              </a:rPr>
              <a:t>竞争格局分析</a:t>
            </a:r>
          </a:p>
        </p:txBody>
      </p:sp>
      <p:sp>
        <p:nvSpPr>
          <p:cNvPr id="6" name="TextBox 6"/>
          <p:cNvSpPr txBox="1"/>
          <p:nvPr/>
        </p:nvSpPr>
        <p:spPr>
          <a:xfrm>
            <a:off x="2757596" y="1141600"/>
            <a:ext cx="868680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solidFill>
                <a:latin typeface="Microsoft Yahei"/>
                <a:ea typeface="Microsoft Yahei"/>
                <a:cs typeface="Microsoft Yahei"/>
              </a:rPr>
              <a:t>02</a:t>
            </a:r>
          </a:p>
        </p:txBody>
      </p:sp>
      <p:sp>
        <p:nvSpPr>
          <p:cNvPr id="7" name="Freeform 7"/>
          <p:cNvSpPr/>
          <p:nvPr/>
        </p:nvSpPr>
        <p:spPr>
          <a:xfrm>
            <a:off x="36576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36693"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909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38950"/>
          </a:xfrm>
          <a:prstGeom prst="rect">
            <a:avLst/>
          </a:prstGeom>
        </p:spPr>
      </p:pic>
      <p:sp>
        <p:nvSpPr>
          <p:cNvPr id="3" name="Freeform 3"/>
          <p:cNvSpPr/>
          <p:nvPr/>
        </p:nvSpPr>
        <p:spPr>
          <a:xfrm>
            <a:off x="0" y="0"/>
            <a:ext cx="12192000" cy="6838950"/>
          </a:xfrm>
          <a:custGeom>
            <a:rect l="l" t="t" r="r" b="b"/>
            <a:pathLst>
              <a:path w="12192000" h="6838950">
                <a:moveTo>
                  <a:pt x="0" y="0"/>
                </a:moveTo>
                <a:lnTo>
                  <a:pt x="12192000" y="0"/>
                </a:lnTo>
                <a:lnTo>
                  <a:pt x="12192000" y="6838950"/>
                </a:lnTo>
                <a:lnTo>
                  <a:pt x="0" y="6838950"/>
                </a:lnTo>
                <a:close/>
              </a:path>
            </a:pathLst>
          </a:cu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 name="AutoShape 4"/>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5" name="Connector 5"/>
          <p:cNvCxnSpPr/>
          <p:nvPr/>
        </p:nvCxnSpPr>
        <p:spPr>
          <a:xfrm>
            <a:off x="1068653" y="2719942"/>
            <a:ext cx="2654699" cy="0"/>
          </a:xfrm>
          <a:prstGeom prst="line">
            <a:avLst/>
          </a:prstGeom>
          <a:ln w="9525">
            <a:solidFill>
              <a:srgbClr val="FFFFFF">
                <a:alpha val="100000"/>
              </a:srgbClr>
            </a:solidFill>
            <a:prstDash val="solid"/>
            <a:headEnd type="oval"/>
          </a:ln>
        </p:spPr>
      </p:cxnSp>
      <p:sp>
        <p:nvSpPr>
          <p:cNvPr id="6" name="TextBox 6"/>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竞争者A</a:t>
            </a:r>
          </a:p>
        </p:txBody>
      </p:sp>
      <p:sp>
        <p:nvSpPr>
          <p:cNvPr id="7" name="TextBox 7"/>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作为行业领导者，拥有丰富的广告资源和广泛的客户群体，市场份额较大。</a:t>
            </a:r>
          </a:p>
        </p:txBody>
      </p:sp>
      <p:sp>
        <p:nvSpPr>
          <p:cNvPr id="8" name="AutoShape 8"/>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4836240" y="2719942"/>
            <a:ext cx="2654699" cy="0"/>
          </a:xfrm>
          <a:prstGeom prst="line">
            <a:avLst/>
          </a:prstGeom>
          <a:ln w="9525">
            <a:solidFill>
              <a:srgbClr val="FFFFFF">
                <a:alpha val="100000"/>
              </a:srgbClr>
            </a:solidFill>
            <a:prstDash val="solid"/>
            <a:headEnd type="oval"/>
          </a:ln>
        </p:spPr>
      </p:cxnSp>
      <p:sp>
        <p:nvSpPr>
          <p:cNvPr id="10" name="TextBox 10"/>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竞争者B</a:t>
            </a:r>
          </a:p>
        </p:txBody>
      </p:sp>
      <p:sp>
        <p:nvSpPr>
          <p:cNvPr id="11" name="TextBox 11"/>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近年来异军突起，凭借创新性的广告内容和精准的目标受众定位，迅速占领市场份额。</a:t>
            </a:r>
          </a:p>
        </p:txBody>
      </p:sp>
      <p:sp>
        <p:nvSpPr>
          <p:cNvPr id="12" name="AutoShape 12"/>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8603826" y="2719942"/>
            <a:ext cx="2654699" cy="0"/>
          </a:xfrm>
          <a:prstGeom prst="line">
            <a:avLst/>
          </a:prstGeom>
          <a:ln w="9525">
            <a:solidFill>
              <a:srgbClr val="FFFFFF">
                <a:alpha val="100000"/>
              </a:srgbClr>
            </a:solidFill>
            <a:prstDash val="solid"/>
            <a:headEnd type="oval"/>
          </a:ln>
        </p:spPr>
      </p:cxnSp>
      <p:sp>
        <p:nvSpPr>
          <p:cNvPr id="14" name="TextBox 14"/>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竞争者C</a:t>
            </a:r>
          </a:p>
        </p:txBody>
      </p:sp>
      <p:sp>
        <p:nvSpPr>
          <p:cNvPr id="15" name="TextBox 15"/>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长期深耕某一领域，对该领域广告需求有深入了解，拥有稳定的客户基础。</a:t>
            </a:r>
          </a:p>
        </p:txBody>
      </p:sp>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主要竞争者概览</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38950"/>
          </a:xfrm>
          <a:prstGeom prst="rect">
            <a:avLst/>
          </a:prstGeom>
        </p:spPr>
      </p:pic>
      <p:sp>
        <p:nvSpPr>
          <p:cNvPr id="3" name="Freeform 3"/>
          <p:cNvSpPr/>
          <p:nvPr/>
        </p:nvSpPr>
        <p:spPr>
          <a:xfrm>
            <a:off x="0" y="0"/>
            <a:ext cx="12192000" cy="6838950"/>
          </a:xfrm>
          <a:custGeom>
            <a:rect l="l" t="t" r="r" b="b"/>
            <a:pathLst>
              <a:path w="12192000" h="6838950">
                <a:moveTo>
                  <a:pt x="0" y="0"/>
                </a:moveTo>
                <a:lnTo>
                  <a:pt x="12192000" y="0"/>
                </a:lnTo>
                <a:lnTo>
                  <a:pt x="12192000" y="6838950"/>
                </a:lnTo>
                <a:lnTo>
                  <a:pt x="0" y="6838950"/>
                </a:lnTo>
                <a:close/>
              </a:path>
            </a:pathLst>
          </a:cu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 name="AutoShape 4"/>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通过持续创新和多元化发展，不断拓展广告业务范围，提高市场竞争力。</a:t>
            </a:r>
          </a:p>
        </p:txBody>
      </p:sp>
      <p:sp>
        <p:nvSpPr>
          <p:cNvPr id="6" name="TextBox 6"/>
          <p:cNvSpPr txBox="1"/>
          <p:nvPr/>
        </p:nvSpPr>
        <p:spPr>
          <a:xfrm>
            <a:off x="990089" y="3829496"/>
            <a:ext cx="2409825" cy="447675"/>
          </a:xfrm>
          <a:prstGeom prst="rect">
            <a:avLst/>
          </a:prstGeom>
          <a:ln>
            <a:solidFill>
              <a:schemeClr val="accent1">
                <a:alpha val="100000"/>
              </a:schemeClr>
            </a:solidFill>
          </a:ln>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竞争者A</a:t>
            </a:r>
          </a:p>
        </p:txBody>
      </p:sp>
      <p:cxnSp>
        <p:nvCxnSpPr>
          <p:cNvPr id="7" name="Connector 7"/>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8" name="Connector 8"/>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9" name="Freeform 9"/>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1" name="Picture 11"/>
          <p:cNvPicPr>
            <a:picLocks noChangeAspect="1"/>
          </p:cNvPicPr>
          <p:nvPr/>
        </p:nvPicPr>
        <p:blipFill>
          <a:blip r:embed="rId3"/>
          <a:srcRect l="12500" r="12500"/>
          <a:stretch>
            <a:fillRect/>
          </a:stretch>
        </p:blipFill>
        <p:spPr>
          <a:xfrm>
            <a:off x="5039938" y="1393187"/>
            <a:ext cx="2231507" cy="2231507"/>
          </a:xfrm>
          <a:prstGeom prst="ellipse">
            <a:avLst/>
          </a:prstGeom>
        </p:spPr>
      </p:pic>
      <p:sp>
        <p:nvSpPr>
          <p:cNvPr id="12" name="TextBox 12"/>
          <p:cNvSpPr txBox="1"/>
          <p:nvPr/>
        </p:nvSpPr>
        <p:spPr>
          <a:xfrm>
            <a:off x="4671297" y="3829496"/>
            <a:ext cx="2409825" cy="447675"/>
          </a:xfrm>
          <a:prstGeom prst="rect">
            <a:avLst/>
          </a:prstGeom>
          <a:ln>
            <a:solidFill>
              <a:schemeClr val="accent1">
                <a:alpha val="100000"/>
              </a:schemeClr>
            </a:solidFill>
          </a:ln>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竞争者B</a:t>
            </a:r>
          </a:p>
        </p:txBody>
      </p:sp>
      <p:cxnSp>
        <p:nvCxnSpPr>
          <p:cNvPr id="13" name="Connector 13"/>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4" name="Connector 14"/>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5" name="Freeform 15"/>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4"/>
          <a:srcRect l="13125" r="13125"/>
          <a:stretch>
            <a:fillRect/>
          </a:stretch>
        </p:blipFill>
        <p:spPr>
          <a:xfrm>
            <a:off x="8741656" y="1393187"/>
            <a:ext cx="2231507" cy="2231507"/>
          </a:xfrm>
          <a:prstGeom prst="ellipse">
            <a:avLst/>
          </a:prstGeom>
        </p:spPr>
      </p:pic>
      <p:sp>
        <p:nvSpPr>
          <p:cNvPr id="18" name="TextBox 18"/>
          <p:cNvSpPr txBox="1"/>
          <p:nvPr/>
        </p:nvSpPr>
        <p:spPr>
          <a:xfrm>
            <a:off x="8373015" y="3829496"/>
            <a:ext cx="2409825" cy="447675"/>
          </a:xfrm>
          <a:prstGeom prst="rect">
            <a:avLst/>
          </a:prstGeom>
          <a:ln>
            <a:solidFill>
              <a:schemeClr val="accent1">
                <a:alpha val="100000"/>
              </a:schemeClr>
            </a:solidFill>
          </a:ln>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竞争者C</a:t>
            </a:r>
          </a:p>
        </p:txBody>
      </p:sp>
      <p:cxnSp>
        <p:nvCxnSpPr>
          <p:cNvPr id="19" name="Connector 19"/>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20" name="Connector 20"/>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21" name="Freeform 21"/>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2" name="Picture 22"/>
          <p:cNvPicPr>
            <a:picLocks noChangeAspect="1"/>
          </p:cNvPicPr>
          <p:nvPr/>
        </p:nvPicPr>
        <p:blipFill>
          <a:blip r:embed="rId5"/>
          <a:srcRect l="1978" r="1978"/>
          <a:stretch>
            <a:fillRect/>
          </a:stretch>
        </p:blipFill>
        <p:spPr>
          <a:xfrm>
            <a:off x="1358558" y="1454147"/>
            <a:ext cx="2231507" cy="2231507"/>
          </a:xfrm>
          <a:prstGeom prst="ellipse">
            <a:avLst/>
          </a:prstGeom>
        </p:spPr>
      </p:pic>
      <p:sp>
        <p:nvSpPr>
          <p:cNvPr id="23" name="TextBox 23"/>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注重数据分析和精准营销，针对不同受众群体制定个性化广告方案，提高广告效果。</a:t>
            </a:r>
          </a:p>
        </p:txBody>
      </p:sp>
      <p:sp>
        <p:nvSpPr>
          <p:cNvPr id="24" name="TextBox 24"/>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发挥自身专业优势，提供定制化广告服务，满足客户特定需求，提高客户粘性。</a:t>
            </a:r>
          </a:p>
        </p:txBody>
      </p:sp>
      <p:sp>
        <p:nvSpPr>
          <p:cNvPr id="25" name="TextBox 25"/>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6" name="TextBox 26"/>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7" name="TextBox 27"/>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sp>
        <p:nvSpPr>
          <p:cNvPr id="28" name="AutoShape 2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竞争策略分析</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38950"/>
          </a:xfrm>
          <a:prstGeom prst="rect">
            <a:avLst/>
          </a:prstGeom>
        </p:spPr>
      </p:pic>
      <p:sp>
        <p:nvSpPr>
          <p:cNvPr id="3" name="Freeform 3"/>
          <p:cNvSpPr/>
          <p:nvPr/>
        </p:nvSpPr>
        <p:spPr>
          <a:xfrm>
            <a:off x="0" y="0"/>
            <a:ext cx="12192000" cy="6838950"/>
          </a:xfrm>
          <a:custGeom>
            <a:rect l="l" t="t" r="r" b="b"/>
            <a:pathLst>
              <a:path w="12192000" h="6838950">
                <a:moveTo>
                  <a:pt x="0" y="0"/>
                </a:moveTo>
                <a:lnTo>
                  <a:pt x="12192000" y="0"/>
                </a:lnTo>
                <a:lnTo>
                  <a:pt x="12192000" y="6838950"/>
                </a:lnTo>
                <a:lnTo>
                  <a:pt x="0" y="6838950"/>
                </a:lnTo>
                <a:close/>
              </a:path>
            </a:pathLst>
          </a:cu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 name="Freeform 4"/>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6818377" y="3284051"/>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市场份额稳定</a:t>
            </a:r>
          </a:p>
        </p:txBody>
      </p:sp>
      <p:sp>
        <p:nvSpPr>
          <p:cNvPr id="14" name="TextBox 14"/>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目前市场上的主要竞争者已经占据了相当大的市场份额，新进入者难以打破现有竞争格局。</a:t>
            </a:r>
          </a:p>
        </p:txBody>
      </p:sp>
      <p:sp>
        <p:nvSpPr>
          <p:cNvPr id="15" name="TextBox 15"/>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竞争格局动态变化</a:t>
            </a:r>
          </a:p>
        </p:txBody>
      </p:sp>
      <p:sp>
        <p:nvSpPr>
          <p:cNvPr id="16" name="TextBox 16"/>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虽然市场集中度较高，但竞争格局并非一成不变，随着技术进步和市场变化，竞争格局仍有可能发生变动。</a:t>
            </a:r>
          </a:p>
        </p:txBody>
      </p:sp>
      <p:cxnSp>
        <p:nvCxnSpPr>
          <p:cNvPr id="17" name="Connector 17"/>
          <p:cNvCxnSpPr/>
          <p:nvPr/>
        </p:nvCxnSpPr>
        <p:spPr>
          <a:xfrm>
            <a:off x="7345623" y="5627624"/>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9" name="Connector 19"/>
          <p:cNvCxnSpPr/>
          <p:nvPr/>
        </p:nvCxnSpPr>
        <p:spPr>
          <a:xfrm>
            <a:off x="904945" y="4589949"/>
            <a:ext cx="3793067"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20" name="AutoShape 20"/>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市场集中度高</a:t>
            </a:r>
          </a:p>
        </p:txBody>
      </p:sp>
      <p:sp>
        <p:nvSpPr>
          <p:cNvPr id="22" name="TextBox 22"/>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由于广告投放行业具有规模效应和网络效应，市场集中度较高，主要被少数大型企业占据。</a:t>
            </a:r>
          </a:p>
        </p:txBody>
      </p:sp>
      <p:sp>
        <p:nvSpPr>
          <p:cNvPr id="23" name="Freeform 23"/>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市场集中度分析</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 name="AutoShape 4"/>
          <p:cNvSpPr/>
          <p:nvPr/>
        </p:nvSpPr>
        <p:spPr>
          <a:xfrm>
            <a:off x="1520223" y="1033565"/>
            <a:ext cx="1813010" cy="1813010"/>
          </a:xfrm>
          <a:prstGeom prst="ellipse">
            <a:avLst/>
          </a:prstGeom>
          <a:gradFill>
            <a:gsLst>
              <a:gs pos="0">
                <a:schemeClr val="accent2">
                  <a:alpha val="15000"/>
                </a:schemeClr>
              </a:gs>
              <a:gs pos="100000">
                <a:schemeClr val="accent2">
                  <a:alpha val="15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757596" y="2624328"/>
            <a:ext cx="8124825" cy="1962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solidFill>
                <a:latin typeface="Microsoft Yahei"/>
                <a:ea typeface="Microsoft Yahei"/>
                <a:cs typeface="Microsoft Yahei"/>
              </a:rPr>
              <a:t>广告投放渠道分析</a:t>
            </a:r>
          </a:p>
        </p:txBody>
      </p:sp>
      <p:sp>
        <p:nvSpPr>
          <p:cNvPr id="6" name="TextBox 6"/>
          <p:cNvSpPr txBox="1"/>
          <p:nvPr/>
        </p:nvSpPr>
        <p:spPr>
          <a:xfrm>
            <a:off x="2757596" y="1141600"/>
            <a:ext cx="868680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solidFill>
                <a:latin typeface="Microsoft Yahei"/>
                <a:ea typeface="Microsoft Yahei"/>
                <a:cs typeface="Microsoft Yahei"/>
              </a:rPr>
              <a:t>03</a:t>
            </a:r>
          </a:p>
        </p:txBody>
      </p:sp>
      <p:sp>
        <p:nvSpPr>
          <p:cNvPr id="7" name="Freeform 7"/>
          <p:cNvSpPr/>
          <p:nvPr/>
        </p:nvSpPr>
        <p:spPr>
          <a:xfrm>
            <a:off x="36576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36693"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909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38950"/>
          </a:xfrm>
          <a:prstGeom prst="rect">
            <a:avLst/>
          </a:prstGeom>
        </p:spPr>
      </p:pic>
      <p:sp>
        <p:nvSpPr>
          <p:cNvPr id="3" name="Freeform 3"/>
          <p:cNvSpPr/>
          <p:nvPr/>
        </p:nvSpPr>
        <p:spPr>
          <a:xfrm>
            <a:off x="0" y="0"/>
            <a:ext cx="12192000" cy="6838950"/>
          </a:xfrm>
          <a:custGeom>
            <a:rect l="l" t="t" r="r" b="b"/>
            <a:pathLst>
              <a:path w="12192000" h="6838950">
                <a:moveTo>
                  <a:pt x="0" y="0"/>
                </a:moveTo>
                <a:lnTo>
                  <a:pt x="12192000" y="0"/>
                </a:lnTo>
                <a:lnTo>
                  <a:pt x="12192000" y="6838950"/>
                </a:lnTo>
                <a:lnTo>
                  <a:pt x="0" y="6838950"/>
                </a:lnTo>
                <a:close/>
              </a:path>
            </a:pathLst>
          </a:cu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 name="AutoShape 4"/>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solidFill>
                <a:latin typeface="Microsoft Yahei"/>
                <a:ea typeface="Microsoft Yahei"/>
                <a:cs typeface="Microsoft Yahei"/>
              </a:rPr>
              <a:t>电视广告</a:t>
            </a:r>
          </a:p>
        </p:txBody>
      </p:sp>
      <p:sp>
        <p:nvSpPr>
          <p:cNvPr id="14" name="TextBox 14"/>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覆盖面广，受众群体广泛，但成本高昂，且难以精准定位目标受众。</a:t>
            </a:r>
          </a:p>
        </p:txBody>
      </p:sp>
      <p:sp>
        <p:nvSpPr>
          <p:cNvPr id="15" name="TextBox 15"/>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solidFill>
                <a:latin typeface="Microsoft Yahei"/>
                <a:ea typeface="Microsoft Yahei"/>
                <a:cs typeface="Microsoft Yahei"/>
              </a:rPr>
              <a:t>报纸广告</a:t>
            </a:r>
          </a:p>
        </p:txBody>
      </p:sp>
      <p:sp>
        <p:nvSpPr>
          <p:cNvPr id="16" name="TextBox 16"/>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传播速度快，覆盖面广，但受限于阅读习惯和年龄层。</a:t>
            </a:r>
          </a:p>
        </p:txBody>
      </p:sp>
      <p:sp>
        <p:nvSpPr>
          <p:cNvPr id="17" name="TextBox 17"/>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solidFill>
                <a:latin typeface="Microsoft Yahei"/>
                <a:ea typeface="Microsoft Yahei"/>
                <a:cs typeface="Microsoft Yahei"/>
              </a:rPr>
              <a:t>杂志广告</a:t>
            </a:r>
          </a:p>
        </p:txBody>
      </p:sp>
      <p:sp>
        <p:nvSpPr>
          <p:cNvPr id="18" name="TextBox 18"/>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传播效果好，受众群体相对固定，但成本较高，且传播范围有限。</a:t>
            </a:r>
          </a:p>
        </p:txBody>
      </p:sp>
      <p:sp>
        <p:nvSpPr>
          <p:cNvPr id="19" name="AutoShape 19"/>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传统媒体广告投放</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38950"/>
          </a:xfrm>
          <a:prstGeom prst="rect">
            <a:avLst/>
          </a:prstGeom>
        </p:spPr>
      </p:pic>
      <p:sp>
        <p:nvSpPr>
          <p:cNvPr id="3" name="Freeform 3"/>
          <p:cNvSpPr/>
          <p:nvPr/>
        </p:nvSpPr>
        <p:spPr>
          <a:xfrm>
            <a:off x="0" y="0"/>
            <a:ext cx="12192000" cy="6838950"/>
          </a:xfrm>
          <a:custGeom>
            <a:rect l="l" t="t" r="r" b="b"/>
            <a:pathLst>
              <a:path w="12192000" h="6838950">
                <a:moveTo>
                  <a:pt x="0" y="0"/>
                </a:moveTo>
                <a:lnTo>
                  <a:pt x="12192000" y="0"/>
                </a:lnTo>
                <a:lnTo>
                  <a:pt x="12192000" y="6838950"/>
                </a:lnTo>
                <a:lnTo>
                  <a:pt x="0" y="6838950"/>
                </a:lnTo>
                <a:close/>
              </a:path>
            </a:pathLst>
          </a:cu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 name="AutoShape 4"/>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3">
            <a:alphaModFix/>
          </a:blip>
          <a:stretch>
            <a:fillRect/>
          </a:stretch>
        </p:blipFill>
        <p:spPr>
          <a:xfrm>
            <a:off x="-484350" y="1584357"/>
            <a:ext cx="4575952" cy="4575952"/>
          </a:xfrm>
          <a:prstGeom prst="ellipse">
            <a:avLst/>
          </a:prstGeom>
        </p:spPr>
      </p:pic>
      <p:sp>
        <p:nvSpPr>
          <p:cNvPr id="6" name="AutoShape 6"/>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03</a:t>
            </a:r>
          </a:p>
        </p:txBody>
      </p:sp>
      <p:sp>
        <p:nvSpPr>
          <p:cNvPr id="8" name="TextBox 8"/>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社交媒体广告</a:t>
            </a:r>
          </a:p>
        </p:txBody>
      </p:sp>
      <p:sp>
        <p:nvSpPr>
          <p:cNvPr id="9" name="TextBox 9"/>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在社交媒体平台上展示广告，能够精准定位目标受众，互动性强，但成本较高。</a:t>
            </a:r>
          </a:p>
        </p:txBody>
      </p:sp>
      <p:sp>
        <p:nvSpPr>
          <p:cNvPr id="10" name="AutoShape 10"/>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01</a:t>
            </a:r>
          </a:p>
        </p:txBody>
      </p:sp>
      <p:sp>
        <p:nvSpPr>
          <p:cNvPr id="12" name="TextBox 12"/>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搜索引擎广告</a:t>
            </a:r>
          </a:p>
        </p:txBody>
      </p:sp>
      <p:sp>
        <p:nvSpPr>
          <p:cNvPr id="13" name="TextBox 13"/>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通过关键词搜索结果展示广告，精准定位目标受众，但竞争激烈，成本较高。</a:t>
            </a:r>
          </a:p>
        </p:txBody>
      </p:sp>
      <p:sp>
        <p:nvSpPr>
          <p:cNvPr id="14" name="AutoShape 14"/>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02</a:t>
            </a:r>
          </a:p>
        </p:txBody>
      </p:sp>
      <p:sp>
        <p:nvSpPr>
          <p:cNvPr id="16" name="TextBox 16"/>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门户网站广告</a:t>
            </a:r>
          </a:p>
        </p:txBody>
      </p:sp>
      <p:sp>
        <p:nvSpPr>
          <p:cNvPr id="17" name="TextBox 17"/>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在各类网站上展示广告，覆盖面广，但效果难以评估。</a:t>
            </a:r>
          </a:p>
        </p:txBody>
      </p:sp>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网络媒体广告投放</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https://d.book118.com/226121232104010103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301648"/>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75</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2024-09-28T16:09:11.163</cp:lastPrinted>
  <dcterms:created xsi:type="dcterms:W3CDTF">2024-09-28T08:09:11Z</dcterms:created>
  <dcterms:modified xsi:type="dcterms:W3CDTF">2024-09-28T08:09:13Z</dcterms:modified>
</cp:coreProperties>
</file>