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docx" ContentType="application/vnd.openxmlformats-officedocument.wordprocessingml.document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6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9144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e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e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e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emf" /></Relationships>
</file>

<file path=ppt/drawings/_rels/vmlDrawing8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emf" /></Relationships>
</file>

<file path=ppt/drawings/_rels/vmlDrawing9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emf" /></Relationships>
</file>

<file path=ppt/drawings/_rels/vmlDrawing10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emf" /></Relationships>
</file>

<file path=ppt/drawings/_rels/vmlDrawing1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emf" /></Relationships>
</file>

<file path=ppt/drawings/_rels/vmlDrawing1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emf" /></Relationships>
</file>

<file path=ppt/drawings/_rels/vmlDrawing1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4.emf" /></Relationships>
</file>

<file path=ppt/drawings/_rels/vmlDrawing1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e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TargetMode="Internal" /><Relationship Id="rId2" Type="http://schemas.openxmlformats.org/officeDocument/2006/relationships/slide" Target="../slides/slide2.xml" TargetMode="Internal" /><Relationship Id="rId3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TargetMode="Internal" /><Relationship Id="rId2" Type="http://schemas.openxmlformats.org/officeDocument/2006/relationships/slide" Target="../slides/slide2.xml" TargetMode="Internal" /><Relationship Id="rId3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TargetMode="Internal" /><Relationship Id="rId2" Type="http://schemas.openxmlformats.org/officeDocument/2006/relationships/slide" Target="../slides/slide2.xml" TargetMode="Internal" /><Relationship Id="rId3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TargetMode="Internal" /><Relationship Id="rId2" Type="http://schemas.openxmlformats.org/officeDocument/2006/relationships/slide" Target="../slides/slide2.xml" TargetMode="Internal" /><Relationship Id="rId3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TargetMode="Internal" /><Relationship Id="rId2" Type="http://schemas.openxmlformats.org/officeDocument/2006/relationships/slide" Target="../slides/slide2.xml" TargetMode="Internal" /><Relationship Id="rId3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TargetMode="Internal" /><Relationship Id="rId2" Type="http://schemas.openxmlformats.org/officeDocument/2006/relationships/slide" Target="../slides/slide2.xml" TargetMode="Internal" /><Relationship Id="rId3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TargetMode="Internal" /><Relationship Id="rId2" Type="http://schemas.openxmlformats.org/officeDocument/2006/relationships/slide" Target="../slides/slide2.xml" TargetMode="Internal" /><Relationship Id="rId3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TargetMode="Internal" /><Relationship Id="rId2" Type="http://schemas.openxmlformats.org/officeDocument/2006/relationships/slide" Target="../slides/slide2.xml" TargetMode="Internal" /><Relationship Id="rId3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TargetMode="Internal" /><Relationship Id="rId2" Type="http://schemas.openxmlformats.org/officeDocument/2006/relationships/slide" Target="../slides/slide2.xml" TargetMode="Internal" /><Relationship Id="rId3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TargetMode="Internal" /><Relationship Id="rId2" Type="http://schemas.openxmlformats.org/officeDocument/2006/relationships/slide" Target="../slides/slide2.xml" TargetMode="Internal" /><Relationship Id="rId3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TargetMode="Internal" /><Relationship Id="rId2" Type="http://schemas.openxmlformats.org/officeDocument/2006/relationships/slide" Target="../slides/slide2.xml" TargetMode="Internal" /><Relationship Id="rId3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TargetMode="Internal" /><Relationship Id="rId2" Type="http://schemas.openxmlformats.org/officeDocument/2006/relationships/slide" Target="../slides/slide2.xml" TargetMode="Internal" /><Relationship Id="rId3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TargetMode="Internal" /><Relationship Id="rId2" Type="http://schemas.openxmlformats.org/officeDocument/2006/relationships/slide" Target="../slides/slide2.xml" TargetMode="Internal" /><Relationship Id="rId3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TargetMode="Internal" /><Relationship Id="rId2" Type="http://schemas.openxmlformats.org/officeDocument/2006/relationships/slide" Target="../slides/slide2.xml" TargetMode="Internal" /><Relationship Id="rId3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TargetMode="Internal" /><Relationship Id="rId2" Type="http://schemas.openxmlformats.org/officeDocument/2006/relationships/slide" Target="../slides/slide2.xml" TargetMode="Internal" /><Relationship Id="rId3" Type="http://schemas.openxmlformats.org/officeDocument/2006/relationships/slideMaster" Target="../slideMasters/slideMaster2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TargetMode="Internal" /><Relationship Id="rId2" Type="http://schemas.openxmlformats.org/officeDocument/2006/relationships/slide" Target="../slides/slide2.xml" TargetMode="Internal" /><Relationship Id="rId3" Type="http://schemas.openxmlformats.org/officeDocument/2006/relationships/slideMaster" Target="../slideMasters/slideMaster2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TargetMode="Internal" /><Relationship Id="rId2" Type="http://schemas.openxmlformats.org/officeDocument/2006/relationships/slide" Target="../slides/slide2.xml" TargetMode="Internal" /><Relationship Id="rId3" Type="http://schemas.openxmlformats.org/officeDocument/2006/relationships/slideMaster" Target="../slideMasters/slideMaster2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TargetMode="Internal" /><Relationship Id="rId2" Type="http://schemas.openxmlformats.org/officeDocument/2006/relationships/slide" Target="../slides/slide2.xml" TargetMode="Internal" /><Relationship Id="rId3" Type="http://schemas.openxmlformats.org/officeDocument/2006/relationships/slideMaster" Target="../slideMasters/slideMaster2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TargetMode="Internal" /><Relationship Id="rId2" Type="http://schemas.openxmlformats.org/officeDocument/2006/relationships/slide" Target="../slides/slide2.xml" TargetMode="Internal" /><Relationship Id="rId3" Type="http://schemas.openxmlformats.org/officeDocument/2006/relationships/slideMaster" Target="../slideMasters/slideMaster2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TargetMode="Internal" /><Relationship Id="rId2" Type="http://schemas.openxmlformats.org/officeDocument/2006/relationships/slide" Target="../slides/slide2.xml" TargetMode="Internal" /><Relationship Id="rId3" Type="http://schemas.openxmlformats.org/officeDocument/2006/relationships/slideMaster" Target="../slideMasters/slideMaster2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TargetMode="Internal" /><Relationship Id="rId2" Type="http://schemas.openxmlformats.org/officeDocument/2006/relationships/slide" Target="../slides/slide2.xml" TargetMode="Internal" /><Relationship Id="rId3" Type="http://schemas.openxmlformats.org/officeDocument/2006/relationships/slideMaster" Target="../slideMasters/slideMaster2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TargetMode="Internal" /><Relationship Id="rId2" Type="http://schemas.openxmlformats.org/officeDocument/2006/relationships/slide" Target="../slides/slide2.xml" TargetMode="Internal" /><Relationship Id="rId3" Type="http://schemas.openxmlformats.org/officeDocument/2006/relationships/slideMaster" Target="../slideMasters/slideMaster2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TargetMode="Internal" /><Relationship Id="rId2" Type="http://schemas.openxmlformats.org/officeDocument/2006/relationships/slide" Target="../slides/slide2.xml" TargetMode="Internal" /><Relationship Id="rId3" Type="http://schemas.openxmlformats.org/officeDocument/2006/relationships/slideMaster" Target="../slideMasters/slideMaster2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TargetMode="Internal" /><Relationship Id="rId2" Type="http://schemas.openxmlformats.org/officeDocument/2006/relationships/slide" Target="../slides/slide2.xml" TargetMode="Internal" /><Relationship Id="rId3" Type="http://schemas.openxmlformats.org/officeDocument/2006/relationships/slideMaster" Target="../slideMasters/slideMaster2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TargetMode="Internal" /><Relationship Id="rId2" Type="http://schemas.openxmlformats.org/officeDocument/2006/relationships/slide" Target="../slides/slide2.xml" TargetMode="Internal" /><Relationship Id="rId3" Type="http://schemas.openxmlformats.org/officeDocument/2006/relationships/slideMaster" Target="../slideMasters/slideMaster2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TargetMode="Internal" /><Relationship Id="rId2" Type="http://schemas.openxmlformats.org/officeDocument/2006/relationships/slide" Target="../slides/slide2.xml" TargetMode="Internal" /><Relationship Id="rId3" Type="http://schemas.openxmlformats.org/officeDocument/2006/relationships/slideMaster" Target="../slideMasters/slideMaster2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TargetMode="Internal" /><Relationship Id="rId2" Type="http://schemas.openxmlformats.org/officeDocument/2006/relationships/slide" Target="../slides/slide2.xml" TargetMode="Internal" /><Relationship Id="rId3" Type="http://schemas.openxmlformats.org/officeDocument/2006/relationships/slideMaster" Target="../slideMasters/slideMaster2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TargetMode="Internal" /><Relationship Id="rId2" Type="http://schemas.openxmlformats.org/officeDocument/2006/relationships/slide" Target="../slides/slide2.xml" TargetMode="Internal" /><Relationship Id="rId3" Type="http://schemas.openxmlformats.org/officeDocument/2006/relationships/slideMaster" Target="../slideMasters/slideMaster2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TargetMode="Internal" /><Relationship Id="rId2" Type="http://schemas.openxmlformats.org/officeDocument/2006/relationships/slide" Target="../slides/slide2.xml" TargetMode="Internal" /><Relationship Id="rId3" Type="http://schemas.openxmlformats.org/officeDocument/2006/relationships/slideMaster" Target="../slideMasters/slideMaster2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TargetMode="Internal" /><Relationship Id="rId2" Type="http://schemas.openxmlformats.org/officeDocument/2006/relationships/slide" Target="../slides/slide2.xml" TargetMode="Internal" /><Relationship Id="rId3" Type="http://schemas.openxmlformats.org/officeDocument/2006/relationships/slideMaster" Target="../slideMasters/slideMaster2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TargetMode="Internal" /><Relationship Id="rId2" Type="http://schemas.openxmlformats.org/officeDocument/2006/relationships/slide" Target="../slides/slide2.xml" TargetMode="Internal" /><Relationship Id="rId3" Type="http://schemas.openxmlformats.org/officeDocument/2006/relationships/slideMaster" Target="../slideMasters/slideMaster2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TargetMode="Internal" /><Relationship Id="rId2" Type="http://schemas.openxmlformats.org/officeDocument/2006/relationships/slide" Target="../slides/slide2.xml" TargetMode="Internal" /><Relationship Id="rId3" Type="http://schemas.openxmlformats.org/officeDocument/2006/relationships/slideMaster" Target="../slideMasters/slideMaster2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TargetMode="Internal" /><Relationship Id="rId2" Type="http://schemas.openxmlformats.org/officeDocument/2006/relationships/slide" Target="../slides/slide2.xml" TargetMode="Internal" /><Relationship Id="rId3" Type="http://schemas.openxmlformats.org/officeDocument/2006/relationships/slideMaster" Target="../slideMasters/slideMaster2.xml" /></Relationships>
</file>

<file path=ppt/slideLayouts/_rels/slideLayout5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TargetMode="Internal" /><Relationship Id="rId2" Type="http://schemas.openxmlformats.org/officeDocument/2006/relationships/slide" Target="../slides/slide2.xml" TargetMode="Internal" /><Relationship Id="rId3" Type="http://schemas.openxmlformats.org/officeDocument/2006/relationships/slideMaster" Target="../slideMasters/slideMaster2.xml" /></Relationships>
</file>

<file path=ppt/slideLayouts/_rels/slideLayout5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TargetMode="Internal" /><Relationship Id="rId2" Type="http://schemas.openxmlformats.org/officeDocument/2006/relationships/slide" Target="../slides/slide2.xml" TargetMode="Internal" /><Relationship Id="rId3" Type="http://schemas.openxmlformats.org/officeDocument/2006/relationships/slideMaster" Target="../slideMasters/slideMaster2.xml" /></Relationships>
</file>

<file path=ppt/slideLayouts/_rels/slideLayout5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TargetMode="Internal" /><Relationship Id="rId2" Type="http://schemas.openxmlformats.org/officeDocument/2006/relationships/slide" Target="../slides/slide2.xml" TargetMode="Internal" /><Relationship Id="rId3" Type="http://schemas.openxmlformats.org/officeDocument/2006/relationships/slideMaster" Target="../slideMasters/slideMaster2.xml" /></Relationships>
</file>

<file path=ppt/slideLayouts/_rels/slideLayout5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TargetMode="Internal" /><Relationship Id="rId2" Type="http://schemas.openxmlformats.org/officeDocument/2006/relationships/slide" Target="../slides/slide2.xml" TargetMode="Internal" /><Relationship Id="rId3" Type="http://schemas.openxmlformats.org/officeDocument/2006/relationships/slideMaster" Target="../slideMasters/slideMaster2.xml" /></Relationships>
</file>

<file path=ppt/slideLayouts/_rels/slideLayout6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TargetMode="Internal" /><Relationship Id="rId2" Type="http://schemas.openxmlformats.org/officeDocument/2006/relationships/slide" Target="../slides/slide2.xml" TargetMode="Internal" /><Relationship Id="rId3" Type="http://schemas.openxmlformats.org/officeDocument/2006/relationships/slideMaster" Target="../slideMasters/slideMaster2.xml" /></Relationships>
</file>

<file path=ppt/slideLayouts/_rels/slideLayout6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TargetMode="Internal" /><Relationship Id="rId2" Type="http://schemas.openxmlformats.org/officeDocument/2006/relationships/slide" Target="../slides/slide2.xml" TargetMode="Internal" /><Relationship Id="rId3" Type="http://schemas.openxmlformats.org/officeDocument/2006/relationships/slideMaster" Target="../slideMasters/slideMaster2.xml" /></Relationships>
</file>

<file path=ppt/slideLayouts/_rels/slideLayout6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TargetMode="Internal" /><Relationship Id="rId2" Type="http://schemas.openxmlformats.org/officeDocument/2006/relationships/slide" Target="../slides/slide2.xml" TargetMode="Internal" /><Relationship Id="rId3" Type="http://schemas.openxmlformats.org/officeDocument/2006/relationships/slideMaster" Target="../slideMasters/slideMaster2.xml" /></Relationships>
</file>

<file path=ppt/slideLayouts/_rels/slideLayout6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TargetMode="Internal" /><Relationship Id="rId2" Type="http://schemas.openxmlformats.org/officeDocument/2006/relationships/slide" Target="../slides/slide2.xml" TargetMode="Internal" /><Relationship Id="rId3" Type="http://schemas.openxmlformats.org/officeDocument/2006/relationships/slideMaster" Target="../slideMasters/slideMaster2.xml" /></Relationships>
</file>

<file path=ppt/slideLayouts/_rels/slideLayout6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6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6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TargetMode="Internal" /><Relationship Id="rId2" Type="http://schemas.openxmlformats.org/officeDocument/2006/relationships/slide" Target="../slides/slide2.xml" TargetMode="Internal" /><Relationship Id="rId3" Type="http://schemas.openxmlformats.org/officeDocument/2006/relationships/slideMaster" Target="../slideMasters/slideMaster2.xml" /></Relationships>
</file>

<file path=ppt/slideLayouts/_rels/slideLayout6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TargetMode="Internal" /><Relationship Id="rId2" Type="http://schemas.openxmlformats.org/officeDocument/2006/relationships/slide" Target="../slides/slide2.xml" TargetMode="Internal" /><Relationship Id="rId3" Type="http://schemas.openxmlformats.org/officeDocument/2006/relationships/slideMaster" Target="../slideMasters/slideMaster2.xml" /></Relationships>
</file>

<file path=ppt/slideLayouts/_rels/slideLayout68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ww.zhyh.org/" TargetMode="External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3E1A9A-E86E-4EDB-AA71-5DEFE3E4F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925FBB-AE2F-4815-96B9-A9947B2F3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6DB61B-C61D-405F-8A65-C157AFA78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003331-4D58-4E9B-8B58-278C3465A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8DFAB8-0AD5-4CCC-9F41-CED7D4A99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1F7947-1F45-4D75-BD10-1F9153284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43B4BB-5469-477C-BCE0-656889F02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3B8AC3-D96A-41D7-ACA6-96D2B6F6D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3BC498-A7F1-4B0D-8D4C-C7054D78D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8178F9-C695-4B08-9B7F-A75E66CE9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EF3A3C-D8B3-4FA3-85F0-66AAAAE50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3846D0-B5FB-4298-A13B-E8354A1D36F8}" type="datetimeFigureOut">
              <a:rPr lang="zh-CN" altLang="en-US" smtClean="0"/>
              <a:pPr>
                <a:defRPr/>
              </a:pPr>
              <a:t>2018/3/30 Friday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669C12-23EF-4D24-AFB5-462DBFDB4887}" type="slidenum">
              <a:rPr lang="zh-CN" altLang="en-US" smtClean="0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62C4DC-E19B-47F4-99B7-B7118F61B0E2}" type="datetimeFigureOut">
              <a:rPr lang="zh-CN" altLang="en-US" smtClean="0"/>
              <a:pPr>
                <a:defRPr/>
              </a:pPr>
              <a:t>2018/3/30 Friday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59732D-724E-44D1-9563-D7D5A52BE7B2}" type="slidenum">
              <a:rPr lang="zh-CN" altLang="en-US" smtClean="0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8A5D83-8C20-4BC5-B3BC-A3FEC578D11E}" type="datetimeFigureOut">
              <a:rPr lang="zh-CN" altLang="en-US" smtClean="0"/>
              <a:pPr>
                <a:defRPr/>
              </a:pPr>
              <a:t>2018/3/30 Friday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948804-D9A5-4719-9D08-8B423BFD4CBD}" type="slidenum">
              <a:rPr lang="zh-CN" altLang="en-US" smtClean="0"/>
              <a:pPr>
                <a:defRPr/>
              </a:pPr>
              <a:t>‹#›</a:t>
            </a:fld>
            <a:endParaRPr lang="zh-CN" altLang="en-US"/>
          </a:p>
        </p:txBody>
      </p:sp>
      <p:grpSp>
        <p:nvGrpSpPr>
          <p:cNvPr id="8" name="组合 7"/>
          <p:cNvGrpSpPr/>
          <p:nvPr userDrawn="1"/>
        </p:nvGrpSpPr>
        <p:grpSpPr>
          <a:xfrm>
            <a:off x="2411760" y="1558504"/>
            <a:ext cx="5946429" cy="214312"/>
            <a:chOff x="2411760" y="1558504"/>
            <a:chExt cx="5946429" cy="214312"/>
          </a:xfrm>
        </p:grpSpPr>
        <p:sp>
          <p:nvSpPr>
            <p:cNvPr id="9" name="Line 46"/>
            <p:cNvSpPr>
              <a:spLocks noChangeShapeType="1"/>
            </p:cNvSpPr>
            <p:nvPr userDrawn="1"/>
          </p:nvSpPr>
          <p:spPr bwMode="auto">
            <a:xfrm>
              <a:off x="2626073" y="1663279"/>
              <a:ext cx="5732116" cy="0"/>
            </a:xfrm>
            <a:prstGeom prst="line">
              <a:avLst/>
            </a:prstGeom>
            <a:noFill/>
            <a:ln w="25400">
              <a:solidFill>
                <a:srgbClr val="5F5F5F"/>
              </a:solidFill>
              <a:prstDash val="sysDot"/>
              <a:round/>
              <a:tailEnd type="oval" w="med" len="med"/>
            </a:ln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" name="十六角星 9"/>
            <p:cNvSpPr/>
            <p:nvPr userDrawn="1"/>
          </p:nvSpPr>
          <p:spPr>
            <a:xfrm>
              <a:off x="2411760" y="1558504"/>
              <a:ext cx="214312" cy="214312"/>
            </a:xfrm>
            <a:prstGeom prst="star16">
              <a:avLst/>
            </a:prstGeom>
            <a:solidFill>
              <a:srgbClr val="00B050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50093E-8D08-4162-A2DA-B0245F89B770}" type="datetimeFigureOut">
              <a:rPr lang="zh-CN" altLang="en-US" smtClean="0"/>
              <a:pPr>
                <a:defRPr/>
              </a:pPr>
              <a:t>2018/3/30 Friday</a:t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6AC5FD-6F61-424B-B6A6-0B0246AD1937}" type="slidenum">
              <a:rPr lang="zh-CN" altLang="en-US" smtClean="0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F0449A-FAAD-466E-B166-ECE5EB8C6064}" type="datetimeFigureOut">
              <a:rPr lang="zh-CN" altLang="en-US" smtClean="0"/>
              <a:pPr>
                <a:defRPr/>
              </a:pPr>
              <a:t>2018/3/30 Friday</a:t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51E356-F3F3-4504-B98D-6A1EF90BEDE3}" type="slidenum">
              <a:rPr lang="zh-CN" altLang="en-US" smtClean="0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C30F5A-F74A-49FF-8EF5-DD691BA92EED}" type="datetimeFigureOut">
              <a:rPr lang="zh-CN" altLang="en-US" smtClean="0"/>
              <a:pPr>
                <a:defRPr/>
              </a:pPr>
              <a:t>2018/3/30 Friday</a:t>
            </a:fld>
            <a:endParaRPr lang="zh-CN" altLang="en-US"/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3E9C1A-4009-4C60-BD79-92367AE55177}" type="slidenum">
              <a:rPr lang="zh-CN" altLang="en-US" smtClean="0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CB2824-0940-41DE-88B8-4BE58EB1F117}" type="datetimeFigureOut">
              <a:rPr lang="zh-CN" altLang="en-US" smtClean="0"/>
              <a:pPr>
                <a:defRPr/>
              </a:pPr>
              <a:t>2018/3/30 Friday</a:t>
            </a:fld>
            <a:endParaRPr lang="zh-CN" altLang="en-US"/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05C15E-2595-4E0B-BB86-EE8BF1B28374}" type="slidenum">
              <a:rPr lang="zh-CN" altLang="en-US" smtClean="0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9EA23-0675-43ED-B824-1BA1979D561A}" type="datetimeFigureOut">
              <a:rPr lang="zh-CN" altLang="en-US" smtClean="0"/>
              <a:pPr>
                <a:defRPr/>
              </a:pPr>
              <a:t>2018/3/30 Friday</a:t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ACB77F-FCED-48CD-8318-D30A49EB2C09}" type="slidenum">
              <a:rPr lang="zh-CN" altLang="en-US" smtClean="0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zh-CN" altLang="en-US" noProof="0" smtClean="0"/>
              <a:t>单击图标添加图片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B22C42-7695-40B1-8403-BF80393CDB01}" type="datetimeFigureOut">
              <a:rPr lang="zh-CN" altLang="en-US" smtClean="0"/>
              <a:pPr>
                <a:defRPr/>
              </a:pPr>
              <a:t>2018/3/30 Friday</a:t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A5276A-390C-4DFE-8576-6A85E317E850}" type="slidenum">
              <a:rPr lang="zh-CN" altLang="en-US" smtClean="0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 preserve="1">
  <p:cSld name="标题和竖排文字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327FEA-9D03-4A15-9806-498F1B13C7BF}" type="datetimeFigureOut">
              <a:rPr lang="zh-CN" altLang="en-US" smtClean="0"/>
              <a:pPr>
                <a:defRPr/>
              </a:pPr>
              <a:t>2018/3/30 Friday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ED8779-960D-4A27-BA8A-B845A7976CA7}" type="slidenum">
              <a:rPr lang="zh-CN" altLang="en-US" smtClean="0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垂直排列标题与文本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EE0CC-3638-4F4A-9C98-BE97961DBD24}" type="datetimeFigureOut">
              <a:rPr lang="zh-CN" altLang="en-US" smtClean="0"/>
              <a:pPr>
                <a:defRPr/>
              </a:pPr>
              <a:t>2018/3/30 Friday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41DC22-96CA-4535-B6F6-D051893B881B}" type="slidenum">
              <a:rPr lang="zh-CN" altLang="en-US" smtClean="0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节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五边形 9">
            <a:hlinkClick r:id="rId1" action="ppaction://hlinksldjump"/>
          </p:cNvPr>
          <p:cNvSpPr/>
          <p:nvPr userDrawn="1"/>
        </p:nvSpPr>
        <p:spPr>
          <a:xfrm>
            <a:off x="7380312" y="282159"/>
            <a:ext cx="1368152" cy="312979"/>
          </a:xfrm>
          <a:prstGeom prst="homeP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合作探究</a:t>
            </a:r>
            <a:endParaRPr lang="zh-CN" altLang="en-US" sz="16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1" name="五边形 10">
            <a:hlinkClick r:id="rId2" action="ppaction://hlinksldjump"/>
          </p:cNvPr>
          <p:cNvSpPr/>
          <p:nvPr userDrawn="1"/>
        </p:nvSpPr>
        <p:spPr>
          <a:xfrm>
            <a:off x="6156176" y="282159"/>
            <a:ext cx="1368152" cy="312979"/>
          </a:xfrm>
          <a:prstGeom prst="homeP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自主预习</a:t>
            </a:r>
            <a:endParaRPr lang="zh-CN" altLang="en-US" sz="16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7" name="标题 1"/>
          <p:cNvSpPr>
            <a:spLocks noGrp="1"/>
          </p:cNvSpPr>
          <p:nvPr>
            <p:ph type="title"/>
          </p:nvPr>
        </p:nvSpPr>
        <p:spPr>
          <a:xfrm>
            <a:off x="0" y="3078286"/>
            <a:ext cx="9144000" cy="566738"/>
          </a:xfrm>
          <a:prstGeom prst="rect">
            <a:avLst/>
          </a:prstGeom>
        </p:spPr>
        <p:txBody>
          <a:bodyPr anchor="b"/>
          <a:lstStyle>
            <a:lvl1pPr algn="ctr">
              <a:defRPr sz="4000" b="1">
                <a:solidFill>
                  <a:schemeClr val="tx1"/>
                </a:solidFill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  <p:extLst>
      <p:ext uri="{BB962C8B-B14F-4D97-AF65-F5344CB8AC3E}">
        <p14:creationId xmlns="" xmlns:p14="http://schemas.microsoft.com/office/powerpoint/2010/main" val="3936825077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两栏内容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五边形 9">
            <a:hlinkClick r:id="rId1" action="ppaction://hlinksldjump"/>
          </p:cNvPr>
          <p:cNvSpPr/>
          <p:nvPr userDrawn="1"/>
        </p:nvSpPr>
        <p:spPr>
          <a:xfrm>
            <a:off x="7380312" y="282159"/>
            <a:ext cx="1368152" cy="312979"/>
          </a:xfrm>
          <a:prstGeom prst="homeP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合作探究</a:t>
            </a:r>
            <a:endParaRPr lang="zh-CN" altLang="en-US" sz="16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5" name="五边形 4">
            <a:hlinkClick r:id="rId2" action="ppaction://hlinksldjump"/>
          </p:cNvPr>
          <p:cNvSpPr/>
          <p:nvPr userDrawn="1"/>
        </p:nvSpPr>
        <p:spPr>
          <a:xfrm>
            <a:off x="6161454" y="282164"/>
            <a:ext cx="1368152" cy="312979"/>
          </a:xfrm>
          <a:prstGeom prst="homePlat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自主预习</a:t>
            </a:r>
            <a:endParaRPr lang="zh-CN" altLang="en-US" sz="160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60893448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2_两栏内容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五边形 9">
            <a:hlinkClick r:id="rId1" action="ppaction://hlinksldjump"/>
          </p:cNvPr>
          <p:cNvSpPr/>
          <p:nvPr userDrawn="1"/>
        </p:nvSpPr>
        <p:spPr>
          <a:xfrm>
            <a:off x="7380312" y="282159"/>
            <a:ext cx="1368152" cy="312979"/>
          </a:xfrm>
          <a:prstGeom prst="homeP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合作探究</a:t>
            </a:r>
            <a:endParaRPr lang="zh-CN" altLang="en-US" sz="16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5" name="五边形 4">
            <a:hlinkClick r:id="rId2" action="ppaction://hlinksldjump"/>
          </p:cNvPr>
          <p:cNvSpPr/>
          <p:nvPr userDrawn="1"/>
        </p:nvSpPr>
        <p:spPr>
          <a:xfrm>
            <a:off x="6161454" y="282164"/>
            <a:ext cx="1368152" cy="312979"/>
          </a:xfrm>
          <a:prstGeom prst="homePlat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自主预习</a:t>
            </a:r>
            <a:endParaRPr lang="zh-CN" altLang="en-US" sz="160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60893448"/>
      </p:ext>
    </p:extLst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3_两栏内容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五边形 9">
            <a:hlinkClick r:id="rId1" action="ppaction://hlinksldjump"/>
          </p:cNvPr>
          <p:cNvSpPr/>
          <p:nvPr userDrawn="1"/>
        </p:nvSpPr>
        <p:spPr>
          <a:xfrm>
            <a:off x="7380312" y="282159"/>
            <a:ext cx="1368152" cy="312979"/>
          </a:xfrm>
          <a:prstGeom prst="homeP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合作探究</a:t>
            </a:r>
            <a:endParaRPr lang="zh-CN" altLang="en-US" sz="16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5" name="五边形 4">
            <a:hlinkClick r:id="rId2" action="ppaction://hlinksldjump"/>
          </p:cNvPr>
          <p:cNvSpPr/>
          <p:nvPr userDrawn="1"/>
        </p:nvSpPr>
        <p:spPr>
          <a:xfrm>
            <a:off x="6161454" y="282164"/>
            <a:ext cx="1368152" cy="312979"/>
          </a:xfrm>
          <a:prstGeom prst="homePlat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自主预习</a:t>
            </a:r>
            <a:endParaRPr lang="zh-CN" altLang="en-US" sz="160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60893448"/>
      </p:ext>
    </p:extLst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4_两栏内容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五边形 9">
            <a:hlinkClick r:id="rId1" action="ppaction://hlinksldjump"/>
          </p:cNvPr>
          <p:cNvSpPr/>
          <p:nvPr userDrawn="1"/>
        </p:nvSpPr>
        <p:spPr>
          <a:xfrm>
            <a:off x="7380312" y="282159"/>
            <a:ext cx="1368152" cy="312979"/>
          </a:xfrm>
          <a:prstGeom prst="homeP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合作探究</a:t>
            </a:r>
            <a:endParaRPr lang="zh-CN" altLang="en-US" sz="16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5" name="五边形 4">
            <a:hlinkClick r:id="rId2" action="ppaction://hlinksldjump"/>
          </p:cNvPr>
          <p:cNvSpPr/>
          <p:nvPr userDrawn="1"/>
        </p:nvSpPr>
        <p:spPr>
          <a:xfrm>
            <a:off x="6161454" y="282164"/>
            <a:ext cx="1368152" cy="312979"/>
          </a:xfrm>
          <a:prstGeom prst="homePlat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自主预习</a:t>
            </a:r>
            <a:endParaRPr lang="zh-CN" altLang="en-US" sz="160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60893448"/>
      </p:ext>
    </p:extLst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5_两栏内容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五边形 9">
            <a:hlinkClick r:id="rId1" action="ppaction://hlinksldjump"/>
          </p:cNvPr>
          <p:cNvSpPr/>
          <p:nvPr userDrawn="1"/>
        </p:nvSpPr>
        <p:spPr>
          <a:xfrm>
            <a:off x="7380312" y="282159"/>
            <a:ext cx="1368152" cy="312979"/>
          </a:xfrm>
          <a:prstGeom prst="homeP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合作探究</a:t>
            </a:r>
            <a:endParaRPr lang="zh-CN" altLang="en-US" sz="16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5" name="五边形 4">
            <a:hlinkClick r:id="rId2" action="ppaction://hlinksldjump"/>
          </p:cNvPr>
          <p:cNvSpPr/>
          <p:nvPr userDrawn="1"/>
        </p:nvSpPr>
        <p:spPr>
          <a:xfrm>
            <a:off x="6161454" y="282164"/>
            <a:ext cx="1368152" cy="312979"/>
          </a:xfrm>
          <a:prstGeom prst="homePlat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自主预习</a:t>
            </a:r>
            <a:endParaRPr lang="zh-CN" altLang="en-US" sz="160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60893448"/>
      </p:ext>
    </p:extLst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6_两栏内容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五边形 9">
            <a:hlinkClick r:id="rId1" action="ppaction://hlinksldjump"/>
          </p:cNvPr>
          <p:cNvSpPr/>
          <p:nvPr userDrawn="1"/>
        </p:nvSpPr>
        <p:spPr>
          <a:xfrm>
            <a:off x="7380312" y="282159"/>
            <a:ext cx="1368152" cy="312979"/>
          </a:xfrm>
          <a:prstGeom prst="homeP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合作探究</a:t>
            </a:r>
            <a:endParaRPr lang="zh-CN" altLang="en-US" sz="16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5" name="五边形 4">
            <a:hlinkClick r:id="rId2" action="ppaction://hlinksldjump"/>
          </p:cNvPr>
          <p:cNvSpPr/>
          <p:nvPr userDrawn="1"/>
        </p:nvSpPr>
        <p:spPr>
          <a:xfrm>
            <a:off x="6161454" y="282164"/>
            <a:ext cx="1368152" cy="312979"/>
          </a:xfrm>
          <a:prstGeom prst="homePlat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自主预习</a:t>
            </a:r>
            <a:endParaRPr lang="zh-CN" altLang="en-US" sz="160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60893448"/>
      </p:ext>
    </p:extLst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7_两栏内容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五边形 9">
            <a:hlinkClick r:id="rId1" action="ppaction://hlinksldjump"/>
          </p:cNvPr>
          <p:cNvSpPr/>
          <p:nvPr userDrawn="1"/>
        </p:nvSpPr>
        <p:spPr>
          <a:xfrm>
            <a:off x="7380312" y="282159"/>
            <a:ext cx="1368152" cy="312979"/>
          </a:xfrm>
          <a:prstGeom prst="homeP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合作探究</a:t>
            </a:r>
            <a:endParaRPr lang="zh-CN" altLang="en-US" sz="16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5" name="五边形 4">
            <a:hlinkClick r:id="rId2" action="ppaction://hlinksldjump"/>
          </p:cNvPr>
          <p:cNvSpPr/>
          <p:nvPr userDrawn="1"/>
        </p:nvSpPr>
        <p:spPr>
          <a:xfrm>
            <a:off x="6161454" y="282164"/>
            <a:ext cx="1368152" cy="312979"/>
          </a:xfrm>
          <a:prstGeom prst="homePlat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自主预习</a:t>
            </a:r>
            <a:endParaRPr lang="zh-CN" altLang="en-US" sz="160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60893448"/>
      </p:ext>
    </p:extLst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仅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五边形 2">
            <a:hlinkClick r:id="rId1" action="ppaction://hlinksldjump"/>
          </p:cNvPr>
          <p:cNvSpPr/>
          <p:nvPr userDrawn="1"/>
        </p:nvSpPr>
        <p:spPr>
          <a:xfrm>
            <a:off x="7380312" y="282159"/>
            <a:ext cx="1368152" cy="312979"/>
          </a:xfrm>
          <a:prstGeom prst="homePlat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合作探究</a:t>
            </a:r>
            <a:endParaRPr lang="zh-CN" altLang="en-US" sz="160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五边形 3">
            <a:hlinkClick r:id="rId2" action="ppaction://hlinksldjump"/>
          </p:cNvPr>
          <p:cNvSpPr/>
          <p:nvPr userDrawn="1"/>
        </p:nvSpPr>
        <p:spPr>
          <a:xfrm>
            <a:off x="6161454" y="282164"/>
            <a:ext cx="1368152" cy="312979"/>
          </a:xfrm>
          <a:prstGeom prst="homeP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自主预习</a:t>
            </a:r>
            <a:endParaRPr lang="zh-CN" altLang="en-US" sz="16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38372068"/>
      </p:ext>
    </p:extLst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2_仅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五边形 2">
            <a:hlinkClick r:id="rId1" action="ppaction://hlinksldjump"/>
          </p:cNvPr>
          <p:cNvSpPr/>
          <p:nvPr userDrawn="1"/>
        </p:nvSpPr>
        <p:spPr>
          <a:xfrm>
            <a:off x="7380312" y="282159"/>
            <a:ext cx="1368152" cy="312979"/>
          </a:xfrm>
          <a:prstGeom prst="homePlat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合作探究</a:t>
            </a:r>
            <a:endParaRPr lang="zh-CN" altLang="en-US" sz="160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五边形 3">
            <a:hlinkClick r:id="rId2" action="ppaction://hlinksldjump"/>
          </p:cNvPr>
          <p:cNvSpPr/>
          <p:nvPr userDrawn="1"/>
        </p:nvSpPr>
        <p:spPr>
          <a:xfrm>
            <a:off x="6161454" y="282164"/>
            <a:ext cx="1368152" cy="312979"/>
          </a:xfrm>
          <a:prstGeom prst="homeP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自主预习</a:t>
            </a:r>
            <a:endParaRPr lang="zh-CN" altLang="en-US" sz="16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38372068"/>
      </p:ext>
    </p:extLst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3_仅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五边形 2">
            <a:hlinkClick r:id="rId1" action="ppaction://hlinksldjump"/>
          </p:cNvPr>
          <p:cNvSpPr/>
          <p:nvPr userDrawn="1"/>
        </p:nvSpPr>
        <p:spPr>
          <a:xfrm>
            <a:off x="7380312" y="282159"/>
            <a:ext cx="1368152" cy="312979"/>
          </a:xfrm>
          <a:prstGeom prst="homePlat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合作探究</a:t>
            </a:r>
            <a:endParaRPr lang="zh-CN" altLang="en-US" sz="160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五边形 3">
            <a:hlinkClick r:id="rId2" action="ppaction://hlinksldjump"/>
          </p:cNvPr>
          <p:cNvSpPr/>
          <p:nvPr userDrawn="1"/>
        </p:nvSpPr>
        <p:spPr>
          <a:xfrm>
            <a:off x="6161454" y="282164"/>
            <a:ext cx="1368152" cy="312979"/>
          </a:xfrm>
          <a:prstGeom prst="homeP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自主预习</a:t>
            </a:r>
            <a:endParaRPr lang="zh-CN" altLang="en-US" sz="16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38372068"/>
      </p:ext>
    </p:extLst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4_仅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五边形 2">
            <a:hlinkClick r:id="rId1" action="ppaction://hlinksldjump"/>
          </p:cNvPr>
          <p:cNvSpPr/>
          <p:nvPr userDrawn="1"/>
        </p:nvSpPr>
        <p:spPr>
          <a:xfrm>
            <a:off x="7380312" y="282159"/>
            <a:ext cx="1368152" cy="312979"/>
          </a:xfrm>
          <a:prstGeom prst="homePlat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合作探究</a:t>
            </a:r>
            <a:endParaRPr lang="zh-CN" altLang="en-US" sz="160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五边形 3">
            <a:hlinkClick r:id="rId2" action="ppaction://hlinksldjump"/>
          </p:cNvPr>
          <p:cNvSpPr/>
          <p:nvPr userDrawn="1"/>
        </p:nvSpPr>
        <p:spPr>
          <a:xfrm>
            <a:off x="6161454" y="282164"/>
            <a:ext cx="1368152" cy="312979"/>
          </a:xfrm>
          <a:prstGeom prst="homeP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自主预习</a:t>
            </a:r>
            <a:endParaRPr lang="zh-CN" altLang="en-US" sz="16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38372068"/>
      </p:ext>
    </p:extLst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5_仅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五边形 2">
            <a:hlinkClick r:id="rId1" action="ppaction://hlinksldjump"/>
          </p:cNvPr>
          <p:cNvSpPr/>
          <p:nvPr userDrawn="1"/>
        </p:nvSpPr>
        <p:spPr>
          <a:xfrm>
            <a:off x="7380312" y="282159"/>
            <a:ext cx="1368152" cy="312979"/>
          </a:xfrm>
          <a:prstGeom prst="homePlat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合作探究</a:t>
            </a:r>
            <a:endParaRPr lang="zh-CN" altLang="en-US" sz="160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五边形 3">
            <a:hlinkClick r:id="rId2" action="ppaction://hlinksldjump"/>
          </p:cNvPr>
          <p:cNvSpPr/>
          <p:nvPr userDrawn="1"/>
        </p:nvSpPr>
        <p:spPr>
          <a:xfrm>
            <a:off x="6161454" y="282164"/>
            <a:ext cx="1368152" cy="312979"/>
          </a:xfrm>
          <a:prstGeom prst="homeP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自主预习</a:t>
            </a:r>
            <a:endParaRPr lang="zh-CN" altLang="en-US" sz="16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38372068"/>
      </p:ext>
    </p:extLst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6_仅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五边形 2">
            <a:hlinkClick r:id="rId1" action="ppaction://hlinksldjump"/>
          </p:cNvPr>
          <p:cNvSpPr/>
          <p:nvPr userDrawn="1"/>
        </p:nvSpPr>
        <p:spPr>
          <a:xfrm>
            <a:off x="7380312" y="282159"/>
            <a:ext cx="1368152" cy="312979"/>
          </a:xfrm>
          <a:prstGeom prst="homePlat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合作探究</a:t>
            </a:r>
            <a:endParaRPr lang="zh-CN" altLang="en-US" sz="160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五边形 3">
            <a:hlinkClick r:id="rId2" action="ppaction://hlinksldjump"/>
          </p:cNvPr>
          <p:cNvSpPr/>
          <p:nvPr userDrawn="1"/>
        </p:nvSpPr>
        <p:spPr>
          <a:xfrm>
            <a:off x="6161454" y="282164"/>
            <a:ext cx="1368152" cy="312979"/>
          </a:xfrm>
          <a:prstGeom prst="homeP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自主预习</a:t>
            </a:r>
            <a:endParaRPr lang="zh-CN" altLang="en-US" sz="16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38372068"/>
      </p:ext>
    </p:extLst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7_仅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五边形 2">
            <a:hlinkClick r:id="rId1" action="ppaction://hlinksldjump"/>
          </p:cNvPr>
          <p:cNvSpPr/>
          <p:nvPr userDrawn="1"/>
        </p:nvSpPr>
        <p:spPr>
          <a:xfrm>
            <a:off x="7380312" y="282159"/>
            <a:ext cx="1368152" cy="312979"/>
          </a:xfrm>
          <a:prstGeom prst="homePlat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合作探究</a:t>
            </a:r>
            <a:endParaRPr lang="zh-CN" altLang="en-US" sz="160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五边形 3">
            <a:hlinkClick r:id="rId2" action="ppaction://hlinksldjump"/>
          </p:cNvPr>
          <p:cNvSpPr/>
          <p:nvPr userDrawn="1"/>
        </p:nvSpPr>
        <p:spPr>
          <a:xfrm>
            <a:off x="6161454" y="282164"/>
            <a:ext cx="1368152" cy="312979"/>
          </a:xfrm>
          <a:prstGeom prst="homeP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自主预习</a:t>
            </a:r>
            <a:endParaRPr lang="zh-CN" altLang="en-US" sz="16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38372068"/>
      </p:ext>
    </p:extLst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8_仅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五边形 2">
            <a:hlinkClick r:id="rId1" action="ppaction://hlinksldjump"/>
          </p:cNvPr>
          <p:cNvSpPr/>
          <p:nvPr userDrawn="1"/>
        </p:nvSpPr>
        <p:spPr>
          <a:xfrm>
            <a:off x="7380312" y="282159"/>
            <a:ext cx="1368152" cy="312979"/>
          </a:xfrm>
          <a:prstGeom prst="homePlat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合作探究</a:t>
            </a:r>
            <a:endParaRPr lang="zh-CN" altLang="en-US" sz="160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五边形 3">
            <a:hlinkClick r:id="rId2" action="ppaction://hlinksldjump"/>
          </p:cNvPr>
          <p:cNvSpPr/>
          <p:nvPr userDrawn="1"/>
        </p:nvSpPr>
        <p:spPr>
          <a:xfrm>
            <a:off x="6161454" y="282164"/>
            <a:ext cx="1368152" cy="312979"/>
          </a:xfrm>
          <a:prstGeom prst="homeP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自主预习</a:t>
            </a:r>
            <a:endParaRPr lang="zh-CN" altLang="en-US" sz="16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38372068"/>
      </p:ext>
    </p:extLst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9_仅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五边形 2">
            <a:hlinkClick r:id="rId1" action="ppaction://hlinksldjump"/>
          </p:cNvPr>
          <p:cNvSpPr/>
          <p:nvPr userDrawn="1"/>
        </p:nvSpPr>
        <p:spPr>
          <a:xfrm>
            <a:off x="7380312" y="282159"/>
            <a:ext cx="1368152" cy="312979"/>
          </a:xfrm>
          <a:prstGeom prst="homePlat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合作探究</a:t>
            </a:r>
            <a:endParaRPr lang="zh-CN" altLang="en-US" sz="160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五边形 3">
            <a:hlinkClick r:id="rId2" action="ppaction://hlinksldjump"/>
          </p:cNvPr>
          <p:cNvSpPr/>
          <p:nvPr userDrawn="1"/>
        </p:nvSpPr>
        <p:spPr>
          <a:xfrm>
            <a:off x="6161454" y="282164"/>
            <a:ext cx="1368152" cy="312979"/>
          </a:xfrm>
          <a:prstGeom prst="homeP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自主预习</a:t>
            </a:r>
            <a:endParaRPr lang="zh-CN" altLang="en-US" sz="16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38372068"/>
      </p:ext>
    </p:extLst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0_仅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五边形 2">
            <a:hlinkClick r:id="rId1" action="ppaction://hlinksldjump"/>
          </p:cNvPr>
          <p:cNvSpPr/>
          <p:nvPr userDrawn="1"/>
        </p:nvSpPr>
        <p:spPr>
          <a:xfrm>
            <a:off x="7380312" y="282159"/>
            <a:ext cx="1368152" cy="312979"/>
          </a:xfrm>
          <a:prstGeom prst="homePlat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合作探究</a:t>
            </a:r>
            <a:endParaRPr lang="zh-CN" altLang="en-US" sz="160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五边形 3">
            <a:hlinkClick r:id="rId2" action="ppaction://hlinksldjump"/>
          </p:cNvPr>
          <p:cNvSpPr/>
          <p:nvPr userDrawn="1"/>
        </p:nvSpPr>
        <p:spPr>
          <a:xfrm>
            <a:off x="6161454" y="282164"/>
            <a:ext cx="1368152" cy="312979"/>
          </a:xfrm>
          <a:prstGeom prst="homeP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自主预习</a:t>
            </a:r>
            <a:endParaRPr lang="zh-CN" altLang="en-US" sz="16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38372068"/>
      </p:ext>
    </p:extLst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1_仅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五边形 2">
            <a:hlinkClick r:id="rId1" action="ppaction://hlinksldjump"/>
          </p:cNvPr>
          <p:cNvSpPr/>
          <p:nvPr userDrawn="1"/>
        </p:nvSpPr>
        <p:spPr>
          <a:xfrm>
            <a:off x="7380312" y="282159"/>
            <a:ext cx="1368152" cy="312979"/>
          </a:xfrm>
          <a:prstGeom prst="homePlat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合作探究</a:t>
            </a:r>
            <a:endParaRPr lang="zh-CN" altLang="en-US" sz="160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五边形 3">
            <a:hlinkClick r:id="rId2" action="ppaction://hlinksldjump"/>
          </p:cNvPr>
          <p:cNvSpPr/>
          <p:nvPr userDrawn="1"/>
        </p:nvSpPr>
        <p:spPr>
          <a:xfrm>
            <a:off x="6161454" y="282164"/>
            <a:ext cx="1368152" cy="312979"/>
          </a:xfrm>
          <a:prstGeom prst="homeP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自主预习</a:t>
            </a:r>
            <a:endParaRPr lang="zh-CN" altLang="en-US" sz="16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38372068"/>
      </p:ext>
    </p:extLst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2_仅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五边形 2">
            <a:hlinkClick r:id="rId1" action="ppaction://hlinksldjump"/>
          </p:cNvPr>
          <p:cNvSpPr/>
          <p:nvPr userDrawn="1"/>
        </p:nvSpPr>
        <p:spPr>
          <a:xfrm>
            <a:off x="7380312" y="282159"/>
            <a:ext cx="1368152" cy="312979"/>
          </a:xfrm>
          <a:prstGeom prst="homePlat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合作探究</a:t>
            </a:r>
            <a:endParaRPr lang="zh-CN" altLang="en-US" sz="160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五边形 3">
            <a:hlinkClick r:id="rId2" action="ppaction://hlinksldjump"/>
          </p:cNvPr>
          <p:cNvSpPr/>
          <p:nvPr userDrawn="1"/>
        </p:nvSpPr>
        <p:spPr>
          <a:xfrm>
            <a:off x="6161454" y="282164"/>
            <a:ext cx="1368152" cy="312979"/>
          </a:xfrm>
          <a:prstGeom prst="homeP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自主预习</a:t>
            </a:r>
            <a:endParaRPr lang="zh-CN" altLang="en-US" sz="16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38372068"/>
      </p:ext>
    </p:extLst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3_仅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五边形 2">
            <a:hlinkClick r:id="rId1" action="ppaction://hlinksldjump"/>
          </p:cNvPr>
          <p:cNvSpPr/>
          <p:nvPr userDrawn="1"/>
        </p:nvSpPr>
        <p:spPr>
          <a:xfrm>
            <a:off x="7380312" y="282159"/>
            <a:ext cx="1368152" cy="312979"/>
          </a:xfrm>
          <a:prstGeom prst="homePlat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合作探究</a:t>
            </a:r>
            <a:endParaRPr lang="zh-CN" altLang="en-US" sz="160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五边形 3">
            <a:hlinkClick r:id="rId2" action="ppaction://hlinksldjump"/>
          </p:cNvPr>
          <p:cNvSpPr/>
          <p:nvPr userDrawn="1"/>
        </p:nvSpPr>
        <p:spPr>
          <a:xfrm>
            <a:off x="6161454" y="282164"/>
            <a:ext cx="1368152" cy="312979"/>
          </a:xfrm>
          <a:prstGeom prst="homeP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自主预习</a:t>
            </a:r>
            <a:endParaRPr lang="zh-CN" altLang="en-US" sz="16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38372068"/>
      </p:ext>
    </p:extLst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4_仅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五边形 2">
            <a:hlinkClick r:id="rId1" action="ppaction://hlinksldjump"/>
          </p:cNvPr>
          <p:cNvSpPr/>
          <p:nvPr userDrawn="1"/>
        </p:nvSpPr>
        <p:spPr>
          <a:xfrm>
            <a:off x="7380312" y="282159"/>
            <a:ext cx="1368152" cy="312979"/>
          </a:xfrm>
          <a:prstGeom prst="homePlat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合作探究</a:t>
            </a:r>
            <a:endParaRPr lang="zh-CN" altLang="en-US" sz="160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五边形 3">
            <a:hlinkClick r:id="rId2" action="ppaction://hlinksldjump"/>
          </p:cNvPr>
          <p:cNvSpPr/>
          <p:nvPr userDrawn="1"/>
        </p:nvSpPr>
        <p:spPr>
          <a:xfrm>
            <a:off x="6161454" y="282164"/>
            <a:ext cx="1368152" cy="312979"/>
          </a:xfrm>
          <a:prstGeom prst="homeP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自主预习</a:t>
            </a:r>
            <a:endParaRPr lang="zh-CN" altLang="en-US" sz="16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38372068"/>
      </p:ext>
    </p:extLst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5_仅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五边形 2">
            <a:hlinkClick r:id="rId1" action="ppaction://hlinksldjump"/>
          </p:cNvPr>
          <p:cNvSpPr/>
          <p:nvPr userDrawn="1"/>
        </p:nvSpPr>
        <p:spPr>
          <a:xfrm>
            <a:off x="7380312" y="282159"/>
            <a:ext cx="1368152" cy="312979"/>
          </a:xfrm>
          <a:prstGeom prst="homePlat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合作探究</a:t>
            </a:r>
            <a:endParaRPr lang="zh-CN" altLang="en-US" sz="160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五边形 3">
            <a:hlinkClick r:id="rId2" action="ppaction://hlinksldjump"/>
          </p:cNvPr>
          <p:cNvSpPr/>
          <p:nvPr userDrawn="1"/>
        </p:nvSpPr>
        <p:spPr>
          <a:xfrm>
            <a:off x="6161454" y="282164"/>
            <a:ext cx="1368152" cy="312979"/>
          </a:xfrm>
          <a:prstGeom prst="homeP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自主预习</a:t>
            </a:r>
            <a:endParaRPr lang="zh-CN" altLang="en-US" sz="16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38372068"/>
      </p:ext>
    </p:extLst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6_仅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五边形 2">
            <a:hlinkClick r:id="rId1" action="ppaction://hlinksldjump"/>
          </p:cNvPr>
          <p:cNvSpPr/>
          <p:nvPr userDrawn="1"/>
        </p:nvSpPr>
        <p:spPr>
          <a:xfrm>
            <a:off x="7380312" y="282159"/>
            <a:ext cx="1368152" cy="312979"/>
          </a:xfrm>
          <a:prstGeom prst="homePlat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合作探究</a:t>
            </a:r>
            <a:endParaRPr lang="zh-CN" altLang="en-US" sz="160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五边形 3">
            <a:hlinkClick r:id="rId2" action="ppaction://hlinksldjump"/>
          </p:cNvPr>
          <p:cNvSpPr/>
          <p:nvPr userDrawn="1"/>
        </p:nvSpPr>
        <p:spPr>
          <a:xfrm>
            <a:off x="6161454" y="282164"/>
            <a:ext cx="1368152" cy="312979"/>
          </a:xfrm>
          <a:prstGeom prst="homeP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自主预习</a:t>
            </a:r>
            <a:endParaRPr lang="zh-CN" altLang="en-US" sz="16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38372068"/>
      </p:ext>
    </p:extLst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7_仅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五边形 2">
            <a:hlinkClick r:id="rId1" action="ppaction://hlinksldjump"/>
          </p:cNvPr>
          <p:cNvSpPr/>
          <p:nvPr userDrawn="1"/>
        </p:nvSpPr>
        <p:spPr>
          <a:xfrm>
            <a:off x="7380312" y="282159"/>
            <a:ext cx="1368152" cy="312979"/>
          </a:xfrm>
          <a:prstGeom prst="homePlat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合作探究</a:t>
            </a:r>
            <a:endParaRPr lang="zh-CN" altLang="en-US" sz="160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五边形 3">
            <a:hlinkClick r:id="rId2" action="ppaction://hlinksldjump"/>
          </p:cNvPr>
          <p:cNvSpPr/>
          <p:nvPr userDrawn="1"/>
        </p:nvSpPr>
        <p:spPr>
          <a:xfrm>
            <a:off x="6161454" y="282164"/>
            <a:ext cx="1368152" cy="312979"/>
          </a:xfrm>
          <a:prstGeom prst="homeP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自主预习</a:t>
            </a:r>
            <a:endParaRPr lang="zh-CN" altLang="en-US" sz="16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38372068"/>
      </p:ext>
    </p:extLst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8_仅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五边形 2">
            <a:hlinkClick r:id="rId1" action="ppaction://hlinksldjump"/>
          </p:cNvPr>
          <p:cNvSpPr/>
          <p:nvPr userDrawn="1"/>
        </p:nvSpPr>
        <p:spPr>
          <a:xfrm>
            <a:off x="7380312" y="282159"/>
            <a:ext cx="1368152" cy="312979"/>
          </a:xfrm>
          <a:prstGeom prst="homePlat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合作探究</a:t>
            </a:r>
            <a:endParaRPr lang="zh-CN" altLang="en-US" sz="160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五边形 3">
            <a:hlinkClick r:id="rId2" action="ppaction://hlinksldjump"/>
          </p:cNvPr>
          <p:cNvSpPr/>
          <p:nvPr userDrawn="1"/>
        </p:nvSpPr>
        <p:spPr>
          <a:xfrm>
            <a:off x="6161454" y="282164"/>
            <a:ext cx="1368152" cy="312979"/>
          </a:xfrm>
          <a:prstGeom prst="homeP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自主预习</a:t>
            </a:r>
            <a:endParaRPr lang="zh-CN" altLang="en-US" sz="16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38372068"/>
      </p:ext>
    </p:extLst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9_仅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五边形 2">
            <a:hlinkClick r:id="rId1" action="ppaction://hlinksldjump"/>
          </p:cNvPr>
          <p:cNvSpPr/>
          <p:nvPr userDrawn="1"/>
        </p:nvSpPr>
        <p:spPr>
          <a:xfrm>
            <a:off x="7380312" y="282159"/>
            <a:ext cx="1368152" cy="312979"/>
          </a:xfrm>
          <a:prstGeom prst="homePlat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合作探究</a:t>
            </a:r>
            <a:endParaRPr lang="zh-CN" altLang="en-US" sz="160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五边形 3">
            <a:hlinkClick r:id="rId2" action="ppaction://hlinksldjump"/>
          </p:cNvPr>
          <p:cNvSpPr/>
          <p:nvPr userDrawn="1"/>
        </p:nvSpPr>
        <p:spPr>
          <a:xfrm>
            <a:off x="6161454" y="282164"/>
            <a:ext cx="1368152" cy="312979"/>
          </a:xfrm>
          <a:prstGeom prst="homeP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自主预习</a:t>
            </a:r>
            <a:endParaRPr lang="zh-CN" altLang="en-US" sz="16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38372068"/>
      </p:ext>
    </p:extLst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20_仅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五边形 2">
            <a:hlinkClick r:id="rId1" action="ppaction://hlinksldjump"/>
          </p:cNvPr>
          <p:cNvSpPr/>
          <p:nvPr userDrawn="1"/>
        </p:nvSpPr>
        <p:spPr>
          <a:xfrm>
            <a:off x="7380312" y="282159"/>
            <a:ext cx="1368152" cy="312979"/>
          </a:xfrm>
          <a:prstGeom prst="homePlat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合作探究</a:t>
            </a:r>
            <a:endParaRPr lang="zh-CN" altLang="en-US" sz="160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五边形 3">
            <a:hlinkClick r:id="rId2" action="ppaction://hlinksldjump"/>
          </p:cNvPr>
          <p:cNvSpPr/>
          <p:nvPr userDrawn="1"/>
        </p:nvSpPr>
        <p:spPr>
          <a:xfrm>
            <a:off x="6161454" y="282164"/>
            <a:ext cx="1368152" cy="312979"/>
          </a:xfrm>
          <a:prstGeom prst="homeP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自主预习</a:t>
            </a:r>
            <a:endParaRPr lang="zh-CN" altLang="en-US" sz="16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38372068"/>
      </p:ext>
    </p:extLst>
  </p:cSld>
  <p:clrMapOvr>
    <a:masterClrMapping/>
  </p:clrMapOvr>
  <p:transition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21_仅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五边形 2">
            <a:hlinkClick r:id="rId1" action="ppaction://hlinksldjump"/>
          </p:cNvPr>
          <p:cNvSpPr/>
          <p:nvPr userDrawn="1"/>
        </p:nvSpPr>
        <p:spPr>
          <a:xfrm>
            <a:off x="7380312" y="282159"/>
            <a:ext cx="1368152" cy="312979"/>
          </a:xfrm>
          <a:prstGeom prst="homePlat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合作探究</a:t>
            </a:r>
            <a:endParaRPr lang="zh-CN" altLang="en-US" sz="160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五边形 3">
            <a:hlinkClick r:id="rId2" action="ppaction://hlinksldjump"/>
          </p:cNvPr>
          <p:cNvSpPr/>
          <p:nvPr userDrawn="1"/>
        </p:nvSpPr>
        <p:spPr>
          <a:xfrm>
            <a:off x="6161454" y="282164"/>
            <a:ext cx="1368152" cy="312979"/>
          </a:xfrm>
          <a:prstGeom prst="homeP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自主预习</a:t>
            </a:r>
            <a:endParaRPr lang="zh-CN" altLang="en-US" sz="16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38372068"/>
      </p:ext>
    </p:extLst>
  </p:cSld>
  <p:clrMapOvr>
    <a:masterClrMapping/>
  </p:clrMapOvr>
  <p:transition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22_仅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五边形 2">
            <a:hlinkClick r:id="rId1" action="ppaction://hlinksldjump"/>
          </p:cNvPr>
          <p:cNvSpPr/>
          <p:nvPr userDrawn="1"/>
        </p:nvSpPr>
        <p:spPr>
          <a:xfrm>
            <a:off x="7380312" y="282159"/>
            <a:ext cx="1368152" cy="312979"/>
          </a:xfrm>
          <a:prstGeom prst="homePlat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合作探究</a:t>
            </a:r>
            <a:endParaRPr lang="zh-CN" altLang="en-US" sz="160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五边形 3">
            <a:hlinkClick r:id="rId2" action="ppaction://hlinksldjump"/>
          </p:cNvPr>
          <p:cNvSpPr/>
          <p:nvPr userDrawn="1"/>
        </p:nvSpPr>
        <p:spPr>
          <a:xfrm>
            <a:off x="6161454" y="282164"/>
            <a:ext cx="1368152" cy="312979"/>
          </a:xfrm>
          <a:prstGeom prst="homeP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自主预习</a:t>
            </a:r>
            <a:endParaRPr lang="zh-CN" altLang="en-US" sz="16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38372068"/>
      </p:ext>
    </p:extLst>
  </p:cSld>
  <p:clrMapOvr>
    <a:masterClrMapping/>
  </p:clrMapOvr>
  <p:transition/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23_仅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五边形 2">
            <a:hlinkClick r:id="rId1" action="ppaction://hlinksldjump"/>
          </p:cNvPr>
          <p:cNvSpPr/>
          <p:nvPr userDrawn="1"/>
        </p:nvSpPr>
        <p:spPr>
          <a:xfrm>
            <a:off x="7380312" y="282159"/>
            <a:ext cx="1368152" cy="312979"/>
          </a:xfrm>
          <a:prstGeom prst="homePlat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合作探究</a:t>
            </a:r>
            <a:endParaRPr lang="zh-CN" altLang="en-US" sz="160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五边形 3">
            <a:hlinkClick r:id="rId2" action="ppaction://hlinksldjump"/>
          </p:cNvPr>
          <p:cNvSpPr/>
          <p:nvPr userDrawn="1"/>
        </p:nvSpPr>
        <p:spPr>
          <a:xfrm>
            <a:off x="6161454" y="282164"/>
            <a:ext cx="1368152" cy="312979"/>
          </a:xfrm>
          <a:prstGeom prst="homeP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自主预习</a:t>
            </a:r>
            <a:endParaRPr lang="zh-CN" altLang="en-US" sz="16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38372068"/>
      </p:ext>
    </p:extLst>
  </p:cSld>
  <p:clrMapOvr>
    <a:masterClrMapping/>
  </p:clrMapOvr>
  <p:transition/>
  <p:timing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24_仅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五边形 2">
            <a:hlinkClick r:id="rId1" action="ppaction://hlinksldjump"/>
          </p:cNvPr>
          <p:cNvSpPr/>
          <p:nvPr userDrawn="1"/>
        </p:nvSpPr>
        <p:spPr>
          <a:xfrm>
            <a:off x="7380312" y="282159"/>
            <a:ext cx="1368152" cy="312979"/>
          </a:xfrm>
          <a:prstGeom prst="homePlat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合作探究</a:t>
            </a:r>
            <a:endParaRPr lang="zh-CN" altLang="en-US" sz="160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五边形 3">
            <a:hlinkClick r:id="rId2" action="ppaction://hlinksldjump"/>
          </p:cNvPr>
          <p:cNvSpPr/>
          <p:nvPr userDrawn="1"/>
        </p:nvSpPr>
        <p:spPr>
          <a:xfrm>
            <a:off x="6161454" y="282164"/>
            <a:ext cx="1368152" cy="312979"/>
          </a:xfrm>
          <a:prstGeom prst="homeP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自主预习</a:t>
            </a:r>
            <a:endParaRPr lang="zh-CN" altLang="en-US" sz="16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38372068"/>
      </p:ext>
    </p:extLst>
  </p:cSld>
  <p:clrMapOvr>
    <a:masterClrMapping/>
  </p:clrMapOvr>
  <p:transition/>
  <p:timing/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25_仅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五边形 2">
            <a:hlinkClick r:id="rId1" action="ppaction://hlinksldjump"/>
          </p:cNvPr>
          <p:cNvSpPr/>
          <p:nvPr userDrawn="1"/>
        </p:nvSpPr>
        <p:spPr>
          <a:xfrm>
            <a:off x="7380312" y="282159"/>
            <a:ext cx="1368152" cy="312979"/>
          </a:xfrm>
          <a:prstGeom prst="homePlat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合作探究</a:t>
            </a:r>
            <a:endParaRPr lang="zh-CN" altLang="en-US" sz="160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五边形 3">
            <a:hlinkClick r:id="rId2" action="ppaction://hlinksldjump"/>
          </p:cNvPr>
          <p:cNvSpPr/>
          <p:nvPr userDrawn="1"/>
        </p:nvSpPr>
        <p:spPr>
          <a:xfrm>
            <a:off x="6161454" y="282164"/>
            <a:ext cx="1368152" cy="312979"/>
          </a:xfrm>
          <a:prstGeom prst="homeP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自主预习</a:t>
            </a:r>
            <a:endParaRPr lang="zh-CN" altLang="en-US" sz="16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38372068"/>
      </p:ext>
    </p:extLst>
  </p:cSld>
  <p:clrMapOvr>
    <a:masterClrMapping/>
  </p:clrMapOvr>
  <p:transition/>
  <p:timing/>
</p:sldLayout>
</file>

<file path=ppt/slideLayouts/slideLayout5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26_仅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五边形 2">
            <a:hlinkClick r:id="rId1" action="ppaction://hlinksldjump"/>
          </p:cNvPr>
          <p:cNvSpPr/>
          <p:nvPr userDrawn="1"/>
        </p:nvSpPr>
        <p:spPr>
          <a:xfrm>
            <a:off x="7380312" y="282159"/>
            <a:ext cx="1368152" cy="312979"/>
          </a:xfrm>
          <a:prstGeom prst="homePlat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合作探究</a:t>
            </a:r>
            <a:endParaRPr lang="zh-CN" altLang="en-US" sz="160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五边形 3">
            <a:hlinkClick r:id="rId2" action="ppaction://hlinksldjump"/>
          </p:cNvPr>
          <p:cNvSpPr/>
          <p:nvPr userDrawn="1"/>
        </p:nvSpPr>
        <p:spPr>
          <a:xfrm>
            <a:off x="6161454" y="282164"/>
            <a:ext cx="1368152" cy="312979"/>
          </a:xfrm>
          <a:prstGeom prst="homeP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自主预习</a:t>
            </a:r>
            <a:endParaRPr lang="zh-CN" altLang="en-US" sz="16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38372068"/>
      </p:ext>
    </p:extLst>
  </p:cSld>
  <p:clrMapOvr>
    <a:masterClrMapping/>
  </p:clrMapOvr>
  <p:transition/>
  <p:timing/>
</p:sldLayout>
</file>

<file path=ppt/slideLayouts/slideLayout5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27_仅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五边形 2">
            <a:hlinkClick r:id="rId1" action="ppaction://hlinksldjump"/>
          </p:cNvPr>
          <p:cNvSpPr/>
          <p:nvPr userDrawn="1"/>
        </p:nvSpPr>
        <p:spPr>
          <a:xfrm>
            <a:off x="7380312" y="282159"/>
            <a:ext cx="1368152" cy="312979"/>
          </a:xfrm>
          <a:prstGeom prst="homePlat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合作探究</a:t>
            </a:r>
            <a:endParaRPr lang="zh-CN" altLang="en-US" sz="160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五边形 3">
            <a:hlinkClick r:id="rId2" action="ppaction://hlinksldjump"/>
          </p:cNvPr>
          <p:cNvSpPr/>
          <p:nvPr userDrawn="1"/>
        </p:nvSpPr>
        <p:spPr>
          <a:xfrm>
            <a:off x="6161454" y="282164"/>
            <a:ext cx="1368152" cy="312979"/>
          </a:xfrm>
          <a:prstGeom prst="homeP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自主预习</a:t>
            </a:r>
            <a:endParaRPr lang="zh-CN" altLang="en-US" sz="16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38372068"/>
      </p:ext>
    </p:extLst>
  </p:cSld>
  <p:clrMapOvr>
    <a:masterClrMapping/>
  </p:clrMapOvr>
  <p:transition/>
  <p:timing/>
</p:sldLayout>
</file>

<file path=ppt/slideLayouts/slideLayout5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28_仅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五边形 2">
            <a:hlinkClick r:id="rId1" action="ppaction://hlinksldjump"/>
          </p:cNvPr>
          <p:cNvSpPr/>
          <p:nvPr userDrawn="1"/>
        </p:nvSpPr>
        <p:spPr>
          <a:xfrm>
            <a:off x="7380312" y="282159"/>
            <a:ext cx="1368152" cy="312979"/>
          </a:xfrm>
          <a:prstGeom prst="homePlat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合作探究</a:t>
            </a:r>
            <a:endParaRPr lang="zh-CN" altLang="en-US" sz="160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五边形 3">
            <a:hlinkClick r:id="rId2" action="ppaction://hlinksldjump"/>
          </p:cNvPr>
          <p:cNvSpPr/>
          <p:nvPr userDrawn="1"/>
        </p:nvSpPr>
        <p:spPr>
          <a:xfrm>
            <a:off x="6161454" y="282164"/>
            <a:ext cx="1368152" cy="312979"/>
          </a:xfrm>
          <a:prstGeom prst="homeP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自主预习</a:t>
            </a:r>
            <a:endParaRPr lang="zh-CN" altLang="en-US" sz="16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38372068"/>
      </p:ext>
    </p:extLst>
  </p:cSld>
  <p:clrMapOvr>
    <a:masterClrMapping/>
  </p:clrMapOvr>
  <p:transition/>
  <p:timing/>
</p:sldLayout>
</file>

<file path=ppt/slideLayouts/slideLayout5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29_仅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五边形 2">
            <a:hlinkClick r:id="rId1" action="ppaction://hlinksldjump"/>
          </p:cNvPr>
          <p:cNvSpPr/>
          <p:nvPr userDrawn="1"/>
        </p:nvSpPr>
        <p:spPr>
          <a:xfrm>
            <a:off x="7380312" y="282159"/>
            <a:ext cx="1368152" cy="312979"/>
          </a:xfrm>
          <a:prstGeom prst="homePlat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合作探究</a:t>
            </a:r>
            <a:endParaRPr lang="zh-CN" altLang="en-US" sz="160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五边形 3">
            <a:hlinkClick r:id="rId2" action="ppaction://hlinksldjump"/>
          </p:cNvPr>
          <p:cNvSpPr/>
          <p:nvPr userDrawn="1"/>
        </p:nvSpPr>
        <p:spPr>
          <a:xfrm>
            <a:off x="6161454" y="282164"/>
            <a:ext cx="1368152" cy="312979"/>
          </a:xfrm>
          <a:prstGeom prst="homeP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自主预习</a:t>
            </a:r>
            <a:endParaRPr lang="zh-CN" altLang="en-US" sz="16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38372068"/>
      </p:ext>
    </p:extLst>
  </p:cSld>
  <p:clrMapOvr>
    <a:masterClrMapping/>
  </p:clrMapOvr>
  <p:transition/>
  <p:timing/>
</p:sldLayout>
</file>

<file path=ppt/slideLayouts/slideLayout6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30_仅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五边形 2">
            <a:hlinkClick r:id="rId1" action="ppaction://hlinksldjump"/>
          </p:cNvPr>
          <p:cNvSpPr/>
          <p:nvPr userDrawn="1"/>
        </p:nvSpPr>
        <p:spPr>
          <a:xfrm>
            <a:off x="7380312" y="282159"/>
            <a:ext cx="1368152" cy="312979"/>
          </a:xfrm>
          <a:prstGeom prst="homePlat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合作探究</a:t>
            </a:r>
            <a:endParaRPr lang="zh-CN" altLang="en-US" sz="160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五边形 3">
            <a:hlinkClick r:id="rId2" action="ppaction://hlinksldjump"/>
          </p:cNvPr>
          <p:cNvSpPr/>
          <p:nvPr userDrawn="1"/>
        </p:nvSpPr>
        <p:spPr>
          <a:xfrm>
            <a:off x="6161454" y="282164"/>
            <a:ext cx="1368152" cy="312979"/>
          </a:xfrm>
          <a:prstGeom prst="homeP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自主预习</a:t>
            </a:r>
            <a:endParaRPr lang="zh-CN" altLang="en-US" sz="16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38372068"/>
      </p:ext>
    </p:extLst>
  </p:cSld>
  <p:clrMapOvr>
    <a:masterClrMapping/>
  </p:clrMapOvr>
  <p:transition/>
  <p:timing/>
</p:sldLayout>
</file>

<file path=ppt/slideLayouts/slideLayout6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31_仅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五边形 2">
            <a:hlinkClick r:id="rId1" action="ppaction://hlinksldjump"/>
          </p:cNvPr>
          <p:cNvSpPr/>
          <p:nvPr userDrawn="1"/>
        </p:nvSpPr>
        <p:spPr>
          <a:xfrm>
            <a:off x="7380312" y="282159"/>
            <a:ext cx="1368152" cy="312979"/>
          </a:xfrm>
          <a:prstGeom prst="homePlat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合作探究</a:t>
            </a:r>
            <a:endParaRPr lang="zh-CN" altLang="en-US" sz="160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五边形 3">
            <a:hlinkClick r:id="rId2" action="ppaction://hlinksldjump"/>
          </p:cNvPr>
          <p:cNvSpPr/>
          <p:nvPr userDrawn="1"/>
        </p:nvSpPr>
        <p:spPr>
          <a:xfrm>
            <a:off x="6161454" y="282164"/>
            <a:ext cx="1368152" cy="312979"/>
          </a:xfrm>
          <a:prstGeom prst="homeP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自主预习</a:t>
            </a:r>
            <a:endParaRPr lang="zh-CN" altLang="en-US" sz="16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38372068"/>
      </p:ext>
    </p:extLst>
  </p:cSld>
  <p:clrMapOvr>
    <a:masterClrMapping/>
  </p:clrMapOvr>
  <p:transition/>
  <p:timing/>
</p:sldLayout>
</file>

<file path=ppt/slideLayouts/slideLayout6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32_仅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五边形 2">
            <a:hlinkClick r:id="rId1" action="ppaction://hlinksldjump"/>
          </p:cNvPr>
          <p:cNvSpPr/>
          <p:nvPr userDrawn="1"/>
        </p:nvSpPr>
        <p:spPr>
          <a:xfrm>
            <a:off x="7380312" y="282159"/>
            <a:ext cx="1368152" cy="312979"/>
          </a:xfrm>
          <a:prstGeom prst="homePlat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合作探究</a:t>
            </a:r>
            <a:endParaRPr lang="zh-CN" altLang="en-US" sz="160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五边形 3">
            <a:hlinkClick r:id="rId2" action="ppaction://hlinksldjump"/>
          </p:cNvPr>
          <p:cNvSpPr/>
          <p:nvPr userDrawn="1"/>
        </p:nvSpPr>
        <p:spPr>
          <a:xfrm>
            <a:off x="6161454" y="282164"/>
            <a:ext cx="1368152" cy="312979"/>
          </a:xfrm>
          <a:prstGeom prst="homeP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自主预习</a:t>
            </a:r>
            <a:endParaRPr lang="zh-CN" altLang="en-US" sz="16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38372068"/>
      </p:ext>
    </p:extLst>
  </p:cSld>
  <p:clrMapOvr>
    <a:masterClrMapping/>
  </p:clrMapOvr>
  <p:transition/>
  <p:timing/>
</p:sldLayout>
</file>

<file path=ppt/slideLayouts/slideLayout6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33_仅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五边形 2">
            <a:hlinkClick r:id="rId1" action="ppaction://hlinksldjump"/>
          </p:cNvPr>
          <p:cNvSpPr/>
          <p:nvPr userDrawn="1"/>
        </p:nvSpPr>
        <p:spPr>
          <a:xfrm>
            <a:off x="7380312" y="282159"/>
            <a:ext cx="1368152" cy="312979"/>
          </a:xfrm>
          <a:prstGeom prst="homePlat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合作探究</a:t>
            </a:r>
            <a:endParaRPr lang="zh-CN" altLang="en-US" sz="160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五边形 3">
            <a:hlinkClick r:id="rId2" action="ppaction://hlinksldjump"/>
          </p:cNvPr>
          <p:cNvSpPr/>
          <p:nvPr userDrawn="1"/>
        </p:nvSpPr>
        <p:spPr>
          <a:xfrm>
            <a:off x="6161454" y="282164"/>
            <a:ext cx="1368152" cy="312979"/>
          </a:xfrm>
          <a:prstGeom prst="homeP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自主预习</a:t>
            </a:r>
            <a:endParaRPr lang="zh-CN" altLang="en-US" sz="16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38372068"/>
      </p:ext>
    </p:extLst>
  </p:cSld>
  <p:clrMapOvr>
    <a:masterClrMapping/>
  </p:clrMapOvr>
  <p:transition/>
  <p:timing/>
</p:sldLayout>
</file>

<file path=ppt/slideLayouts/slideLayout6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_标题幻灯片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4293096"/>
            <a:ext cx="7772400" cy="487449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sz="4800" b="1">
                <a:solidFill>
                  <a:schemeClr val="tx1"/>
                </a:solidFill>
                <a:latin typeface="黑体" pitchFamily="2" charset="-122"/>
                <a:ea typeface="黑体" pitchFamily="2" charset="-122"/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  <p:extLst>
      <p:ext uri="{BB962C8B-B14F-4D97-AF65-F5344CB8AC3E}">
        <p14:creationId xmlns="" xmlns:p14="http://schemas.microsoft.com/office/powerpoint/2010/main" val="269416509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Layout>
</file>

<file path=ppt/slideLayouts/slideLayout6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2_节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占位符 1"/>
          <p:cNvSpPr>
            <a:spLocks noGrp="1"/>
          </p:cNvSpPr>
          <p:nvPr>
            <p:ph type="title"/>
          </p:nvPr>
        </p:nvSpPr>
        <p:spPr>
          <a:xfrm>
            <a:off x="2267744" y="1026195"/>
            <a:ext cx="6624736" cy="50891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defRPr sz="28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>
          <a:xfrm>
            <a:off x="2401416" y="1823144"/>
            <a:ext cx="6491064" cy="4414168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50000"/>
              </a:lnSpc>
              <a:buFontTx/>
              <a:buNone/>
              <a:defRPr sz="2000"/>
            </a:lvl1pPr>
            <a:lvl2pPr marL="457200" indent="0">
              <a:lnSpc>
                <a:spcPct val="150000"/>
              </a:lnSpc>
              <a:buFontTx/>
              <a:buNone/>
              <a:defRPr sz="2000"/>
            </a:lvl2pPr>
            <a:lvl3pPr marL="914400" indent="0">
              <a:lnSpc>
                <a:spcPct val="150000"/>
              </a:lnSpc>
              <a:buFontTx/>
              <a:buNone/>
              <a:defRPr sz="2000"/>
            </a:lvl3pPr>
            <a:lvl4pPr marL="1371600" indent="0">
              <a:lnSpc>
                <a:spcPct val="150000"/>
              </a:lnSpc>
              <a:buFontTx/>
              <a:buNone/>
              <a:defRPr sz="2000"/>
            </a:lvl4pPr>
            <a:lvl5pPr marL="1828800" indent="0">
              <a:lnSpc>
                <a:spcPct val="150000"/>
              </a:lnSpc>
              <a:buFontTx/>
              <a:buNone/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grpSp>
        <p:nvGrpSpPr>
          <p:cNvPr id="2" name="组合 1"/>
          <p:cNvGrpSpPr/>
          <p:nvPr userDrawn="1"/>
        </p:nvGrpSpPr>
        <p:grpSpPr>
          <a:xfrm>
            <a:off x="2411760" y="1558504"/>
            <a:ext cx="5946429" cy="214312"/>
            <a:chOff x="2411760" y="1558504"/>
            <a:chExt cx="5946429" cy="214312"/>
          </a:xfrm>
        </p:grpSpPr>
        <p:sp>
          <p:nvSpPr>
            <p:cNvPr id="12" name="Line 46"/>
            <p:cNvSpPr>
              <a:spLocks noChangeShapeType="1"/>
            </p:cNvSpPr>
            <p:nvPr userDrawn="1"/>
          </p:nvSpPr>
          <p:spPr bwMode="auto">
            <a:xfrm>
              <a:off x="2626073" y="1663279"/>
              <a:ext cx="5732116" cy="0"/>
            </a:xfrm>
            <a:prstGeom prst="line">
              <a:avLst/>
            </a:prstGeom>
            <a:noFill/>
            <a:ln w="25400">
              <a:solidFill>
                <a:srgbClr val="5F5F5F"/>
              </a:solidFill>
              <a:prstDash val="sysDot"/>
              <a:round/>
              <a:tailEnd type="oval" w="med" len="med"/>
            </a:ln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十六角星 12"/>
            <p:cNvSpPr/>
            <p:nvPr userDrawn="1"/>
          </p:nvSpPr>
          <p:spPr>
            <a:xfrm>
              <a:off x="2411760" y="1558504"/>
              <a:ext cx="214312" cy="214312"/>
            </a:xfrm>
            <a:prstGeom prst="star16">
              <a:avLst/>
            </a:prstGeom>
            <a:solidFill>
              <a:srgbClr val="00B050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/>
            </a:p>
          </p:txBody>
        </p:sp>
      </p:grpSp>
    </p:spTree>
    <p:extLst>
      <p:ext uri="{BB962C8B-B14F-4D97-AF65-F5344CB8AC3E}">
        <p14:creationId xmlns="" xmlns:p14="http://schemas.microsoft.com/office/powerpoint/2010/main" val="165022991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dur="5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0" presetClass="entr" presetSubtype="0" dur="500" fill="hold" grpId="1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17" presetID="10" presetClass="entr" presetSubtype="0" dur="50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21" presetID="10" presetClass="entr" presetSubtype="0" dur="500" fill="hold" grpId="1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dur="500" fill="hold" grpId="1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3500"/>
                            </p:stCondLst>
                            <p:childTnLst>
                              <p:par>
                                <p:cTn id="29" presetID="10" presetClass="entr" presetSubtype="0" dur="500" fill="hold" grpId="1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1" uiExpand="1" build="p"/>
    </p:bldLst>
  </p:timing>
</p:sldLayout>
</file>

<file path=ppt/slideLayouts/slideLayout6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_标题和内容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五边形 3">
            <a:hlinkClick r:id="rId1" action="ppaction://hlinksldjump"/>
          </p:cNvPr>
          <p:cNvSpPr/>
          <p:nvPr userDrawn="1"/>
        </p:nvSpPr>
        <p:spPr>
          <a:xfrm>
            <a:off x="7380312" y="282159"/>
            <a:ext cx="1368152" cy="312979"/>
          </a:xfrm>
          <a:prstGeom prst="homeP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合作探究</a:t>
            </a:r>
            <a:endParaRPr lang="zh-CN" altLang="en-US" sz="16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5" name="五边形 4">
            <a:hlinkClick r:id="rId2" action="ppaction://hlinksldjump"/>
          </p:cNvPr>
          <p:cNvSpPr/>
          <p:nvPr userDrawn="1"/>
        </p:nvSpPr>
        <p:spPr>
          <a:xfrm>
            <a:off x="6164752" y="282159"/>
            <a:ext cx="1368152" cy="312979"/>
          </a:xfrm>
          <a:prstGeom prst="homeP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自主预习</a:t>
            </a:r>
            <a:endParaRPr lang="zh-CN" altLang="en-US" sz="16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6" name="五边形 5"/>
          <p:cNvSpPr/>
          <p:nvPr userDrawn="1"/>
        </p:nvSpPr>
        <p:spPr>
          <a:xfrm>
            <a:off x="4940616" y="282159"/>
            <a:ext cx="1368152" cy="312979"/>
          </a:xfrm>
          <a:prstGeom prst="homePlat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首 页</a:t>
            </a:r>
            <a:endParaRPr lang="zh-CN" altLang="en-US" sz="160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944880617"/>
      </p:ext>
    </p:extLst>
  </p:cSld>
  <p:clrMapOvr>
    <a:masterClrMapping/>
  </p:clrMapOvr>
  <p:transition/>
  <p:timing/>
</p:sldLayout>
</file>

<file path=ppt/slideLayouts/slideLayout6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_比较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五边形 10">
            <a:hlinkClick action="ppaction://noaction"/>
          </p:cNvPr>
          <p:cNvSpPr/>
          <p:nvPr userDrawn="1"/>
        </p:nvSpPr>
        <p:spPr>
          <a:xfrm>
            <a:off x="7138023" y="282159"/>
            <a:ext cx="1368152" cy="312979"/>
          </a:xfrm>
          <a:prstGeom prst="homePlat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当堂检测</a:t>
            </a:r>
            <a:endParaRPr lang="zh-CN" altLang="en-US" sz="160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5" name="五边形 4">
            <a:hlinkClick r:id="rId1" action="ppaction://hlinksldjump"/>
          </p:cNvPr>
          <p:cNvSpPr/>
          <p:nvPr userDrawn="1"/>
        </p:nvSpPr>
        <p:spPr>
          <a:xfrm>
            <a:off x="5963850" y="282159"/>
            <a:ext cx="1368152" cy="312979"/>
          </a:xfrm>
          <a:prstGeom prst="homeP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合作探究</a:t>
            </a:r>
            <a:endParaRPr lang="zh-CN" altLang="en-US" sz="16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6" name="五边形 5">
            <a:hlinkClick r:id="rId2" action="ppaction://hlinksldjump"/>
          </p:cNvPr>
          <p:cNvSpPr/>
          <p:nvPr userDrawn="1"/>
        </p:nvSpPr>
        <p:spPr>
          <a:xfrm>
            <a:off x="4744992" y="282164"/>
            <a:ext cx="1368152" cy="312979"/>
          </a:xfrm>
          <a:prstGeom prst="homeP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自主预习</a:t>
            </a:r>
            <a:endParaRPr lang="zh-CN" altLang="en-US" sz="16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7" name="五边形 6">
            <a:hlinkClick r:id="rId2" action="ppaction://hlinksldjump"/>
          </p:cNvPr>
          <p:cNvSpPr/>
          <p:nvPr userDrawn="1"/>
        </p:nvSpPr>
        <p:spPr>
          <a:xfrm>
            <a:off x="3520856" y="282159"/>
            <a:ext cx="1368152" cy="312979"/>
          </a:xfrm>
          <a:prstGeom prst="homePlat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首 页</a:t>
            </a:r>
            <a:endParaRPr lang="zh-CN" altLang="en-US" sz="16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91198749"/>
      </p:ext>
    </p:extLst>
  </p:cSld>
  <p:clrMapOvr>
    <a:masterClrMapping/>
  </p:clrMapOvr>
  <p:transition/>
  <p:timing/>
</p:sldLayout>
</file>

<file path=ppt/slideLayouts/slideLayout6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_标题和竖排文字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>
            <a:hlinkClick r:id="rId1" tooltip="点击进入志鸿优化网"/>
          </p:cNvPr>
          <p:cNvSpPr/>
          <p:nvPr/>
        </p:nvSpPr>
        <p:spPr>
          <a:xfrm>
            <a:off x="4071938" y="6429375"/>
            <a:ext cx="2571750" cy="285750"/>
          </a:xfrm>
          <a:prstGeom prst="rect">
            <a:avLst/>
          </a:prstGeom>
          <a:solidFill>
            <a:srgbClr val="FFFFFF">
              <a:alpha val="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214282" y="785812"/>
            <a:ext cx="8715436" cy="5715021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4DC2C1-AFE0-47B9-A30D-87A44ECA0F1A}" type="datetimeFigureOut">
              <a:rPr lang="zh-CN" altLang="en-US"/>
              <a:pPr>
                <a:defRPr/>
              </a:pPr>
              <a:t>2018/3/30 Friday</a:t>
            </a:fld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ct val="0"/>
              </a:spcBef>
              <a:spcAft>
                <a:spcPct val="0"/>
              </a:spcAft>
              <a:defRPr>
                <a:latin typeface="+mn-lt"/>
                <a:ea typeface="+mn-ea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281694-89E8-44DE-906D-68E1C1BE5941}" type="slidenum">
              <a:rPr lang="zh-CN" altLang="en-US"/>
              <a:pPr>
                <a:defRPr/>
              </a:pPr>
              <a:t>‹#›</a:t>
            </a:fld>
          </a:p>
        </p:txBody>
      </p:sp>
    </p:spTree>
    <p:extLst>
      <p:ext uri="{BB962C8B-B14F-4D97-AF65-F5344CB8AC3E}">
        <p14:creationId xmlns="" xmlns:p14="http://schemas.microsoft.com/office/powerpoint/2010/main" val="3728281786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slideLayout" Target="../slideLayouts/slideLayout38.xml" /><Relationship Id="rId28" Type="http://schemas.openxmlformats.org/officeDocument/2006/relationships/slideLayout" Target="../slideLayouts/slideLayout39.xml" /><Relationship Id="rId29" Type="http://schemas.openxmlformats.org/officeDocument/2006/relationships/slideLayout" Target="../slideLayouts/slideLayout40.xml" /><Relationship Id="rId3" Type="http://schemas.openxmlformats.org/officeDocument/2006/relationships/slideLayout" Target="../slideLayouts/slideLayout14.xml" /><Relationship Id="rId30" Type="http://schemas.openxmlformats.org/officeDocument/2006/relationships/slideLayout" Target="../slideLayouts/slideLayout41.xml" /><Relationship Id="rId31" Type="http://schemas.openxmlformats.org/officeDocument/2006/relationships/slideLayout" Target="../slideLayouts/slideLayout42.xml" /><Relationship Id="rId32" Type="http://schemas.openxmlformats.org/officeDocument/2006/relationships/slideLayout" Target="../slideLayouts/slideLayout43.xml" /><Relationship Id="rId33" Type="http://schemas.openxmlformats.org/officeDocument/2006/relationships/slideLayout" Target="../slideLayouts/slideLayout44.xml" /><Relationship Id="rId34" Type="http://schemas.openxmlformats.org/officeDocument/2006/relationships/slideLayout" Target="../slideLayouts/slideLayout45.xml" /><Relationship Id="rId35" Type="http://schemas.openxmlformats.org/officeDocument/2006/relationships/slideLayout" Target="../slideLayouts/slideLayout46.xml" /><Relationship Id="rId36" Type="http://schemas.openxmlformats.org/officeDocument/2006/relationships/slideLayout" Target="../slideLayouts/slideLayout47.xml" /><Relationship Id="rId37" Type="http://schemas.openxmlformats.org/officeDocument/2006/relationships/slideLayout" Target="../slideLayouts/slideLayout48.xml" /><Relationship Id="rId38" Type="http://schemas.openxmlformats.org/officeDocument/2006/relationships/slideLayout" Target="../slideLayouts/slideLayout49.xml" /><Relationship Id="rId39" Type="http://schemas.openxmlformats.org/officeDocument/2006/relationships/slideLayout" Target="../slideLayouts/slideLayout50.xml" /><Relationship Id="rId4" Type="http://schemas.openxmlformats.org/officeDocument/2006/relationships/slideLayout" Target="../slideLayouts/slideLayout15.xml" /><Relationship Id="rId40" Type="http://schemas.openxmlformats.org/officeDocument/2006/relationships/slideLayout" Target="../slideLayouts/slideLayout51.xml" /><Relationship Id="rId41" Type="http://schemas.openxmlformats.org/officeDocument/2006/relationships/slideLayout" Target="../slideLayouts/slideLayout52.xml" /><Relationship Id="rId42" Type="http://schemas.openxmlformats.org/officeDocument/2006/relationships/slideLayout" Target="../slideLayouts/slideLayout53.xml" /><Relationship Id="rId43" Type="http://schemas.openxmlformats.org/officeDocument/2006/relationships/slideLayout" Target="../slideLayouts/slideLayout54.xml" /><Relationship Id="rId44" Type="http://schemas.openxmlformats.org/officeDocument/2006/relationships/slideLayout" Target="../slideLayouts/slideLayout55.xml" /><Relationship Id="rId45" Type="http://schemas.openxmlformats.org/officeDocument/2006/relationships/slideLayout" Target="../slideLayouts/slideLayout56.xml" /><Relationship Id="rId46" Type="http://schemas.openxmlformats.org/officeDocument/2006/relationships/slideLayout" Target="../slideLayouts/slideLayout57.xml" /><Relationship Id="rId47" Type="http://schemas.openxmlformats.org/officeDocument/2006/relationships/slideLayout" Target="../slideLayouts/slideLayout58.xml" /><Relationship Id="rId48" Type="http://schemas.openxmlformats.org/officeDocument/2006/relationships/slideLayout" Target="../slideLayouts/slideLayout59.xml" /><Relationship Id="rId49" Type="http://schemas.openxmlformats.org/officeDocument/2006/relationships/slideLayout" Target="../slideLayouts/slideLayout60.xml" /><Relationship Id="rId5" Type="http://schemas.openxmlformats.org/officeDocument/2006/relationships/slideLayout" Target="../slideLayouts/slideLayout16.xml" /><Relationship Id="rId50" Type="http://schemas.openxmlformats.org/officeDocument/2006/relationships/slideLayout" Target="../slideLayouts/slideLayout61.xml" /><Relationship Id="rId51" Type="http://schemas.openxmlformats.org/officeDocument/2006/relationships/slideLayout" Target="../slideLayouts/slideLayout62.xml" /><Relationship Id="rId52" Type="http://schemas.openxmlformats.org/officeDocument/2006/relationships/slideLayout" Target="../slideLayouts/slideLayout63.xml" /><Relationship Id="rId53" Type="http://schemas.openxmlformats.org/officeDocument/2006/relationships/slideLayout" Target="../slideLayouts/slideLayout64.xml" /><Relationship Id="rId54" Type="http://schemas.openxmlformats.org/officeDocument/2006/relationships/slideLayout" Target="../slideLayouts/slideLayout65.xml" /><Relationship Id="rId55" Type="http://schemas.openxmlformats.org/officeDocument/2006/relationships/slideLayout" Target="../slideLayouts/slideLayout66.xml" /><Relationship Id="rId56" Type="http://schemas.openxmlformats.org/officeDocument/2006/relationships/slideLayout" Target="../slideLayouts/slideLayout67.xml" /><Relationship Id="rId57" Type="http://schemas.openxmlformats.org/officeDocument/2006/relationships/slideLayout" Target="../slideLayouts/slideLayout68.xml" /><Relationship Id="rId58" Type="http://schemas.openxmlformats.org/officeDocument/2006/relationships/theme" Target="../theme/theme2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</a:p>
        </p:txBody>
      </p:sp>
      <p:sp>
        <p:nvSpPr>
          <p:cNvPr id="1027" name="文本占位符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fld id="{97C7B14C-D1A8-416B-BBE4-68EE16F722C3}" type="datetimeFigureOut">
              <a:rPr lang="zh-CN" altLang="en-US" smtClean="0"/>
              <a:pPr>
                <a:defRPr/>
              </a:pPr>
              <a:t>2018/3/30 Friday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ctr" rtl="0" fontAlgn="auto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r" rtl="0" fontAlgn="auto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fld id="{D6949650-621D-4F4F-BD72-5509591EA089}" type="slidenum">
              <a:rPr lang="zh-CN" altLang="en-US" smtClean="0"/>
              <a:pPr>
                <a:defRPr/>
              </a:pPr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906" r:id="rId2"/>
    <p:sldLayoutId id="2147483907" r:id="rId3"/>
    <p:sldLayoutId id="2147483908" r:id="rId4"/>
    <p:sldLayoutId id="2147483909" r:id="rId5"/>
    <p:sldLayoutId id="2147483910" r:id="rId6"/>
    <p:sldLayoutId id="2147483911" r:id="rId7"/>
    <p:sldLayoutId id="2147483912" r:id="rId8"/>
    <p:sldLayoutId id="2147483913" r:id="rId9"/>
    <p:sldLayoutId id="2147483914" r:id="rId10"/>
    <p:sldLayoutId id="2147483915" r:id="rId11"/>
    <p:sldLayoutId id="2147483916" r:id="rId12"/>
    <p:sldLayoutId id="2147483917" r:id="rId13"/>
    <p:sldLayoutId id="2147483918" r:id="rId14"/>
    <p:sldLayoutId id="2147483919" r:id="rId15"/>
    <p:sldLayoutId id="2147483920" r:id="rId16"/>
    <p:sldLayoutId id="2147483921" r:id="rId17"/>
    <p:sldLayoutId id="2147483922" r:id="rId18"/>
    <p:sldLayoutId id="2147483923" r:id="rId19"/>
    <p:sldLayoutId id="2147483924" r:id="rId20"/>
    <p:sldLayoutId id="2147483925" r:id="rId21"/>
    <p:sldLayoutId id="2147483926" r:id="rId22"/>
    <p:sldLayoutId id="2147483927" r:id="rId23"/>
    <p:sldLayoutId id="2147483928" r:id="rId24"/>
    <p:sldLayoutId id="2147483929" r:id="rId25"/>
    <p:sldLayoutId id="2147483930" r:id="rId26"/>
    <p:sldLayoutId id="2147483931" r:id="rId27"/>
    <p:sldLayoutId id="2147483932" r:id="rId28"/>
    <p:sldLayoutId id="2147483933" r:id="rId29"/>
    <p:sldLayoutId id="2147483934" r:id="rId30"/>
    <p:sldLayoutId id="2147483935" r:id="rId31"/>
    <p:sldLayoutId id="2147483936" r:id="rId32"/>
    <p:sldLayoutId id="2147483937" r:id="rId33"/>
    <p:sldLayoutId id="2147483938" r:id="rId34"/>
    <p:sldLayoutId id="2147483939" r:id="rId35"/>
    <p:sldLayoutId id="2147483940" r:id="rId36"/>
    <p:sldLayoutId id="2147483941" r:id="rId37"/>
    <p:sldLayoutId id="2147483942" r:id="rId38"/>
    <p:sldLayoutId id="2147483943" r:id="rId39"/>
    <p:sldLayoutId id="2147483944" r:id="rId40"/>
    <p:sldLayoutId id="2147483945" r:id="rId41"/>
    <p:sldLayoutId id="2147483946" r:id="rId42"/>
    <p:sldLayoutId id="2147483947" r:id="rId43"/>
    <p:sldLayoutId id="2147483948" r:id="rId44"/>
    <p:sldLayoutId id="2147483949" r:id="rId45"/>
    <p:sldLayoutId id="2147483950" r:id="rId46"/>
    <p:sldLayoutId id="2147483951" r:id="rId47"/>
    <p:sldLayoutId id="2147483952" r:id="rId48"/>
    <p:sldLayoutId id="2147483953" r:id="rId49"/>
    <p:sldLayoutId id="2147483954" r:id="rId50"/>
    <p:sldLayoutId id="2147483955" r:id="rId51"/>
    <p:sldLayoutId id="2147483956" r:id="rId52"/>
    <p:sldLayoutId id="2147483957" r:id="rId53"/>
    <p:sldLayoutId id="2147483958" r:id="rId54"/>
    <p:sldLayoutId id="2147483959" r:id="rId55"/>
    <p:sldLayoutId id="2147483960" r:id="rId56"/>
    <p:sldLayoutId id="2147483961" r:id="rId57"/>
  </p:sldLayoutIdLst>
  <p:transition/>
  <p:timing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charset="-122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charset="-122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charset="-122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charset="-122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charset="-122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charset="-122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charset="-122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charset="-122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slide" Target="slide2.xml" TargetMode="Internal" /><Relationship Id="rId3" Type="http://schemas.openxmlformats.org/officeDocument/2006/relationships/package" Target="../embeddings/Microsoft_Office_Word___1.docx" TargetMode="Internal" /><Relationship Id="rId4" Type="http://schemas.openxmlformats.org/officeDocument/2006/relationships/image" Target="../media/image2.emf" /><Relationship Id="rId5" Type="http://schemas.openxmlformats.org/officeDocument/2006/relationships/image" Target="../media/image1.jpeg" /><Relationship Id="rId6" Type="http://schemas.openxmlformats.org/officeDocument/2006/relationships/vmlDrawing" Target="../drawings/vmlDrawing1.v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slide" Target="slide2.xml" TargetMode="Internal" /><Relationship Id="rId3" Type="http://schemas.openxmlformats.org/officeDocument/2006/relationships/slide" Target="slide3.xml" TargetMode="Internal" /><Relationship Id="rId4" Type="http://schemas.openxmlformats.org/officeDocument/2006/relationships/package" Target="../embeddings/Microsoft_Office_Word___2.docx" TargetMode="Internal" /><Relationship Id="rId5" Type="http://schemas.openxmlformats.org/officeDocument/2006/relationships/image" Target="../media/image3.emf" /><Relationship Id="rId6" Type="http://schemas.openxmlformats.org/officeDocument/2006/relationships/image" Target="../media/image1.jpeg" /><Relationship Id="rId7" Type="http://schemas.openxmlformats.org/officeDocument/2006/relationships/vmlDrawing" Target="../drawings/vmlDrawing2.v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package" Target="../embeddings/Microsoft_Office_Word___3.docx" TargetMode="Internal" /><Relationship Id="rId3" Type="http://schemas.openxmlformats.org/officeDocument/2006/relationships/image" Target="../media/image4.emf" /><Relationship Id="rId4" Type="http://schemas.openxmlformats.org/officeDocument/2006/relationships/slide" Target="slide2.xml" TargetMode="Internal" /><Relationship Id="rId5" Type="http://schemas.openxmlformats.org/officeDocument/2006/relationships/slide" Target="slide3.xml" TargetMode="Internal" /><Relationship Id="rId6" Type="http://schemas.openxmlformats.org/officeDocument/2006/relationships/image" Target="../media/image1.jpeg" /><Relationship Id="rId7" Type="http://schemas.openxmlformats.org/officeDocument/2006/relationships/vmlDrawing" Target="../drawings/vmlDrawing3.v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Relationship Id="rId2" Type="http://schemas.openxmlformats.org/officeDocument/2006/relationships/slide" Target="slide2.xml" TargetMode="Internal" /><Relationship Id="rId3" Type="http://schemas.openxmlformats.org/officeDocument/2006/relationships/slide" Target="slide3.xml" TargetMode="Internal" /><Relationship Id="rId4" Type="http://schemas.openxmlformats.org/officeDocument/2006/relationships/package" Target="../embeddings/Microsoft_Office_Word___4.docx" TargetMode="Internal" /><Relationship Id="rId5" Type="http://schemas.openxmlformats.org/officeDocument/2006/relationships/image" Target="../media/image5.emf" /><Relationship Id="rId6" Type="http://schemas.openxmlformats.org/officeDocument/2006/relationships/image" Target="../media/image1.jpeg" /><Relationship Id="rId7" Type="http://schemas.openxmlformats.org/officeDocument/2006/relationships/vmlDrawing" Target="../drawings/vmlDrawing4.v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slide" Target="slide2.xml" TargetMode="Internal" /><Relationship Id="rId3" Type="http://schemas.openxmlformats.org/officeDocument/2006/relationships/slide" Target="slide3.xml" TargetMode="Internal" /><Relationship Id="rId4" Type="http://schemas.openxmlformats.org/officeDocument/2006/relationships/package" Target="../embeddings/Microsoft_Office_Word___5.docx" TargetMode="Internal" /><Relationship Id="rId5" Type="http://schemas.openxmlformats.org/officeDocument/2006/relationships/image" Target="../media/image6.emf" /><Relationship Id="rId6" Type="http://schemas.openxmlformats.org/officeDocument/2006/relationships/image" Target="../media/image1.jpeg" /><Relationship Id="rId7" Type="http://schemas.openxmlformats.org/officeDocument/2006/relationships/vmlDrawing" Target="../drawings/vmlDrawing5.v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slide" Target="slide2.xml" TargetMode="Internal" /><Relationship Id="rId3" Type="http://schemas.openxmlformats.org/officeDocument/2006/relationships/slide" Target="slide3.xml" TargetMode="Internal" /><Relationship Id="rId4" Type="http://schemas.openxmlformats.org/officeDocument/2006/relationships/package" Target="../embeddings/Microsoft_Office_Word___6.docx" TargetMode="Internal" /><Relationship Id="rId5" Type="http://schemas.openxmlformats.org/officeDocument/2006/relationships/image" Target="../media/image7.emf" /><Relationship Id="rId6" Type="http://schemas.openxmlformats.org/officeDocument/2006/relationships/image" Target="../media/image1.jpeg" /><Relationship Id="rId7" Type="http://schemas.openxmlformats.org/officeDocument/2006/relationships/vmlDrawing" Target="../drawings/vmlDrawing6.v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2" Type="http://schemas.openxmlformats.org/officeDocument/2006/relationships/slide" Target="slide2.xml" TargetMode="Internal" /><Relationship Id="rId3" Type="http://schemas.openxmlformats.org/officeDocument/2006/relationships/slide" Target="slide3.xml" TargetMode="Internal" /><Relationship Id="rId4" Type="http://schemas.openxmlformats.org/officeDocument/2006/relationships/package" Target="../embeddings/Microsoft_Office_Word___7.docx" TargetMode="Internal" /><Relationship Id="rId5" Type="http://schemas.openxmlformats.org/officeDocument/2006/relationships/image" Target="../media/image8.emf" /><Relationship Id="rId6" Type="http://schemas.openxmlformats.org/officeDocument/2006/relationships/image" Target="../media/image1.jpeg" /><Relationship Id="rId7" Type="http://schemas.openxmlformats.org/officeDocument/2006/relationships/vmlDrawing" Target="../drawings/vmlDrawing7.v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Relationship Id="rId2" Type="http://schemas.openxmlformats.org/officeDocument/2006/relationships/slide" Target="slide9.xml" TargetMode="Interna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slide" Target="slide9.xml" TargetMode="Internal" /><Relationship Id="rId3" Type="http://schemas.openxmlformats.org/officeDocument/2006/relationships/package" Target="../embeddings/Microsoft_Office_Word___8.docx" TargetMode="Internal" /><Relationship Id="rId4" Type="http://schemas.openxmlformats.org/officeDocument/2006/relationships/image" Target="../media/image9.emf" /><Relationship Id="rId5" Type="http://schemas.openxmlformats.org/officeDocument/2006/relationships/image" Target="../media/image1.jpeg" /><Relationship Id="rId6" Type="http://schemas.openxmlformats.org/officeDocument/2006/relationships/vmlDrawing" Target="../drawings/vmlDrawing8.v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3.xml" /><Relationship Id="rId2" Type="http://schemas.openxmlformats.org/officeDocument/2006/relationships/slide" Target="slide9.xml" TargetMode="Internal" /><Relationship Id="rId3" Type="http://schemas.openxmlformats.org/officeDocument/2006/relationships/package" Target="../embeddings/Microsoft_Office_Word___9.docx" TargetMode="Internal" /><Relationship Id="rId4" Type="http://schemas.openxmlformats.org/officeDocument/2006/relationships/image" Target="../media/image10.emf" /><Relationship Id="rId5" Type="http://schemas.openxmlformats.org/officeDocument/2006/relationships/image" Target="../media/image1.jpeg" /><Relationship Id="rId6" Type="http://schemas.openxmlformats.org/officeDocument/2006/relationships/vmlDrawing" Target="../drawings/vmlDrawing9.v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slide" Target="slide9.xml" TargetMode="Internal" /><Relationship Id="rId3" Type="http://schemas.openxmlformats.org/officeDocument/2006/relationships/package" Target="../embeddings/Microsoft_Office_Word___10.docx" TargetMode="Internal" /><Relationship Id="rId4" Type="http://schemas.openxmlformats.org/officeDocument/2006/relationships/image" Target="../media/image11.emf" /><Relationship Id="rId5" Type="http://schemas.openxmlformats.org/officeDocument/2006/relationships/image" Target="../media/image1.jpeg" /><Relationship Id="rId6" Type="http://schemas.openxmlformats.org/officeDocument/2006/relationships/vmlDrawing" Target="../drawings/vmlDrawing10.v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Relationship Id="rId2" Type="http://schemas.openxmlformats.org/officeDocument/2006/relationships/slide" Target="slide9.xml" TargetMode="Internal" /><Relationship Id="rId3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6.xml" /><Relationship Id="rId2" Type="http://schemas.openxmlformats.org/officeDocument/2006/relationships/slide" Target="slide9.xml" TargetMode="Interna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7.xml" /><Relationship Id="rId2" Type="http://schemas.openxmlformats.org/officeDocument/2006/relationships/slide" Target="slide9.xml" TargetMode="Interna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8.xml" /><Relationship Id="rId2" Type="http://schemas.openxmlformats.org/officeDocument/2006/relationships/slide" Target="slide9.xml" TargetMode="Internal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9.xml" /><Relationship Id="rId2" Type="http://schemas.openxmlformats.org/officeDocument/2006/relationships/slide" Target="slide9.xml" TargetMode="Internal" /><Relationship Id="rId3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0.xml" /><Relationship Id="rId2" Type="http://schemas.openxmlformats.org/officeDocument/2006/relationships/slide" Target="slide9.xml" TargetMode="Internal" /><Relationship Id="rId3" Type="http://schemas.openxmlformats.org/officeDocument/2006/relationships/package" Target="../embeddings/Microsoft_Office_Word___11.docx" TargetMode="Internal" /><Relationship Id="rId4" Type="http://schemas.openxmlformats.org/officeDocument/2006/relationships/image" Target="../media/image12.emf" /><Relationship Id="rId5" Type="http://schemas.openxmlformats.org/officeDocument/2006/relationships/image" Target="../media/image1.jpeg" /><Relationship Id="rId6" Type="http://schemas.openxmlformats.org/officeDocument/2006/relationships/vmlDrawing" Target="../drawings/vmlDrawing11.v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1.xml" /><Relationship Id="rId2" Type="http://schemas.openxmlformats.org/officeDocument/2006/relationships/slide" Target="slide9.xml" TargetMode="Internal" /><Relationship Id="rId3" Type="http://schemas.openxmlformats.org/officeDocument/2006/relationships/package" Target="../embeddings/Microsoft_Office_Word___12.docx" TargetMode="Internal" /><Relationship Id="rId4" Type="http://schemas.openxmlformats.org/officeDocument/2006/relationships/image" Target="../media/image13.emf" /><Relationship Id="rId5" Type="http://schemas.openxmlformats.org/officeDocument/2006/relationships/image" Target="../media/image1.jpeg" /><Relationship Id="rId6" Type="http://schemas.openxmlformats.org/officeDocument/2006/relationships/vmlDrawing" Target="../drawings/vmlDrawing12.v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2.xml" /><Relationship Id="rId2" Type="http://schemas.openxmlformats.org/officeDocument/2006/relationships/slide" Target="slide9.xml" TargetMode="Internal" /><Relationship Id="rId3" Type="http://schemas.openxmlformats.org/officeDocument/2006/relationships/package" Target="../embeddings/Microsoft_Office_Word___13.docx" TargetMode="Internal" /><Relationship Id="rId4" Type="http://schemas.openxmlformats.org/officeDocument/2006/relationships/image" Target="../media/image14.emf" /><Relationship Id="rId5" Type="http://schemas.openxmlformats.org/officeDocument/2006/relationships/image" Target="../media/image1.jpeg" /><Relationship Id="rId6" Type="http://schemas.openxmlformats.org/officeDocument/2006/relationships/vmlDrawing" Target="../drawings/vmlDrawing13.v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3.xml" /><Relationship Id="rId2" Type="http://schemas.openxmlformats.org/officeDocument/2006/relationships/slide" Target="slide9.xml" TargetMode="Internal" /><Relationship Id="rId3" Type="http://schemas.openxmlformats.org/officeDocument/2006/relationships/package" Target="../embeddings/Microsoft_Office_Word___14.docx" TargetMode="Internal" /><Relationship Id="rId4" Type="http://schemas.openxmlformats.org/officeDocument/2006/relationships/image" Target="../media/image15.emf" /><Relationship Id="rId5" Type="http://schemas.openxmlformats.org/officeDocument/2006/relationships/image" Target="../media/image1.jpeg" /><Relationship Id="rId6" Type="http://schemas.openxmlformats.org/officeDocument/2006/relationships/vmlDrawing" Target="../drawings/vmlDrawing14.v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12410000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zh-CN"/>
              <a:t>第三节　工业区位因素与工业地域联系</a:t>
            </a:r>
          </a:p>
        </p:txBody>
      </p:sp>
    </p:spTree>
    <p:extLst>
      <p:ext uri="{BB962C8B-B14F-4D97-AF65-F5344CB8AC3E}">
        <p14:creationId xmlns="" xmlns:p14="http://schemas.microsoft.com/office/powerpoint/2010/main" val="3537850460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>
            <a:hlinkClick r:id="rId2" action="ppaction://hlinksldjump?num=2"/>
          </p:cNvPr>
          <p:cNvSpPr/>
          <p:nvPr/>
        </p:nvSpPr>
        <p:spPr>
          <a:xfrm>
            <a:off x="495484" y="692696"/>
            <a:ext cx="1080000" cy="288032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smtClean="0"/>
              <a:t>目标导航</a:t>
            </a:r>
            <a:endParaRPr lang="zh-CN" altLang="en-US" sz="1400"/>
          </a:p>
        </p:txBody>
      </p:sp>
      <p:sp>
        <p:nvSpPr>
          <p:cNvPr id="3" name="矩形 2"/>
          <p:cNvSpPr/>
          <p:nvPr/>
        </p:nvSpPr>
        <p:spPr>
          <a:xfrm>
            <a:off x="1691800" y="692696"/>
            <a:ext cx="1080000" cy="288032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smtClean="0"/>
              <a:t>预习引导</a:t>
            </a:r>
            <a:endParaRPr lang="zh-CN" altLang="en-US" sz="1400"/>
          </a:p>
        </p:txBody>
      </p:sp>
      <p:graphicFrame>
        <p:nvGraphicFramePr>
          <p:cNvPr id="5" name="对象 4"/>
          <p:cNvGraphicFramePr>
            <a:graphicFrameLocks noChangeAspect="1"/>
          </p:cNvGraphicFramePr>
          <p:nvPr>
            <p:extLst>
              <p:ext uri="{D42A27DB-BD31-4B8C-83A1-F6EECF244321}">
                <p14:modId xmlns="" xmlns:p14="http://schemas.microsoft.com/office/powerpoint/2010/main" val="3988077094"/>
              </p:ext>
            </p:extLst>
          </p:nvPr>
        </p:nvGraphicFramePr>
        <p:xfrm>
          <a:off x="508000" y="2346182"/>
          <a:ext cx="8128000" cy="24196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文档" r:id="rId3" progId="Word.Document.12">
                  <p:embed/>
                </p:oleObj>
              </mc:Choice>
              <mc:Fallback>
                <p:oleObj name="文档" r:id="rId3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08000" y="2346182"/>
                        <a:ext cx="8128000" cy="2419637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="" xmlns:p14="http://schemas.microsoft.com/office/powerpoint/2010/main" val="4157088332"/>
      </p:ext>
    </p:extLst>
  </p:cSld>
  <p:clrMapOvr>
    <a:masterClrMapping/>
  </p:clrMapOvr>
  <p:transition spd="slow">
    <p:cover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6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>
            <a:hlinkClick r:id="rId2" action="ppaction://hlinksldjump?num=2"/>
          </p:cNvPr>
          <p:cNvSpPr/>
          <p:nvPr/>
        </p:nvSpPr>
        <p:spPr>
          <a:xfrm>
            <a:off x="495484" y="692696"/>
            <a:ext cx="1080000" cy="288032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smtClean="0"/>
              <a:t>目标导航</a:t>
            </a:r>
            <a:endParaRPr lang="zh-CN" altLang="en-US" sz="1400"/>
          </a:p>
        </p:txBody>
      </p:sp>
      <p:sp>
        <p:nvSpPr>
          <p:cNvPr id="3" name="矩形 2">
            <a:hlinkClick r:id="rId3" action="ppaction://hlinksldjump?num=3"/>
          </p:cNvPr>
          <p:cNvSpPr/>
          <p:nvPr/>
        </p:nvSpPr>
        <p:spPr>
          <a:xfrm>
            <a:off x="1691800" y="692696"/>
            <a:ext cx="1080000" cy="288032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smtClean="0"/>
              <a:t>预习引导</a:t>
            </a:r>
            <a:endParaRPr lang="zh-CN" altLang="en-US" sz="1400"/>
          </a:p>
        </p:txBody>
      </p:sp>
      <p:sp>
        <p:nvSpPr>
          <p:cNvPr id="4" name="矩形 3"/>
          <p:cNvSpPr>
            <a:spLocks noChangeAspect="1"/>
          </p:cNvSpPr>
          <p:nvPr/>
        </p:nvSpPr>
        <p:spPr>
          <a:xfrm>
            <a:off x="472766" y="1176114"/>
            <a:ext cx="8396996" cy="212365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smtClean="0">
                <a:solidFill>
                  <a:srgbClr val="00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    </a:t>
            </a:r>
            <a:r>
              <a:rPr lang="zh-CN" altLang="zh-CN" sz="2200" smtClean="0">
                <a:solidFill>
                  <a:srgbClr val="00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一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、工业区位因素</a:t>
            </a:r>
            <a:endParaRPr lang="zh-CN" altLang="zh-CN" sz="2200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1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工业区位。</a:t>
            </a:r>
            <a:endParaRPr lang="zh-CN" altLang="zh-CN" sz="2200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工业企业的经济地理</a:t>
            </a:r>
            <a:r>
              <a:rPr lang="zh-CN" altLang="zh-CN" sz="2200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位置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以及工业企业在生产过程中与</a:t>
            </a:r>
            <a:r>
              <a:rPr lang="zh-CN" altLang="zh-CN" sz="2200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相关事物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的联系。</a:t>
            </a:r>
            <a:endParaRPr lang="zh-CN" altLang="zh-CN" sz="2200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</a:pPr>
            <a:r>
              <a:rPr lang="en-US" altLang="zh-CN" sz="2200" b="1" smtClean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rPr>
              <a:t>    2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rPr>
              <a:t>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主要区位因素。</a:t>
            </a:r>
            <a:endParaRPr lang="zh-CN" altLang="en-US" sz="2200"/>
          </a:p>
        </p:txBody>
      </p:sp>
      <p:sp>
        <p:nvSpPr>
          <p:cNvPr id="6" name="矩形 5"/>
          <p:cNvSpPr/>
          <p:nvPr/>
        </p:nvSpPr>
        <p:spPr>
          <a:xfrm>
            <a:off x="3342413" y="2060103"/>
            <a:ext cx="542687" cy="26785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7614231" y="2060103"/>
            <a:ext cx="1214435" cy="26785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12" name="对象 11"/>
          <p:cNvGraphicFramePr>
            <a:graphicFrameLocks noChangeAspect="1"/>
          </p:cNvGraphicFramePr>
          <p:nvPr>
            <p:extLst>
              <p:ext uri="{D42A27DB-BD31-4B8C-83A1-F6EECF244321}">
                <p14:modId xmlns="" xmlns:p14="http://schemas.microsoft.com/office/powerpoint/2010/main" val="3945339405"/>
              </p:ext>
            </p:extLst>
          </p:nvPr>
        </p:nvGraphicFramePr>
        <p:xfrm>
          <a:off x="508000" y="3263368"/>
          <a:ext cx="8128000" cy="318996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文档" r:id="rId4" progId="Word.Document.12">
                  <p:embed/>
                </p:oleObj>
              </mc:Choice>
              <mc:Fallback>
                <p:oleObj name="文档" r:id="rId4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08000" y="3263368"/>
                        <a:ext cx="8128000" cy="318996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" name="矩形 12"/>
          <p:cNvSpPr/>
          <p:nvPr/>
        </p:nvSpPr>
        <p:spPr>
          <a:xfrm>
            <a:off x="1383100" y="4097620"/>
            <a:ext cx="542687" cy="26785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/>
        </p:nvSpPr>
        <p:spPr>
          <a:xfrm>
            <a:off x="1383100" y="4827530"/>
            <a:ext cx="542687" cy="26785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矩形 14"/>
          <p:cNvSpPr/>
          <p:nvPr/>
        </p:nvSpPr>
        <p:spPr>
          <a:xfrm>
            <a:off x="2469634" y="5222274"/>
            <a:ext cx="542687" cy="26785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矩形 15"/>
          <p:cNvSpPr/>
          <p:nvPr/>
        </p:nvSpPr>
        <p:spPr>
          <a:xfrm>
            <a:off x="7485697" y="5222274"/>
            <a:ext cx="542687" cy="26785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="" xmlns:p14="http://schemas.microsoft.com/office/powerpoint/2010/main" val="29368533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dur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dur="1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dur="1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dur="1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1"/>
      <p:bldP spid="13" grpId="2"/>
      <p:bldP spid="14" grpId="3"/>
      <p:bldP spid="15" grpId="4"/>
      <p:bldP spid="16" grpId="5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6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" name="对象 3"/>
          <p:cNvGraphicFramePr>
            <a:graphicFrameLocks noChangeAspect="1"/>
          </p:cNvGraphicFramePr>
          <p:nvPr>
            <p:extLst>
              <p:ext uri="{D42A27DB-BD31-4B8C-83A1-F6EECF244321}">
                <p14:modId xmlns="" xmlns:p14="http://schemas.microsoft.com/office/powerpoint/2010/main" val="3687911053"/>
              </p:ext>
            </p:extLst>
          </p:nvPr>
        </p:nvGraphicFramePr>
        <p:xfrm>
          <a:off x="508000" y="1484784"/>
          <a:ext cx="8128000" cy="2725794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文档" r:id="rId2" progId="Word.Document.12">
                  <p:embed/>
                </p:oleObj>
              </mc:Choice>
              <mc:Fallback>
                <p:oleObj name="文档" r:id="rId2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08000" y="1484784"/>
                        <a:ext cx="8128000" cy="2725794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矩形 1">
            <a:hlinkClick r:id="rId4" action="ppaction://hlinksldjump?num=2"/>
          </p:cNvPr>
          <p:cNvSpPr/>
          <p:nvPr/>
        </p:nvSpPr>
        <p:spPr>
          <a:xfrm>
            <a:off x="495484" y="692696"/>
            <a:ext cx="1080000" cy="288032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smtClean="0"/>
              <a:t>目标导航</a:t>
            </a:r>
            <a:endParaRPr lang="zh-CN" altLang="en-US" sz="1400"/>
          </a:p>
        </p:txBody>
      </p:sp>
      <p:sp>
        <p:nvSpPr>
          <p:cNvPr id="3" name="矩形 2">
            <a:hlinkClick r:id="rId5" action="ppaction://hlinksldjump?num=3"/>
          </p:cNvPr>
          <p:cNvSpPr/>
          <p:nvPr/>
        </p:nvSpPr>
        <p:spPr>
          <a:xfrm>
            <a:off x="1691800" y="692696"/>
            <a:ext cx="1080000" cy="288032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smtClean="0"/>
              <a:t>预习引导</a:t>
            </a:r>
            <a:endParaRPr lang="zh-CN" altLang="en-US" sz="1400"/>
          </a:p>
        </p:txBody>
      </p:sp>
      <p:sp>
        <p:nvSpPr>
          <p:cNvPr id="6" name="矩形 5"/>
          <p:cNvSpPr>
            <a:spLocks noChangeAspect="1"/>
          </p:cNvSpPr>
          <p:nvPr/>
        </p:nvSpPr>
        <p:spPr>
          <a:xfrm>
            <a:off x="511508" y="3748181"/>
            <a:ext cx="8128000" cy="1311128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 smtClean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    3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环境质量。</a:t>
            </a:r>
            <a:endParaRPr lang="zh-CN" altLang="zh-CN" sz="2200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是投资环境和生活质量的重要组成部分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因而成为工厂的区位因素之一。</a:t>
            </a:r>
            <a:endParaRPr lang="zh-CN" altLang="zh-CN" sz="2200">
              <a:solidFill>
                <a:srgbClr val="000000"/>
              </a:solidFill>
              <a:effectLst/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4751699" y="2627024"/>
            <a:ext cx="1111675" cy="26785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矩形 11"/>
          <p:cNvSpPr/>
          <p:nvPr/>
        </p:nvSpPr>
        <p:spPr>
          <a:xfrm>
            <a:off x="6127737" y="2627024"/>
            <a:ext cx="1111675" cy="26785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矩形 12"/>
          <p:cNvSpPr/>
          <p:nvPr/>
        </p:nvSpPr>
        <p:spPr>
          <a:xfrm>
            <a:off x="3642336" y="2989745"/>
            <a:ext cx="1111675" cy="26785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/>
        </p:nvSpPr>
        <p:spPr>
          <a:xfrm>
            <a:off x="5641846" y="3351950"/>
            <a:ext cx="1450434" cy="26785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="" xmlns:p14="http://schemas.microsoft.com/office/powerpoint/2010/main" val="170353663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dur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dur="1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1"/>
      <p:bldP spid="13" grpId="2"/>
      <p:bldP spid="14" grpId="3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6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>
            <a:hlinkClick r:id="rId2" action="ppaction://hlinksldjump?num=2"/>
          </p:cNvPr>
          <p:cNvSpPr/>
          <p:nvPr/>
        </p:nvSpPr>
        <p:spPr>
          <a:xfrm>
            <a:off x="495484" y="692696"/>
            <a:ext cx="1080000" cy="288032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smtClean="0"/>
              <a:t>目标导航</a:t>
            </a:r>
            <a:endParaRPr lang="zh-CN" altLang="en-US" sz="1400"/>
          </a:p>
        </p:txBody>
      </p:sp>
      <p:sp>
        <p:nvSpPr>
          <p:cNvPr id="3" name="矩形 2">
            <a:hlinkClick r:id="rId3" action="ppaction://hlinksldjump?num=3"/>
          </p:cNvPr>
          <p:cNvSpPr/>
          <p:nvPr/>
        </p:nvSpPr>
        <p:spPr>
          <a:xfrm>
            <a:off x="1691800" y="692696"/>
            <a:ext cx="1080000" cy="288032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smtClean="0"/>
              <a:t>预习引导</a:t>
            </a:r>
            <a:endParaRPr lang="zh-CN" altLang="en-US" sz="1400"/>
          </a:p>
        </p:txBody>
      </p:sp>
      <p:sp>
        <p:nvSpPr>
          <p:cNvPr id="4" name="矩形 3"/>
          <p:cNvSpPr>
            <a:spLocks noChangeAspect="1"/>
          </p:cNvSpPr>
          <p:nvPr/>
        </p:nvSpPr>
        <p:spPr>
          <a:xfrm>
            <a:off x="508000" y="1412776"/>
            <a:ext cx="8128000" cy="90486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smtClean="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    </a:t>
            </a:r>
            <a:r>
              <a:rPr lang="zh-CN" altLang="zh-CN" sz="2200" smtClean="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预习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交流</a:t>
            </a:r>
            <a:endParaRPr lang="zh-CN" altLang="zh-CN" sz="2200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仿宋" pitchFamily="49" charset="-122"/>
                <a:cs typeface="Times New Roman" panose="02020603050405020304" pitchFamily="18" charset="0"/>
              </a:rPr>
              <a:t>下图示意钢铁工业区位因素的变化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仿宋" pitchFamily="49" charset="-122"/>
                <a:cs typeface="Times New Roman" panose="02020603050405020304" pitchFamily="18" charset="0"/>
              </a:rPr>
              <a:t>填写图中相关内容。</a:t>
            </a:r>
            <a:endParaRPr lang="zh-CN" altLang="zh-CN" sz="2200">
              <a:solidFill>
                <a:srgbClr val="000000"/>
              </a:solidFill>
              <a:effectLst/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6" name="对象 5"/>
          <p:cNvGraphicFramePr>
            <a:graphicFrameLocks noChangeAspect="1"/>
          </p:cNvGraphicFramePr>
          <p:nvPr>
            <p:extLst>
              <p:ext uri="{D42A27DB-BD31-4B8C-83A1-F6EECF244321}">
                <p14:modId xmlns="" xmlns:p14="http://schemas.microsoft.com/office/powerpoint/2010/main" val="1603510049"/>
              </p:ext>
            </p:extLst>
          </p:nvPr>
        </p:nvGraphicFramePr>
        <p:xfrm>
          <a:off x="508000" y="2317639"/>
          <a:ext cx="8128000" cy="2008529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文档" r:id="rId4" progId="Word.Document.12">
                  <p:embed/>
                </p:oleObj>
              </mc:Choice>
              <mc:Fallback>
                <p:oleObj name="文档" r:id="rId4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08000" y="2317639"/>
                        <a:ext cx="8128000" cy="2008529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矩形 6"/>
          <p:cNvSpPr>
            <a:spLocks noChangeAspect="1"/>
          </p:cNvSpPr>
          <p:nvPr/>
        </p:nvSpPr>
        <p:spPr>
          <a:xfrm>
            <a:off x="508000" y="4384230"/>
            <a:ext cx="4733988" cy="4985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提示</a:t>
            </a:r>
            <a:r>
              <a:rPr lang="zh-CN" altLang="zh-CN" sz="2200">
                <a:solidFill>
                  <a:srgbClr val="000000"/>
                </a:solidFill>
                <a:latin typeface="NEU-BZ-S92" charset="-122"/>
                <a:ea typeface="Arial" pitchFamily="34" charset="0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(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自上而下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煤炭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铁矿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 sz="2200" smtClean="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海港</a:t>
            </a:r>
            <a:r>
              <a:rPr lang="en-US" altLang="zh-CN" sz="2200" smtClean="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 </a:t>
            </a:r>
            <a:endParaRPr lang="zh-CN" altLang="zh-CN" sz="2200">
              <a:solidFill>
                <a:srgbClr val="000000"/>
              </a:solidFill>
              <a:effectLst/>
              <a:latin typeface="NEU-BZ-S92" charset="-122"/>
              <a:ea typeface="方正书宋_GBK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9471856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6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>
            <a:hlinkClick r:id="rId2" action="ppaction://hlinksldjump?num=2"/>
          </p:cNvPr>
          <p:cNvSpPr/>
          <p:nvPr/>
        </p:nvSpPr>
        <p:spPr>
          <a:xfrm>
            <a:off x="495484" y="692696"/>
            <a:ext cx="1080000" cy="288032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smtClean="0"/>
              <a:t>目标导航</a:t>
            </a:r>
            <a:endParaRPr lang="zh-CN" altLang="en-US" sz="1400"/>
          </a:p>
        </p:txBody>
      </p:sp>
      <p:sp>
        <p:nvSpPr>
          <p:cNvPr id="3" name="矩形 2">
            <a:hlinkClick r:id="rId3" action="ppaction://hlinksldjump?num=3"/>
          </p:cNvPr>
          <p:cNvSpPr/>
          <p:nvPr/>
        </p:nvSpPr>
        <p:spPr>
          <a:xfrm>
            <a:off x="1691800" y="692696"/>
            <a:ext cx="1080000" cy="288032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smtClean="0"/>
              <a:t>预习引导</a:t>
            </a:r>
            <a:endParaRPr lang="zh-CN" altLang="en-US" sz="1400"/>
          </a:p>
        </p:txBody>
      </p:sp>
      <p:sp>
        <p:nvSpPr>
          <p:cNvPr id="4" name="矩形 3"/>
          <p:cNvSpPr>
            <a:spLocks noChangeAspect="1"/>
          </p:cNvSpPr>
          <p:nvPr/>
        </p:nvSpPr>
        <p:spPr>
          <a:xfrm>
            <a:off x="395536" y="1422893"/>
            <a:ext cx="8128000" cy="90486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smtClean="0">
                <a:solidFill>
                  <a:srgbClr val="00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    </a:t>
            </a:r>
            <a:r>
              <a:rPr lang="zh-CN" altLang="zh-CN" sz="2200" smtClean="0">
                <a:solidFill>
                  <a:srgbClr val="00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二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、工业联系和工业区域</a:t>
            </a:r>
            <a:endParaRPr lang="zh-CN" altLang="zh-CN" sz="2200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1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工业联系。</a:t>
            </a:r>
            <a:endParaRPr lang="zh-CN" altLang="zh-CN" sz="2200">
              <a:solidFill>
                <a:srgbClr val="000000"/>
              </a:solidFill>
              <a:effectLst/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</p:txBody>
      </p:sp>
      <p:sp>
        <p:nvSpPr>
          <p:cNvPr id="5" name="矩形 4"/>
          <p:cNvSpPr>
            <a:spLocks noChangeAspect="1"/>
          </p:cNvSpPr>
          <p:nvPr/>
        </p:nvSpPr>
        <p:spPr>
          <a:xfrm>
            <a:off x="665382" y="2666998"/>
            <a:ext cx="1510350" cy="4985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zh-CN" sz="2200">
                <a:solidFill>
                  <a:srgbClr val="000000"/>
                </a:solidFill>
                <a:ea typeface="Times New Roman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ea typeface="Times New Roman" pitchFamily="18" charset="0"/>
              </a:rPr>
              <a:t>(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rPr>
              <a:t>1)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工业</a:t>
            </a:r>
            <a:r>
              <a:rPr lang="zh-CN" altLang="zh-CN" sz="2200" smtClean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生</a:t>
            </a:r>
            <a:r>
              <a:rPr lang="en-US" altLang="zh-CN" sz="2200" smtClean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 </a:t>
            </a:r>
            <a:endParaRPr lang="zh-CN" altLang="en-US" sz="2200"/>
          </a:p>
        </p:txBody>
      </p:sp>
      <p:sp>
        <p:nvSpPr>
          <p:cNvPr id="6" name="矩形 5"/>
          <p:cNvSpPr>
            <a:spLocks noChangeAspect="1"/>
          </p:cNvSpPr>
          <p:nvPr/>
        </p:nvSpPr>
        <p:spPr>
          <a:xfrm>
            <a:off x="1074148" y="3082800"/>
            <a:ext cx="1101584" cy="45974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产</a:t>
            </a:r>
            <a:r>
              <a:rPr lang="zh-CN" altLang="zh-CN" sz="2200" smtClean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系统</a:t>
            </a:r>
            <a:r>
              <a:rPr lang="en-US" altLang="zh-CN" sz="2200" smtClean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 </a:t>
            </a:r>
            <a:endParaRPr lang="zh-CN" altLang="en-US" sz="2200"/>
          </a:p>
        </p:txBody>
      </p:sp>
      <p:graphicFrame>
        <p:nvGraphicFramePr>
          <p:cNvPr id="7" name="对象 6"/>
          <p:cNvGraphicFramePr>
            <a:graphicFrameLocks noChangeAspect="1"/>
          </p:cNvGraphicFramePr>
          <p:nvPr>
            <p:extLst>
              <p:ext uri="{D42A27DB-BD31-4B8C-83A1-F6EECF244321}">
                <p14:modId xmlns="" xmlns:p14="http://schemas.microsoft.com/office/powerpoint/2010/main" val="906789658"/>
              </p:ext>
            </p:extLst>
          </p:nvPr>
        </p:nvGraphicFramePr>
        <p:xfrm>
          <a:off x="908496" y="2624401"/>
          <a:ext cx="8128000" cy="1082389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Document" r:id="rId4" progId="Word.Document.12">
                  <p:embed/>
                </p:oleObj>
              </mc:Choice>
              <mc:Fallback>
                <p:oleObj name="Document" r:id="rId4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908496" y="2624401"/>
                        <a:ext cx="8128000" cy="1082389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矩形 7"/>
          <p:cNvSpPr>
            <a:spLocks noChangeAspect="1"/>
          </p:cNvSpPr>
          <p:nvPr/>
        </p:nvSpPr>
        <p:spPr>
          <a:xfrm>
            <a:off x="512462" y="3955774"/>
            <a:ext cx="8128000" cy="1311128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(2)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工业联系的表现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: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工业部门之间往往存在着</a:t>
            </a:r>
            <a:r>
              <a:rPr lang="zh-CN" altLang="zh-CN" sz="2200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直接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或</a:t>
            </a:r>
            <a:r>
              <a:rPr lang="zh-CN" altLang="zh-CN" sz="2200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间接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的联系。具有投入联系的部门称为</a:t>
            </a:r>
            <a:r>
              <a:rPr lang="zh-CN" altLang="zh-CN" sz="2200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上游工业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具有产出联系的部门</a:t>
            </a:r>
            <a:r>
              <a:rPr lang="zh-CN" altLang="zh-CN" sz="2200" smtClean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称为</a:t>
            </a:r>
            <a:endParaRPr lang="en-US" altLang="zh-CN" sz="2200" smtClean="0">
              <a:solidFill>
                <a:srgbClr val="000000"/>
              </a:solidFill>
              <a:latin typeface="Times New Roman" pitchFamily="18" charset="0"/>
              <a:ea typeface="宋体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 u="sng" smtClean="0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下游</a:t>
            </a:r>
            <a:r>
              <a:rPr lang="zh-CN" altLang="zh-CN" sz="2200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工业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。</a:t>
            </a:r>
            <a:endParaRPr lang="zh-CN" altLang="zh-CN" sz="2200">
              <a:solidFill>
                <a:srgbClr val="000000"/>
              </a:solidFill>
              <a:effectLst/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2924720" y="2703886"/>
            <a:ext cx="1152128" cy="32411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/>
        </p:nvSpPr>
        <p:spPr>
          <a:xfrm>
            <a:off x="5765891" y="2703886"/>
            <a:ext cx="1152128" cy="32411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/>
        </p:nvSpPr>
        <p:spPr>
          <a:xfrm>
            <a:off x="6049528" y="3209139"/>
            <a:ext cx="1152128" cy="32411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矩形 11"/>
          <p:cNvSpPr/>
          <p:nvPr/>
        </p:nvSpPr>
        <p:spPr>
          <a:xfrm>
            <a:off x="6314477" y="4045441"/>
            <a:ext cx="562361" cy="26785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矩形 12"/>
          <p:cNvSpPr/>
          <p:nvPr/>
        </p:nvSpPr>
        <p:spPr>
          <a:xfrm>
            <a:off x="7130905" y="4045441"/>
            <a:ext cx="562361" cy="26785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/>
        </p:nvSpPr>
        <p:spPr>
          <a:xfrm>
            <a:off x="3666992" y="4439852"/>
            <a:ext cx="1131212" cy="26785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矩形 14"/>
          <p:cNvSpPr/>
          <p:nvPr/>
        </p:nvSpPr>
        <p:spPr>
          <a:xfrm>
            <a:off x="395536" y="4839943"/>
            <a:ext cx="1320781" cy="26785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="" xmlns:p14="http://schemas.microsoft.com/office/powerpoint/2010/main" val="65412447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dur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dur="1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dur="1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dur="1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dur="1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1"/>
      <p:bldP spid="11" grpId="2"/>
      <p:bldP spid="12" grpId="3"/>
      <p:bldP spid="13" grpId="4"/>
      <p:bldP spid="14" grpId="5"/>
      <p:bldP spid="15" grpId="6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6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>
            <a:hlinkClick r:id="rId2" action="ppaction://hlinksldjump?num=2"/>
          </p:cNvPr>
          <p:cNvSpPr/>
          <p:nvPr/>
        </p:nvSpPr>
        <p:spPr>
          <a:xfrm>
            <a:off x="495484" y="692696"/>
            <a:ext cx="1080000" cy="288032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smtClean="0"/>
              <a:t>目标导航</a:t>
            </a:r>
            <a:endParaRPr lang="zh-CN" altLang="en-US" sz="1400"/>
          </a:p>
        </p:txBody>
      </p:sp>
      <p:sp>
        <p:nvSpPr>
          <p:cNvPr id="3" name="矩形 2">
            <a:hlinkClick r:id="rId3" action="ppaction://hlinksldjump?num=3"/>
          </p:cNvPr>
          <p:cNvSpPr/>
          <p:nvPr/>
        </p:nvSpPr>
        <p:spPr>
          <a:xfrm>
            <a:off x="1691800" y="692696"/>
            <a:ext cx="1080000" cy="288032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smtClean="0"/>
              <a:t>预习引导</a:t>
            </a:r>
            <a:endParaRPr lang="zh-CN" altLang="en-US" sz="1400"/>
          </a:p>
        </p:txBody>
      </p:sp>
      <p:sp>
        <p:nvSpPr>
          <p:cNvPr id="4" name="矩形 3"/>
          <p:cNvSpPr>
            <a:spLocks noChangeAspect="1"/>
          </p:cNvSpPr>
          <p:nvPr/>
        </p:nvSpPr>
        <p:spPr>
          <a:xfrm>
            <a:off x="395536" y="1743969"/>
            <a:ext cx="8128000" cy="1679691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2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工业转移和工业集聚。</a:t>
            </a:r>
            <a:endParaRPr lang="zh-CN" altLang="zh-CN" sz="2200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(1)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工业转移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:</a:t>
            </a:r>
            <a:endParaRPr lang="zh-CN" altLang="zh-CN" sz="2200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NEU-BZ-S92" panose="02020503000000020003" pitchFamily="18" charset="-122"/>
                <a:ea typeface="宋体" pitchFamily="2" charset="-122"/>
                <a:cs typeface="宋体" panose="02010600030101010101" pitchFamily="2" charset="-122"/>
              </a:rPr>
              <a:t>①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原因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: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各地区的</a:t>
            </a:r>
            <a:r>
              <a:rPr lang="zh-CN" altLang="zh-CN" sz="2200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资源供给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、劳动力素质、</a:t>
            </a:r>
            <a:r>
              <a:rPr lang="zh-CN" altLang="zh-CN" sz="2200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工资水平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、市场需求、</a:t>
            </a:r>
            <a:r>
              <a:rPr lang="zh-CN" altLang="zh-CN" sz="2200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环境容量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是不同的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而且在不断地发展变化。</a:t>
            </a:r>
            <a:endParaRPr lang="zh-CN" altLang="zh-CN" sz="2200">
              <a:solidFill>
                <a:srgbClr val="000000"/>
              </a:solidFill>
              <a:effectLst/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5" name="对象 4"/>
          <p:cNvGraphicFramePr>
            <a:graphicFrameLocks noChangeAspect="1"/>
          </p:cNvGraphicFramePr>
          <p:nvPr>
            <p:extLst>
              <p:ext uri="{D42A27DB-BD31-4B8C-83A1-F6EECF244321}">
                <p14:modId xmlns="" xmlns:p14="http://schemas.microsoft.com/office/powerpoint/2010/main" val="3400047874"/>
              </p:ext>
            </p:extLst>
          </p:nvPr>
        </p:nvGraphicFramePr>
        <p:xfrm>
          <a:off x="204058" y="3400153"/>
          <a:ext cx="8128000" cy="1082389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name="Document" r:id="rId4" progId="Word.Document.12">
                  <p:embed/>
                </p:oleObj>
              </mc:Choice>
              <mc:Fallback>
                <p:oleObj name="Document" r:id="rId4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04058" y="3400153"/>
                        <a:ext cx="8128000" cy="1082389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矩形 5"/>
          <p:cNvSpPr>
            <a:spLocks noChangeAspect="1"/>
          </p:cNvSpPr>
          <p:nvPr/>
        </p:nvSpPr>
        <p:spPr>
          <a:xfrm>
            <a:off x="323528" y="4480273"/>
            <a:ext cx="8128000" cy="46089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NEU-BZ-S92" panose="02020503000000020003" pitchFamily="18" charset="-122"/>
                <a:ea typeface="Times New Roman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NEU-BZ-S92" panose="02020503000000020003" pitchFamily="18" charset="-122"/>
                <a:ea typeface="Times New Roman" pitchFamily="18" charset="0"/>
                <a:cs typeface="Times New Roman" panose="02020603050405020304" pitchFamily="18" charset="0"/>
              </a:rPr>
              <a:t>(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2)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工业集聚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: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一些发达国家维持着对</a:t>
            </a:r>
            <a:r>
              <a:rPr lang="zh-CN" altLang="zh-CN" sz="2200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高端产品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的垄断地位。</a:t>
            </a:r>
            <a:endParaRPr lang="zh-CN" altLang="zh-CN" sz="2200">
              <a:solidFill>
                <a:srgbClr val="000000"/>
              </a:solidFill>
              <a:effectLst/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2793572" y="2639923"/>
            <a:ext cx="1131212" cy="26785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矩形 8"/>
          <p:cNvSpPr/>
          <p:nvPr/>
        </p:nvSpPr>
        <p:spPr>
          <a:xfrm>
            <a:off x="5874229" y="2639923"/>
            <a:ext cx="1131212" cy="26785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/>
        </p:nvSpPr>
        <p:spPr>
          <a:xfrm>
            <a:off x="469878" y="3043241"/>
            <a:ext cx="1131212" cy="26785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/>
        </p:nvSpPr>
        <p:spPr>
          <a:xfrm>
            <a:off x="2339752" y="3460850"/>
            <a:ext cx="864096" cy="32411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矩形 11"/>
          <p:cNvSpPr/>
          <p:nvPr/>
        </p:nvSpPr>
        <p:spPr>
          <a:xfrm>
            <a:off x="1765577" y="3991045"/>
            <a:ext cx="582745" cy="32411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矩形 12"/>
          <p:cNvSpPr/>
          <p:nvPr/>
        </p:nvSpPr>
        <p:spPr>
          <a:xfrm>
            <a:off x="5055508" y="4561321"/>
            <a:ext cx="1131212" cy="26785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="" xmlns:p14="http://schemas.microsoft.com/office/powerpoint/2010/main" val="42644522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dur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dur="1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dur="1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dur="1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1"/>
      <p:bldP spid="10" grpId="2"/>
      <p:bldP spid="11" grpId="3"/>
      <p:bldP spid="12" grpId="4"/>
      <p:bldP spid="13" grpId="5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6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>
            <a:hlinkClick r:id="rId2" action="ppaction://hlinksldjump?num=2"/>
          </p:cNvPr>
          <p:cNvSpPr/>
          <p:nvPr/>
        </p:nvSpPr>
        <p:spPr>
          <a:xfrm>
            <a:off x="495484" y="692696"/>
            <a:ext cx="1080000" cy="288032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smtClean="0"/>
              <a:t>目标导航</a:t>
            </a:r>
            <a:endParaRPr lang="zh-CN" altLang="en-US" sz="1400"/>
          </a:p>
        </p:txBody>
      </p:sp>
      <p:sp>
        <p:nvSpPr>
          <p:cNvPr id="3" name="矩形 2">
            <a:hlinkClick r:id="rId3" action="ppaction://hlinksldjump?num=3"/>
          </p:cNvPr>
          <p:cNvSpPr/>
          <p:nvPr/>
        </p:nvSpPr>
        <p:spPr>
          <a:xfrm>
            <a:off x="1691800" y="692696"/>
            <a:ext cx="1080000" cy="288032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smtClean="0"/>
              <a:t>预习引导</a:t>
            </a:r>
            <a:endParaRPr lang="zh-CN" altLang="en-US" sz="1400"/>
          </a:p>
        </p:txBody>
      </p:sp>
      <p:sp>
        <p:nvSpPr>
          <p:cNvPr id="19" name="矩形 18"/>
          <p:cNvSpPr>
            <a:spLocks noChangeAspect="1"/>
          </p:cNvSpPr>
          <p:nvPr/>
        </p:nvSpPr>
        <p:spPr>
          <a:xfrm>
            <a:off x="508000" y="1904577"/>
            <a:ext cx="3840795" cy="4985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3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开发区和专业化产业区</a:t>
            </a:r>
            <a:r>
              <a:rPr lang="zh-CN" altLang="zh-CN" sz="2200" smtClean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。</a:t>
            </a:r>
            <a:r>
              <a:rPr lang="en-US" altLang="zh-CN" sz="2200" smtClean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 </a:t>
            </a:r>
            <a:endParaRPr lang="zh-CN" altLang="zh-CN" sz="2200">
              <a:solidFill>
                <a:srgbClr val="000000"/>
              </a:solidFill>
              <a:effectLst/>
              <a:latin typeface="NEU-BZ-S92" charset="-122"/>
              <a:ea typeface="方正书宋_GBK"/>
              <a:cs typeface="Times New Roman" panose="02020603050405020304" pitchFamily="18" charset="0"/>
            </a:endParaRPr>
          </a:p>
        </p:txBody>
      </p:sp>
      <p:graphicFrame>
        <p:nvGraphicFramePr>
          <p:cNvPr id="20" name="对象 19"/>
          <p:cNvGraphicFramePr>
            <a:graphicFrameLocks noChangeAspect="1"/>
          </p:cNvGraphicFramePr>
          <p:nvPr>
            <p:extLst>
              <p:ext uri="{D42A27DB-BD31-4B8C-83A1-F6EECF244321}">
                <p14:modId xmlns="" xmlns:p14="http://schemas.microsoft.com/office/powerpoint/2010/main" val="778829344"/>
              </p:ext>
            </p:extLst>
          </p:nvPr>
        </p:nvGraphicFramePr>
        <p:xfrm>
          <a:off x="508000" y="2420888"/>
          <a:ext cx="8128000" cy="2778466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name="文档" r:id="rId4" progId="Word.Document.12">
                  <p:embed/>
                </p:oleObj>
              </mc:Choice>
              <mc:Fallback>
                <p:oleObj name="文档" r:id="rId4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08000" y="2420888"/>
                        <a:ext cx="8128000" cy="2778466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1" name="矩形 20"/>
          <p:cNvSpPr/>
          <p:nvPr/>
        </p:nvSpPr>
        <p:spPr>
          <a:xfrm>
            <a:off x="3153910" y="2513444"/>
            <a:ext cx="1087073" cy="26785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矩形 21"/>
          <p:cNvSpPr/>
          <p:nvPr/>
        </p:nvSpPr>
        <p:spPr>
          <a:xfrm>
            <a:off x="6629410" y="2880586"/>
            <a:ext cx="1087073" cy="26785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矩形 22"/>
          <p:cNvSpPr/>
          <p:nvPr/>
        </p:nvSpPr>
        <p:spPr>
          <a:xfrm>
            <a:off x="5076147" y="3243423"/>
            <a:ext cx="555426" cy="26785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矩形 23"/>
          <p:cNvSpPr/>
          <p:nvPr/>
        </p:nvSpPr>
        <p:spPr>
          <a:xfrm>
            <a:off x="5127516" y="3613737"/>
            <a:ext cx="1388700" cy="26785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矩形 24"/>
          <p:cNvSpPr/>
          <p:nvPr/>
        </p:nvSpPr>
        <p:spPr>
          <a:xfrm>
            <a:off x="2123728" y="3963503"/>
            <a:ext cx="1388700" cy="26785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="" xmlns:p14="http://schemas.microsoft.com/office/powerpoint/2010/main" val="39593908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dur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dur="1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dur="1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1"/>
      <p:bldP spid="23" grpId="2"/>
      <p:bldP spid="24" grpId="3"/>
      <p:bldP spid="25" grpId="4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>
            <a:hlinkClick r:id="rId2" action="ppaction://hlinksldjump?num=9"/>
          </p:cNvPr>
          <p:cNvSpPr/>
          <p:nvPr/>
        </p:nvSpPr>
        <p:spPr>
          <a:xfrm>
            <a:off x="395536" y="692696"/>
            <a:ext cx="1008112" cy="288032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b="1" smtClean="0"/>
              <a:t>问题导学</a:t>
            </a:r>
            <a:endParaRPr lang="zh-CN" altLang="en-US" sz="140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矩形 2"/>
          <p:cNvSpPr/>
          <p:nvPr/>
        </p:nvSpPr>
        <p:spPr>
          <a:xfrm>
            <a:off x="1497223" y="692696"/>
            <a:ext cx="1008112" cy="288032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b="1" smtClean="0"/>
              <a:t>即时检测</a:t>
            </a:r>
            <a:endParaRPr lang="zh-CN" altLang="en-US" sz="14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8" name="椭圆 7">
            <a:hlinkClick r:id="rId2" action="ppaction://hlinksldjump?num=9"/>
          </p:cNvPr>
          <p:cNvSpPr/>
          <p:nvPr/>
        </p:nvSpPr>
        <p:spPr>
          <a:xfrm>
            <a:off x="2685103" y="692696"/>
            <a:ext cx="288032" cy="288032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smtClean="0"/>
              <a:t>一</a:t>
            </a:r>
            <a:endParaRPr lang="zh-CN" altLang="en-US" sz="1400"/>
          </a:p>
        </p:txBody>
      </p:sp>
      <p:sp>
        <p:nvSpPr>
          <p:cNvPr id="9" name="椭圆 8"/>
          <p:cNvSpPr/>
          <p:nvPr/>
        </p:nvSpPr>
        <p:spPr>
          <a:xfrm>
            <a:off x="3059832" y="692696"/>
            <a:ext cx="288032" cy="288032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000000"/>
                </a:solidFill>
              </a:rPr>
              <a:t>二</a:t>
            </a:r>
            <a:endParaRPr lang="zh-CN" altLang="en-US" sz="1400">
              <a:solidFill>
                <a:srgbClr val="000000"/>
              </a:solidFill>
            </a:endParaRPr>
          </a:p>
        </p:txBody>
      </p:sp>
      <p:sp>
        <p:nvSpPr>
          <p:cNvPr id="4" name="矩形 3"/>
          <p:cNvSpPr>
            <a:spLocks noChangeAspect="1"/>
          </p:cNvSpPr>
          <p:nvPr/>
        </p:nvSpPr>
        <p:spPr>
          <a:xfrm>
            <a:off x="508000" y="1478508"/>
            <a:ext cx="8128000" cy="415498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smtClean="0">
                <a:solidFill>
                  <a:srgbClr val="00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   </a:t>
            </a:r>
            <a:r>
              <a:rPr lang="zh-CN" altLang="zh-CN" sz="2200" smtClean="0">
                <a:solidFill>
                  <a:srgbClr val="00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主题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一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工业区位因素</a:t>
            </a:r>
            <a:endParaRPr lang="zh-CN" altLang="zh-CN" sz="2200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活动与探究</a:t>
            </a:r>
            <a:endParaRPr lang="zh-CN" altLang="zh-CN" sz="2200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材料一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一般来说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运输、土地和集聚是影响工业区位的三大主要因素。在工业生产的过程中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原材料、零部件和燃料需要运进工厂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所生产的产品需要运到市场。运输成本在很大程度上决定着工厂的生产效率和经济效益。土地在生产建设成本中占比重较大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土地供应和地价对工业生产的影响也较大。工业企业靠近相关企业和其他经济活动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可以共享基础设施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获得集聚效应。下图所示是我国某新兴工业城市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该市计划在城区中建设电子工业基地、饮料厂、钢铁厂</a:t>
            </a:r>
            <a:r>
              <a:rPr lang="zh-CN" altLang="zh-CN" sz="2200" smtClean="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。</a:t>
            </a:r>
            <a:endParaRPr lang="en-US" altLang="zh-CN" sz="2200" smtClean="0">
              <a:solidFill>
                <a:srgbClr val="000000"/>
              </a:solidFill>
              <a:latin typeface="Times New Roman" pitchFamily="18" charset="0"/>
              <a:ea typeface="楷体" pitchFamily="49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54121500"/>
      </p:ext>
    </p:extLst>
  </p:cSld>
  <p:clrMapOvr>
    <a:masterClrMapping/>
  </p:clrMapOvr>
  <p:transition spd="slow">
    <p:cover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>
            <a:hlinkClick r:id="rId2" action="ppaction://hlinksldjump?num=9"/>
          </p:cNvPr>
          <p:cNvSpPr/>
          <p:nvPr/>
        </p:nvSpPr>
        <p:spPr>
          <a:xfrm>
            <a:off x="395536" y="692696"/>
            <a:ext cx="1008112" cy="288032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b="1" smtClean="0"/>
              <a:t>问题导学</a:t>
            </a:r>
            <a:endParaRPr lang="zh-CN" altLang="en-US" sz="140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矩形 2"/>
          <p:cNvSpPr/>
          <p:nvPr/>
        </p:nvSpPr>
        <p:spPr>
          <a:xfrm>
            <a:off x="1497223" y="692696"/>
            <a:ext cx="1008112" cy="288032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b="1" smtClean="0"/>
              <a:t>即时检测</a:t>
            </a:r>
            <a:endParaRPr lang="zh-CN" altLang="en-US" sz="14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8" name="椭圆 7">
            <a:hlinkClick r:id="rId2" action="ppaction://hlinksldjump?num=9"/>
          </p:cNvPr>
          <p:cNvSpPr/>
          <p:nvPr/>
        </p:nvSpPr>
        <p:spPr>
          <a:xfrm>
            <a:off x="2685103" y="692696"/>
            <a:ext cx="288032" cy="288032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smtClean="0"/>
              <a:t>一</a:t>
            </a:r>
            <a:endParaRPr lang="zh-CN" altLang="en-US" sz="1400"/>
          </a:p>
        </p:txBody>
      </p:sp>
      <p:sp>
        <p:nvSpPr>
          <p:cNvPr id="9" name="椭圆 8"/>
          <p:cNvSpPr/>
          <p:nvPr/>
        </p:nvSpPr>
        <p:spPr>
          <a:xfrm>
            <a:off x="3059832" y="692696"/>
            <a:ext cx="288032" cy="288032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000000"/>
                </a:solidFill>
              </a:rPr>
              <a:t>二</a:t>
            </a:r>
            <a:endParaRPr lang="zh-CN" altLang="en-US" sz="1400">
              <a:solidFill>
                <a:srgbClr val="000000"/>
              </a:solidFill>
            </a:endParaRPr>
          </a:p>
        </p:txBody>
      </p:sp>
      <p:graphicFrame>
        <p:nvGraphicFramePr>
          <p:cNvPr id="7" name="对象 6"/>
          <p:cNvGraphicFramePr>
            <a:graphicFrameLocks noChangeAspect="1"/>
          </p:cNvGraphicFramePr>
          <p:nvPr>
            <p:extLst>
              <p:ext uri="{D42A27DB-BD31-4B8C-83A1-F6EECF244321}">
                <p14:modId xmlns="" xmlns:p14="http://schemas.microsoft.com/office/powerpoint/2010/main" val="3378613297"/>
              </p:ext>
            </p:extLst>
          </p:nvPr>
        </p:nvGraphicFramePr>
        <p:xfrm>
          <a:off x="508000" y="1628800"/>
          <a:ext cx="8128000" cy="357323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name="Document" r:id="rId3" progId="Word.Document.12">
                  <p:embed/>
                </p:oleObj>
              </mc:Choice>
              <mc:Fallback>
                <p:oleObj name="Document" r:id="rId3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08000" y="1628800"/>
                        <a:ext cx="8128000" cy="357323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="" xmlns:p14="http://schemas.microsoft.com/office/powerpoint/2010/main" val="2085070959"/>
      </p:ext>
    </p:extLst>
  </p:cSld>
  <p:clrMapOvr>
    <a:masterClrMapping/>
  </p:clrMapOvr>
  <p:transition spd="slow">
    <p:cover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>
            <a:hlinkClick r:id="rId2" action="ppaction://hlinksldjump?num=9"/>
          </p:cNvPr>
          <p:cNvSpPr/>
          <p:nvPr/>
        </p:nvSpPr>
        <p:spPr>
          <a:xfrm>
            <a:off x="395536" y="692696"/>
            <a:ext cx="1008112" cy="288032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b="1" smtClean="0"/>
              <a:t>问题导学</a:t>
            </a:r>
            <a:endParaRPr lang="zh-CN" altLang="en-US" sz="140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矩形 2"/>
          <p:cNvSpPr/>
          <p:nvPr/>
        </p:nvSpPr>
        <p:spPr>
          <a:xfrm>
            <a:off x="1497223" y="692696"/>
            <a:ext cx="1008112" cy="288032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b="1" smtClean="0"/>
              <a:t>即时检测</a:t>
            </a:r>
            <a:endParaRPr lang="zh-CN" altLang="en-US" sz="14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8" name="椭圆 7">
            <a:hlinkClick r:id="rId2" action="ppaction://hlinksldjump?num=9"/>
          </p:cNvPr>
          <p:cNvSpPr/>
          <p:nvPr/>
        </p:nvSpPr>
        <p:spPr>
          <a:xfrm>
            <a:off x="2685103" y="692696"/>
            <a:ext cx="288032" cy="288032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smtClean="0"/>
              <a:t>一</a:t>
            </a:r>
            <a:endParaRPr lang="zh-CN" altLang="en-US" sz="1400"/>
          </a:p>
        </p:txBody>
      </p:sp>
      <p:sp>
        <p:nvSpPr>
          <p:cNvPr id="9" name="椭圆 8"/>
          <p:cNvSpPr/>
          <p:nvPr/>
        </p:nvSpPr>
        <p:spPr>
          <a:xfrm>
            <a:off x="3059832" y="692696"/>
            <a:ext cx="288032" cy="288032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000000"/>
                </a:solidFill>
              </a:rPr>
              <a:t>二</a:t>
            </a:r>
            <a:endParaRPr lang="zh-CN" altLang="en-US" sz="1400">
              <a:solidFill>
                <a:srgbClr val="000000"/>
              </a:solidFill>
            </a:endParaRPr>
          </a:p>
        </p:txBody>
      </p:sp>
      <p:sp>
        <p:nvSpPr>
          <p:cNvPr id="5" name="矩形 4"/>
          <p:cNvSpPr>
            <a:spLocks noChangeAspect="1"/>
          </p:cNvSpPr>
          <p:nvPr/>
        </p:nvSpPr>
        <p:spPr>
          <a:xfrm>
            <a:off x="395536" y="1556792"/>
            <a:ext cx="8128000" cy="1270732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zh-CN" sz="2200">
                <a:solidFill>
                  <a:srgbClr val="000000"/>
                </a:solidFill>
                <a:ea typeface="Times New Roman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ea typeface="Times New Roman" pitchFamily="18" charset="0"/>
              </a:rPr>
              <a:t>(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rPr>
              <a:t>1)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结合材料探究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rPr>
              <a:t>: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以计划建设的钢铁厂、瓶装饮料厂、电子工业基地为例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分析运输、土地、集聚三大因素对工业区位选择的影响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将探究结果填入下表。</a:t>
            </a:r>
            <a:endParaRPr lang="zh-CN" altLang="en-US" sz="2200"/>
          </a:p>
        </p:txBody>
      </p:sp>
      <p:graphicFrame>
        <p:nvGraphicFramePr>
          <p:cNvPr id="4" name="对象 3"/>
          <p:cNvGraphicFramePr>
            <a:graphicFrameLocks noChangeAspect="1"/>
          </p:cNvGraphicFramePr>
          <p:nvPr>
            <p:extLst>
              <p:ext uri="{D42A27DB-BD31-4B8C-83A1-F6EECF244321}">
                <p14:modId xmlns="" xmlns:p14="http://schemas.microsoft.com/office/powerpoint/2010/main" val="3743033924"/>
              </p:ext>
            </p:extLst>
          </p:nvPr>
        </p:nvGraphicFramePr>
        <p:xfrm>
          <a:off x="508000" y="2833734"/>
          <a:ext cx="8128000" cy="3115734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name="文档" r:id="rId3" progId="Word.Document.12">
                  <p:embed/>
                </p:oleObj>
              </mc:Choice>
              <mc:Fallback>
                <p:oleObj name="文档" r:id="rId3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08000" y="2833734"/>
                        <a:ext cx="8128000" cy="3115734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="" xmlns:p14="http://schemas.microsoft.com/office/powerpoint/2010/main" val="4169740196"/>
      </p:ext>
    </p:extLst>
  </p:cSld>
  <p:clrMapOvr>
    <a:masterClrMapping/>
  </p:clrMapOvr>
  <p:transition spd="slow">
    <p:cover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>
            <a:hlinkClick r:id="rId2" action="ppaction://hlinksldjump?num=9"/>
          </p:cNvPr>
          <p:cNvSpPr/>
          <p:nvPr/>
        </p:nvSpPr>
        <p:spPr>
          <a:xfrm>
            <a:off x="395536" y="692696"/>
            <a:ext cx="1008112" cy="288032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b="1" smtClean="0"/>
              <a:t>问题导学</a:t>
            </a:r>
            <a:endParaRPr lang="zh-CN" altLang="en-US" sz="140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矩形 2"/>
          <p:cNvSpPr/>
          <p:nvPr/>
        </p:nvSpPr>
        <p:spPr>
          <a:xfrm>
            <a:off x="1497223" y="692696"/>
            <a:ext cx="1008112" cy="288032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b="1" smtClean="0"/>
              <a:t>即时检测</a:t>
            </a:r>
            <a:endParaRPr lang="zh-CN" altLang="en-US" sz="14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8" name="椭圆 7">
            <a:hlinkClick r:id="rId2" action="ppaction://hlinksldjump?num=9"/>
          </p:cNvPr>
          <p:cNvSpPr/>
          <p:nvPr/>
        </p:nvSpPr>
        <p:spPr>
          <a:xfrm>
            <a:off x="2685103" y="692696"/>
            <a:ext cx="288032" cy="288032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smtClean="0"/>
              <a:t>一</a:t>
            </a:r>
            <a:endParaRPr lang="zh-CN" altLang="en-US" sz="1400"/>
          </a:p>
        </p:txBody>
      </p:sp>
      <p:sp>
        <p:nvSpPr>
          <p:cNvPr id="9" name="椭圆 8"/>
          <p:cNvSpPr/>
          <p:nvPr/>
        </p:nvSpPr>
        <p:spPr>
          <a:xfrm>
            <a:off x="3059832" y="692696"/>
            <a:ext cx="288032" cy="288032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000000"/>
                </a:solidFill>
              </a:rPr>
              <a:t>二</a:t>
            </a:r>
            <a:endParaRPr lang="zh-CN" altLang="en-US" sz="1400">
              <a:solidFill>
                <a:srgbClr val="000000"/>
              </a:solidFill>
            </a:endParaRPr>
          </a:p>
        </p:txBody>
      </p:sp>
      <p:sp>
        <p:nvSpPr>
          <p:cNvPr id="4" name="矩形 3"/>
          <p:cNvSpPr>
            <a:spLocks noChangeAspect="1"/>
          </p:cNvSpPr>
          <p:nvPr/>
        </p:nvSpPr>
        <p:spPr>
          <a:xfrm>
            <a:off x="385462" y="989045"/>
            <a:ext cx="8128000" cy="1270732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提示</a:t>
            </a:r>
            <a:r>
              <a:rPr lang="zh-CN" altLang="zh-CN" sz="2200">
                <a:solidFill>
                  <a:srgbClr val="000000"/>
                </a:solidFill>
                <a:ea typeface="Arial" pitchFamily="34" charset="0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钢铁厂需靠近铁矿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占地较多。瓶装饮料厂应接近市场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对水源要求高。电子工业为技术指向型工业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应接近科技发达地区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并要求环境洁净。</a:t>
            </a:r>
            <a:endParaRPr lang="zh-CN" altLang="en-US" sz="2200"/>
          </a:p>
        </p:txBody>
      </p:sp>
      <p:graphicFrame>
        <p:nvGraphicFramePr>
          <p:cNvPr id="7" name="对象 6"/>
          <p:cNvGraphicFramePr>
            <a:graphicFrameLocks noChangeAspect="1"/>
          </p:cNvGraphicFramePr>
          <p:nvPr>
            <p:extLst>
              <p:ext uri="{D42A27DB-BD31-4B8C-83A1-F6EECF244321}">
                <p14:modId xmlns="" xmlns:p14="http://schemas.microsoft.com/office/powerpoint/2010/main" val="212824891"/>
              </p:ext>
            </p:extLst>
          </p:nvPr>
        </p:nvGraphicFramePr>
        <p:xfrm>
          <a:off x="414395" y="2239229"/>
          <a:ext cx="8142840" cy="42973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name="文档" r:id="rId3" progId="Word.Document.12">
                  <p:embed/>
                </p:oleObj>
              </mc:Choice>
              <mc:Fallback>
                <p:oleObj name="文档" r:id="rId3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14395" y="2239229"/>
                        <a:ext cx="8142840" cy="4297337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="" xmlns:p14="http://schemas.microsoft.com/office/powerpoint/2010/main" val="306746359"/>
      </p:ext>
    </p:extLst>
  </p:cSld>
  <p:clrMapOvr>
    <a:masterClrMapping/>
  </p:clrMapOvr>
  <p:transition spd="slow">
    <p:cover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>
            <a:spLocks noChangeAspect="1"/>
          </p:cNvSpPr>
          <p:nvPr/>
        </p:nvSpPr>
        <p:spPr>
          <a:xfrm>
            <a:off x="508000" y="1633871"/>
            <a:ext cx="8128000" cy="384425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材料二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从经济利益看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工厂应当选择在具有明显优势条件的地方布局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以花费最低的生产成本获得最高的利润。不同的工业部门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其生产过程和生产特点不同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生产投入的要素不同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生产成本的构成也不同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因此区位选择的主导因素各不相同。制糖的原料主要是甜菜和甘蔗。甘蔗的含糖率在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8%~17%,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甜菜的含糖率在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14%~20%,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即每生产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1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吨糖需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5~7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吨甜菜或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6~12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吨甘蔗。啤酒厂、汽水厂等瓶装饮料企业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其产品易破损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不易装卸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运输产品成本高</a:t>
            </a:r>
            <a:r>
              <a:rPr lang="zh-CN" altLang="zh-CN" sz="2200" smtClean="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。</a:t>
            </a: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smtClean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(2)</a:t>
            </a:r>
            <a:r>
              <a:rPr lang="zh-CN" altLang="zh-CN" sz="2200" smtClean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结合材料探究</a:t>
            </a:r>
            <a:r>
              <a:rPr lang="en-US" altLang="zh-CN" sz="2200" smtClean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:</a:t>
            </a:r>
            <a:r>
              <a:rPr lang="zh-CN" altLang="zh-CN" sz="2200" smtClean="0">
                <a:solidFill>
                  <a:srgbClr val="000000"/>
                </a:solidFill>
                <a:latin typeface="NEU-BZ-S92" panose="02020503000000020003" pitchFamily="18" charset="-122"/>
                <a:ea typeface="宋体" pitchFamily="2" charset="-122"/>
                <a:cs typeface="宋体" panose="02010600030101010101" pitchFamily="2" charset="-122"/>
              </a:rPr>
              <a:t>①</a:t>
            </a:r>
            <a:r>
              <a:rPr lang="zh-CN" altLang="zh-CN" sz="2200" smtClean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甜菜制糖厂</a:t>
            </a:r>
            <a:r>
              <a:rPr lang="en-US" altLang="zh-CN" sz="2200" smtClean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(</a:t>
            </a:r>
            <a:r>
              <a:rPr lang="zh-CN" altLang="zh-CN" sz="2200" smtClean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甘蔗制糖厂</a:t>
            </a:r>
            <a:r>
              <a:rPr lang="en-US" altLang="zh-CN" sz="2200" smtClean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)</a:t>
            </a:r>
            <a:r>
              <a:rPr lang="zh-CN" altLang="zh-CN" sz="2200" smtClean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、啤酒厂分别属于哪种工业类型</a:t>
            </a:r>
            <a:r>
              <a:rPr lang="en-US" altLang="zh-CN" sz="2200" smtClean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sz="2200" smtClean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其工业特点有何不同</a:t>
            </a:r>
            <a:r>
              <a:rPr lang="en-US" altLang="zh-CN" sz="2200" smtClean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?</a:t>
            </a:r>
            <a:r>
              <a:rPr lang="zh-CN" altLang="zh-CN" sz="2200" smtClean="0">
                <a:solidFill>
                  <a:srgbClr val="000000"/>
                </a:solidFill>
                <a:latin typeface="NEU-BZ-S92" panose="02020503000000020003" pitchFamily="18" charset="-122"/>
                <a:ea typeface="宋体" pitchFamily="2" charset="-122"/>
                <a:cs typeface="宋体" panose="02010600030101010101" pitchFamily="2" charset="-122"/>
              </a:rPr>
              <a:t>②</a:t>
            </a:r>
            <a:r>
              <a:rPr lang="zh-CN" altLang="zh-CN" sz="2200" smtClean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甜菜制糖厂和啤酒厂的区位选择原则分别是什么</a:t>
            </a:r>
            <a:r>
              <a:rPr lang="en-US" altLang="zh-CN" sz="2200" smtClean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?</a:t>
            </a:r>
            <a:endParaRPr lang="zh-CN" altLang="zh-CN" sz="2200" smtClean="0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</p:txBody>
      </p:sp>
      <p:sp>
        <p:nvSpPr>
          <p:cNvPr id="2" name="矩形 1">
            <a:hlinkClick r:id="rId2" action="ppaction://hlinksldjump?num=9"/>
          </p:cNvPr>
          <p:cNvSpPr/>
          <p:nvPr/>
        </p:nvSpPr>
        <p:spPr>
          <a:xfrm>
            <a:off x="395536" y="692696"/>
            <a:ext cx="1008112" cy="288032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b="1" smtClean="0"/>
              <a:t>问题导学</a:t>
            </a:r>
            <a:endParaRPr lang="zh-CN" altLang="en-US" sz="140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矩形 2"/>
          <p:cNvSpPr/>
          <p:nvPr/>
        </p:nvSpPr>
        <p:spPr>
          <a:xfrm>
            <a:off x="1497223" y="692696"/>
            <a:ext cx="1008112" cy="288032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b="1" smtClean="0"/>
              <a:t>即时检测</a:t>
            </a:r>
            <a:endParaRPr lang="zh-CN" altLang="en-US" sz="14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8" name="椭圆 7">
            <a:hlinkClick r:id="rId2" action="ppaction://hlinksldjump?num=9"/>
          </p:cNvPr>
          <p:cNvSpPr/>
          <p:nvPr/>
        </p:nvSpPr>
        <p:spPr>
          <a:xfrm>
            <a:off x="2685103" y="692696"/>
            <a:ext cx="288032" cy="288032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smtClean="0"/>
              <a:t>一</a:t>
            </a:r>
            <a:endParaRPr lang="zh-CN" altLang="en-US" sz="1400"/>
          </a:p>
        </p:txBody>
      </p:sp>
      <p:sp>
        <p:nvSpPr>
          <p:cNvPr id="9" name="椭圆 8"/>
          <p:cNvSpPr/>
          <p:nvPr/>
        </p:nvSpPr>
        <p:spPr>
          <a:xfrm>
            <a:off x="3059832" y="692696"/>
            <a:ext cx="288032" cy="288032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000000"/>
                </a:solidFill>
              </a:rPr>
              <a:t>二</a:t>
            </a:r>
            <a:endParaRPr lang="zh-CN" altLang="en-US" sz="14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2028151"/>
      </p:ext>
    </p:extLst>
  </p:cSld>
  <p:clrMapOvr>
    <a:masterClrMapping/>
  </p:clrMapOvr>
  <p:transition spd="slow">
    <p:cover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>
            <a:spLocks noChangeAspect="1"/>
          </p:cNvSpPr>
          <p:nvPr/>
        </p:nvSpPr>
        <p:spPr>
          <a:xfrm>
            <a:off x="508000" y="2716732"/>
            <a:ext cx="8128000" cy="167853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 smtClean="0">
                <a:solidFill>
                  <a:srgbClr val="00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提示</a:t>
            </a:r>
            <a:r>
              <a:rPr lang="zh-CN" altLang="zh-CN" sz="2200" smtClean="0">
                <a:solidFill>
                  <a:srgbClr val="000000"/>
                </a:solidFill>
                <a:latin typeface="NEU-BZ-S92" panose="02020503000000020003" pitchFamily="18" charset="-122"/>
                <a:ea typeface="Arial" pitchFamily="34" charset="0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NEU-BZ-S92" panose="02020503000000020003" pitchFamily="18" charset="-122"/>
                <a:ea typeface="宋体" pitchFamily="2" charset="-122"/>
                <a:cs typeface="宋体" panose="02010600030101010101" pitchFamily="2" charset="-122"/>
              </a:rPr>
              <a:t>①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甜菜制糖厂是原料指向型工业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其工业特点是原料不便于长距离运输或运输原料成本较高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;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啤酒厂属市场指向型工业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其工业特点是产品不便于长距离运输或运输产品成本较高。</a:t>
            </a:r>
            <a:r>
              <a:rPr lang="zh-CN" altLang="zh-CN" sz="2200">
                <a:solidFill>
                  <a:srgbClr val="000000"/>
                </a:solidFill>
                <a:latin typeface="NEU-BZ-S92" panose="02020503000000020003" pitchFamily="18" charset="-122"/>
                <a:ea typeface="宋体" pitchFamily="2" charset="-122"/>
                <a:cs typeface="宋体" panose="02010600030101010101" pitchFamily="2" charset="-122"/>
              </a:rPr>
              <a:t>②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甜菜制糖厂应接近原料产地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啤酒厂应接近消费市场</a:t>
            </a:r>
            <a:r>
              <a:rPr lang="zh-CN" altLang="zh-CN" sz="2200" smtClean="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。</a:t>
            </a:r>
            <a:endParaRPr lang="en-US" altLang="zh-CN" sz="2200" smtClean="0">
              <a:solidFill>
                <a:srgbClr val="000000"/>
              </a:solidFill>
              <a:latin typeface="Times New Roman" pitchFamily="18" charset="0"/>
              <a:ea typeface="楷体" pitchFamily="49" charset="-122"/>
              <a:cs typeface="Times New Roman" panose="02020603050405020304" pitchFamily="18" charset="0"/>
            </a:endParaRPr>
          </a:p>
        </p:txBody>
      </p:sp>
      <p:sp>
        <p:nvSpPr>
          <p:cNvPr id="2" name="矩形 1">
            <a:hlinkClick r:id="rId2" action="ppaction://hlinksldjump?num=9"/>
          </p:cNvPr>
          <p:cNvSpPr/>
          <p:nvPr/>
        </p:nvSpPr>
        <p:spPr>
          <a:xfrm>
            <a:off x="395536" y="692696"/>
            <a:ext cx="1008112" cy="288032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b="1" smtClean="0"/>
              <a:t>问题导学</a:t>
            </a:r>
            <a:endParaRPr lang="zh-CN" altLang="en-US" sz="140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矩形 2"/>
          <p:cNvSpPr/>
          <p:nvPr/>
        </p:nvSpPr>
        <p:spPr>
          <a:xfrm>
            <a:off x="1497223" y="692696"/>
            <a:ext cx="1008112" cy="288032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b="1" smtClean="0"/>
              <a:t>即时检测</a:t>
            </a:r>
            <a:endParaRPr lang="zh-CN" altLang="en-US" sz="14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8" name="椭圆 7">
            <a:hlinkClick r:id="rId2" action="ppaction://hlinksldjump?num=9"/>
          </p:cNvPr>
          <p:cNvSpPr/>
          <p:nvPr/>
        </p:nvSpPr>
        <p:spPr>
          <a:xfrm>
            <a:off x="2685103" y="692696"/>
            <a:ext cx="288032" cy="288032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smtClean="0"/>
              <a:t>一</a:t>
            </a:r>
            <a:endParaRPr lang="zh-CN" altLang="en-US" sz="1400"/>
          </a:p>
        </p:txBody>
      </p:sp>
      <p:sp>
        <p:nvSpPr>
          <p:cNvPr id="9" name="椭圆 8"/>
          <p:cNvSpPr/>
          <p:nvPr/>
        </p:nvSpPr>
        <p:spPr>
          <a:xfrm>
            <a:off x="3059832" y="692696"/>
            <a:ext cx="288032" cy="288032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000000"/>
                </a:solidFill>
              </a:rPr>
              <a:t>二</a:t>
            </a:r>
            <a:endParaRPr lang="zh-CN" altLang="en-US" sz="14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211858379"/>
      </p:ext>
    </p:extLst>
  </p:cSld>
  <p:clrMapOvr>
    <a:masterClrMapping/>
  </p:clrMapOvr>
  <p:transition spd="slow">
    <p:cover/>
  </p:transition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>
            <a:hlinkClick r:id="rId2" action="ppaction://hlinksldjump?num=9"/>
          </p:cNvPr>
          <p:cNvSpPr/>
          <p:nvPr/>
        </p:nvSpPr>
        <p:spPr>
          <a:xfrm>
            <a:off x="395536" y="692696"/>
            <a:ext cx="1008112" cy="288032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b="1" smtClean="0"/>
              <a:t>问题导学</a:t>
            </a:r>
            <a:endParaRPr lang="zh-CN" altLang="en-US" sz="140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矩形 2"/>
          <p:cNvSpPr/>
          <p:nvPr/>
        </p:nvSpPr>
        <p:spPr>
          <a:xfrm>
            <a:off x="1497223" y="692696"/>
            <a:ext cx="1008112" cy="288032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b="1" smtClean="0"/>
              <a:t>即时检测</a:t>
            </a:r>
            <a:endParaRPr lang="zh-CN" altLang="en-US" sz="14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8" name="椭圆 7">
            <a:hlinkClick r:id="rId2" action="ppaction://hlinksldjump?num=9"/>
          </p:cNvPr>
          <p:cNvSpPr/>
          <p:nvPr/>
        </p:nvSpPr>
        <p:spPr>
          <a:xfrm>
            <a:off x="2685103" y="692696"/>
            <a:ext cx="288032" cy="288032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smtClean="0"/>
              <a:t>一</a:t>
            </a:r>
            <a:endParaRPr lang="zh-CN" altLang="en-US" sz="1400"/>
          </a:p>
        </p:txBody>
      </p:sp>
      <p:sp>
        <p:nvSpPr>
          <p:cNvPr id="9" name="椭圆 8"/>
          <p:cNvSpPr/>
          <p:nvPr/>
        </p:nvSpPr>
        <p:spPr>
          <a:xfrm>
            <a:off x="3059832" y="692696"/>
            <a:ext cx="288032" cy="288032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000000"/>
                </a:solidFill>
              </a:rPr>
              <a:t>二</a:t>
            </a:r>
            <a:endParaRPr lang="zh-CN" altLang="en-US" sz="1400">
              <a:solidFill>
                <a:srgbClr val="000000"/>
              </a:solidFill>
            </a:endParaRPr>
          </a:p>
        </p:txBody>
      </p:sp>
      <p:sp>
        <p:nvSpPr>
          <p:cNvPr id="4" name="矩形 3"/>
          <p:cNvSpPr>
            <a:spLocks noChangeAspect="1"/>
          </p:cNvSpPr>
          <p:nvPr/>
        </p:nvSpPr>
        <p:spPr>
          <a:xfrm>
            <a:off x="508000" y="1700492"/>
            <a:ext cx="8128000" cy="334245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迁移与应用</a:t>
            </a:r>
            <a:endParaRPr lang="zh-CN" altLang="zh-CN" sz="2200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 indent="2540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例</a:t>
            </a:r>
            <a:r>
              <a:rPr lang="en-US" altLang="zh-CN" sz="2200" b="1" smtClean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1</a:t>
            </a:r>
            <a:r>
              <a:rPr lang="zh-CN" altLang="zh-CN" sz="2200" smtClean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目前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我国为保护棉农利益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控制国际棉花进口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国内的棉花价格约比国际市场高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1/3;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我国纺织行业工人工资一般为美国的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1/4,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是越南、巴基斯坦等国的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3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倍。我国一些纺织企业为利用国际市场棉花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在国外建纺纱厂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并将产品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(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纱线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运回国内加工。在我国同行业企业纷纷到越南、巴基斯坦等国建厂的情况下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总部位于杭州的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K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企业独自在美国建纺纱厂。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2015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年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4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月底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,K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企业在美国工厂生产的第一批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110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吨纱线运至杭州。据此完成下列各题。</a:t>
            </a:r>
            <a:endParaRPr lang="zh-CN" altLang="zh-CN" sz="2200">
              <a:solidFill>
                <a:srgbClr val="000000"/>
              </a:solidFill>
              <a:effectLst/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78093565"/>
      </p:ext>
    </p:extLst>
  </p:cSld>
  <p:clrMapOvr>
    <a:masterClrMapping/>
  </p:clrMapOvr>
  <p:transition spd="slow">
    <p:cover/>
  </p:transition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>
            <a:hlinkClick r:id="rId2" action="ppaction://hlinksldjump?num=9"/>
          </p:cNvPr>
          <p:cNvSpPr/>
          <p:nvPr/>
        </p:nvSpPr>
        <p:spPr>
          <a:xfrm>
            <a:off x="395536" y="692696"/>
            <a:ext cx="1008112" cy="288032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b="1" smtClean="0"/>
              <a:t>问题导学</a:t>
            </a:r>
            <a:endParaRPr lang="zh-CN" altLang="en-US" sz="140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矩形 2"/>
          <p:cNvSpPr/>
          <p:nvPr/>
        </p:nvSpPr>
        <p:spPr>
          <a:xfrm>
            <a:off x="1497223" y="692696"/>
            <a:ext cx="1008112" cy="288032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b="1" smtClean="0"/>
              <a:t>即时检测</a:t>
            </a:r>
            <a:endParaRPr lang="zh-CN" altLang="en-US" sz="14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8" name="椭圆 7">
            <a:hlinkClick r:id="rId2" action="ppaction://hlinksldjump?num=9"/>
          </p:cNvPr>
          <p:cNvSpPr/>
          <p:nvPr/>
        </p:nvSpPr>
        <p:spPr>
          <a:xfrm>
            <a:off x="2685103" y="692696"/>
            <a:ext cx="288032" cy="288032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smtClean="0"/>
              <a:t>一</a:t>
            </a:r>
            <a:endParaRPr lang="zh-CN" altLang="en-US" sz="1400"/>
          </a:p>
        </p:txBody>
      </p:sp>
      <p:sp>
        <p:nvSpPr>
          <p:cNvPr id="9" name="椭圆 8"/>
          <p:cNvSpPr/>
          <p:nvPr/>
        </p:nvSpPr>
        <p:spPr>
          <a:xfrm>
            <a:off x="3059832" y="692696"/>
            <a:ext cx="288032" cy="288032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000000"/>
                </a:solidFill>
              </a:rPr>
              <a:t>二</a:t>
            </a:r>
            <a:endParaRPr lang="zh-CN" altLang="en-US" sz="1400">
              <a:solidFill>
                <a:srgbClr val="000000"/>
              </a:solidFill>
            </a:endParaRPr>
          </a:p>
        </p:txBody>
      </p:sp>
      <p:sp>
        <p:nvSpPr>
          <p:cNvPr id="4" name="矩形 3"/>
          <p:cNvSpPr>
            <a:spLocks noChangeAspect="1"/>
          </p:cNvSpPr>
          <p:nvPr/>
        </p:nvSpPr>
        <p:spPr>
          <a:xfrm>
            <a:off x="508000" y="1091094"/>
            <a:ext cx="8128000" cy="4929811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NEU-BZ-S92" panose="02020503000000020003" pitchFamily="18" charset="-122"/>
                <a:ea typeface="Times New Roman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NEU-BZ-S92" panose="02020503000000020003" pitchFamily="18" charset="-122"/>
                <a:ea typeface="Times New Roman" pitchFamily="18" charset="0"/>
                <a:cs typeface="Times New Roman" panose="02020603050405020304" pitchFamily="18" charset="0"/>
              </a:rPr>
              <a:t>(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1)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如果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K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企业将纺纱厂建在越南、巴基斯坦等国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利润比建在美国高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最主要的原因是越南、巴基斯坦等国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(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　　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。</a:t>
            </a:r>
            <a:endParaRPr lang="zh-CN" altLang="zh-CN" sz="2200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smtClean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    A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离原料产地较近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	B.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离消费市场较近</a:t>
            </a:r>
            <a:endParaRPr lang="zh-CN" altLang="zh-CN" sz="2200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C.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劳动生产率较高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	D.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劳动力价格较低</a:t>
            </a:r>
            <a:endParaRPr lang="zh-CN" altLang="zh-CN" sz="2200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(2)K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企业舍弃越南、巴基斯坦等国而选择在美国建纺纱厂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考虑的主要因素可能是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(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　　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。</a:t>
            </a:r>
            <a:endParaRPr lang="zh-CN" altLang="zh-CN" sz="2200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A.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原料价格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	B.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劳动力价格</a:t>
            </a:r>
            <a:endParaRPr lang="zh-CN" altLang="zh-CN" sz="2200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C.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投资环境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	D.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市场需求</a:t>
            </a:r>
            <a:endParaRPr lang="zh-CN" altLang="zh-CN" sz="2200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(3)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该案例表明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随着工业技术水平的提高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我国纺纱业已大幅度降低了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(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　　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。</a:t>
            </a:r>
            <a:endParaRPr lang="zh-CN" altLang="zh-CN" sz="2200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A.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原料使用量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	B.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劳动力使用量</a:t>
            </a:r>
            <a:endParaRPr lang="zh-CN" altLang="zh-CN" sz="2200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C.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运输量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	</a:t>
            </a:r>
            <a:r>
              <a:rPr lang="en-US" altLang="zh-CN" sz="2200" smtClean="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	D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设备费用</a:t>
            </a:r>
            <a:endParaRPr lang="zh-CN" altLang="zh-CN" sz="2200">
              <a:solidFill>
                <a:srgbClr val="000000"/>
              </a:solidFill>
              <a:effectLst/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05309612"/>
      </p:ext>
    </p:extLst>
  </p:cSld>
  <p:clrMapOvr>
    <a:masterClrMapping/>
  </p:clrMapOvr>
  <p:transition spd="slow">
    <p:cover/>
  </p:transition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>
            <a:hlinkClick r:id="rId2" action="ppaction://hlinksldjump?num=9"/>
          </p:cNvPr>
          <p:cNvSpPr/>
          <p:nvPr/>
        </p:nvSpPr>
        <p:spPr>
          <a:xfrm>
            <a:off x="395536" y="692696"/>
            <a:ext cx="1008112" cy="288032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b="1" smtClean="0"/>
              <a:t>问题导学</a:t>
            </a:r>
            <a:endParaRPr lang="zh-CN" altLang="en-US" sz="140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矩形 2"/>
          <p:cNvSpPr/>
          <p:nvPr/>
        </p:nvSpPr>
        <p:spPr>
          <a:xfrm>
            <a:off x="1497223" y="692696"/>
            <a:ext cx="1008112" cy="288032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b="1" smtClean="0"/>
              <a:t>即时检测</a:t>
            </a:r>
            <a:endParaRPr lang="zh-CN" altLang="en-US" sz="14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8" name="椭圆 7">
            <a:hlinkClick r:id="rId2" action="ppaction://hlinksldjump?num=9"/>
          </p:cNvPr>
          <p:cNvSpPr/>
          <p:nvPr/>
        </p:nvSpPr>
        <p:spPr>
          <a:xfrm>
            <a:off x="2685103" y="692696"/>
            <a:ext cx="288032" cy="288032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smtClean="0"/>
              <a:t>一</a:t>
            </a:r>
            <a:endParaRPr lang="zh-CN" altLang="en-US" sz="1400"/>
          </a:p>
        </p:txBody>
      </p:sp>
      <p:sp>
        <p:nvSpPr>
          <p:cNvPr id="9" name="椭圆 8"/>
          <p:cNvSpPr/>
          <p:nvPr/>
        </p:nvSpPr>
        <p:spPr>
          <a:xfrm>
            <a:off x="3059832" y="692696"/>
            <a:ext cx="288032" cy="288032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000000"/>
                </a:solidFill>
              </a:rPr>
              <a:t>二</a:t>
            </a:r>
            <a:endParaRPr lang="zh-CN" altLang="en-US" sz="1400">
              <a:solidFill>
                <a:srgbClr val="000000"/>
              </a:solidFill>
            </a:endParaRPr>
          </a:p>
        </p:txBody>
      </p:sp>
      <p:sp>
        <p:nvSpPr>
          <p:cNvPr id="4" name="矩形 3"/>
          <p:cNvSpPr>
            <a:spLocks noChangeAspect="1"/>
          </p:cNvSpPr>
          <p:nvPr/>
        </p:nvSpPr>
        <p:spPr>
          <a:xfrm>
            <a:off x="508000" y="1294227"/>
            <a:ext cx="8128000" cy="4523546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FF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解析</a:t>
            </a:r>
            <a:r>
              <a:rPr lang="zh-CN" altLang="zh-CN" sz="2200">
                <a:solidFill>
                  <a:srgbClr val="000000"/>
                </a:solidFill>
                <a:latin typeface="NEU-BZ-S92" panose="02020503000000020003" pitchFamily="18" charset="-122"/>
                <a:ea typeface="Arial" pitchFamily="34" charset="0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根据材料可知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我国的棉花价格高于国际市场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劳动力价格低于美国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而高于越南、巴基斯坦等国家。第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(1)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题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纺纱厂为劳动力指向型工业。如果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K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企业把纺纱厂建在越南、巴基斯坦等国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由于这些国家的劳动力价格较低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可降低企业生产成本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故利润比建在美国高。第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(2)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题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原料的国际价格差别不大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排除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A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项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;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美国的劳动力价格高于越南、巴基斯坦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排除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B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项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;K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企业纺纱厂的市场在中国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排除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D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项。因此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,K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企业舍弃越南、巴基斯坦等国而选择在美国建纺纱厂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考虑的主要因素可能是美国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(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发达国家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的投资环境更好。第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(3)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题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传统的纺纱业为劳动密集型企业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需要大量的劳动力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随着工业技术水平的提高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我国纺纱业已大幅度降低了劳动力的使用量。</a:t>
            </a:r>
            <a:endParaRPr lang="zh-CN" altLang="zh-CN" sz="2200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FF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答案</a:t>
            </a:r>
            <a:r>
              <a:rPr lang="zh-CN" altLang="zh-CN" sz="2200">
                <a:solidFill>
                  <a:srgbClr val="000000"/>
                </a:solidFill>
                <a:latin typeface="NEU-BZ-S92" panose="02020503000000020003" pitchFamily="18" charset="-122"/>
                <a:ea typeface="Arial" pitchFamily="34" charset="0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(1)D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　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(2)C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　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(3)B</a:t>
            </a:r>
            <a:endParaRPr lang="zh-CN" altLang="zh-CN" sz="2200">
              <a:solidFill>
                <a:srgbClr val="000000"/>
              </a:solidFill>
              <a:effectLst/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65339636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>
            <a:hlinkClick r:id="rId2" action="ppaction://hlinksldjump?num=9"/>
          </p:cNvPr>
          <p:cNvSpPr/>
          <p:nvPr/>
        </p:nvSpPr>
        <p:spPr>
          <a:xfrm>
            <a:off x="395536" y="692696"/>
            <a:ext cx="1008112" cy="288032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b="1" smtClean="0"/>
              <a:t>问题导学</a:t>
            </a:r>
            <a:endParaRPr lang="zh-CN" altLang="en-US" sz="140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矩形 2"/>
          <p:cNvSpPr/>
          <p:nvPr/>
        </p:nvSpPr>
        <p:spPr>
          <a:xfrm>
            <a:off x="1497223" y="692696"/>
            <a:ext cx="1008112" cy="288032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b="1" smtClean="0"/>
              <a:t>即时检测</a:t>
            </a:r>
            <a:endParaRPr lang="zh-CN" altLang="en-US" sz="14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8" name="椭圆 7">
            <a:hlinkClick r:id="rId2" action="ppaction://hlinksldjump?num=9"/>
          </p:cNvPr>
          <p:cNvSpPr/>
          <p:nvPr/>
        </p:nvSpPr>
        <p:spPr>
          <a:xfrm>
            <a:off x="2685103" y="692696"/>
            <a:ext cx="288032" cy="288032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smtClean="0"/>
              <a:t>一</a:t>
            </a:r>
            <a:endParaRPr lang="zh-CN" altLang="en-US" sz="1400"/>
          </a:p>
        </p:txBody>
      </p:sp>
      <p:sp>
        <p:nvSpPr>
          <p:cNvPr id="9" name="椭圆 8"/>
          <p:cNvSpPr/>
          <p:nvPr/>
        </p:nvSpPr>
        <p:spPr>
          <a:xfrm>
            <a:off x="3059832" y="692696"/>
            <a:ext cx="288032" cy="288032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000000"/>
                </a:solidFill>
              </a:rPr>
              <a:t>二</a:t>
            </a:r>
            <a:endParaRPr lang="zh-CN" altLang="en-US" sz="1400">
              <a:solidFill>
                <a:srgbClr val="000000"/>
              </a:solidFill>
            </a:endParaRPr>
          </a:p>
        </p:txBody>
      </p:sp>
      <p:graphicFrame>
        <p:nvGraphicFramePr>
          <p:cNvPr id="5" name="对象 4"/>
          <p:cNvGraphicFramePr>
            <a:graphicFrameLocks noChangeAspect="1"/>
          </p:cNvGraphicFramePr>
          <p:nvPr>
            <p:extLst>
              <p:ext uri="{D42A27DB-BD31-4B8C-83A1-F6EECF244321}">
                <p14:modId xmlns="" xmlns:p14="http://schemas.microsoft.com/office/powerpoint/2010/main" val="767727212"/>
              </p:ext>
            </p:extLst>
          </p:nvPr>
        </p:nvGraphicFramePr>
        <p:xfrm>
          <a:off x="508000" y="1389850"/>
          <a:ext cx="8128000" cy="43323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name="文档" r:id="rId3" progId="Word.Document.12">
                  <p:embed/>
                </p:oleObj>
              </mc:Choice>
              <mc:Fallback>
                <p:oleObj name="文档" r:id="rId3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08000" y="1389850"/>
                        <a:ext cx="8128000" cy="43323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="" xmlns:p14="http://schemas.microsoft.com/office/powerpoint/2010/main" val="3554087166"/>
      </p:ext>
    </p:extLst>
  </p:cSld>
  <p:clrMapOvr>
    <a:masterClrMapping/>
  </p:clrMapOvr>
  <p:transition spd="slow">
    <p:cover/>
  </p:transition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>
            <a:hlinkClick r:id="rId2" action="ppaction://hlinksldjump?num=9"/>
          </p:cNvPr>
          <p:cNvSpPr/>
          <p:nvPr/>
        </p:nvSpPr>
        <p:spPr>
          <a:xfrm>
            <a:off x="395536" y="692696"/>
            <a:ext cx="1008112" cy="288032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b="1" smtClean="0"/>
              <a:t>问题导学</a:t>
            </a:r>
            <a:endParaRPr lang="zh-CN" altLang="en-US" sz="140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矩形 2"/>
          <p:cNvSpPr/>
          <p:nvPr/>
        </p:nvSpPr>
        <p:spPr>
          <a:xfrm>
            <a:off x="1497223" y="692696"/>
            <a:ext cx="1008112" cy="288032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b="1" smtClean="0"/>
              <a:t>即时检测</a:t>
            </a:r>
            <a:endParaRPr lang="zh-CN" altLang="en-US" sz="14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8" name="椭圆 7">
            <a:hlinkClick r:id="rId2" action="ppaction://hlinksldjump?num=9"/>
          </p:cNvPr>
          <p:cNvSpPr/>
          <p:nvPr/>
        </p:nvSpPr>
        <p:spPr>
          <a:xfrm>
            <a:off x="2685103" y="692696"/>
            <a:ext cx="288032" cy="288032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smtClean="0"/>
              <a:t>一</a:t>
            </a:r>
            <a:endParaRPr lang="zh-CN" altLang="en-US" sz="1400"/>
          </a:p>
        </p:txBody>
      </p:sp>
      <p:sp>
        <p:nvSpPr>
          <p:cNvPr id="9" name="椭圆 8"/>
          <p:cNvSpPr/>
          <p:nvPr/>
        </p:nvSpPr>
        <p:spPr>
          <a:xfrm>
            <a:off x="3059832" y="692696"/>
            <a:ext cx="288032" cy="288032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000000"/>
                </a:solidFill>
              </a:rPr>
              <a:t>二</a:t>
            </a:r>
            <a:endParaRPr lang="zh-CN" altLang="en-US" sz="1400">
              <a:solidFill>
                <a:srgbClr val="000000"/>
              </a:solidFill>
            </a:endParaRPr>
          </a:p>
        </p:txBody>
      </p:sp>
      <p:graphicFrame>
        <p:nvGraphicFramePr>
          <p:cNvPr id="4" name="对象 3"/>
          <p:cNvGraphicFramePr>
            <a:graphicFrameLocks noChangeAspect="1"/>
          </p:cNvGraphicFramePr>
          <p:nvPr>
            <p:extLst>
              <p:ext uri="{D42A27DB-BD31-4B8C-83A1-F6EECF244321}">
                <p14:modId xmlns="" xmlns:p14="http://schemas.microsoft.com/office/powerpoint/2010/main" val="2923213484"/>
              </p:ext>
            </p:extLst>
          </p:nvPr>
        </p:nvGraphicFramePr>
        <p:xfrm>
          <a:off x="508000" y="1412776"/>
          <a:ext cx="8128000" cy="4648334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9" name="文档" r:id="rId3" progId="Word.Document.12">
                  <p:embed/>
                </p:oleObj>
              </mc:Choice>
              <mc:Fallback>
                <p:oleObj name="文档" r:id="rId3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08000" y="1412776"/>
                        <a:ext cx="8128000" cy="4648334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="" xmlns:p14="http://schemas.microsoft.com/office/powerpoint/2010/main" val="81149832"/>
      </p:ext>
    </p:extLst>
  </p:cSld>
  <p:clrMapOvr>
    <a:masterClrMapping/>
  </p:clrMapOvr>
  <p:transition spd="slow">
    <p:cover/>
  </p:transition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>
            <a:hlinkClick r:id="rId2" action="ppaction://hlinksldjump?num=9"/>
          </p:cNvPr>
          <p:cNvSpPr/>
          <p:nvPr/>
        </p:nvSpPr>
        <p:spPr>
          <a:xfrm>
            <a:off x="395536" y="692696"/>
            <a:ext cx="1008112" cy="288032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b="1" smtClean="0"/>
              <a:t>问题导学</a:t>
            </a:r>
            <a:endParaRPr lang="zh-CN" altLang="en-US" sz="140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矩形 2"/>
          <p:cNvSpPr/>
          <p:nvPr/>
        </p:nvSpPr>
        <p:spPr>
          <a:xfrm>
            <a:off x="1497223" y="692696"/>
            <a:ext cx="1008112" cy="288032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b="1" smtClean="0"/>
              <a:t>即时检测</a:t>
            </a:r>
            <a:endParaRPr lang="zh-CN" altLang="en-US" sz="14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8" name="椭圆 7">
            <a:hlinkClick r:id="rId2" action="ppaction://hlinksldjump?num=9"/>
          </p:cNvPr>
          <p:cNvSpPr/>
          <p:nvPr/>
        </p:nvSpPr>
        <p:spPr>
          <a:xfrm>
            <a:off x="2685103" y="692696"/>
            <a:ext cx="288032" cy="288032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smtClean="0"/>
              <a:t>一</a:t>
            </a:r>
            <a:endParaRPr lang="zh-CN" altLang="en-US" sz="1400"/>
          </a:p>
        </p:txBody>
      </p:sp>
      <p:sp>
        <p:nvSpPr>
          <p:cNvPr id="9" name="椭圆 8"/>
          <p:cNvSpPr/>
          <p:nvPr/>
        </p:nvSpPr>
        <p:spPr>
          <a:xfrm>
            <a:off x="3059832" y="692696"/>
            <a:ext cx="288032" cy="288032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000000"/>
                </a:solidFill>
              </a:rPr>
              <a:t>二</a:t>
            </a:r>
            <a:endParaRPr lang="zh-CN" altLang="en-US" sz="1400">
              <a:solidFill>
                <a:srgbClr val="000000"/>
              </a:solidFill>
            </a:endParaRPr>
          </a:p>
        </p:txBody>
      </p:sp>
      <p:graphicFrame>
        <p:nvGraphicFramePr>
          <p:cNvPr id="5" name="对象 4"/>
          <p:cNvGraphicFramePr>
            <a:graphicFrameLocks noChangeAspect="1"/>
          </p:cNvGraphicFramePr>
          <p:nvPr>
            <p:extLst>
              <p:ext uri="{D42A27DB-BD31-4B8C-83A1-F6EECF244321}">
                <p14:modId xmlns="" xmlns:p14="http://schemas.microsoft.com/office/powerpoint/2010/main" val="3202790288"/>
              </p:ext>
            </p:extLst>
          </p:nvPr>
        </p:nvGraphicFramePr>
        <p:xfrm>
          <a:off x="508000" y="2140431"/>
          <a:ext cx="8128000" cy="28311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0" name="文档" r:id="rId3" progId="Word.Document.12">
                  <p:embed/>
                </p:oleObj>
              </mc:Choice>
              <mc:Fallback>
                <p:oleObj name="文档" r:id="rId3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08000" y="2140431"/>
                        <a:ext cx="8128000" cy="283113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="" xmlns:p14="http://schemas.microsoft.com/office/powerpoint/2010/main" val="1687259804"/>
      </p:ext>
    </p:extLst>
  </p:cSld>
  <p:clrMapOvr>
    <a:masterClrMapping/>
  </p:clrMapOvr>
  <p:transition spd="slow">
    <p:cover/>
  </p:transition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>
            <a:hlinkClick r:id="rId2" action="ppaction://hlinksldjump?num=9"/>
          </p:cNvPr>
          <p:cNvSpPr/>
          <p:nvPr/>
        </p:nvSpPr>
        <p:spPr>
          <a:xfrm>
            <a:off x="395536" y="692696"/>
            <a:ext cx="1008112" cy="288032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b="1" smtClean="0"/>
              <a:t>问题导学</a:t>
            </a:r>
            <a:endParaRPr lang="zh-CN" altLang="en-US" sz="140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矩形 2"/>
          <p:cNvSpPr/>
          <p:nvPr/>
        </p:nvSpPr>
        <p:spPr>
          <a:xfrm>
            <a:off x="1497223" y="692696"/>
            <a:ext cx="1008112" cy="288032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b="1" smtClean="0"/>
              <a:t>即时检测</a:t>
            </a:r>
            <a:endParaRPr lang="zh-CN" altLang="en-US" sz="14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8" name="椭圆 7">
            <a:hlinkClick r:id="rId2" action="ppaction://hlinksldjump?num=9"/>
          </p:cNvPr>
          <p:cNvSpPr/>
          <p:nvPr/>
        </p:nvSpPr>
        <p:spPr>
          <a:xfrm>
            <a:off x="2685103" y="692696"/>
            <a:ext cx="288032" cy="288032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smtClean="0"/>
              <a:t>一</a:t>
            </a:r>
            <a:endParaRPr lang="zh-CN" altLang="en-US" sz="1400"/>
          </a:p>
        </p:txBody>
      </p:sp>
      <p:sp>
        <p:nvSpPr>
          <p:cNvPr id="9" name="椭圆 8"/>
          <p:cNvSpPr/>
          <p:nvPr/>
        </p:nvSpPr>
        <p:spPr>
          <a:xfrm>
            <a:off x="3059832" y="692696"/>
            <a:ext cx="288032" cy="288032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rgbClr val="000000"/>
                </a:solidFill>
              </a:rPr>
              <a:t>二</a:t>
            </a:r>
            <a:endParaRPr lang="zh-CN" altLang="en-US" sz="1400">
              <a:solidFill>
                <a:srgbClr val="000000"/>
              </a:solidFill>
            </a:endParaRPr>
          </a:p>
        </p:txBody>
      </p:sp>
      <p:sp>
        <p:nvSpPr>
          <p:cNvPr id="4" name="矩形 3"/>
          <p:cNvSpPr>
            <a:spLocks noChangeAspect="1"/>
          </p:cNvSpPr>
          <p:nvPr/>
        </p:nvSpPr>
        <p:spPr>
          <a:xfrm>
            <a:off x="508000" y="1134282"/>
            <a:ext cx="4142481" cy="4985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2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ea typeface="宋体" pitchFamily="2" charset="-122"/>
                <a:cs typeface="Times New Roman" panose="02020603050405020304" pitchFamily="18" charset="0"/>
              </a:rPr>
              <a:t>.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区位因素与工业类型表格</a:t>
            </a:r>
            <a:r>
              <a:rPr lang="zh-CN" altLang="zh-CN" sz="2200" smtClean="0">
                <a:solidFill>
                  <a:srgbClr val="00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归纳</a:t>
            </a:r>
            <a:r>
              <a:rPr lang="en-US" altLang="zh-CN" sz="2200" smtClean="0">
                <a:solidFill>
                  <a:srgbClr val="00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 </a:t>
            </a:r>
            <a:endParaRPr lang="zh-CN" altLang="zh-CN" sz="2200">
              <a:solidFill>
                <a:srgbClr val="000000"/>
              </a:solidFill>
              <a:effectLst/>
              <a:latin typeface="NEU-BZ-S92" charset="-122"/>
              <a:ea typeface="方正书宋_GBK"/>
              <a:cs typeface="Times New Roman" panose="02020603050405020304" pitchFamily="18" charset="0"/>
            </a:endParaRPr>
          </a:p>
        </p:txBody>
      </p:sp>
      <p:graphicFrame>
        <p:nvGraphicFramePr>
          <p:cNvPr id="6" name="对象 5"/>
          <p:cNvGraphicFramePr>
            <a:graphicFrameLocks noChangeAspect="1"/>
          </p:cNvGraphicFramePr>
          <p:nvPr>
            <p:extLst>
              <p:ext uri="{D42A27DB-BD31-4B8C-83A1-F6EECF244321}">
                <p14:modId xmlns="" xmlns:p14="http://schemas.microsoft.com/office/powerpoint/2010/main" val="1565725445"/>
              </p:ext>
            </p:extLst>
          </p:nvPr>
        </p:nvGraphicFramePr>
        <p:xfrm>
          <a:off x="508000" y="1628800"/>
          <a:ext cx="8128000" cy="498082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1" name="文档" r:id="rId3" progId="Word.Document.12">
                  <p:embed/>
                </p:oleObj>
              </mc:Choice>
              <mc:Fallback>
                <p:oleObj name="文档" r:id="rId3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08000" y="1628800"/>
                        <a:ext cx="8128000" cy="4980827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="" xmlns:p14="http://schemas.microsoft.com/office/powerpoint/2010/main" val="3577102631"/>
      </p:ext>
    </p:extLst>
  </p:cSld>
  <p:clrMapOvr>
    <a:masterClrMapping/>
  </p:clrMapOvr>
  <p:transition spd="slow">
    <p:cover/>
  </p:transition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https://d.book118.com/226124100002010104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演示文稿1">
  <a:themeElements>
    <a:clrScheme name="Office">
      <a:dk1>
        <a:sysClr val="windowText" lastClr="000000"/>
      </a:dk1>
      <a:lt1>
        <a:sysClr val="window" lastClr="C7EDCC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 charset="-122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 charset="-122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2">
      <vt:lpstr>Arial</vt:lpstr>
      <vt:lpstr>Calibri</vt:lpstr>
      <vt:lpstr>宋体</vt:lpstr>
      <vt:lpstr>黑体</vt:lpstr>
      <vt:lpstr>Times New Roman</vt:lpstr>
      <vt:lpstr>NEU-BZ-S92</vt:lpstr>
      <vt:lpstr>楷体</vt:lpstr>
      <vt:lpstr>仿宋</vt:lpstr>
      <vt:lpstr>方正书宋_GBK</vt:lpstr>
      <vt:lpstr>Office Theme</vt:lpstr>
      <vt:lpstr>第三节　工业区位因素与工业地域联系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2024-09-29T12:07:09.618</cp:lastPrinted>
  <dcterms:created xsi:type="dcterms:W3CDTF">2024-09-29T04:07:09Z</dcterms:created>
  <dcterms:modified xsi:type="dcterms:W3CDTF">2024-09-29T04:07:11Z</dcterms:modified>
</cp:coreProperties>
</file>