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9144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D8C50A-7BAB-4A0E-BA61-DB8B04503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31EE93-1AE9-493C-BAD4-22C053A53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F007E1-A9BB-466E-B0F2-38D9A6CB7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E0D8F1-0B01-4EAD-A863-657A4B8ED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2DBEA1-62EF-435C-B53C-A51C50F38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030AD0-C703-4616-ABE0-3A62C1BF8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E63047-2B13-465E-B6DF-B8FDB9B66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1800CC-E942-4440-BB75-1582A517E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B8CBD2-9589-46E4-91C8-1717AAECB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6D6DE3-5826-47F6-A067-477C4AAD0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68C2D4-E0B2-4ABA-B01A-5ED67D8D1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838325" y="2573764"/>
            <a:ext cx="5613400" cy="6959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1" i="0">
                <a:solidFill>
                  <a:srgbClr val="FFFF00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000" b="1" i="0">
                <a:solidFill>
                  <a:srgbClr val="FFFF00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000" b="1" i="0">
                <a:solidFill>
                  <a:srgbClr val="FFFF00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000" b="1" i="0">
                <a:solidFill>
                  <a:srgbClr val="FFFF00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547052" y="284634"/>
            <a:ext cx="1231900" cy="3302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1" i="0">
                <a:solidFill>
                  <a:srgbClr val="FFFF00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458140" y="1451762"/>
            <a:ext cx="4368800" cy="138239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0.png" /><Relationship Id="rId11" Type="http://schemas.openxmlformats.org/officeDocument/2006/relationships/image" Target="../media/image11.png" /><Relationship Id="rId12" Type="http://schemas.openxmlformats.org/officeDocument/2006/relationships/image" Target="../media/image12.png" /><Relationship Id="rId13" Type="http://schemas.openxmlformats.org/officeDocument/2006/relationships/image" Target="../media/image13.png" /><Relationship Id="rId14" Type="http://schemas.openxmlformats.org/officeDocument/2006/relationships/image" Target="../media/image14.png" /><Relationship Id="rId15" Type="http://schemas.openxmlformats.org/officeDocument/2006/relationships/image" Target="../media/image15.png" /><Relationship Id="rId16" Type="http://schemas.openxmlformats.org/officeDocument/2006/relationships/image" Target="../media/image16.png" /><Relationship Id="rId17" Type="http://schemas.openxmlformats.org/officeDocument/2006/relationships/image" Target="../media/image17.png" /><Relationship Id="rId18" Type="http://schemas.openxmlformats.org/officeDocument/2006/relationships/image" Target="../media/image18.png" /><Relationship Id="rId19" Type="http://schemas.openxmlformats.org/officeDocument/2006/relationships/image" Target="../media/image19.png" /><Relationship Id="rId2" Type="http://schemas.openxmlformats.org/officeDocument/2006/relationships/image" Target="../media/image2.png" /><Relationship Id="rId20" Type="http://schemas.openxmlformats.org/officeDocument/2006/relationships/image" Target="../media/image20.png" /><Relationship Id="rId21" Type="http://schemas.openxmlformats.org/officeDocument/2006/relationships/image" Target="../media/image21.png" /><Relationship Id="rId22" Type="http://schemas.openxmlformats.org/officeDocument/2006/relationships/image" Target="../media/image22.png" /><Relationship Id="rId23" Type="http://schemas.openxmlformats.org/officeDocument/2006/relationships/image" Target="../media/image23.png" /><Relationship Id="rId24" Type="http://schemas.openxmlformats.org/officeDocument/2006/relationships/image" Target="../media/image24.png" /><Relationship Id="rId25" Type="http://schemas.openxmlformats.org/officeDocument/2006/relationships/image" Target="../media/image25.png" /><Relationship Id="rId26" Type="http://schemas.openxmlformats.org/officeDocument/2006/relationships/image" Target="../media/image26.png" /><Relationship Id="rId27" Type="http://schemas.openxmlformats.org/officeDocument/2006/relationships/image" Target="../media/image27.png" /><Relationship Id="rId28" Type="http://schemas.openxmlformats.org/officeDocument/2006/relationships/image" Target="../media/image28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image" Target="../media/image5.png" /><Relationship Id="rId6" Type="http://schemas.openxmlformats.org/officeDocument/2006/relationships/image" Target="../media/image6.png" /><Relationship Id="rId7" Type="http://schemas.openxmlformats.org/officeDocument/2006/relationships/image" Target="../media/image7.png" /><Relationship Id="rId8" Type="http://schemas.openxmlformats.org/officeDocument/2006/relationships/image" Target="../media/image8.png" /><Relationship Id="rId9" Type="http://schemas.openxmlformats.org/officeDocument/2006/relationships/image" Target="../media/image9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0.png" /><Relationship Id="rId11" Type="http://schemas.openxmlformats.org/officeDocument/2006/relationships/image" Target="../media/image11.png" /><Relationship Id="rId12" Type="http://schemas.openxmlformats.org/officeDocument/2006/relationships/image" Target="../media/image12.png" /><Relationship Id="rId13" Type="http://schemas.openxmlformats.org/officeDocument/2006/relationships/image" Target="../media/image13.png" /><Relationship Id="rId14" Type="http://schemas.openxmlformats.org/officeDocument/2006/relationships/image" Target="../media/image14.png" /><Relationship Id="rId15" Type="http://schemas.openxmlformats.org/officeDocument/2006/relationships/image" Target="../media/image15.png" /><Relationship Id="rId16" Type="http://schemas.openxmlformats.org/officeDocument/2006/relationships/image" Target="../media/image16.png" /><Relationship Id="rId17" Type="http://schemas.openxmlformats.org/officeDocument/2006/relationships/image" Target="../media/image17.png" /><Relationship Id="rId18" Type="http://schemas.openxmlformats.org/officeDocument/2006/relationships/image" Target="../media/image18.png" /><Relationship Id="rId19" Type="http://schemas.openxmlformats.org/officeDocument/2006/relationships/image" Target="../media/image19.png" /><Relationship Id="rId2" Type="http://schemas.openxmlformats.org/officeDocument/2006/relationships/image" Target="../media/image3.png" /><Relationship Id="rId20" Type="http://schemas.openxmlformats.org/officeDocument/2006/relationships/image" Target="../media/image20.png" /><Relationship Id="rId21" Type="http://schemas.openxmlformats.org/officeDocument/2006/relationships/image" Target="../media/image21.png" /><Relationship Id="rId22" Type="http://schemas.openxmlformats.org/officeDocument/2006/relationships/image" Target="../media/image22.png" /><Relationship Id="rId23" Type="http://schemas.openxmlformats.org/officeDocument/2006/relationships/image" Target="../media/image23.png" /><Relationship Id="rId24" Type="http://schemas.openxmlformats.org/officeDocument/2006/relationships/image" Target="../media/image24.png" /><Relationship Id="rId25" Type="http://schemas.openxmlformats.org/officeDocument/2006/relationships/image" Target="../media/image25.png" /><Relationship Id="rId26" Type="http://schemas.openxmlformats.org/officeDocument/2006/relationships/image" Target="../media/image26.png" /><Relationship Id="rId27" Type="http://schemas.openxmlformats.org/officeDocument/2006/relationships/image" Target="../media/image27.png" /><Relationship Id="rId28" Type="http://schemas.openxmlformats.org/officeDocument/2006/relationships/image" Target="../media/image28.png" /><Relationship Id="rId3" Type="http://schemas.openxmlformats.org/officeDocument/2006/relationships/image" Target="../media/image2.png" /><Relationship Id="rId4" Type="http://schemas.openxmlformats.org/officeDocument/2006/relationships/image" Target="../media/image4.png" /><Relationship Id="rId5" Type="http://schemas.openxmlformats.org/officeDocument/2006/relationships/image" Target="../media/image5.png" /><Relationship Id="rId6" Type="http://schemas.openxmlformats.org/officeDocument/2006/relationships/image" Target="../media/image6.png" /><Relationship Id="rId7" Type="http://schemas.openxmlformats.org/officeDocument/2006/relationships/image" Target="../media/image7.png" /><Relationship Id="rId8" Type="http://schemas.openxmlformats.org/officeDocument/2006/relationships/image" Target="../media/image8.png" /><Relationship Id="rId9" Type="http://schemas.openxmlformats.org/officeDocument/2006/relationships/image" Target="../media/image9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9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0.png" /><Relationship Id="rId3" Type="http://schemas.openxmlformats.org/officeDocument/2006/relationships/image" Target="../media/image31.png" /><Relationship Id="rId4" Type="http://schemas.openxmlformats.org/officeDocument/2006/relationships/image" Target="../media/image32.png" /><Relationship Id="rId5" Type="http://schemas.openxmlformats.org/officeDocument/2006/relationships/image" Target="../media/image3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0.png" /><Relationship Id="rId3" Type="http://schemas.openxmlformats.org/officeDocument/2006/relationships/image" Target="../media/image31.png" /><Relationship Id="rId4" Type="http://schemas.openxmlformats.org/officeDocument/2006/relationships/image" Target="../media/image32.png" /><Relationship Id="rId5" Type="http://schemas.openxmlformats.org/officeDocument/2006/relationships/image" Target="../media/image3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3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3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3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7.png" /><Relationship Id="rId3" Type="http://schemas.openxmlformats.org/officeDocument/2006/relationships/image" Target="../media/image38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7.png" /><Relationship Id="rId3" Type="http://schemas.openxmlformats.org/officeDocument/2006/relationships/image" Target="../media/image38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39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40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41.png" /><Relationship Id="rId3" Type="http://schemas.openxmlformats.org/officeDocument/2006/relationships/image" Target="../media/image4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6143111013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spc="-5"/>
              <a:t>高二物理期中复习小结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1382526" y="4651606"/>
            <a:ext cx="6525259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>
                <a:solidFill>
                  <a:srgbClr val="FFFF00"/>
                </a:solidFill>
                <a:latin typeface="Microsoft JhengHei"/>
                <a:cs typeface="Microsoft JhengHei"/>
              </a:rPr>
              <a:t>主讲人：</a:t>
            </a: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徐建烽 首师大附中物理高级教师</a:t>
            </a:r>
            <a:endParaRPr sz="2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94929" y="2060017"/>
            <a:ext cx="1053465" cy="1206500"/>
            <a:chOff x="694929" y="2060017"/>
            <a:chExt cx="1053465" cy="1206500"/>
          </a:xfrm>
        </p:grpSpPr>
        <p:sp>
          <p:nvSpPr>
            <p:cNvPr id="3" name="object 3"/>
            <p:cNvSpPr/>
            <p:nvPr/>
          </p:nvSpPr>
          <p:spPr>
            <a:xfrm>
              <a:off x="694918" y="2060028"/>
              <a:ext cx="1053465" cy="1206500"/>
            </a:xfrm>
            <a:custGeom>
              <a:rect l="l" t="t" r="r" b="b"/>
              <a:pathLst>
                <a:path w="1053464" h="1206500">
                  <a:moveTo>
                    <a:pt x="1053058" y="1181011"/>
                  </a:moveTo>
                  <a:lnTo>
                    <a:pt x="976884" y="1155534"/>
                  </a:lnTo>
                  <a:lnTo>
                    <a:pt x="976858" y="1171409"/>
                  </a:lnTo>
                  <a:lnTo>
                    <a:pt x="40309" y="1170482"/>
                  </a:lnTo>
                  <a:lnTo>
                    <a:pt x="34925" y="76149"/>
                  </a:lnTo>
                  <a:lnTo>
                    <a:pt x="50800" y="76073"/>
                  </a:lnTo>
                  <a:lnTo>
                    <a:pt x="25031" y="0"/>
                  </a:lnTo>
                  <a:lnTo>
                    <a:pt x="8178" y="51384"/>
                  </a:lnTo>
                  <a:lnTo>
                    <a:pt x="0" y="76314"/>
                  </a:lnTo>
                  <a:lnTo>
                    <a:pt x="15875" y="76238"/>
                  </a:lnTo>
                  <a:lnTo>
                    <a:pt x="21361" y="1189215"/>
                  </a:lnTo>
                  <a:lnTo>
                    <a:pt x="30873" y="1189177"/>
                  </a:lnTo>
                  <a:lnTo>
                    <a:pt x="30873" y="1189520"/>
                  </a:lnTo>
                  <a:lnTo>
                    <a:pt x="976845" y="1190459"/>
                  </a:lnTo>
                  <a:lnTo>
                    <a:pt x="976833" y="1206334"/>
                  </a:lnTo>
                  <a:lnTo>
                    <a:pt x="1001636" y="1198092"/>
                  </a:lnTo>
                  <a:lnTo>
                    <a:pt x="1053058" y="1181011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735560" y="2528754"/>
              <a:ext cx="800100" cy="701675"/>
            </a:xfrm>
            <a:custGeom>
              <a:rect l="l" t="t" r="r" b="b"/>
              <a:pathLst>
                <a:path w="800100" h="701675">
                  <a:moveTo>
                    <a:pt x="0" y="701069"/>
                  </a:moveTo>
                  <a:lnTo>
                    <a:pt x="54745" y="691898"/>
                  </a:lnTo>
                  <a:lnTo>
                    <a:pt x="109165" y="682319"/>
                  </a:lnTo>
                  <a:lnTo>
                    <a:pt x="162819" y="671797"/>
                  </a:lnTo>
                  <a:lnTo>
                    <a:pt x="215260" y="659800"/>
                  </a:lnTo>
                  <a:lnTo>
                    <a:pt x="266047" y="645794"/>
                  </a:lnTo>
                  <a:lnTo>
                    <a:pt x="314735" y="629247"/>
                  </a:lnTo>
                  <a:lnTo>
                    <a:pt x="360881" y="609626"/>
                  </a:lnTo>
                  <a:lnTo>
                    <a:pt x="404491" y="587969"/>
                  </a:lnTo>
                  <a:lnTo>
                    <a:pt x="445934" y="565139"/>
                  </a:lnTo>
                  <a:lnTo>
                    <a:pt x="485312" y="540336"/>
                  </a:lnTo>
                  <a:lnTo>
                    <a:pt x="522728" y="512761"/>
                  </a:lnTo>
                  <a:lnTo>
                    <a:pt x="558284" y="481613"/>
                  </a:lnTo>
                  <a:lnTo>
                    <a:pt x="592083" y="446093"/>
                  </a:lnTo>
                  <a:lnTo>
                    <a:pt x="624228" y="405401"/>
                  </a:lnTo>
                  <a:lnTo>
                    <a:pt x="647813" y="369722"/>
                  </a:lnTo>
                  <a:lnTo>
                    <a:pt x="669929" y="330707"/>
                  </a:lnTo>
                  <a:lnTo>
                    <a:pt x="690769" y="288782"/>
                  </a:lnTo>
                  <a:lnTo>
                    <a:pt x="710525" y="244373"/>
                  </a:lnTo>
                  <a:lnTo>
                    <a:pt x="729389" y="197906"/>
                  </a:lnTo>
                  <a:lnTo>
                    <a:pt x="747556" y="149809"/>
                  </a:lnTo>
                  <a:lnTo>
                    <a:pt x="765217" y="100508"/>
                  </a:lnTo>
                  <a:lnTo>
                    <a:pt x="782564" y="50430"/>
                  </a:lnTo>
                  <a:lnTo>
                    <a:pt x="799792" y="0"/>
                  </a:lnTo>
                </a:path>
              </a:pathLst>
            </a:custGeom>
            <a:ln w="1905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1631232" y="2877215"/>
            <a:ext cx="9652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i="1">
                <a:solidFill>
                  <a:srgbClr val="FFFFFF"/>
                </a:solidFill>
                <a:latin typeface="Times New Roman"/>
                <a:cs typeface="Times New Roman"/>
              </a:rPr>
              <a:t>t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21417" y="3048408"/>
            <a:ext cx="20891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i="1">
                <a:solidFill>
                  <a:srgbClr val="FFFFFF"/>
                </a:solidFill>
                <a:latin typeface="Times New Roman"/>
                <a:cs typeface="Times New Roman"/>
              </a:rPr>
              <a:t>O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934308" y="3376893"/>
            <a:ext cx="2794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>
                <a:solidFill>
                  <a:srgbClr val="FFFFFF"/>
                </a:solidFill>
                <a:latin typeface="Microsoft JhengHei"/>
                <a:cs typeface="Microsoft JhengHei"/>
              </a:rPr>
              <a:t>甲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6542764" y="3459600"/>
            <a:ext cx="20891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>
                <a:solidFill>
                  <a:srgbClr val="FFFFFF"/>
                </a:solidFill>
                <a:latin typeface="Times New Roman"/>
                <a:cs typeface="Times New Roman"/>
              </a:rPr>
              <a:t>D</a:t>
            </a:r>
            <a:endParaRPr sz="2000">
              <a:latin typeface="Times New Roman"/>
              <a:cs typeface="Times New Roman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5974283" y="1763712"/>
            <a:ext cx="1271270" cy="1564005"/>
            <a:chOff x="5974283" y="1763712"/>
            <a:chExt cx="1271270" cy="1564005"/>
          </a:xfrm>
        </p:grpSpPr>
        <p:sp>
          <p:nvSpPr>
            <p:cNvPr id="10" name="object 10"/>
            <p:cNvSpPr/>
            <p:nvPr/>
          </p:nvSpPr>
          <p:spPr>
            <a:xfrm>
              <a:off x="5983808" y="2504892"/>
              <a:ext cx="1187450" cy="3810"/>
            </a:xfrm>
            <a:custGeom>
              <a:rect l="l" t="t" r="r" b="b"/>
              <a:pathLst>
                <a:path w="1187450" h="3810">
                  <a:moveTo>
                    <a:pt x="0" y="3621"/>
                  </a:moveTo>
                  <a:lnTo>
                    <a:pt x="1187159" y="0"/>
                  </a:lnTo>
                </a:path>
              </a:pathLst>
            </a:custGeom>
            <a:ln w="1905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1" name="object 11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6786295" y="2285791"/>
              <a:ext cx="140754" cy="120082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688642" y="2443134"/>
              <a:ext cx="132663" cy="126987"/>
            </a:xfrm>
            <a:prstGeom prst="rect">
              <a:avLst/>
            </a:prstGeom>
          </p:spPr>
        </p:pic>
        <p:sp>
          <p:nvSpPr>
            <p:cNvPr id="13" name="object 13"/>
            <p:cNvSpPr/>
            <p:nvPr/>
          </p:nvSpPr>
          <p:spPr>
            <a:xfrm>
              <a:off x="6227725" y="1773237"/>
              <a:ext cx="943610" cy="657860"/>
            </a:xfrm>
            <a:custGeom>
              <a:rect l="l" t="t" r="r" b="b"/>
              <a:pathLst>
                <a:path w="943609" h="657860">
                  <a:moveTo>
                    <a:pt x="0" y="99606"/>
                  </a:moveTo>
                  <a:lnTo>
                    <a:pt x="34383" y="138652"/>
                  </a:lnTo>
                  <a:lnTo>
                    <a:pt x="68861" y="177542"/>
                  </a:lnTo>
                  <a:lnTo>
                    <a:pt x="103496" y="216046"/>
                  </a:lnTo>
                  <a:lnTo>
                    <a:pt x="138351" y="253930"/>
                  </a:lnTo>
                  <a:lnTo>
                    <a:pt x="173488" y="290961"/>
                  </a:lnTo>
                  <a:lnTo>
                    <a:pt x="208969" y="326908"/>
                  </a:lnTo>
                  <a:lnTo>
                    <a:pt x="244857" y="361538"/>
                  </a:lnTo>
                  <a:lnTo>
                    <a:pt x="281214" y="394618"/>
                  </a:lnTo>
                  <a:lnTo>
                    <a:pt x="318102" y="425917"/>
                  </a:lnTo>
                  <a:lnTo>
                    <a:pt x="355584" y="455201"/>
                  </a:lnTo>
                  <a:lnTo>
                    <a:pt x="393722" y="482239"/>
                  </a:lnTo>
                  <a:lnTo>
                    <a:pt x="432579" y="506797"/>
                  </a:lnTo>
                  <a:lnTo>
                    <a:pt x="475853" y="530588"/>
                  </a:lnTo>
                  <a:lnTo>
                    <a:pt x="520010" y="551454"/>
                  </a:lnTo>
                  <a:lnTo>
                    <a:pt x="564966" y="569697"/>
                  </a:lnTo>
                  <a:lnTo>
                    <a:pt x="610636" y="585618"/>
                  </a:lnTo>
                  <a:lnTo>
                    <a:pt x="656937" y="599519"/>
                  </a:lnTo>
                  <a:lnTo>
                    <a:pt x="703783" y="611701"/>
                  </a:lnTo>
                  <a:lnTo>
                    <a:pt x="751091" y="622468"/>
                  </a:lnTo>
                  <a:lnTo>
                    <a:pt x="798775" y="632119"/>
                  </a:lnTo>
                  <a:lnTo>
                    <a:pt x="846751" y="640957"/>
                  </a:lnTo>
                  <a:lnTo>
                    <a:pt x="894935" y="649285"/>
                  </a:lnTo>
                  <a:lnTo>
                    <a:pt x="943242" y="657402"/>
                  </a:lnTo>
                </a:path>
                <a:path w="943609" h="657860">
                  <a:moveTo>
                    <a:pt x="370811" y="0"/>
                  </a:moveTo>
                  <a:lnTo>
                    <a:pt x="398027" y="51362"/>
                  </a:lnTo>
                  <a:lnTo>
                    <a:pt x="425365" y="102316"/>
                  </a:lnTo>
                  <a:lnTo>
                    <a:pt x="452912" y="152319"/>
                  </a:lnTo>
                  <a:lnTo>
                    <a:pt x="480757" y="200826"/>
                  </a:lnTo>
                  <a:lnTo>
                    <a:pt x="508987" y="247295"/>
                  </a:lnTo>
                  <a:lnTo>
                    <a:pt x="537690" y="291180"/>
                  </a:lnTo>
                  <a:lnTo>
                    <a:pt x="566954" y="331939"/>
                  </a:lnTo>
                  <a:lnTo>
                    <a:pt x="596866" y="369028"/>
                  </a:lnTo>
                  <a:lnTo>
                    <a:pt x="627514" y="401903"/>
                  </a:lnTo>
                  <a:lnTo>
                    <a:pt x="668106" y="437488"/>
                  </a:lnTo>
                  <a:lnTo>
                    <a:pt x="709922" y="466364"/>
                  </a:lnTo>
                  <a:lnTo>
                    <a:pt x="752768" y="489686"/>
                  </a:lnTo>
                  <a:lnTo>
                    <a:pt x="796448" y="508610"/>
                  </a:lnTo>
                  <a:lnTo>
                    <a:pt x="840769" y="524292"/>
                  </a:lnTo>
                  <a:lnTo>
                    <a:pt x="885535" y="537887"/>
                  </a:lnTo>
                  <a:lnTo>
                    <a:pt x="930553" y="550552"/>
                  </a:lnTo>
                </a:path>
              </a:pathLst>
            </a:custGeom>
            <a:ln w="1905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4" name="object 1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88481" y="2178429"/>
              <a:ext cx="147134" cy="118194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786295" y="2638321"/>
              <a:ext cx="140754" cy="120082"/>
            </a:xfrm>
            <a:prstGeom prst="rect">
              <a:avLst/>
            </a:prstGeom>
          </p:spPr>
        </p:pic>
        <p:sp>
          <p:nvSpPr>
            <p:cNvPr id="16" name="object 16"/>
            <p:cNvSpPr/>
            <p:nvPr/>
          </p:nvSpPr>
          <p:spPr>
            <a:xfrm>
              <a:off x="6227725" y="2615364"/>
              <a:ext cx="943610" cy="558165"/>
            </a:xfrm>
            <a:custGeom>
              <a:rect l="l" t="t" r="r" b="b"/>
              <a:pathLst>
                <a:path w="943609" h="558164">
                  <a:moveTo>
                    <a:pt x="0" y="557796"/>
                  </a:moveTo>
                  <a:lnTo>
                    <a:pt x="34383" y="518750"/>
                  </a:lnTo>
                  <a:lnTo>
                    <a:pt x="68861" y="479859"/>
                  </a:lnTo>
                  <a:lnTo>
                    <a:pt x="103496" y="441356"/>
                  </a:lnTo>
                  <a:lnTo>
                    <a:pt x="138351" y="403472"/>
                  </a:lnTo>
                  <a:lnTo>
                    <a:pt x="173488" y="366441"/>
                  </a:lnTo>
                  <a:lnTo>
                    <a:pt x="208969" y="330494"/>
                  </a:lnTo>
                  <a:lnTo>
                    <a:pt x="244857" y="295864"/>
                  </a:lnTo>
                  <a:lnTo>
                    <a:pt x="281214" y="262784"/>
                  </a:lnTo>
                  <a:lnTo>
                    <a:pt x="318102" y="231485"/>
                  </a:lnTo>
                  <a:lnTo>
                    <a:pt x="355584" y="202201"/>
                  </a:lnTo>
                  <a:lnTo>
                    <a:pt x="393722" y="175163"/>
                  </a:lnTo>
                  <a:lnTo>
                    <a:pt x="432579" y="150605"/>
                  </a:lnTo>
                  <a:lnTo>
                    <a:pt x="475853" y="126813"/>
                  </a:lnTo>
                  <a:lnTo>
                    <a:pt x="520010" y="105947"/>
                  </a:lnTo>
                  <a:lnTo>
                    <a:pt x="564966" y="87705"/>
                  </a:lnTo>
                  <a:lnTo>
                    <a:pt x="610636" y="71784"/>
                  </a:lnTo>
                  <a:lnTo>
                    <a:pt x="656937" y="57883"/>
                  </a:lnTo>
                  <a:lnTo>
                    <a:pt x="703783" y="45700"/>
                  </a:lnTo>
                  <a:lnTo>
                    <a:pt x="751091" y="34934"/>
                  </a:lnTo>
                  <a:lnTo>
                    <a:pt x="798775" y="25283"/>
                  </a:lnTo>
                  <a:lnTo>
                    <a:pt x="846751" y="16444"/>
                  </a:lnTo>
                  <a:lnTo>
                    <a:pt x="894935" y="8117"/>
                  </a:lnTo>
                  <a:lnTo>
                    <a:pt x="943242" y="0"/>
                  </a:lnTo>
                </a:path>
              </a:pathLst>
            </a:custGeom>
            <a:ln w="1905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6592896" y="2716783"/>
              <a:ext cx="560070" cy="551180"/>
            </a:xfrm>
            <a:custGeom>
              <a:rect l="l" t="t" r="r" b="b"/>
              <a:pathLst>
                <a:path w="560070" h="551179">
                  <a:moveTo>
                    <a:pt x="0" y="550552"/>
                  </a:moveTo>
                  <a:lnTo>
                    <a:pt x="27215" y="499189"/>
                  </a:lnTo>
                  <a:lnTo>
                    <a:pt x="54553" y="448235"/>
                  </a:lnTo>
                  <a:lnTo>
                    <a:pt x="82100" y="398232"/>
                  </a:lnTo>
                  <a:lnTo>
                    <a:pt x="109945" y="349725"/>
                  </a:lnTo>
                  <a:lnTo>
                    <a:pt x="138175" y="303256"/>
                  </a:lnTo>
                  <a:lnTo>
                    <a:pt x="166879" y="259371"/>
                  </a:lnTo>
                  <a:lnTo>
                    <a:pt x="196142" y="218612"/>
                  </a:lnTo>
                  <a:lnTo>
                    <a:pt x="226054" y="181523"/>
                  </a:lnTo>
                  <a:lnTo>
                    <a:pt x="256702" y="148649"/>
                  </a:lnTo>
                  <a:lnTo>
                    <a:pt x="297294" y="113063"/>
                  </a:lnTo>
                  <a:lnTo>
                    <a:pt x="339110" y="84187"/>
                  </a:lnTo>
                  <a:lnTo>
                    <a:pt x="381956" y="60865"/>
                  </a:lnTo>
                  <a:lnTo>
                    <a:pt x="425636" y="41941"/>
                  </a:lnTo>
                  <a:lnTo>
                    <a:pt x="469957" y="26259"/>
                  </a:lnTo>
                  <a:lnTo>
                    <a:pt x="514723" y="12664"/>
                  </a:lnTo>
                  <a:lnTo>
                    <a:pt x="559741" y="0"/>
                  </a:lnTo>
                </a:path>
              </a:pathLst>
            </a:custGeom>
            <a:ln w="1905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8" name="object 1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88481" y="2747570"/>
              <a:ext cx="147134" cy="118194"/>
            </a:xfrm>
            <a:prstGeom prst="rect">
              <a:avLst/>
            </a:prstGeom>
          </p:spPr>
        </p:pic>
        <p:sp>
          <p:nvSpPr>
            <p:cNvPr id="19" name="object 19"/>
            <p:cNvSpPr/>
            <p:nvPr/>
          </p:nvSpPr>
          <p:spPr>
            <a:xfrm>
              <a:off x="5983808" y="1773237"/>
              <a:ext cx="1252220" cy="1544955"/>
            </a:xfrm>
            <a:custGeom>
              <a:rect l="l" t="t" r="r" b="b"/>
              <a:pathLst>
                <a:path w="1252220" h="1544954">
                  <a:moveTo>
                    <a:pt x="0" y="0"/>
                  </a:moveTo>
                  <a:lnTo>
                    <a:pt x="1252016" y="0"/>
                  </a:lnTo>
                  <a:lnTo>
                    <a:pt x="1252016" y="1544806"/>
                  </a:lnTo>
                  <a:lnTo>
                    <a:pt x="0" y="1544806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FFFF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0" name="object 2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316895" y="2471823"/>
              <a:ext cx="69807" cy="1005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014805" y="2475445"/>
              <a:ext cx="69809" cy="100546"/>
            </a:xfrm>
            <a:prstGeom prst="rect">
              <a:avLst/>
            </a:prstGeom>
          </p:spPr>
        </p:pic>
      </p:grpSp>
      <p:sp>
        <p:nvSpPr>
          <p:cNvPr id="22" name="object 22"/>
          <p:cNvSpPr txBox="1"/>
          <p:nvPr/>
        </p:nvSpPr>
        <p:spPr>
          <a:xfrm>
            <a:off x="7005894" y="2753300"/>
            <a:ext cx="18224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2000" b="1" i="1">
                <a:solidFill>
                  <a:srgbClr val="FFFFFF"/>
                </a:solidFill>
                <a:latin typeface="Times New Roman"/>
                <a:cs typeface="Times New Roman"/>
              </a:rPr>
              <a:t>B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4463789" y="3860211"/>
            <a:ext cx="2794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>
                <a:solidFill>
                  <a:srgbClr val="FFFFFF"/>
                </a:solidFill>
                <a:latin typeface="Microsoft JhengHei"/>
                <a:cs typeface="Microsoft JhengHei"/>
              </a:rPr>
              <a:t>乙</a:t>
            </a:r>
            <a:endParaRPr sz="2000">
              <a:latin typeface="Microsoft JhengHei"/>
              <a:cs typeface="Microsoft JhengHei"/>
            </a:endParaRPr>
          </a:p>
        </p:txBody>
      </p:sp>
      <p:grpSp>
        <p:nvGrpSpPr>
          <p:cNvPr id="24" name="object 24"/>
          <p:cNvGrpSpPr/>
          <p:nvPr/>
        </p:nvGrpSpPr>
        <p:grpSpPr>
          <a:xfrm>
            <a:off x="4640491" y="1763712"/>
            <a:ext cx="1275715" cy="1562100"/>
            <a:chOff x="4640491" y="1763712"/>
            <a:chExt cx="1275715" cy="1562100"/>
          </a:xfrm>
        </p:grpSpPr>
        <p:sp>
          <p:nvSpPr>
            <p:cNvPr id="25" name="object 25"/>
            <p:cNvSpPr/>
            <p:nvPr/>
          </p:nvSpPr>
          <p:spPr>
            <a:xfrm>
              <a:off x="4650016" y="2546546"/>
              <a:ext cx="1188720" cy="3810"/>
            </a:xfrm>
            <a:custGeom>
              <a:rect l="l" t="t" r="r" b="b"/>
              <a:pathLst>
                <a:path w="1188720" h="3810">
                  <a:moveTo>
                    <a:pt x="0" y="3622"/>
                  </a:moveTo>
                  <a:lnTo>
                    <a:pt x="1188569" y="0"/>
                  </a:lnTo>
                </a:path>
              </a:pathLst>
            </a:custGeom>
            <a:ln w="1905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6" name="object 2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356390" y="2357944"/>
              <a:ext cx="253866" cy="253830"/>
            </a:xfrm>
            <a:prstGeom prst="rect">
              <a:avLst/>
            </a:prstGeom>
          </p:spPr>
        </p:pic>
        <p:sp>
          <p:nvSpPr>
            <p:cNvPr id="27" name="object 27"/>
            <p:cNvSpPr/>
            <p:nvPr/>
          </p:nvSpPr>
          <p:spPr>
            <a:xfrm>
              <a:off x="4892523" y="1816701"/>
              <a:ext cx="944880" cy="639445"/>
            </a:xfrm>
            <a:custGeom>
              <a:rect l="l" t="t" r="r" b="b"/>
              <a:pathLst>
                <a:path w="944878" h="639444">
                  <a:moveTo>
                    <a:pt x="0" y="81496"/>
                  </a:moveTo>
                  <a:lnTo>
                    <a:pt x="34434" y="120542"/>
                  </a:lnTo>
                  <a:lnTo>
                    <a:pt x="68964" y="159432"/>
                  </a:lnTo>
                  <a:lnTo>
                    <a:pt x="103651" y="197936"/>
                  </a:lnTo>
                  <a:lnTo>
                    <a:pt x="138558" y="235819"/>
                  </a:lnTo>
                  <a:lnTo>
                    <a:pt x="173747" y="272851"/>
                  </a:lnTo>
                  <a:lnTo>
                    <a:pt x="209281" y="308798"/>
                  </a:lnTo>
                  <a:lnTo>
                    <a:pt x="245223" y="343428"/>
                  </a:lnTo>
                  <a:lnTo>
                    <a:pt x="281634" y="376508"/>
                  </a:lnTo>
                  <a:lnTo>
                    <a:pt x="318578" y="407807"/>
                  </a:lnTo>
                  <a:lnTo>
                    <a:pt x="356116" y="437091"/>
                  </a:lnTo>
                  <a:lnTo>
                    <a:pt x="394311" y="464129"/>
                  </a:lnTo>
                  <a:lnTo>
                    <a:pt x="433226" y="488687"/>
                  </a:lnTo>
                  <a:lnTo>
                    <a:pt x="476564" y="512479"/>
                  </a:lnTo>
                  <a:lnTo>
                    <a:pt x="520787" y="533345"/>
                  </a:lnTo>
                  <a:lnTo>
                    <a:pt x="565810" y="551587"/>
                  </a:lnTo>
                  <a:lnTo>
                    <a:pt x="611549" y="567508"/>
                  </a:lnTo>
                  <a:lnTo>
                    <a:pt x="657919" y="581409"/>
                  </a:lnTo>
                  <a:lnTo>
                    <a:pt x="704835" y="593592"/>
                  </a:lnTo>
                  <a:lnTo>
                    <a:pt x="752213" y="604358"/>
                  </a:lnTo>
                  <a:lnTo>
                    <a:pt x="799969" y="614009"/>
                  </a:lnTo>
                  <a:lnTo>
                    <a:pt x="848017" y="622848"/>
                  </a:lnTo>
                  <a:lnTo>
                    <a:pt x="896272" y="631175"/>
                  </a:lnTo>
                  <a:lnTo>
                    <a:pt x="944652" y="639292"/>
                  </a:lnTo>
                </a:path>
                <a:path w="944878" h="639444">
                  <a:moveTo>
                    <a:pt x="373631" y="0"/>
                  </a:moveTo>
                  <a:lnTo>
                    <a:pt x="400915" y="51362"/>
                  </a:lnTo>
                  <a:lnTo>
                    <a:pt x="428322" y="102316"/>
                  </a:lnTo>
                  <a:lnTo>
                    <a:pt x="455938" y="152319"/>
                  </a:lnTo>
                  <a:lnTo>
                    <a:pt x="483853" y="200826"/>
                  </a:lnTo>
                  <a:lnTo>
                    <a:pt x="512155" y="247295"/>
                  </a:lnTo>
                  <a:lnTo>
                    <a:pt x="540930" y="291180"/>
                  </a:lnTo>
                  <a:lnTo>
                    <a:pt x="570267" y="331939"/>
                  </a:lnTo>
                  <a:lnTo>
                    <a:pt x="600255" y="369028"/>
                  </a:lnTo>
                  <a:lnTo>
                    <a:pt x="630980" y="401903"/>
                  </a:lnTo>
                  <a:lnTo>
                    <a:pt x="671674" y="437488"/>
                  </a:lnTo>
                  <a:lnTo>
                    <a:pt x="713596" y="466364"/>
                  </a:lnTo>
                  <a:lnTo>
                    <a:pt x="756549" y="489686"/>
                  </a:lnTo>
                  <a:lnTo>
                    <a:pt x="800339" y="508610"/>
                  </a:lnTo>
                  <a:lnTo>
                    <a:pt x="844772" y="524292"/>
                  </a:lnTo>
                  <a:lnTo>
                    <a:pt x="889651" y="537887"/>
                  </a:lnTo>
                  <a:lnTo>
                    <a:pt x="934782" y="550552"/>
                  </a:lnTo>
                </a:path>
              </a:pathLst>
            </a:custGeom>
            <a:ln w="1905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8" name="object 2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572109" y="2268678"/>
              <a:ext cx="162124" cy="113902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439576" y="2658488"/>
              <a:ext cx="165779" cy="117371"/>
            </a:xfrm>
            <a:prstGeom prst="rect">
              <a:avLst/>
            </a:prstGeom>
          </p:spPr>
        </p:pic>
        <p:sp>
          <p:nvSpPr>
            <p:cNvPr id="30" name="object 30"/>
            <p:cNvSpPr/>
            <p:nvPr/>
          </p:nvSpPr>
          <p:spPr>
            <a:xfrm>
              <a:off x="4900984" y="2655207"/>
              <a:ext cx="944880" cy="558165"/>
            </a:xfrm>
            <a:custGeom>
              <a:rect l="l" t="t" r="r" b="b"/>
              <a:pathLst>
                <a:path w="944878" h="558164">
                  <a:moveTo>
                    <a:pt x="0" y="557796"/>
                  </a:moveTo>
                  <a:lnTo>
                    <a:pt x="34434" y="518750"/>
                  </a:lnTo>
                  <a:lnTo>
                    <a:pt x="68964" y="479859"/>
                  </a:lnTo>
                  <a:lnTo>
                    <a:pt x="103651" y="441356"/>
                  </a:lnTo>
                  <a:lnTo>
                    <a:pt x="138558" y="403472"/>
                  </a:lnTo>
                  <a:lnTo>
                    <a:pt x="173747" y="366441"/>
                  </a:lnTo>
                  <a:lnTo>
                    <a:pt x="209281" y="330494"/>
                  </a:lnTo>
                  <a:lnTo>
                    <a:pt x="245223" y="295864"/>
                  </a:lnTo>
                  <a:lnTo>
                    <a:pt x="281634" y="262783"/>
                  </a:lnTo>
                  <a:lnTo>
                    <a:pt x="318577" y="231485"/>
                  </a:lnTo>
                  <a:lnTo>
                    <a:pt x="356116" y="202201"/>
                  </a:lnTo>
                  <a:lnTo>
                    <a:pt x="394311" y="175163"/>
                  </a:lnTo>
                  <a:lnTo>
                    <a:pt x="433225" y="150604"/>
                  </a:lnTo>
                  <a:lnTo>
                    <a:pt x="476564" y="126813"/>
                  </a:lnTo>
                  <a:lnTo>
                    <a:pt x="520787" y="105947"/>
                  </a:lnTo>
                  <a:lnTo>
                    <a:pt x="565810" y="87705"/>
                  </a:lnTo>
                  <a:lnTo>
                    <a:pt x="611549" y="71784"/>
                  </a:lnTo>
                  <a:lnTo>
                    <a:pt x="657919" y="57883"/>
                  </a:lnTo>
                  <a:lnTo>
                    <a:pt x="704835" y="45700"/>
                  </a:lnTo>
                  <a:lnTo>
                    <a:pt x="752213" y="34934"/>
                  </a:lnTo>
                  <a:lnTo>
                    <a:pt x="799968" y="25283"/>
                  </a:lnTo>
                  <a:lnTo>
                    <a:pt x="848016" y="16444"/>
                  </a:lnTo>
                  <a:lnTo>
                    <a:pt x="896272" y="8117"/>
                  </a:lnTo>
                  <a:lnTo>
                    <a:pt x="944651" y="0"/>
                  </a:lnTo>
                </a:path>
              </a:pathLst>
            </a:custGeom>
            <a:ln w="1905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1" name="object 31"/>
            <p:cNvSpPr/>
            <p:nvPr/>
          </p:nvSpPr>
          <p:spPr>
            <a:xfrm>
              <a:off x="5287304" y="2754814"/>
              <a:ext cx="561340" cy="551180"/>
            </a:xfrm>
            <a:custGeom>
              <a:rect l="l" t="t" r="r" b="b"/>
              <a:pathLst>
                <a:path w="561339" h="551179">
                  <a:moveTo>
                    <a:pt x="0" y="550552"/>
                  </a:moveTo>
                  <a:lnTo>
                    <a:pt x="27284" y="499189"/>
                  </a:lnTo>
                  <a:lnTo>
                    <a:pt x="54690" y="448235"/>
                  </a:lnTo>
                  <a:lnTo>
                    <a:pt x="82307" y="398232"/>
                  </a:lnTo>
                  <a:lnTo>
                    <a:pt x="110222" y="349725"/>
                  </a:lnTo>
                  <a:lnTo>
                    <a:pt x="138523" y="303256"/>
                  </a:lnTo>
                  <a:lnTo>
                    <a:pt x="167299" y="259371"/>
                  </a:lnTo>
                  <a:lnTo>
                    <a:pt x="196636" y="218612"/>
                  </a:lnTo>
                  <a:lnTo>
                    <a:pt x="226624" y="181523"/>
                  </a:lnTo>
                  <a:lnTo>
                    <a:pt x="257349" y="148649"/>
                  </a:lnTo>
                  <a:lnTo>
                    <a:pt x="298043" y="113063"/>
                  </a:lnTo>
                  <a:lnTo>
                    <a:pt x="339965" y="84187"/>
                  </a:lnTo>
                  <a:lnTo>
                    <a:pt x="382918" y="60865"/>
                  </a:lnTo>
                  <a:lnTo>
                    <a:pt x="426708" y="41941"/>
                  </a:lnTo>
                  <a:lnTo>
                    <a:pt x="471141" y="26259"/>
                  </a:lnTo>
                  <a:lnTo>
                    <a:pt x="516020" y="12664"/>
                  </a:lnTo>
                  <a:lnTo>
                    <a:pt x="561151" y="0"/>
                  </a:lnTo>
                </a:path>
              </a:pathLst>
            </a:custGeom>
            <a:ln w="1905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32" name="object 32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579160" y="2755271"/>
              <a:ext cx="141960" cy="114729"/>
            </a:xfrm>
            <a:prstGeom prst="rect">
              <a:avLst/>
            </a:prstGeom>
          </p:spPr>
        </p:pic>
        <p:sp>
          <p:nvSpPr>
            <p:cNvPr id="33" name="object 33"/>
            <p:cNvSpPr/>
            <p:nvPr/>
          </p:nvSpPr>
          <p:spPr>
            <a:xfrm>
              <a:off x="4652836" y="1773237"/>
              <a:ext cx="1253490" cy="1543050"/>
            </a:xfrm>
            <a:custGeom>
              <a:rect l="l" t="t" r="r" b="b"/>
              <a:pathLst>
                <a:path w="1253489" h="1543050">
                  <a:moveTo>
                    <a:pt x="0" y="0"/>
                  </a:moveTo>
                  <a:lnTo>
                    <a:pt x="1253426" y="0"/>
                  </a:lnTo>
                  <a:lnTo>
                    <a:pt x="1253426" y="1542995"/>
                  </a:lnTo>
                  <a:lnTo>
                    <a:pt x="0" y="1542995"/>
                  </a:lnTo>
                  <a:lnTo>
                    <a:pt x="0" y="0"/>
                  </a:lnTo>
                  <a:close/>
                </a:path>
              </a:pathLst>
            </a:custGeom>
            <a:ln w="19049">
              <a:solidFill>
                <a:srgbClr val="FFFF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34" name="object 34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5022581" y="2486312"/>
              <a:ext cx="69807" cy="10054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5669738" y="2489933"/>
              <a:ext cx="69807" cy="102356"/>
            </a:xfrm>
            <a:prstGeom prst="rect">
              <a:avLst/>
            </a:prstGeom>
          </p:spPr>
        </p:pic>
      </p:grpSp>
      <p:sp>
        <p:nvSpPr>
          <p:cNvPr id="36" name="object 36"/>
          <p:cNvSpPr txBox="1"/>
          <p:nvPr/>
        </p:nvSpPr>
        <p:spPr>
          <a:xfrm>
            <a:off x="5628394" y="2794953"/>
            <a:ext cx="18224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2000" b="1" i="1">
                <a:solidFill>
                  <a:srgbClr val="FFFFFF"/>
                </a:solidFill>
                <a:latin typeface="Times New Roman"/>
                <a:cs typeface="Times New Roman"/>
              </a:rPr>
              <a:t>B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5206152" y="3479522"/>
            <a:ext cx="20891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>
                <a:solidFill>
                  <a:srgbClr val="FFFFFF"/>
                </a:solidFill>
                <a:latin typeface="Times New Roman"/>
                <a:cs typeface="Times New Roman"/>
              </a:rPr>
              <a:t>C</a:t>
            </a:r>
            <a:endParaRPr sz="2000">
              <a:latin typeface="Times New Roman"/>
              <a:cs typeface="Times New Roman"/>
            </a:endParaRPr>
          </a:p>
        </p:txBody>
      </p:sp>
      <p:grpSp>
        <p:nvGrpSpPr>
          <p:cNvPr id="38" name="object 38"/>
          <p:cNvGrpSpPr/>
          <p:nvPr/>
        </p:nvGrpSpPr>
        <p:grpSpPr>
          <a:xfrm>
            <a:off x="1970087" y="1803555"/>
            <a:ext cx="2596515" cy="1569720"/>
            <a:chOff x="1970087" y="1803555"/>
            <a:chExt cx="2596515" cy="1569720"/>
          </a:xfrm>
        </p:grpSpPr>
        <p:sp>
          <p:nvSpPr>
            <p:cNvPr id="39" name="object 39"/>
            <p:cNvSpPr/>
            <p:nvPr/>
          </p:nvSpPr>
          <p:spPr>
            <a:xfrm>
              <a:off x="1990891" y="2575522"/>
              <a:ext cx="1187450" cy="3810"/>
            </a:xfrm>
            <a:custGeom>
              <a:rect l="l" t="t" r="r" b="b"/>
              <a:pathLst>
                <a:path w="1187450" h="3810">
                  <a:moveTo>
                    <a:pt x="0" y="3622"/>
                  </a:moveTo>
                  <a:lnTo>
                    <a:pt x="1187159" y="0"/>
                  </a:lnTo>
                </a:path>
              </a:pathLst>
            </a:custGeom>
            <a:ln w="1905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0" name="object 40"/>
            <p:cNvSpPr/>
            <p:nvPr/>
          </p:nvSpPr>
          <p:spPr>
            <a:xfrm>
              <a:off x="1990891" y="1820324"/>
              <a:ext cx="1252220" cy="1543050"/>
            </a:xfrm>
            <a:custGeom>
              <a:rect l="l" t="t" r="r" b="b"/>
              <a:pathLst>
                <a:path w="1252220" h="1543050">
                  <a:moveTo>
                    <a:pt x="0" y="0"/>
                  </a:moveTo>
                  <a:lnTo>
                    <a:pt x="1252016" y="0"/>
                  </a:lnTo>
                  <a:lnTo>
                    <a:pt x="1252016" y="1542995"/>
                  </a:lnTo>
                  <a:lnTo>
                    <a:pt x="0" y="1542995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FFFF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41" name="object 41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2284157" y="2517455"/>
              <a:ext cx="132533" cy="127000"/>
            </a:xfrm>
            <a:prstGeom prst="rect">
              <a:avLst/>
            </a:prstGeom>
          </p:spPr>
        </p:pic>
        <p:pic>
          <p:nvPicPr>
            <p:cNvPr id="42" name="object 42"/>
            <p:cNvPicPr/>
            <p:nvPr/>
          </p:nvPicPr>
          <p:blipFill>
            <a:blip r:embed="rId16"/>
            <a:stretch>
              <a:fillRect/>
            </a:stretch>
          </p:blipFill>
          <p:spPr>
            <a:xfrm>
              <a:off x="2215246" y="2240681"/>
              <a:ext cx="161965" cy="114928"/>
            </a:xfrm>
            <a:prstGeom prst="rect">
              <a:avLst/>
            </a:prstGeom>
          </p:spPr>
        </p:pic>
        <p:pic>
          <p:nvPicPr>
            <p:cNvPr id="43" name="object 43"/>
            <p:cNvPicPr/>
            <p:nvPr/>
          </p:nvPicPr>
          <p:blipFill>
            <a:blip r:embed="rId17"/>
            <a:stretch>
              <a:fillRect/>
            </a:stretch>
          </p:blipFill>
          <p:spPr>
            <a:xfrm>
              <a:off x="2097751" y="2055757"/>
              <a:ext cx="130007" cy="154570"/>
            </a:xfrm>
            <a:prstGeom prst="rect">
              <a:avLst/>
            </a:prstGeom>
          </p:spPr>
        </p:pic>
        <p:sp>
          <p:nvSpPr>
            <p:cNvPr id="44" name="object 44"/>
            <p:cNvSpPr/>
            <p:nvPr/>
          </p:nvSpPr>
          <p:spPr>
            <a:xfrm>
              <a:off x="1990891" y="1860166"/>
              <a:ext cx="660400" cy="547370"/>
            </a:xfrm>
            <a:custGeom>
              <a:rect l="l" t="t" r="r" b="b"/>
              <a:pathLst>
                <a:path w="660400" h="547369">
                  <a:moveTo>
                    <a:pt x="0" y="546930"/>
                  </a:moveTo>
                  <a:lnTo>
                    <a:pt x="23386" y="502279"/>
                  </a:lnTo>
                  <a:lnTo>
                    <a:pt x="47151" y="457983"/>
                  </a:lnTo>
                  <a:lnTo>
                    <a:pt x="71611" y="414393"/>
                  </a:lnTo>
                  <a:lnTo>
                    <a:pt x="97081" y="371865"/>
                  </a:lnTo>
                  <a:lnTo>
                    <a:pt x="123877" y="330751"/>
                  </a:lnTo>
                  <a:lnTo>
                    <a:pt x="152315" y="291406"/>
                  </a:lnTo>
                  <a:lnTo>
                    <a:pt x="182711" y="254183"/>
                  </a:lnTo>
                  <a:lnTo>
                    <a:pt x="215381" y="219436"/>
                  </a:lnTo>
                  <a:lnTo>
                    <a:pt x="250639" y="187518"/>
                  </a:lnTo>
                  <a:lnTo>
                    <a:pt x="288697" y="158666"/>
                  </a:lnTo>
                  <a:lnTo>
                    <a:pt x="329344" y="132643"/>
                  </a:lnTo>
                  <a:lnTo>
                    <a:pt x="372264" y="109096"/>
                  </a:lnTo>
                  <a:lnTo>
                    <a:pt x="417142" y="87671"/>
                  </a:lnTo>
                  <a:lnTo>
                    <a:pt x="463662" y="68015"/>
                  </a:lnTo>
                  <a:lnTo>
                    <a:pt x="511508" y="49773"/>
                  </a:lnTo>
                  <a:lnTo>
                    <a:pt x="560365" y="32592"/>
                  </a:lnTo>
                  <a:lnTo>
                    <a:pt x="609916" y="16119"/>
                  </a:lnTo>
                  <a:lnTo>
                    <a:pt x="659846" y="0"/>
                  </a:lnTo>
                </a:path>
              </a:pathLst>
            </a:custGeom>
            <a:ln w="1905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5" name="object 45"/>
            <p:cNvSpPr/>
            <p:nvPr/>
          </p:nvSpPr>
          <p:spPr>
            <a:xfrm>
              <a:off x="1990891" y="2104655"/>
              <a:ext cx="989965" cy="409575"/>
            </a:xfrm>
            <a:custGeom>
              <a:rect l="l" t="t" r="r" b="b"/>
              <a:pathLst>
                <a:path w="989964" h="409575">
                  <a:moveTo>
                    <a:pt x="0" y="409292"/>
                  </a:moveTo>
                  <a:lnTo>
                    <a:pt x="30191" y="376684"/>
                  </a:lnTo>
                  <a:lnTo>
                    <a:pt x="61381" y="344304"/>
                  </a:lnTo>
                  <a:lnTo>
                    <a:pt x="94567" y="312382"/>
                  </a:lnTo>
                  <a:lnTo>
                    <a:pt x="130748" y="281144"/>
                  </a:lnTo>
                  <a:lnTo>
                    <a:pt x="170921" y="250820"/>
                  </a:lnTo>
                  <a:lnTo>
                    <a:pt x="216086" y="221639"/>
                  </a:lnTo>
                  <a:lnTo>
                    <a:pt x="267239" y="193827"/>
                  </a:lnTo>
                  <a:lnTo>
                    <a:pt x="325380" y="167614"/>
                  </a:lnTo>
                  <a:lnTo>
                    <a:pt x="362050" y="153389"/>
                  </a:lnTo>
                  <a:lnTo>
                    <a:pt x="401116" y="139646"/>
                  </a:lnTo>
                  <a:lnTo>
                    <a:pt x="442396" y="126353"/>
                  </a:lnTo>
                  <a:lnTo>
                    <a:pt x="485703" y="113474"/>
                  </a:lnTo>
                  <a:lnTo>
                    <a:pt x="530855" y="100976"/>
                  </a:lnTo>
                  <a:lnTo>
                    <a:pt x="577666" y="88824"/>
                  </a:lnTo>
                  <a:lnTo>
                    <a:pt x="625952" y="76985"/>
                  </a:lnTo>
                  <a:lnTo>
                    <a:pt x="675529" y="65425"/>
                  </a:lnTo>
                  <a:lnTo>
                    <a:pt x="726212" y="54109"/>
                  </a:lnTo>
                  <a:lnTo>
                    <a:pt x="777817" y="43003"/>
                  </a:lnTo>
                  <a:lnTo>
                    <a:pt x="830160" y="32073"/>
                  </a:lnTo>
                  <a:lnTo>
                    <a:pt x="883056" y="21285"/>
                  </a:lnTo>
                  <a:lnTo>
                    <a:pt x="936320" y="10605"/>
                  </a:lnTo>
                  <a:lnTo>
                    <a:pt x="989769" y="0"/>
                  </a:lnTo>
                </a:path>
              </a:pathLst>
            </a:custGeom>
            <a:ln w="1905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46" name="object 46"/>
            <p:cNvPicPr/>
            <p:nvPr/>
          </p:nvPicPr>
          <p:blipFill>
            <a:blip r:embed="rId18"/>
            <a:stretch>
              <a:fillRect/>
            </a:stretch>
          </p:blipFill>
          <p:spPr>
            <a:xfrm>
              <a:off x="2189868" y="2788191"/>
              <a:ext cx="161965" cy="114928"/>
            </a:xfrm>
            <a:prstGeom prst="rect">
              <a:avLst/>
            </a:prstGeom>
          </p:spPr>
        </p:pic>
        <p:pic>
          <p:nvPicPr>
            <p:cNvPr id="47" name="object 47"/>
            <p:cNvPicPr/>
            <p:nvPr/>
          </p:nvPicPr>
          <p:blipFill>
            <a:blip r:embed="rId19"/>
            <a:stretch>
              <a:fillRect/>
            </a:stretch>
          </p:blipFill>
          <p:spPr>
            <a:xfrm>
              <a:off x="2116954" y="3008612"/>
              <a:ext cx="162972" cy="151871"/>
            </a:xfrm>
            <a:prstGeom prst="rect">
              <a:avLst/>
            </a:prstGeom>
          </p:spPr>
        </p:pic>
        <p:sp>
          <p:nvSpPr>
            <p:cNvPr id="48" name="object 48"/>
            <p:cNvSpPr/>
            <p:nvPr/>
          </p:nvSpPr>
          <p:spPr>
            <a:xfrm>
              <a:off x="1981022" y="2765680"/>
              <a:ext cx="660400" cy="547370"/>
            </a:xfrm>
            <a:custGeom>
              <a:rect l="l" t="t" r="r" b="b"/>
              <a:pathLst>
                <a:path w="660400" h="547370">
                  <a:moveTo>
                    <a:pt x="0" y="0"/>
                  </a:moveTo>
                  <a:lnTo>
                    <a:pt x="23386" y="44650"/>
                  </a:lnTo>
                  <a:lnTo>
                    <a:pt x="47151" y="88947"/>
                  </a:lnTo>
                  <a:lnTo>
                    <a:pt x="71611" y="132536"/>
                  </a:lnTo>
                  <a:lnTo>
                    <a:pt x="97081" y="175064"/>
                  </a:lnTo>
                  <a:lnTo>
                    <a:pt x="123877" y="216178"/>
                  </a:lnTo>
                  <a:lnTo>
                    <a:pt x="152315" y="255523"/>
                  </a:lnTo>
                  <a:lnTo>
                    <a:pt x="182711" y="292746"/>
                  </a:lnTo>
                  <a:lnTo>
                    <a:pt x="215381" y="327493"/>
                  </a:lnTo>
                  <a:lnTo>
                    <a:pt x="250639" y="359411"/>
                  </a:lnTo>
                  <a:lnTo>
                    <a:pt x="288697" y="388263"/>
                  </a:lnTo>
                  <a:lnTo>
                    <a:pt x="329344" y="414286"/>
                  </a:lnTo>
                  <a:lnTo>
                    <a:pt x="372264" y="437833"/>
                  </a:lnTo>
                  <a:lnTo>
                    <a:pt x="417142" y="459258"/>
                  </a:lnTo>
                  <a:lnTo>
                    <a:pt x="463662" y="478914"/>
                  </a:lnTo>
                  <a:lnTo>
                    <a:pt x="511508" y="497156"/>
                  </a:lnTo>
                  <a:lnTo>
                    <a:pt x="560365" y="514337"/>
                  </a:lnTo>
                  <a:lnTo>
                    <a:pt x="609916" y="530810"/>
                  </a:lnTo>
                  <a:lnTo>
                    <a:pt x="659846" y="546930"/>
                  </a:lnTo>
                </a:path>
              </a:pathLst>
            </a:custGeom>
            <a:ln w="1905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9" name="object 49"/>
            <p:cNvSpPr/>
            <p:nvPr/>
          </p:nvSpPr>
          <p:spPr>
            <a:xfrm>
              <a:off x="1979612" y="2642530"/>
              <a:ext cx="989965" cy="409575"/>
            </a:xfrm>
            <a:custGeom>
              <a:rect l="l" t="t" r="r" b="b"/>
              <a:pathLst>
                <a:path w="989964" h="409575">
                  <a:moveTo>
                    <a:pt x="0" y="0"/>
                  </a:moveTo>
                  <a:lnTo>
                    <a:pt x="30191" y="32607"/>
                  </a:lnTo>
                  <a:lnTo>
                    <a:pt x="61381" y="64987"/>
                  </a:lnTo>
                  <a:lnTo>
                    <a:pt x="94567" y="96910"/>
                  </a:lnTo>
                  <a:lnTo>
                    <a:pt x="130748" y="128147"/>
                  </a:lnTo>
                  <a:lnTo>
                    <a:pt x="170921" y="158471"/>
                  </a:lnTo>
                  <a:lnTo>
                    <a:pt x="216086" y="187653"/>
                  </a:lnTo>
                  <a:lnTo>
                    <a:pt x="267239" y="215464"/>
                  </a:lnTo>
                  <a:lnTo>
                    <a:pt x="325380" y="241677"/>
                  </a:lnTo>
                  <a:lnTo>
                    <a:pt x="362050" y="255902"/>
                  </a:lnTo>
                  <a:lnTo>
                    <a:pt x="401116" y="269645"/>
                  </a:lnTo>
                  <a:lnTo>
                    <a:pt x="442396" y="282939"/>
                  </a:lnTo>
                  <a:lnTo>
                    <a:pt x="485703" y="295817"/>
                  </a:lnTo>
                  <a:lnTo>
                    <a:pt x="530855" y="308315"/>
                  </a:lnTo>
                  <a:lnTo>
                    <a:pt x="577666" y="320467"/>
                  </a:lnTo>
                  <a:lnTo>
                    <a:pt x="625952" y="332306"/>
                  </a:lnTo>
                  <a:lnTo>
                    <a:pt x="675529" y="343866"/>
                  </a:lnTo>
                  <a:lnTo>
                    <a:pt x="726212" y="355183"/>
                  </a:lnTo>
                  <a:lnTo>
                    <a:pt x="777817" y="366289"/>
                  </a:lnTo>
                  <a:lnTo>
                    <a:pt x="830160" y="377218"/>
                  </a:lnTo>
                  <a:lnTo>
                    <a:pt x="883056" y="388006"/>
                  </a:lnTo>
                  <a:lnTo>
                    <a:pt x="936320" y="398686"/>
                  </a:lnTo>
                  <a:lnTo>
                    <a:pt x="989769" y="409292"/>
                  </a:lnTo>
                </a:path>
              </a:pathLst>
            </a:custGeom>
            <a:ln w="1905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50" name="object 50"/>
            <p:cNvPicPr/>
            <p:nvPr/>
          </p:nvPicPr>
          <p:blipFill>
            <a:blip r:embed="rId20"/>
            <a:stretch>
              <a:fillRect/>
            </a:stretch>
          </p:blipFill>
          <p:spPr>
            <a:xfrm>
              <a:off x="2136458" y="2529776"/>
              <a:ext cx="69807" cy="100546"/>
            </a:xfrm>
            <a:prstGeom prst="rect">
              <a:avLst/>
            </a:prstGeom>
          </p:spPr>
        </p:pic>
        <p:pic>
          <p:nvPicPr>
            <p:cNvPr id="51" name="object 51"/>
            <p:cNvPicPr/>
            <p:nvPr/>
          </p:nvPicPr>
          <p:blipFill>
            <a:blip r:embed="rId21"/>
            <a:stretch>
              <a:fillRect/>
            </a:stretch>
          </p:blipFill>
          <p:spPr>
            <a:xfrm>
              <a:off x="2758237" y="2526154"/>
              <a:ext cx="69807" cy="100546"/>
            </a:xfrm>
            <a:prstGeom prst="rect">
              <a:avLst/>
            </a:prstGeom>
          </p:spPr>
        </p:pic>
        <p:sp>
          <p:nvSpPr>
            <p:cNvPr id="52" name="object 52"/>
            <p:cNvSpPr/>
            <p:nvPr/>
          </p:nvSpPr>
          <p:spPr>
            <a:xfrm>
              <a:off x="3344422" y="2555600"/>
              <a:ext cx="1187450" cy="5715"/>
            </a:xfrm>
            <a:custGeom>
              <a:rect l="l" t="t" r="r" b="b"/>
              <a:pathLst>
                <a:path w="1187450" h="5714">
                  <a:moveTo>
                    <a:pt x="0" y="5433"/>
                  </a:moveTo>
                  <a:lnTo>
                    <a:pt x="1187159" y="0"/>
                  </a:lnTo>
                </a:path>
              </a:pathLst>
            </a:custGeom>
            <a:ln w="1905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53" name="object 53"/>
            <p:cNvPicPr/>
            <p:nvPr/>
          </p:nvPicPr>
          <p:blipFill>
            <a:blip r:embed="rId22"/>
            <a:stretch>
              <a:fillRect/>
            </a:stretch>
          </p:blipFill>
          <p:spPr>
            <a:xfrm>
              <a:off x="3615129" y="2493842"/>
              <a:ext cx="132663" cy="126987"/>
            </a:xfrm>
            <a:prstGeom prst="rect">
              <a:avLst/>
            </a:prstGeom>
          </p:spPr>
        </p:pic>
        <p:pic>
          <p:nvPicPr>
            <p:cNvPr id="54" name="object 54"/>
            <p:cNvPicPr/>
            <p:nvPr/>
          </p:nvPicPr>
          <p:blipFill>
            <a:blip r:embed="rId23"/>
            <a:stretch>
              <a:fillRect/>
            </a:stretch>
          </p:blipFill>
          <p:spPr>
            <a:xfrm>
              <a:off x="3554502" y="2190699"/>
              <a:ext cx="154901" cy="115018"/>
            </a:xfrm>
            <a:prstGeom prst="rect">
              <a:avLst/>
            </a:prstGeom>
          </p:spPr>
        </p:pic>
        <p:pic>
          <p:nvPicPr>
            <p:cNvPr id="55" name="object 55"/>
            <p:cNvPicPr/>
            <p:nvPr/>
          </p:nvPicPr>
          <p:blipFill>
            <a:blip r:embed="rId24"/>
            <a:stretch>
              <a:fillRect/>
            </a:stretch>
          </p:blipFill>
          <p:spPr>
            <a:xfrm>
              <a:off x="3469906" y="2013999"/>
              <a:ext cx="133366" cy="135931"/>
            </a:xfrm>
            <a:prstGeom prst="rect">
              <a:avLst/>
            </a:prstGeom>
          </p:spPr>
        </p:pic>
        <p:sp>
          <p:nvSpPr>
            <p:cNvPr id="56" name="object 56"/>
            <p:cNvSpPr/>
            <p:nvPr/>
          </p:nvSpPr>
          <p:spPr>
            <a:xfrm>
              <a:off x="3316224" y="1860166"/>
              <a:ext cx="660400" cy="547370"/>
            </a:xfrm>
            <a:custGeom>
              <a:rect l="l" t="t" r="r" b="b"/>
              <a:pathLst>
                <a:path w="660400" h="547369">
                  <a:moveTo>
                    <a:pt x="0" y="546930"/>
                  </a:moveTo>
                  <a:lnTo>
                    <a:pt x="23386" y="502279"/>
                  </a:lnTo>
                  <a:lnTo>
                    <a:pt x="47151" y="457983"/>
                  </a:lnTo>
                  <a:lnTo>
                    <a:pt x="71611" y="414393"/>
                  </a:lnTo>
                  <a:lnTo>
                    <a:pt x="97081" y="371865"/>
                  </a:lnTo>
                  <a:lnTo>
                    <a:pt x="123877" y="330751"/>
                  </a:lnTo>
                  <a:lnTo>
                    <a:pt x="152315" y="291406"/>
                  </a:lnTo>
                  <a:lnTo>
                    <a:pt x="182711" y="254183"/>
                  </a:lnTo>
                  <a:lnTo>
                    <a:pt x="215380" y="219436"/>
                  </a:lnTo>
                  <a:lnTo>
                    <a:pt x="250639" y="187518"/>
                  </a:lnTo>
                  <a:lnTo>
                    <a:pt x="288697" y="158666"/>
                  </a:lnTo>
                  <a:lnTo>
                    <a:pt x="329344" y="132643"/>
                  </a:lnTo>
                  <a:lnTo>
                    <a:pt x="372264" y="109096"/>
                  </a:lnTo>
                  <a:lnTo>
                    <a:pt x="417142" y="87671"/>
                  </a:lnTo>
                  <a:lnTo>
                    <a:pt x="463662" y="68015"/>
                  </a:lnTo>
                  <a:lnTo>
                    <a:pt x="511508" y="49773"/>
                  </a:lnTo>
                  <a:lnTo>
                    <a:pt x="560365" y="32592"/>
                  </a:lnTo>
                  <a:lnTo>
                    <a:pt x="609916" y="16119"/>
                  </a:lnTo>
                  <a:lnTo>
                    <a:pt x="659846" y="0"/>
                  </a:lnTo>
                </a:path>
              </a:pathLst>
            </a:custGeom>
            <a:ln w="1905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7" name="object 57"/>
            <p:cNvSpPr/>
            <p:nvPr/>
          </p:nvSpPr>
          <p:spPr>
            <a:xfrm>
              <a:off x="3344422" y="2072057"/>
              <a:ext cx="989965" cy="409575"/>
            </a:xfrm>
            <a:custGeom>
              <a:rect l="l" t="t" r="r" b="b"/>
              <a:pathLst>
                <a:path w="989964" h="409575">
                  <a:moveTo>
                    <a:pt x="0" y="409292"/>
                  </a:moveTo>
                  <a:lnTo>
                    <a:pt x="30191" y="376684"/>
                  </a:lnTo>
                  <a:lnTo>
                    <a:pt x="61381" y="344304"/>
                  </a:lnTo>
                  <a:lnTo>
                    <a:pt x="94567" y="312382"/>
                  </a:lnTo>
                  <a:lnTo>
                    <a:pt x="130748" y="281144"/>
                  </a:lnTo>
                  <a:lnTo>
                    <a:pt x="170921" y="250820"/>
                  </a:lnTo>
                  <a:lnTo>
                    <a:pt x="216086" y="221638"/>
                  </a:lnTo>
                  <a:lnTo>
                    <a:pt x="267239" y="193827"/>
                  </a:lnTo>
                  <a:lnTo>
                    <a:pt x="325380" y="167614"/>
                  </a:lnTo>
                  <a:lnTo>
                    <a:pt x="362050" y="153389"/>
                  </a:lnTo>
                  <a:lnTo>
                    <a:pt x="401116" y="139646"/>
                  </a:lnTo>
                  <a:lnTo>
                    <a:pt x="442396" y="126353"/>
                  </a:lnTo>
                  <a:lnTo>
                    <a:pt x="485703" y="113474"/>
                  </a:lnTo>
                  <a:lnTo>
                    <a:pt x="530855" y="100976"/>
                  </a:lnTo>
                  <a:lnTo>
                    <a:pt x="577666" y="88824"/>
                  </a:lnTo>
                  <a:lnTo>
                    <a:pt x="625952" y="76985"/>
                  </a:lnTo>
                  <a:lnTo>
                    <a:pt x="675529" y="65425"/>
                  </a:lnTo>
                  <a:lnTo>
                    <a:pt x="726212" y="54109"/>
                  </a:lnTo>
                  <a:lnTo>
                    <a:pt x="777817" y="43003"/>
                  </a:lnTo>
                  <a:lnTo>
                    <a:pt x="830160" y="32073"/>
                  </a:lnTo>
                  <a:lnTo>
                    <a:pt x="883056" y="21285"/>
                  </a:lnTo>
                  <a:lnTo>
                    <a:pt x="936320" y="10605"/>
                  </a:lnTo>
                  <a:lnTo>
                    <a:pt x="989769" y="0"/>
                  </a:lnTo>
                </a:path>
              </a:pathLst>
            </a:custGeom>
            <a:ln w="1905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58" name="object 58"/>
            <p:cNvPicPr/>
            <p:nvPr/>
          </p:nvPicPr>
          <p:blipFill>
            <a:blip r:embed="rId25"/>
            <a:stretch>
              <a:fillRect/>
            </a:stretch>
          </p:blipFill>
          <p:spPr>
            <a:xfrm>
              <a:off x="3554502" y="2814682"/>
              <a:ext cx="199354" cy="118761"/>
            </a:xfrm>
            <a:prstGeom prst="rect">
              <a:avLst/>
            </a:prstGeom>
          </p:spPr>
        </p:pic>
        <p:pic>
          <p:nvPicPr>
            <p:cNvPr id="59" name="object 59"/>
            <p:cNvPicPr/>
            <p:nvPr/>
          </p:nvPicPr>
          <p:blipFill>
            <a:blip r:embed="rId26"/>
            <a:stretch>
              <a:fillRect/>
            </a:stretch>
          </p:blipFill>
          <p:spPr>
            <a:xfrm>
              <a:off x="3469906" y="2981192"/>
              <a:ext cx="133366" cy="135931"/>
            </a:xfrm>
            <a:prstGeom prst="rect">
              <a:avLst/>
            </a:prstGeom>
          </p:spPr>
        </p:pic>
        <p:sp>
          <p:nvSpPr>
            <p:cNvPr id="60" name="object 60"/>
            <p:cNvSpPr/>
            <p:nvPr/>
          </p:nvSpPr>
          <p:spPr>
            <a:xfrm>
              <a:off x="3344422" y="2742137"/>
              <a:ext cx="660400" cy="547370"/>
            </a:xfrm>
            <a:custGeom>
              <a:rect l="l" t="t" r="r" b="b"/>
              <a:pathLst>
                <a:path w="660400" h="547370">
                  <a:moveTo>
                    <a:pt x="0" y="0"/>
                  </a:moveTo>
                  <a:lnTo>
                    <a:pt x="23386" y="44650"/>
                  </a:lnTo>
                  <a:lnTo>
                    <a:pt x="47151" y="88947"/>
                  </a:lnTo>
                  <a:lnTo>
                    <a:pt x="71611" y="132536"/>
                  </a:lnTo>
                  <a:lnTo>
                    <a:pt x="97081" y="175064"/>
                  </a:lnTo>
                  <a:lnTo>
                    <a:pt x="123877" y="216178"/>
                  </a:lnTo>
                  <a:lnTo>
                    <a:pt x="152316" y="255523"/>
                  </a:lnTo>
                  <a:lnTo>
                    <a:pt x="182711" y="292746"/>
                  </a:lnTo>
                  <a:lnTo>
                    <a:pt x="215381" y="327493"/>
                  </a:lnTo>
                  <a:lnTo>
                    <a:pt x="250639" y="359411"/>
                  </a:lnTo>
                  <a:lnTo>
                    <a:pt x="288697" y="388263"/>
                  </a:lnTo>
                  <a:lnTo>
                    <a:pt x="329344" y="414286"/>
                  </a:lnTo>
                  <a:lnTo>
                    <a:pt x="372264" y="437833"/>
                  </a:lnTo>
                  <a:lnTo>
                    <a:pt x="417142" y="459258"/>
                  </a:lnTo>
                  <a:lnTo>
                    <a:pt x="463662" y="478914"/>
                  </a:lnTo>
                  <a:lnTo>
                    <a:pt x="511508" y="497156"/>
                  </a:lnTo>
                  <a:lnTo>
                    <a:pt x="560365" y="514337"/>
                  </a:lnTo>
                  <a:lnTo>
                    <a:pt x="609916" y="530810"/>
                  </a:lnTo>
                  <a:lnTo>
                    <a:pt x="659846" y="546930"/>
                  </a:lnTo>
                </a:path>
              </a:pathLst>
            </a:custGeom>
            <a:ln w="1905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1" name="object 61"/>
            <p:cNvSpPr/>
            <p:nvPr/>
          </p:nvSpPr>
          <p:spPr>
            <a:xfrm>
              <a:off x="3333143" y="2628042"/>
              <a:ext cx="989965" cy="409575"/>
            </a:xfrm>
            <a:custGeom>
              <a:rect l="l" t="t" r="r" b="b"/>
              <a:pathLst>
                <a:path w="989964" h="409575">
                  <a:moveTo>
                    <a:pt x="0" y="0"/>
                  </a:moveTo>
                  <a:lnTo>
                    <a:pt x="30191" y="32607"/>
                  </a:lnTo>
                  <a:lnTo>
                    <a:pt x="61381" y="64987"/>
                  </a:lnTo>
                  <a:lnTo>
                    <a:pt x="94567" y="96910"/>
                  </a:lnTo>
                  <a:lnTo>
                    <a:pt x="130748" y="128147"/>
                  </a:lnTo>
                  <a:lnTo>
                    <a:pt x="170921" y="158471"/>
                  </a:lnTo>
                  <a:lnTo>
                    <a:pt x="216086" y="187653"/>
                  </a:lnTo>
                  <a:lnTo>
                    <a:pt x="267239" y="215464"/>
                  </a:lnTo>
                  <a:lnTo>
                    <a:pt x="325380" y="241677"/>
                  </a:lnTo>
                  <a:lnTo>
                    <a:pt x="362050" y="255902"/>
                  </a:lnTo>
                  <a:lnTo>
                    <a:pt x="401116" y="269645"/>
                  </a:lnTo>
                  <a:lnTo>
                    <a:pt x="442396" y="282939"/>
                  </a:lnTo>
                  <a:lnTo>
                    <a:pt x="485704" y="295817"/>
                  </a:lnTo>
                  <a:lnTo>
                    <a:pt x="530855" y="308315"/>
                  </a:lnTo>
                  <a:lnTo>
                    <a:pt x="577666" y="320467"/>
                  </a:lnTo>
                  <a:lnTo>
                    <a:pt x="625952" y="332306"/>
                  </a:lnTo>
                  <a:lnTo>
                    <a:pt x="675529" y="343866"/>
                  </a:lnTo>
                  <a:lnTo>
                    <a:pt x="726212" y="355183"/>
                  </a:lnTo>
                  <a:lnTo>
                    <a:pt x="777817" y="366289"/>
                  </a:lnTo>
                  <a:lnTo>
                    <a:pt x="830160" y="377218"/>
                  </a:lnTo>
                  <a:lnTo>
                    <a:pt x="883056" y="388006"/>
                  </a:lnTo>
                  <a:lnTo>
                    <a:pt x="936320" y="398686"/>
                  </a:lnTo>
                  <a:lnTo>
                    <a:pt x="989769" y="409292"/>
                  </a:lnTo>
                </a:path>
              </a:pathLst>
            </a:custGeom>
            <a:ln w="1905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2" name="object 62"/>
            <p:cNvSpPr/>
            <p:nvPr/>
          </p:nvSpPr>
          <p:spPr>
            <a:xfrm>
              <a:off x="3304944" y="1813080"/>
              <a:ext cx="1252220" cy="1543050"/>
            </a:xfrm>
            <a:custGeom>
              <a:rect l="l" t="t" r="r" b="b"/>
              <a:pathLst>
                <a:path w="1252220" h="1543050">
                  <a:moveTo>
                    <a:pt x="0" y="0"/>
                  </a:moveTo>
                  <a:lnTo>
                    <a:pt x="1252016" y="0"/>
                  </a:lnTo>
                  <a:lnTo>
                    <a:pt x="1252016" y="1542995"/>
                  </a:lnTo>
                  <a:lnTo>
                    <a:pt x="0" y="1542995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FFFF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63" name="object 63"/>
            <p:cNvPicPr/>
            <p:nvPr/>
          </p:nvPicPr>
          <p:blipFill>
            <a:blip r:embed="rId27"/>
            <a:stretch>
              <a:fillRect/>
            </a:stretch>
          </p:blipFill>
          <p:spPr>
            <a:xfrm>
              <a:off x="3437820" y="2515288"/>
              <a:ext cx="71218" cy="100546"/>
            </a:xfrm>
            <a:prstGeom prst="rect">
              <a:avLst/>
            </a:prstGeom>
          </p:spPr>
        </p:pic>
        <p:pic>
          <p:nvPicPr>
            <p:cNvPr id="64" name="object 64"/>
            <p:cNvPicPr/>
            <p:nvPr/>
          </p:nvPicPr>
          <p:blipFill>
            <a:blip r:embed="rId28"/>
            <a:stretch>
              <a:fillRect/>
            </a:stretch>
          </p:blipFill>
          <p:spPr>
            <a:xfrm>
              <a:off x="4094848" y="2515288"/>
              <a:ext cx="69807" cy="100546"/>
            </a:xfrm>
            <a:prstGeom prst="rect">
              <a:avLst/>
            </a:prstGeom>
          </p:spPr>
        </p:pic>
      </p:grpSp>
      <p:sp>
        <p:nvSpPr>
          <p:cNvPr id="65" name="object 65"/>
          <p:cNvSpPr txBox="1"/>
          <p:nvPr/>
        </p:nvSpPr>
        <p:spPr>
          <a:xfrm>
            <a:off x="2567471" y="3495821"/>
            <a:ext cx="20891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>
                <a:solidFill>
                  <a:srgbClr val="FFFFFF"/>
                </a:solidFill>
                <a:latin typeface="Times New Roman"/>
                <a:cs typeface="Times New Roman"/>
              </a:rPr>
              <a:t>A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66" name="object 66"/>
          <p:cNvSpPr txBox="1"/>
          <p:nvPr/>
        </p:nvSpPr>
        <p:spPr>
          <a:xfrm>
            <a:off x="547040" y="790327"/>
            <a:ext cx="6122035" cy="2077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00000"/>
              </a:lnSpc>
              <a:spcBef>
                <a:spcPts val="100"/>
              </a:spcBef>
            </a:pP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例</a:t>
            </a:r>
            <a:r>
              <a:rPr sz="1800" b="1">
                <a:solidFill>
                  <a:srgbClr val="FFFFFF"/>
                </a:solidFill>
                <a:latin typeface="Times New Roman"/>
                <a:cs typeface="Times New Roman"/>
              </a:rPr>
              <a:t>1.</a:t>
            </a:r>
            <a:r>
              <a:rPr sz="1800" b="1" spc="-114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一负电荷从电场中</a:t>
            </a:r>
            <a:r>
              <a:rPr sz="1800" b="1" i="1">
                <a:solidFill>
                  <a:srgbClr val="FFFFFF"/>
                </a:solidFill>
                <a:latin typeface="Times New Roman"/>
                <a:cs typeface="Times New Roman"/>
              </a:rPr>
              <a:t>A</a:t>
            </a:r>
            <a:r>
              <a:rPr sz="1800" b="1" spc="-5">
                <a:solidFill>
                  <a:srgbClr val="FFFFFF"/>
                </a:solidFill>
                <a:latin typeface="Microsoft JhengHei"/>
                <a:cs typeface="Microsoft JhengHei"/>
              </a:rPr>
              <a:t>点由静止释放，只受电场力作用，沿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电场线运动到</a:t>
            </a:r>
            <a:r>
              <a:rPr sz="1800" b="1" i="1">
                <a:solidFill>
                  <a:srgbClr val="FFFFFF"/>
                </a:solidFill>
                <a:latin typeface="Times New Roman"/>
                <a:cs typeface="Times New Roman"/>
              </a:rPr>
              <a:t>B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点，它运动的速度</a:t>
            </a:r>
            <a:r>
              <a:rPr sz="1800" b="1">
                <a:solidFill>
                  <a:srgbClr val="FFFFFF"/>
                </a:solidFill>
                <a:latin typeface="Times New Roman"/>
                <a:cs typeface="Times New Roman"/>
              </a:rPr>
              <a:t>—</a:t>
            </a:r>
            <a:r>
              <a:rPr sz="1800" b="1" spc="-5">
                <a:solidFill>
                  <a:srgbClr val="FFFFFF"/>
                </a:solidFill>
                <a:latin typeface="Microsoft JhengHei"/>
                <a:cs typeface="Microsoft JhengHei"/>
              </a:rPr>
              <a:t>时间图象如图甲所示。则</a:t>
            </a:r>
            <a:r>
              <a:rPr sz="1800" b="1" spc="-50">
                <a:solidFill>
                  <a:srgbClr val="FFFFFF"/>
                </a:solidFill>
                <a:latin typeface="Microsoft JhengHei"/>
                <a:cs typeface="Microsoft JhengHei"/>
              </a:rPr>
              <a:t> </a:t>
            </a:r>
            <a:r>
              <a:rPr sz="1800" b="1" i="1">
                <a:solidFill>
                  <a:srgbClr val="FFFFFF"/>
                </a:solidFill>
                <a:latin typeface="Times New Roman"/>
                <a:cs typeface="Times New Roman"/>
              </a:rPr>
              <a:t>A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、</a:t>
            </a:r>
            <a:r>
              <a:rPr sz="1800" b="1" i="1">
                <a:solidFill>
                  <a:srgbClr val="FFFFFF"/>
                </a:solidFill>
                <a:latin typeface="Times New Roman"/>
                <a:cs typeface="Times New Roman"/>
              </a:rPr>
              <a:t>B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两点所在区域的电场线可能是图乙中的（</a:t>
            </a:r>
            <a:r>
              <a:rPr sz="1800" b="1" spc="450">
                <a:solidFill>
                  <a:srgbClr val="FFFFFF"/>
                </a:solidFill>
                <a:latin typeface="Microsoft JhengHei"/>
                <a:cs typeface="Microsoft JhengHei"/>
              </a:rPr>
              <a:t>    </a:t>
            </a:r>
            <a:r>
              <a:rPr sz="1800" b="1" spc="-50">
                <a:solidFill>
                  <a:srgbClr val="FFFFFF"/>
                </a:solidFill>
                <a:latin typeface="Microsoft JhengHei"/>
                <a:cs typeface="Microsoft JhengHei"/>
              </a:rPr>
              <a:t>）</a:t>
            </a:r>
            <a:endParaRPr sz="18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1500">
              <a:latin typeface="Microsoft JhengHei"/>
              <a:cs typeface="Microsoft JhengHei"/>
            </a:endParaRPr>
          </a:p>
          <a:p>
            <a:pPr marL="314960">
              <a:lnSpc>
                <a:spcPct val="100000"/>
              </a:lnSpc>
              <a:spcBef>
                <a:spcPts val="5"/>
              </a:spcBef>
            </a:pPr>
            <a:r>
              <a:rPr sz="2000" b="1" i="1">
                <a:solidFill>
                  <a:srgbClr val="FFFFFF"/>
                </a:solidFill>
                <a:latin typeface="Times New Roman"/>
                <a:cs typeface="Times New Roman"/>
              </a:rPr>
              <a:t>v</a:t>
            </a:r>
            <a:endParaRPr sz="20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800">
              <a:latin typeface="Times New Roman"/>
              <a:cs typeface="Times New Roman"/>
            </a:endParaRPr>
          </a:p>
          <a:p>
            <a:pPr marL="1564005">
              <a:lnSpc>
                <a:spcPct val="100000"/>
              </a:lnSpc>
              <a:tabLst>
                <a:tab pos="2236470"/>
                <a:tab pos="2913380"/>
                <a:tab pos="3590290"/>
                <a:tab pos="4398010"/>
                <a:tab pos="5683885"/>
              </a:tabLst>
            </a:pPr>
            <a:r>
              <a:rPr sz="3000" b="1" i="1" spc="-75" baseline="1388">
                <a:solidFill>
                  <a:srgbClr val="FFFFFF"/>
                </a:solidFill>
                <a:latin typeface="Times New Roman"/>
                <a:cs typeface="Times New Roman"/>
              </a:rPr>
              <a:t>A</a:t>
            </a:r>
            <a:r>
              <a:rPr sz="3000" b="1" i="1" baseline="1388">
                <a:solidFill>
                  <a:srgbClr val="FFFFFF"/>
                </a:solidFill>
                <a:latin typeface="Times New Roman"/>
                <a:cs typeface="Times New Roman"/>
              </a:rPr>
              <a:t>	</a:t>
            </a:r>
            <a:r>
              <a:rPr sz="2000" b="1" i="1" spc="-50">
                <a:solidFill>
                  <a:srgbClr val="FFFFFF"/>
                </a:solidFill>
                <a:latin typeface="Times New Roman"/>
                <a:cs typeface="Times New Roman"/>
              </a:rPr>
              <a:t>B</a:t>
            </a:r>
            <a:r>
              <a:rPr sz="2000" b="1" i="1">
                <a:solidFill>
                  <a:srgbClr val="FFFFFF"/>
                </a:solidFill>
                <a:latin typeface="Times New Roman"/>
                <a:cs typeface="Times New Roman"/>
              </a:rPr>
              <a:t>	</a:t>
            </a:r>
            <a:r>
              <a:rPr sz="2000" b="1" i="1" spc="-50">
                <a:solidFill>
                  <a:srgbClr val="FFFFFF"/>
                </a:solidFill>
                <a:latin typeface="Times New Roman"/>
                <a:cs typeface="Times New Roman"/>
              </a:rPr>
              <a:t>A</a:t>
            </a:r>
            <a:r>
              <a:rPr sz="2000" b="1" i="1">
                <a:solidFill>
                  <a:srgbClr val="FFFFFF"/>
                </a:solidFill>
                <a:latin typeface="Times New Roman"/>
                <a:cs typeface="Times New Roman"/>
              </a:rPr>
              <a:t>	</a:t>
            </a:r>
            <a:r>
              <a:rPr sz="3000" b="1" i="1" spc="-75" baseline="1388">
                <a:solidFill>
                  <a:srgbClr val="FFFFFF"/>
                </a:solidFill>
                <a:latin typeface="Times New Roman"/>
                <a:cs typeface="Times New Roman"/>
              </a:rPr>
              <a:t>B</a:t>
            </a:r>
            <a:r>
              <a:rPr sz="3000" b="1" i="1" baseline="1388">
                <a:solidFill>
                  <a:srgbClr val="FFFFFF"/>
                </a:solidFill>
                <a:latin typeface="Times New Roman"/>
                <a:cs typeface="Times New Roman"/>
              </a:rPr>
              <a:t>	</a:t>
            </a:r>
            <a:r>
              <a:rPr sz="3000" b="1" i="1" spc="-75" baseline="1388">
                <a:solidFill>
                  <a:srgbClr val="FFFFFF"/>
                </a:solidFill>
                <a:latin typeface="Times New Roman"/>
                <a:cs typeface="Times New Roman"/>
              </a:rPr>
              <a:t>A</a:t>
            </a:r>
            <a:r>
              <a:rPr sz="3000" b="1" i="1" baseline="1388">
                <a:solidFill>
                  <a:srgbClr val="FFFFFF"/>
                </a:solidFill>
                <a:latin typeface="Times New Roman"/>
                <a:cs typeface="Times New Roman"/>
              </a:rPr>
              <a:t>	</a:t>
            </a:r>
            <a:r>
              <a:rPr sz="3000" b="1" i="1" spc="-75" baseline="1388">
                <a:solidFill>
                  <a:srgbClr val="FFFFFF"/>
                </a:solidFill>
                <a:latin typeface="Times New Roman"/>
                <a:cs typeface="Times New Roman"/>
              </a:rPr>
              <a:t>A</a:t>
            </a:r>
            <a:endParaRPr sz="3000" baseline="1388">
              <a:latin typeface="Times New Roman"/>
              <a:cs typeface="Times New Roman"/>
            </a:endParaRPr>
          </a:p>
        </p:txBody>
      </p:sp>
      <p:sp>
        <p:nvSpPr>
          <p:cNvPr id="67" name="object 67"/>
          <p:cNvSpPr txBox="1"/>
          <p:nvPr/>
        </p:nvSpPr>
        <p:spPr>
          <a:xfrm>
            <a:off x="3944224" y="3428813"/>
            <a:ext cx="19494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>
                <a:solidFill>
                  <a:srgbClr val="FFFFFF"/>
                </a:solidFill>
                <a:latin typeface="Times New Roman"/>
                <a:cs typeface="Times New Roman"/>
              </a:rPr>
              <a:t>B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68" name="object 68"/>
          <p:cNvSpPr txBox="1">
            <a:spLocks noGrp="1"/>
          </p:cNvSpPr>
          <p:nvPr>
            <p:ph type="title"/>
          </p:nvPr>
        </p:nvSpPr>
        <p:spPr>
          <a:xfrm>
            <a:off x="547052" y="357659"/>
            <a:ext cx="9779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>
                <a:latin typeface="Times New Roman"/>
                <a:cs typeface="Times New Roman"/>
              </a:rPr>
              <a:t>1.</a:t>
            </a:r>
            <a:r>
              <a:rPr spc="-20"/>
              <a:t>场线类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94929" y="2060017"/>
            <a:ext cx="1053465" cy="1206500"/>
            <a:chOff x="694929" y="2060017"/>
            <a:chExt cx="1053465" cy="1206500"/>
          </a:xfrm>
        </p:grpSpPr>
        <p:sp>
          <p:nvSpPr>
            <p:cNvPr id="3" name="object 3"/>
            <p:cNvSpPr/>
            <p:nvPr/>
          </p:nvSpPr>
          <p:spPr>
            <a:xfrm>
              <a:off x="694918" y="2060028"/>
              <a:ext cx="1053465" cy="1206500"/>
            </a:xfrm>
            <a:custGeom>
              <a:rect l="l" t="t" r="r" b="b"/>
              <a:pathLst>
                <a:path w="1053464" h="1206500">
                  <a:moveTo>
                    <a:pt x="1053058" y="1181011"/>
                  </a:moveTo>
                  <a:lnTo>
                    <a:pt x="976884" y="1155534"/>
                  </a:lnTo>
                  <a:lnTo>
                    <a:pt x="976858" y="1171409"/>
                  </a:lnTo>
                  <a:lnTo>
                    <a:pt x="40309" y="1170482"/>
                  </a:lnTo>
                  <a:lnTo>
                    <a:pt x="34925" y="76149"/>
                  </a:lnTo>
                  <a:lnTo>
                    <a:pt x="50800" y="76073"/>
                  </a:lnTo>
                  <a:lnTo>
                    <a:pt x="25031" y="0"/>
                  </a:lnTo>
                  <a:lnTo>
                    <a:pt x="8178" y="51384"/>
                  </a:lnTo>
                  <a:lnTo>
                    <a:pt x="0" y="76314"/>
                  </a:lnTo>
                  <a:lnTo>
                    <a:pt x="15875" y="76238"/>
                  </a:lnTo>
                  <a:lnTo>
                    <a:pt x="21361" y="1189215"/>
                  </a:lnTo>
                  <a:lnTo>
                    <a:pt x="30873" y="1189177"/>
                  </a:lnTo>
                  <a:lnTo>
                    <a:pt x="30873" y="1189520"/>
                  </a:lnTo>
                  <a:lnTo>
                    <a:pt x="976845" y="1190459"/>
                  </a:lnTo>
                  <a:lnTo>
                    <a:pt x="976833" y="1206334"/>
                  </a:lnTo>
                  <a:lnTo>
                    <a:pt x="1001636" y="1198092"/>
                  </a:lnTo>
                  <a:lnTo>
                    <a:pt x="1053058" y="1181011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735560" y="2528754"/>
              <a:ext cx="800100" cy="701675"/>
            </a:xfrm>
            <a:custGeom>
              <a:rect l="l" t="t" r="r" b="b"/>
              <a:pathLst>
                <a:path w="800100" h="701675">
                  <a:moveTo>
                    <a:pt x="0" y="701069"/>
                  </a:moveTo>
                  <a:lnTo>
                    <a:pt x="54745" y="691898"/>
                  </a:lnTo>
                  <a:lnTo>
                    <a:pt x="109165" y="682319"/>
                  </a:lnTo>
                  <a:lnTo>
                    <a:pt x="162819" y="671797"/>
                  </a:lnTo>
                  <a:lnTo>
                    <a:pt x="215260" y="659800"/>
                  </a:lnTo>
                  <a:lnTo>
                    <a:pt x="266047" y="645794"/>
                  </a:lnTo>
                  <a:lnTo>
                    <a:pt x="314735" y="629247"/>
                  </a:lnTo>
                  <a:lnTo>
                    <a:pt x="360881" y="609626"/>
                  </a:lnTo>
                  <a:lnTo>
                    <a:pt x="404491" y="587969"/>
                  </a:lnTo>
                  <a:lnTo>
                    <a:pt x="445934" y="565139"/>
                  </a:lnTo>
                  <a:lnTo>
                    <a:pt x="485312" y="540336"/>
                  </a:lnTo>
                  <a:lnTo>
                    <a:pt x="522728" y="512761"/>
                  </a:lnTo>
                  <a:lnTo>
                    <a:pt x="558284" y="481613"/>
                  </a:lnTo>
                  <a:lnTo>
                    <a:pt x="592083" y="446093"/>
                  </a:lnTo>
                  <a:lnTo>
                    <a:pt x="624228" y="405401"/>
                  </a:lnTo>
                  <a:lnTo>
                    <a:pt x="647813" y="369722"/>
                  </a:lnTo>
                  <a:lnTo>
                    <a:pt x="669929" y="330707"/>
                  </a:lnTo>
                  <a:lnTo>
                    <a:pt x="690769" y="288782"/>
                  </a:lnTo>
                  <a:lnTo>
                    <a:pt x="710525" y="244373"/>
                  </a:lnTo>
                  <a:lnTo>
                    <a:pt x="729389" y="197906"/>
                  </a:lnTo>
                  <a:lnTo>
                    <a:pt x="747556" y="149809"/>
                  </a:lnTo>
                  <a:lnTo>
                    <a:pt x="765217" y="100508"/>
                  </a:lnTo>
                  <a:lnTo>
                    <a:pt x="782564" y="50430"/>
                  </a:lnTo>
                  <a:lnTo>
                    <a:pt x="799792" y="0"/>
                  </a:lnTo>
                </a:path>
              </a:pathLst>
            </a:custGeom>
            <a:ln w="1905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1631232" y="2877215"/>
            <a:ext cx="9652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i="1">
                <a:solidFill>
                  <a:srgbClr val="FFFFFF"/>
                </a:solidFill>
                <a:latin typeface="Times New Roman"/>
                <a:cs typeface="Times New Roman"/>
              </a:rPr>
              <a:t>t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47040" y="790327"/>
            <a:ext cx="6122035" cy="150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00000"/>
              </a:lnSpc>
              <a:spcBef>
                <a:spcPts val="100"/>
              </a:spcBef>
            </a:pP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例</a:t>
            </a:r>
            <a:r>
              <a:rPr sz="1800" b="1">
                <a:solidFill>
                  <a:srgbClr val="FFFFFF"/>
                </a:solidFill>
                <a:latin typeface="Times New Roman"/>
                <a:cs typeface="Times New Roman"/>
              </a:rPr>
              <a:t>1.</a:t>
            </a:r>
            <a:r>
              <a:rPr sz="1800" b="1" spc="-114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一负电荷从电场中</a:t>
            </a:r>
            <a:r>
              <a:rPr sz="1800" b="1" i="1">
                <a:solidFill>
                  <a:srgbClr val="FFFFFF"/>
                </a:solidFill>
                <a:latin typeface="Times New Roman"/>
                <a:cs typeface="Times New Roman"/>
              </a:rPr>
              <a:t>A</a:t>
            </a:r>
            <a:r>
              <a:rPr sz="1800" b="1" spc="-5">
                <a:solidFill>
                  <a:srgbClr val="FFFFFF"/>
                </a:solidFill>
                <a:latin typeface="Microsoft JhengHei"/>
                <a:cs typeface="Microsoft JhengHei"/>
              </a:rPr>
              <a:t>点由静止释放，只受电场力作用，沿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电场线运动到</a:t>
            </a:r>
            <a:r>
              <a:rPr sz="1800" b="1" i="1">
                <a:solidFill>
                  <a:srgbClr val="FFFFFF"/>
                </a:solidFill>
                <a:latin typeface="Times New Roman"/>
                <a:cs typeface="Times New Roman"/>
              </a:rPr>
              <a:t>B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点，它运动的速度</a:t>
            </a:r>
            <a:r>
              <a:rPr sz="1800" b="1">
                <a:solidFill>
                  <a:srgbClr val="FFFFFF"/>
                </a:solidFill>
                <a:latin typeface="Times New Roman"/>
                <a:cs typeface="Times New Roman"/>
              </a:rPr>
              <a:t>—</a:t>
            </a:r>
            <a:r>
              <a:rPr sz="1800" b="1" spc="-5">
                <a:solidFill>
                  <a:srgbClr val="FFFFFF"/>
                </a:solidFill>
                <a:latin typeface="Microsoft JhengHei"/>
                <a:cs typeface="Microsoft JhengHei"/>
              </a:rPr>
              <a:t>时间图象如图甲所示。则</a:t>
            </a:r>
            <a:r>
              <a:rPr sz="1800" b="1" spc="-50">
                <a:solidFill>
                  <a:srgbClr val="FFFFFF"/>
                </a:solidFill>
                <a:latin typeface="Microsoft JhengHei"/>
                <a:cs typeface="Microsoft JhengHei"/>
              </a:rPr>
              <a:t> </a:t>
            </a:r>
            <a:r>
              <a:rPr sz="1800" b="1" i="1">
                <a:solidFill>
                  <a:srgbClr val="FFFFFF"/>
                </a:solidFill>
                <a:latin typeface="Times New Roman"/>
                <a:cs typeface="Times New Roman"/>
              </a:rPr>
              <a:t>A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、</a:t>
            </a:r>
            <a:r>
              <a:rPr sz="1800" b="1" i="1">
                <a:solidFill>
                  <a:srgbClr val="FFFFFF"/>
                </a:solidFill>
                <a:latin typeface="Times New Roman"/>
                <a:cs typeface="Times New Roman"/>
              </a:rPr>
              <a:t>B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两点所在区域的电场线可能是图乙中的（</a:t>
            </a:r>
            <a:r>
              <a:rPr sz="1800" b="1" spc="450">
                <a:solidFill>
                  <a:srgbClr val="FFFFFF"/>
                </a:solidFill>
                <a:latin typeface="Microsoft JhengHei"/>
                <a:cs typeface="Microsoft JhengHei"/>
              </a:rPr>
              <a:t> </a:t>
            </a:r>
            <a:r>
              <a:rPr sz="1800" b="1">
                <a:solidFill>
                  <a:srgbClr val="FFFF00"/>
                </a:solidFill>
                <a:latin typeface="Times New Roman"/>
                <a:cs typeface="Times New Roman"/>
              </a:rPr>
              <a:t>C</a:t>
            </a:r>
            <a:r>
              <a:rPr sz="1800" b="1" spc="450">
                <a:solidFill>
                  <a:srgbClr val="FFFF00"/>
                </a:solidFill>
                <a:latin typeface="Times New Roman"/>
                <a:cs typeface="Times New Roman"/>
              </a:rPr>
              <a:t> </a:t>
            </a:r>
            <a:r>
              <a:rPr sz="1800" b="1" spc="-50">
                <a:solidFill>
                  <a:srgbClr val="FFFFFF"/>
                </a:solidFill>
                <a:latin typeface="Microsoft JhengHei"/>
                <a:cs typeface="Microsoft JhengHei"/>
              </a:rPr>
              <a:t>）</a:t>
            </a:r>
            <a:endParaRPr sz="18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1500">
              <a:latin typeface="Microsoft JhengHei"/>
              <a:cs typeface="Microsoft JhengHei"/>
            </a:endParaRPr>
          </a:p>
          <a:p>
            <a:pPr marL="314960">
              <a:lnSpc>
                <a:spcPct val="100000"/>
              </a:lnSpc>
              <a:spcBef>
                <a:spcPts val="5"/>
              </a:spcBef>
            </a:pPr>
            <a:r>
              <a:rPr sz="2000" b="1" i="1">
                <a:solidFill>
                  <a:srgbClr val="FFFFFF"/>
                </a:solidFill>
                <a:latin typeface="Times New Roman"/>
                <a:cs typeface="Times New Roman"/>
              </a:rPr>
              <a:t>v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21417" y="3048408"/>
            <a:ext cx="20891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i="1">
                <a:solidFill>
                  <a:srgbClr val="FFFFFF"/>
                </a:solidFill>
                <a:latin typeface="Times New Roman"/>
                <a:cs typeface="Times New Roman"/>
              </a:rPr>
              <a:t>O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934308" y="3376893"/>
            <a:ext cx="2794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>
                <a:solidFill>
                  <a:srgbClr val="FFFFFF"/>
                </a:solidFill>
                <a:latin typeface="Microsoft JhengHei"/>
                <a:cs typeface="Microsoft JhengHei"/>
              </a:rPr>
              <a:t>甲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6542764" y="3459600"/>
            <a:ext cx="20891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>
                <a:solidFill>
                  <a:srgbClr val="FFFFFF"/>
                </a:solidFill>
                <a:latin typeface="Times New Roman"/>
                <a:cs typeface="Times New Roman"/>
              </a:rPr>
              <a:t>D</a:t>
            </a:r>
            <a:endParaRPr sz="2000">
              <a:latin typeface="Times New Roman"/>
              <a:cs typeface="Times New Roman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5974283" y="1763712"/>
            <a:ext cx="1271270" cy="1564005"/>
            <a:chOff x="5974283" y="1763712"/>
            <a:chExt cx="1271270" cy="1564005"/>
          </a:xfrm>
        </p:grpSpPr>
        <p:sp>
          <p:nvSpPr>
            <p:cNvPr id="11" name="object 11"/>
            <p:cNvSpPr/>
            <p:nvPr/>
          </p:nvSpPr>
          <p:spPr>
            <a:xfrm>
              <a:off x="5983808" y="2504892"/>
              <a:ext cx="1187450" cy="3810"/>
            </a:xfrm>
            <a:custGeom>
              <a:rect l="l" t="t" r="r" b="b"/>
              <a:pathLst>
                <a:path w="1187450" h="3810">
                  <a:moveTo>
                    <a:pt x="0" y="3621"/>
                  </a:moveTo>
                  <a:lnTo>
                    <a:pt x="1187159" y="0"/>
                  </a:lnTo>
                </a:path>
              </a:pathLst>
            </a:custGeom>
            <a:ln w="1905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2" name="object 1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6688642" y="2443134"/>
              <a:ext cx="132663" cy="126987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786295" y="2285791"/>
              <a:ext cx="140754" cy="120082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6227725" y="1773237"/>
              <a:ext cx="943610" cy="657860"/>
            </a:xfrm>
            <a:custGeom>
              <a:rect l="l" t="t" r="r" b="b"/>
              <a:pathLst>
                <a:path w="943609" h="657860">
                  <a:moveTo>
                    <a:pt x="0" y="99606"/>
                  </a:moveTo>
                  <a:lnTo>
                    <a:pt x="34383" y="138652"/>
                  </a:lnTo>
                  <a:lnTo>
                    <a:pt x="68861" y="177542"/>
                  </a:lnTo>
                  <a:lnTo>
                    <a:pt x="103496" y="216046"/>
                  </a:lnTo>
                  <a:lnTo>
                    <a:pt x="138351" y="253930"/>
                  </a:lnTo>
                  <a:lnTo>
                    <a:pt x="173488" y="290961"/>
                  </a:lnTo>
                  <a:lnTo>
                    <a:pt x="208969" y="326908"/>
                  </a:lnTo>
                  <a:lnTo>
                    <a:pt x="244857" y="361538"/>
                  </a:lnTo>
                  <a:lnTo>
                    <a:pt x="281214" y="394618"/>
                  </a:lnTo>
                  <a:lnTo>
                    <a:pt x="318102" y="425917"/>
                  </a:lnTo>
                  <a:lnTo>
                    <a:pt x="355584" y="455201"/>
                  </a:lnTo>
                  <a:lnTo>
                    <a:pt x="393722" y="482239"/>
                  </a:lnTo>
                  <a:lnTo>
                    <a:pt x="432579" y="506797"/>
                  </a:lnTo>
                  <a:lnTo>
                    <a:pt x="475853" y="530588"/>
                  </a:lnTo>
                  <a:lnTo>
                    <a:pt x="520010" y="551454"/>
                  </a:lnTo>
                  <a:lnTo>
                    <a:pt x="564966" y="569697"/>
                  </a:lnTo>
                  <a:lnTo>
                    <a:pt x="610636" y="585618"/>
                  </a:lnTo>
                  <a:lnTo>
                    <a:pt x="656937" y="599519"/>
                  </a:lnTo>
                  <a:lnTo>
                    <a:pt x="703783" y="611701"/>
                  </a:lnTo>
                  <a:lnTo>
                    <a:pt x="751091" y="622468"/>
                  </a:lnTo>
                  <a:lnTo>
                    <a:pt x="798775" y="632119"/>
                  </a:lnTo>
                  <a:lnTo>
                    <a:pt x="846751" y="640957"/>
                  </a:lnTo>
                  <a:lnTo>
                    <a:pt x="894935" y="649285"/>
                  </a:lnTo>
                  <a:lnTo>
                    <a:pt x="943242" y="657402"/>
                  </a:lnTo>
                </a:path>
                <a:path w="943609" h="657860">
                  <a:moveTo>
                    <a:pt x="370811" y="0"/>
                  </a:moveTo>
                  <a:lnTo>
                    <a:pt x="398027" y="51362"/>
                  </a:lnTo>
                  <a:lnTo>
                    <a:pt x="425365" y="102316"/>
                  </a:lnTo>
                  <a:lnTo>
                    <a:pt x="452912" y="152319"/>
                  </a:lnTo>
                  <a:lnTo>
                    <a:pt x="480757" y="200826"/>
                  </a:lnTo>
                  <a:lnTo>
                    <a:pt x="508987" y="247295"/>
                  </a:lnTo>
                  <a:lnTo>
                    <a:pt x="537690" y="291180"/>
                  </a:lnTo>
                  <a:lnTo>
                    <a:pt x="566954" y="331939"/>
                  </a:lnTo>
                  <a:lnTo>
                    <a:pt x="596866" y="369028"/>
                  </a:lnTo>
                  <a:lnTo>
                    <a:pt x="627514" y="401903"/>
                  </a:lnTo>
                  <a:lnTo>
                    <a:pt x="668106" y="437488"/>
                  </a:lnTo>
                  <a:lnTo>
                    <a:pt x="709922" y="466364"/>
                  </a:lnTo>
                  <a:lnTo>
                    <a:pt x="752768" y="489686"/>
                  </a:lnTo>
                  <a:lnTo>
                    <a:pt x="796448" y="508610"/>
                  </a:lnTo>
                  <a:lnTo>
                    <a:pt x="840769" y="524292"/>
                  </a:lnTo>
                  <a:lnTo>
                    <a:pt x="885535" y="537887"/>
                  </a:lnTo>
                  <a:lnTo>
                    <a:pt x="930553" y="550552"/>
                  </a:lnTo>
                </a:path>
              </a:pathLst>
            </a:custGeom>
            <a:ln w="1905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5" name="object 1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88481" y="2178429"/>
              <a:ext cx="147134" cy="118194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786295" y="2638321"/>
              <a:ext cx="140754" cy="120082"/>
            </a:xfrm>
            <a:prstGeom prst="rect">
              <a:avLst/>
            </a:prstGeom>
          </p:spPr>
        </p:pic>
        <p:sp>
          <p:nvSpPr>
            <p:cNvPr id="17" name="object 17"/>
            <p:cNvSpPr/>
            <p:nvPr/>
          </p:nvSpPr>
          <p:spPr>
            <a:xfrm>
              <a:off x="6227725" y="2615364"/>
              <a:ext cx="943610" cy="558165"/>
            </a:xfrm>
            <a:custGeom>
              <a:rect l="l" t="t" r="r" b="b"/>
              <a:pathLst>
                <a:path w="943609" h="558164">
                  <a:moveTo>
                    <a:pt x="0" y="557796"/>
                  </a:moveTo>
                  <a:lnTo>
                    <a:pt x="34383" y="518750"/>
                  </a:lnTo>
                  <a:lnTo>
                    <a:pt x="68861" y="479859"/>
                  </a:lnTo>
                  <a:lnTo>
                    <a:pt x="103496" y="441356"/>
                  </a:lnTo>
                  <a:lnTo>
                    <a:pt x="138351" y="403472"/>
                  </a:lnTo>
                  <a:lnTo>
                    <a:pt x="173488" y="366441"/>
                  </a:lnTo>
                  <a:lnTo>
                    <a:pt x="208969" y="330494"/>
                  </a:lnTo>
                  <a:lnTo>
                    <a:pt x="244857" y="295864"/>
                  </a:lnTo>
                  <a:lnTo>
                    <a:pt x="281214" y="262784"/>
                  </a:lnTo>
                  <a:lnTo>
                    <a:pt x="318102" y="231485"/>
                  </a:lnTo>
                  <a:lnTo>
                    <a:pt x="355584" y="202201"/>
                  </a:lnTo>
                  <a:lnTo>
                    <a:pt x="393722" y="175163"/>
                  </a:lnTo>
                  <a:lnTo>
                    <a:pt x="432579" y="150605"/>
                  </a:lnTo>
                  <a:lnTo>
                    <a:pt x="475853" y="126813"/>
                  </a:lnTo>
                  <a:lnTo>
                    <a:pt x="520010" y="105947"/>
                  </a:lnTo>
                  <a:lnTo>
                    <a:pt x="564966" y="87705"/>
                  </a:lnTo>
                  <a:lnTo>
                    <a:pt x="610636" y="71784"/>
                  </a:lnTo>
                  <a:lnTo>
                    <a:pt x="656937" y="57883"/>
                  </a:lnTo>
                  <a:lnTo>
                    <a:pt x="703783" y="45700"/>
                  </a:lnTo>
                  <a:lnTo>
                    <a:pt x="751091" y="34934"/>
                  </a:lnTo>
                  <a:lnTo>
                    <a:pt x="798775" y="25283"/>
                  </a:lnTo>
                  <a:lnTo>
                    <a:pt x="846751" y="16444"/>
                  </a:lnTo>
                  <a:lnTo>
                    <a:pt x="894935" y="8117"/>
                  </a:lnTo>
                  <a:lnTo>
                    <a:pt x="943242" y="0"/>
                  </a:lnTo>
                </a:path>
              </a:pathLst>
            </a:custGeom>
            <a:ln w="1905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6592896" y="2716783"/>
              <a:ext cx="560070" cy="551180"/>
            </a:xfrm>
            <a:custGeom>
              <a:rect l="l" t="t" r="r" b="b"/>
              <a:pathLst>
                <a:path w="560070" h="551179">
                  <a:moveTo>
                    <a:pt x="0" y="550552"/>
                  </a:moveTo>
                  <a:lnTo>
                    <a:pt x="27215" y="499189"/>
                  </a:lnTo>
                  <a:lnTo>
                    <a:pt x="54553" y="448235"/>
                  </a:lnTo>
                  <a:lnTo>
                    <a:pt x="82100" y="398232"/>
                  </a:lnTo>
                  <a:lnTo>
                    <a:pt x="109945" y="349725"/>
                  </a:lnTo>
                  <a:lnTo>
                    <a:pt x="138175" y="303256"/>
                  </a:lnTo>
                  <a:lnTo>
                    <a:pt x="166879" y="259371"/>
                  </a:lnTo>
                  <a:lnTo>
                    <a:pt x="196142" y="218612"/>
                  </a:lnTo>
                  <a:lnTo>
                    <a:pt x="226054" y="181523"/>
                  </a:lnTo>
                  <a:lnTo>
                    <a:pt x="256702" y="148649"/>
                  </a:lnTo>
                  <a:lnTo>
                    <a:pt x="297294" y="113063"/>
                  </a:lnTo>
                  <a:lnTo>
                    <a:pt x="339110" y="84187"/>
                  </a:lnTo>
                  <a:lnTo>
                    <a:pt x="381956" y="60865"/>
                  </a:lnTo>
                  <a:lnTo>
                    <a:pt x="425636" y="41941"/>
                  </a:lnTo>
                  <a:lnTo>
                    <a:pt x="469957" y="26259"/>
                  </a:lnTo>
                  <a:lnTo>
                    <a:pt x="514723" y="12664"/>
                  </a:lnTo>
                  <a:lnTo>
                    <a:pt x="559741" y="0"/>
                  </a:lnTo>
                </a:path>
              </a:pathLst>
            </a:custGeom>
            <a:ln w="1905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9" name="object 1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88481" y="2747570"/>
              <a:ext cx="147134" cy="118194"/>
            </a:xfrm>
            <a:prstGeom prst="rect">
              <a:avLst/>
            </a:prstGeom>
          </p:spPr>
        </p:pic>
        <p:sp>
          <p:nvSpPr>
            <p:cNvPr id="20" name="object 20"/>
            <p:cNvSpPr/>
            <p:nvPr/>
          </p:nvSpPr>
          <p:spPr>
            <a:xfrm>
              <a:off x="5983808" y="1773237"/>
              <a:ext cx="1252220" cy="1544955"/>
            </a:xfrm>
            <a:custGeom>
              <a:rect l="l" t="t" r="r" b="b"/>
              <a:pathLst>
                <a:path w="1252220" h="1544954">
                  <a:moveTo>
                    <a:pt x="0" y="0"/>
                  </a:moveTo>
                  <a:lnTo>
                    <a:pt x="1252016" y="0"/>
                  </a:lnTo>
                  <a:lnTo>
                    <a:pt x="1252016" y="1544806"/>
                  </a:lnTo>
                  <a:lnTo>
                    <a:pt x="0" y="1544806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FFFF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1" name="object 21"/>
          <p:cNvSpPr txBox="1"/>
          <p:nvPr/>
        </p:nvSpPr>
        <p:spPr>
          <a:xfrm>
            <a:off x="6231138" y="2534165"/>
            <a:ext cx="18224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2000" b="1" i="1">
                <a:solidFill>
                  <a:srgbClr val="FFFFFF"/>
                </a:solidFill>
                <a:latin typeface="Times New Roman"/>
                <a:cs typeface="Times New Roman"/>
              </a:rPr>
              <a:t>A</a:t>
            </a:r>
            <a:endParaRPr sz="2000">
              <a:latin typeface="Times New Roman"/>
              <a:cs typeface="Times New Roman"/>
            </a:endParaRPr>
          </a:p>
        </p:txBody>
      </p:sp>
      <p:grpSp>
        <p:nvGrpSpPr>
          <p:cNvPr id="22" name="object 22"/>
          <p:cNvGrpSpPr/>
          <p:nvPr/>
        </p:nvGrpSpPr>
        <p:grpSpPr>
          <a:xfrm>
            <a:off x="6316895" y="2471823"/>
            <a:ext cx="767715" cy="104775"/>
            <a:chOff x="6316895" y="2471823"/>
            <a:chExt cx="767715" cy="104775"/>
          </a:xfrm>
        </p:grpSpPr>
        <p:pic>
          <p:nvPicPr>
            <p:cNvPr id="23" name="object 2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316895" y="2471823"/>
              <a:ext cx="69807" cy="1005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014805" y="2475445"/>
              <a:ext cx="69809" cy="100546"/>
            </a:xfrm>
            <a:prstGeom prst="rect">
              <a:avLst/>
            </a:prstGeom>
          </p:spPr>
        </p:pic>
      </p:grpSp>
      <p:sp>
        <p:nvSpPr>
          <p:cNvPr id="25" name="object 25"/>
          <p:cNvSpPr txBox="1"/>
          <p:nvPr/>
        </p:nvSpPr>
        <p:spPr>
          <a:xfrm>
            <a:off x="7005894" y="2753300"/>
            <a:ext cx="18224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2000" b="1" i="1">
                <a:solidFill>
                  <a:srgbClr val="FFFFFF"/>
                </a:solidFill>
                <a:latin typeface="Times New Roman"/>
                <a:cs typeface="Times New Roman"/>
              </a:rPr>
              <a:t>B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4463789" y="3860211"/>
            <a:ext cx="2794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>
                <a:solidFill>
                  <a:srgbClr val="FFFFFF"/>
                </a:solidFill>
                <a:latin typeface="Microsoft JhengHei"/>
                <a:cs typeface="Microsoft JhengHei"/>
              </a:rPr>
              <a:t>乙</a:t>
            </a:r>
            <a:endParaRPr sz="2000">
              <a:latin typeface="Microsoft JhengHei"/>
              <a:cs typeface="Microsoft JhengHei"/>
            </a:endParaRPr>
          </a:p>
        </p:txBody>
      </p:sp>
      <p:grpSp>
        <p:nvGrpSpPr>
          <p:cNvPr id="27" name="object 27"/>
          <p:cNvGrpSpPr/>
          <p:nvPr/>
        </p:nvGrpSpPr>
        <p:grpSpPr>
          <a:xfrm>
            <a:off x="4640491" y="1763712"/>
            <a:ext cx="1275715" cy="1562100"/>
            <a:chOff x="4640491" y="1763712"/>
            <a:chExt cx="1275715" cy="1562100"/>
          </a:xfrm>
        </p:grpSpPr>
        <p:sp>
          <p:nvSpPr>
            <p:cNvPr id="28" name="object 28"/>
            <p:cNvSpPr/>
            <p:nvPr/>
          </p:nvSpPr>
          <p:spPr>
            <a:xfrm>
              <a:off x="4650016" y="2546546"/>
              <a:ext cx="1188720" cy="3810"/>
            </a:xfrm>
            <a:custGeom>
              <a:rect l="l" t="t" r="r" b="b"/>
              <a:pathLst>
                <a:path w="1188720" h="3810">
                  <a:moveTo>
                    <a:pt x="0" y="3622"/>
                  </a:moveTo>
                  <a:lnTo>
                    <a:pt x="1188569" y="0"/>
                  </a:lnTo>
                </a:path>
              </a:pathLst>
            </a:custGeom>
            <a:ln w="1905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9" name="object 2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356390" y="2357944"/>
              <a:ext cx="253866" cy="253830"/>
            </a:xfrm>
            <a:prstGeom prst="rect">
              <a:avLst/>
            </a:prstGeom>
          </p:spPr>
        </p:pic>
        <p:sp>
          <p:nvSpPr>
            <p:cNvPr id="30" name="object 30"/>
            <p:cNvSpPr/>
            <p:nvPr/>
          </p:nvSpPr>
          <p:spPr>
            <a:xfrm>
              <a:off x="4892523" y="1816701"/>
              <a:ext cx="944880" cy="639445"/>
            </a:xfrm>
            <a:custGeom>
              <a:rect l="l" t="t" r="r" b="b"/>
              <a:pathLst>
                <a:path w="944878" h="639444">
                  <a:moveTo>
                    <a:pt x="0" y="81496"/>
                  </a:moveTo>
                  <a:lnTo>
                    <a:pt x="34434" y="120542"/>
                  </a:lnTo>
                  <a:lnTo>
                    <a:pt x="68964" y="159432"/>
                  </a:lnTo>
                  <a:lnTo>
                    <a:pt x="103651" y="197936"/>
                  </a:lnTo>
                  <a:lnTo>
                    <a:pt x="138558" y="235819"/>
                  </a:lnTo>
                  <a:lnTo>
                    <a:pt x="173747" y="272851"/>
                  </a:lnTo>
                  <a:lnTo>
                    <a:pt x="209281" y="308798"/>
                  </a:lnTo>
                  <a:lnTo>
                    <a:pt x="245223" y="343428"/>
                  </a:lnTo>
                  <a:lnTo>
                    <a:pt x="281634" y="376508"/>
                  </a:lnTo>
                  <a:lnTo>
                    <a:pt x="318578" y="407807"/>
                  </a:lnTo>
                  <a:lnTo>
                    <a:pt x="356116" y="437091"/>
                  </a:lnTo>
                  <a:lnTo>
                    <a:pt x="394311" y="464129"/>
                  </a:lnTo>
                  <a:lnTo>
                    <a:pt x="433226" y="488687"/>
                  </a:lnTo>
                  <a:lnTo>
                    <a:pt x="476564" y="512479"/>
                  </a:lnTo>
                  <a:lnTo>
                    <a:pt x="520787" y="533345"/>
                  </a:lnTo>
                  <a:lnTo>
                    <a:pt x="565810" y="551587"/>
                  </a:lnTo>
                  <a:lnTo>
                    <a:pt x="611549" y="567508"/>
                  </a:lnTo>
                  <a:lnTo>
                    <a:pt x="657919" y="581409"/>
                  </a:lnTo>
                  <a:lnTo>
                    <a:pt x="704835" y="593592"/>
                  </a:lnTo>
                  <a:lnTo>
                    <a:pt x="752213" y="604358"/>
                  </a:lnTo>
                  <a:lnTo>
                    <a:pt x="799969" y="614009"/>
                  </a:lnTo>
                  <a:lnTo>
                    <a:pt x="848017" y="622848"/>
                  </a:lnTo>
                  <a:lnTo>
                    <a:pt x="896272" y="631175"/>
                  </a:lnTo>
                  <a:lnTo>
                    <a:pt x="944652" y="639292"/>
                  </a:lnTo>
                </a:path>
                <a:path w="944878" h="639444">
                  <a:moveTo>
                    <a:pt x="373631" y="0"/>
                  </a:moveTo>
                  <a:lnTo>
                    <a:pt x="400915" y="51362"/>
                  </a:lnTo>
                  <a:lnTo>
                    <a:pt x="428322" y="102316"/>
                  </a:lnTo>
                  <a:lnTo>
                    <a:pt x="455938" y="152319"/>
                  </a:lnTo>
                  <a:lnTo>
                    <a:pt x="483853" y="200826"/>
                  </a:lnTo>
                  <a:lnTo>
                    <a:pt x="512155" y="247295"/>
                  </a:lnTo>
                  <a:lnTo>
                    <a:pt x="540930" y="291180"/>
                  </a:lnTo>
                  <a:lnTo>
                    <a:pt x="570267" y="331939"/>
                  </a:lnTo>
                  <a:lnTo>
                    <a:pt x="600255" y="369028"/>
                  </a:lnTo>
                  <a:lnTo>
                    <a:pt x="630980" y="401903"/>
                  </a:lnTo>
                  <a:lnTo>
                    <a:pt x="671674" y="437488"/>
                  </a:lnTo>
                  <a:lnTo>
                    <a:pt x="713596" y="466364"/>
                  </a:lnTo>
                  <a:lnTo>
                    <a:pt x="756549" y="489686"/>
                  </a:lnTo>
                  <a:lnTo>
                    <a:pt x="800339" y="508610"/>
                  </a:lnTo>
                  <a:lnTo>
                    <a:pt x="844772" y="524292"/>
                  </a:lnTo>
                  <a:lnTo>
                    <a:pt x="889651" y="537887"/>
                  </a:lnTo>
                  <a:lnTo>
                    <a:pt x="934782" y="550552"/>
                  </a:lnTo>
                </a:path>
              </a:pathLst>
            </a:custGeom>
            <a:ln w="1905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31" name="object 3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572109" y="2268678"/>
              <a:ext cx="162124" cy="113902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439576" y="2658488"/>
              <a:ext cx="165779" cy="117371"/>
            </a:xfrm>
            <a:prstGeom prst="rect">
              <a:avLst/>
            </a:prstGeom>
          </p:spPr>
        </p:pic>
        <p:sp>
          <p:nvSpPr>
            <p:cNvPr id="33" name="object 33"/>
            <p:cNvSpPr/>
            <p:nvPr/>
          </p:nvSpPr>
          <p:spPr>
            <a:xfrm>
              <a:off x="4900984" y="2655207"/>
              <a:ext cx="944880" cy="558165"/>
            </a:xfrm>
            <a:custGeom>
              <a:rect l="l" t="t" r="r" b="b"/>
              <a:pathLst>
                <a:path w="944878" h="558164">
                  <a:moveTo>
                    <a:pt x="0" y="557796"/>
                  </a:moveTo>
                  <a:lnTo>
                    <a:pt x="34434" y="518750"/>
                  </a:lnTo>
                  <a:lnTo>
                    <a:pt x="68964" y="479859"/>
                  </a:lnTo>
                  <a:lnTo>
                    <a:pt x="103651" y="441356"/>
                  </a:lnTo>
                  <a:lnTo>
                    <a:pt x="138558" y="403472"/>
                  </a:lnTo>
                  <a:lnTo>
                    <a:pt x="173747" y="366441"/>
                  </a:lnTo>
                  <a:lnTo>
                    <a:pt x="209281" y="330494"/>
                  </a:lnTo>
                  <a:lnTo>
                    <a:pt x="245223" y="295864"/>
                  </a:lnTo>
                  <a:lnTo>
                    <a:pt x="281634" y="262783"/>
                  </a:lnTo>
                  <a:lnTo>
                    <a:pt x="318577" y="231485"/>
                  </a:lnTo>
                  <a:lnTo>
                    <a:pt x="356116" y="202201"/>
                  </a:lnTo>
                  <a:lnTo>
                    <a:pt x="394311" y="175163"/>
                  </a:lnTo>
                  <a:lnTo>
                    <a:pt x="433225" y="150604"/>
                  </a:lnTo>
                  <a:lnTo>
                    <a:pt x="476564" y="126813"/>
                  </a:lnTo>
                  <a:lnTo>
                    <a:pt x="520787" y="105947"/>
                  </a:lnTo>
                  <a:lnTo>
                    <a:pt x="565810" y="87705"/>
                  </a:lnTo>
                  <a:lnTo>
                    <a:pt x="611549" y="71784"/>
                  </a:lnTo>
                  <a:lnTo>
                    <a:pt x="657919" y="57883"/>
                  </a:lnTo>
                  <a:lnTo>
                    <a:pt x="704835" y="45700"/>
                  </a:lnTo>
                  <a:lnTo>
                    <a:pt x="752213" y="34934"/>
                  </a:lnTo>
                  <a:lnTo>
                    <a:pt x="799968" y="25283"/>
                  </a:lnTo>
                  <a:lnTo>
                    <a:pt x="848016" y="16444"/>
                  </a:lnTo>
                  <a:lnTo>
                    <a:pt x="896272" y="8117"/>
                  </a:lnTo>
                  <a:lnTo>
                    <a:pt x="944651" y="0"/>
                  </a:lnTo>
                </a:path>
              </a:pathLst>
            </a:custGeom>
            <a:ln w="1905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4" name="object 34"/>
            <p:cNvSpPr/>
            <p:nvPr/>
          </p:nvSpPr>
          <p:spPr>
            <a:xfrm>
              <a:off x="5287304" y="2754814"/>
              <a:ext cx="561340" cy="551180"/>
            </a:xfrm>
            <a:custGeom>
              <a:rect l="l" t="t" r="r" b="b"/>
              <a:pathLst>
                <a:path w="561339" h="551179">
                  <a:moveTo>
                    <a:pt x="0" y="550552"/>
                  </a:moveTo>
                  <a:lnTo>
                    <a:pt x="27284" y="499189"/>
                  </a:lnTo>
                  <a:lnTo>
                    <a:pt x="54690" y="448235"/>
                  </a:lnTo>
                  <a:lnTo>
                    <a:pt x="82307" y="398232"/>
                  </a:lnTo>
                  <a:lnTo>
                    <a:pt x="110222" y="349725"/>
                  </a:lnTo>
                  <a:lnTo>
                    <a:pt x="138523" y="303256"/>
                  </a:lnTo>
                  <a:lnTo>
                    <a:pt x="167299" y="259371"/>
                  </a:lnTo>
                  <a:lnTo>
                    <a:pt x="196636" y="218612"/>
                  </a:lnTo>
                  <a:lnTo>
                    <a:pt x="226624" y="181523"/>
                  </a:lnTo>
                  <a:lnTo>
                    <a:pt x="257349" y="148649"/>
                  </a:lnTo>
                  <a:lnTo>
                    <a:pt x="298043" y="113063"/>
                  </a:lnTo>
                  <a:lnTo>
                    <a:pt x="339965" y="84187"/>
                  </a:lnTo>
                  <a:lnTo>
                    <a:pt x="382918" y="60865"/>
                  </a:lnTo>
                  <a:lnTo>
                    <a:pt x="426708" y="41941"/>
                  </a:lnTo>
                  <a:lnTo>
                    <a:pt x="471141" y="26259"/>
                  </a:lnTo>
                  <a:lnTo>
                    <a:pt x="516020" y="12664"/>
                  </a:lnTo>
                  <a:lnTo>
                    <a:pt x="561151" y="0"/>
                  </a:lnTo>
                </a:path>
              </a:pathLst>
            </a:custGeom>
            <a:ln w="1905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35" name="object 35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579160" y="2755271"/>
              <a:ext cx="141960" cy="114729"/>
            </a:xfrm>
            <a:prstGeom prst="rect">
              <a:avLst/>
            </a:prstGeom>
          </p:spPr>
        </p:pic>
        <p:sp>
          <p:nvSpPr>
            <p:cNvPr id="36" name="object 36"/>
            <p:cNvSpPr/>
            <p:nvPr/>
          </p:nvSpPr>
          <p:spPr>
            <a:xfrm>
              <a:off x="4652836" y="1773237"/>
              <a:ext cx="1253490" cy="1543050"/>
            </a:xfrm>
            <a:custGeom>
              <a:rect l="l" t="t" r="r" b="b"/>
              <a:pathLst>
                <a:path w="1253489" h="1543050">
                  <a:moveTo>
                    <a:pt x="0" y="0"/>
                  </a:moveTo>
                  <a:lnTo>
                    <a:pt x="1253426" y="0"/>
                  </a:lnTo>
                  <a:lnTo>
                    <a:pt x="1253426" y="1542995"/>
                  </a:lnTo>
                  <a:lnTo>
                    <a:pt x="0" y="1542995"/>
                  </a:lnTo>
                  <a:lnTo>
                    <a:pt x="0" y="0"/>
                  </a:lnTo>
                  <a:close/>
                </a:path>
              </a:pathLst>
            </a:custGeom>
            <a:ln w="19049">
              <a:solidFill>
                <a:srgbClr val="FFFF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37" name="object 37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5022581" y="2486312"/>
              <a:ext cx="69807" cy="100546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5669738" y="2489933"/>
              <a:ext cx="69807" cy="102356"/>
            </a:xfrm>
            <a:prstGeom prst="rect">
              <a:avLst/>
            </a:prstGeom>
          </p:spPr>
        </p:pic>
      </p:grpSp>
      <p:sp>
        <p:nvSpPr>
          <p:cNvPr id="39" name="object 39"/>
          <p:cNvSpPr txBox="1"/>
          <p:nvPr/>
        </p:nvSpPr>
        <p:spPr>
          <a:xfrm>
            <a:off x="4945284" y="2528732"/>
            <a:ext cx="18224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2000" b="1" i="1">
                <a:solidFill>
                  <a:srgbClr val="FFFFFF"/>
                </a:solidFill>
                <a:latin typeface="Times New Roman"/>
                <a:cs typeface="Times New Roman"/>
              </a:rPr>
              <a:t>A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5628394" y="2794953"/>
            <a:ext cx="18224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2000" b="1" i="1">
                <a:solidFill>
                  <a:srgbClr val="FFFFFF"/>
                </a:solidFill>
                <a:latin typeface="Times New Roman"/>
                <a:cs typeface="Times New Roman"/>
              </a:rPr>
              <a:t>B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5206152" y="3479522"/>
            <a:ext cx="20891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>
                <a:solidFill>
                  <a:srgbClr val="FFFFFF"/>
                </a:solidFill>
                <a:latin typeface="Times New Roman"/>
                <a:cs typeface="Times New Roman"/>
              </a:rPr>
              <a:t>C</a:t>
            </a:r>
            <a:endParaRPr sz="2000">
              <a:latin typeface="Times New Roman"/>
              <a:cs typeface="Times New Roman"/>
            </a:endParaRPr>
          </a:p>
        </p:txBody>
      </p:sp>
      <p:grpSp>
        <p:nvGrpSpPr>
          <p:cNvPr id="42" name="object 42"/>
          <p:cNvGrpSpPr/>
          <p:nvPr/>
        </p:nvGrpSpPr>
        <p:grpSpPr>
          <a:xfrm>
            <a:off x="1970087" y="1803555"/>
            <a:ext cx="2596515" cy="1569720"/>
            <a:chOff x="1970087" y="1803555"/>
            <a:chExt cx="2596515" cy="1569720"/>
          </a:xfrm>
        </p:grpSpPr>
        <p:sp>
          <p:nvSpPr>
            <p:cNvPr id="43" name="object 43"/>
            <p:cNvSpPr/>
            <p:nvPr/>
          </p:nvSpPr>
          <p:spPr>
            <a:xfrm>
              <a:off x="1990891" y="2575522"/>
              <a:ext cx="1187450" cy="3810"/>
            </a:xfrm>
            <a:custGeom>
              <a:rect l="l" t="t" r="r" b="b"/>
              <a:pathLst>
                <a:path w="1187450" h="3810">
                  <a:moveTo>
                    <a:pt x="0" y="3622"/>
                  </a:moveTo>
                  <a:lnTo>
                    <a:pt x="1187159" y="0"/>
                  </a:lnTo>
                </a:path>
              </a:pathLst>
            </a:custGeom>
            <a:ln w="1905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4" name="object 44"/>
            <p:cNvSpPr/>
            <p:nvPr/>
          </p:nvSpPr>
          <p:spPr>
            <a:xfrm>
              <a:off x="1990891" y="1820324"/>
              <a:ext cx="1252220" cy="1543050"/>
            </a:xfrm>
            <a:custGeom>
              <a:rect l="l" t="t" r="r" b="b"/>
              <a:pathLst>
                <a:path w="1252220" h="1543050">
                  <a:moveTo>
                    <a:pt x="0" y="0"/>
                  </a:moveTo>
                  <a:lnTo>
                    <a:pt x="1252016" y="0"/>
                  </a:lnTo>
                  <a:lnTo>
                    <a:pt x="1252016" y="1542995"/>
                  </a:lnTo>
                  <a:lnTo>
                    <a:pt x="0" y="1542995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FFFF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45" name="object 45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2284157" y="2517455"/>
              <a:ext cx="132533" cy="127000"/>
            </a:xfrm>
            <a:prstGeom prst="rect">
              <a:avLst/>
            </a:prstGeom>
          </p:spPr>
        </p:pic>
        <p:pic>
          <p:nvPicPr>
            <p:cNvPr id="46" name="object 46"/>
            <p:cNvPicPr/>
            <p:nvPr/>
          </p:nvPicPr>
          <p:blipFill>
            <a:blip r:embed="rId16"/>
            <a:stretch>
              <a:fillRect/>
            </a:stretch>
          </p:blipFill>
          <p:spPr>
            <a:xfrm>
              <a:off x="2215246" y="2240681"/>
              <a:ext cx="161965" cy="114928"/>
            </a:xfrm>
            <a:prstGeom prst="rect">
              <a:avLst/>
            </a:prstGeom>
          </p:spPr>
        </p:pic>
        <p:pic>
          <p:nvPicPr>
            <p:cNvPr id="47" name="object 47"/>
            <p:cNvPicPr/>
            <p:nvPr/>
          </p:nvPicPr>
          <p:blipFill>
            <a:blip r:embed="rId17"/>
            <a:stretch>
              <a:fillRect/>
            </a:stretch>
          </p:blipFill>
          <p:spPr>
            <a:xfrm>
              <a:off x="2097751" y="2055757"/>
              <a:ext cx="130007" cy="154570"/>
            </a:xfrm>
            <a:prstGeom prst="rect">
              <a:avLst/>
            </a:prstGeom>
          </p:spPr>
        </p:pic>
        <p:sp>
          <p:nvSpPr>
            <p:cNvPr id="48" name="object 48"/>
            <p:cNvSpPr/>
            <p:nvPr/>
          </p:nvSpPr>
          <p:spPr>
            <a:xfrm>
              <a:off x="1990891" y="1860166"/>
              <a:ext cx="660400" cy="547370"/>
            </a:xfrm>
            <a:custGeom>
              <a:rect l="l" t="t" r="r" b="b"/>
              <a:pathLst>
                <a:path w="660400" h="547369">
                  <a:moveTo>
                    <a:pt x="0" y="546930"/>
                  </a:moveTo>
                  <a:lnTo>
                    <a:pt x="23386" y="502279"/>
                  </a:lnTo>
                  <a:lnTo>
                    <a:pt x="47151" y="457983"/>
                  </a:lnTo>
                  <a:lnTo>
                    <a:pt x="71611" y="414393"/>
                  </a:lnTo>
                  <a:lnTo>
                    <a:pt x="97081" y="371865"/>
                  </a:lnTo>
                  <a:lnTo>
                    <a:pt x="123877" y="330751"/>
                  </a:lnTo>
                  <a:lnTo>
                    <a:pt x="152315" y="291406"/>
                  </a:lnTo>
                  <a:lnTo>
                    <a:pt x="182711" y="254183"/>
                  </a:lnTo>
                  <a:lnTo>
                    <a:pt x="215381" y="219436"/>
                  </a:lnTo>
                  <a:lnTo>
                    <a:pt x="250639" y="187518"/>
                  </a:lnTo>
                  <a:lnTo>
                    <a:pt x="288697" y="158666"/>
                  </a:lnTo>
                  <a:lnTo>
                    <a:pt x="329344" y="132643"/>
                  </a:lnTo>
                  <a:lnTo>
                    <a:pt x="372264" y="109096"/>
                  </a:lnTo>
                  <a:lnTo>
                    <a:pt x="417142" y="87671"/>
                  </a:lnTo>
                  <a:lnTo>
                    <a:pt x="463662" y="68015"/>
                  </a:lnTo>
                  <a:lnTo>
                    <a:pt x="511508" y="49773"/>
                  </a:lnTo>
                  <a:lnTo>
                    <a:pt x="560365" y="32592"/>
                  </a:lnTo>
                  <a:lnTo>
                    <a:pt x="609916" y="16119"/>
                  </a:lnTo>
                  <a:lnTo>
                    <a:pt x="659846" y="0"/>
                  </a:lnTo>
                </a:path>
              </a:pathLst>
            </a:custGeom>
            <a:ln w="1905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9" name="object 49"/>
            <p:cNvSpPr/>
            <p:nvPr/>
          </p:nvSpPr>
          <p:spPr>
            <a:xfrm>
              <a:off x="1990891" y="2104655"/>
              <a:ext cx="989965" cy="409575"/>
            </a:xfrm>
            <a:custGeom>
              <a:rect l="l" t="t" r="r" b="b"/>
              <a:pathLst>
                <a:path w="989964" h="409575">
                  <a:moveTo>
                    <a:pt x="0" y="409292"/>
                  </a:moveTo>
                  <a:lnTo>
                    <a:pt x="30191" y="376684"/>
                  </a:lnTo>
                  <a:lnTo>
                    <a:pt x="61381" y="344304"/>
                  </a:lnTo>
                  <a:lnTo>
                    <a:pt x="94567" y="312382"/>
                  </a:lnTo>
                  <a:lnTo>
                    <a:pt x="130748" y="281144"/>
                  </a:lnTo>
                  <a:lnTo>
                    <a:pt x="170921" y="250820"/>
                  </a:lnTo>
                  <a:lnTo>
                    <a:pt x="216086" y="221639"/>
                  </a:lnTo>
                  <a:lnTo>
                    <a:pt x="267239" y="193827"/>
                  </a:lnTo>
                  <a:lnTo>
                    <a:pt x="325380" y="167614"/>
                  </a:lnTo>
                  <a:lnTo>
                    <a:pt x="362050" y="153389"/>
                  </a:lnTo>
                  <a:lnTo>
                    <a:pt x="401116" y="139646"/>
                  </a:lnTo>
                  <a:lnTo>
                    <a:pt x="442396" y="126353"/>
                  </a:lnTo>
                  <a:lnTo>
                    <a:pt x="485703" y="113474"/>
                  </a:lnTo>
                  <a:lnTo>
                    <a:pt x="530855" y="100976"/>
                  </a:lnTo>
                  <a:lnTo>
                    <a:pt x="577666" y="88824"/>
                  </a:lnTo>
                  <a:lnTo>
                    <a:pt x="625952" y="76985"/>
                  </a:lnTo>
                  <a:lnTo>
                    <a:pt x="675529" y="65425"/>
                  </a:lnTo>
                  <a:lnTo>
                    <a:pt x="726212" y="54109"/>
                  </a:lnTo>
                  <a:lnTo>
                    <a:pt x="777817" y="43003"/>
                  </a:lnTo>
                  <a:lnTo>
                    <a:pt x="830160" y="32073"/>
                  </a:lnTo>
                  <a:lnTo>
                    <a:pt x="883056" y="21285"/>
                  </a:lnTo>
                  <a:lnTo>
                    <a:pt x="936320" y="10605"/>
                  </a:lnTo>
                  <a:lnTo>
                    <a:pt x="989769" y="0"/>
                  </a:lnTo>
                </a:path>
              </a:pathLst>
            </a:custGeom>
            <a:ln w="1905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50" name="object 50"/>
            <p:cNvPicPr/>
            <p:nvPr/>
          </p:nvPicPr>
          <p:blipFill>
            <a:blip r:embed="rId18"/>
            <a:stretch>
              <a:fillRect/>
            </a:stretch>
          </p:blipFill>
          <p:spPr>
            <a:xfrm>
              <a:off x="2189868" y="2788191"/>
              <a:ext cx="161965" cy="114928"/>
            </a:xfrm>
            <a:prstGeom prst="rect">
              <a:avLst/>
            </a:prstGeom>
          </p:spPr>
        </p:pic>
        <p:pic>
          <p:nvPicPr>
            <p:cNvPr id="51" name="object 51"/>
            <p:cNvPicPr/>
            <p:nvPr/>
          </p:nvPicPr>
          <p:blipFill>
            <a:blip r:embed="rId19"/>
            <a:stretch>
              <a:fillRect/>
            </a:stretch>
          </p:blipFill>
          <p:spPr>
            <a:xfrm>
              <a:off x="2116954" y="3008612"/>
              <a:ext cx="162972" cy="151871"/>
            </a:xfrm>
            <a:prstGeom prst="rect">
              <a:avLst/>
            </a:prstGeom>
          </p:spPr>
        </p:pic>
        <p:sp>
          <p:nvSpPr>
            <p:cNvPr id="52" name="object 52"/>
            <p:cNvSpPr/>
            <p:nvPr/>
          </p:nvSpPr>
          <p:spPr>
            <a:xfrm>
              <a:off x="1981022" y="2765680"/>
              <a:ext cx="660400" cy="547370"/>
            </a:xfrm>
            <a:custGeom>
              <a:rect l="l" t="t" r="r" b="b"/>
              <a:pathLst>
                <a:path w="660400" h="547370">
                  <a:moveTo>
                    <a:pt x="0" y="0"/>
                  </a:moveTo>
                  <a:lnTo>
                    <a:pt x="23386" y="44650"/>
                  </a:lnTo>
                  <a:lnTo>
                    <a:pt x="47151" y="88947"/>
                  </a:lnTo>
                  <a:lnTo>
                    <a:pt x="71611" y="132536"/>
                  </a:lnTo>
                  <a:lnTo>
                    <a:pt x="97081" y="175064"/>
                  </a:lnTo>
                  <a:lnTo>
                    <a:pt x="123877" y="216178"/>
                  </a:lnTo>
                  <a:lnTo>
                    <a:pt x="152315" y="255523"/>
                  </a:lnTo>
                  <a:lnTo>
                    <a:pt x="182711" y="292746"/>
                  </a:lnTo>
                  <a:lnTo>
                    <a:pt x="215381" y="327493"/>
                  </a:lnTo>
                  <a:lnTo>
                    <a:pt x="250639" y="359411"/>
                  </a:lnTo>
                  <a:lnTo>
                    <a:pt x="288697" y="388263"/>
                  </a:lnTo>
                  <a:lnTo>
                    <a:pt x="329344" y="414286"/>
                  </a:lnTo>
                  <a:lnTo>
                    <a:pt x="372264" y="437833"/>
                  </a:lnTo>
                  <a:lnTo>
                    <a:pt x="417142" y="459258"/>
                  </a:lnTo>
                  <a:lnTo>
                    <a:pt x="463662" y="478914"/>
                  </a:lnTo>
                  <a:lnTo>
                    <a:pt x="511508" y="497156"/>
                  </a:lnTo>
                  <a:lnTo>
                    <a:pt x="560365" y="514337"/>
                  </a:lnTo>
                  <a:lnTo>
                    <a:pt x="609916" y="530810"/>
                  </a:lnTo>
                  <a:lnTo>
                    <a:pt x="659846" y="546930"/>
                  </a:lnTo>
                </a:path>
              </a:pathLst>
            </a:custGeom>
            <a:ln w="1905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3" name="object 53"/>
            <p:cNvSpPr/>
            <p:nvPr/>
          </p:nvSpPr>
          <p:spPr>
            <a:xfrm>
              <a:off x="1979612" y="2642530"/>
              <a:ext cx="989965" cy="409575"/>
            </a:xfrm>
            <a:custGeom>
              <a:rect l="l" t="t" r="r" b="b"/>
              <a:pathLst>
                <a:path w="989964" h="409575">
                  <a:moveTo>
                    <a:pt x="0" y="0"/>
                  </a:moveTo>
                  <a:lnTo>
                    <a:pt x="30191" y="32607"/>
                  </a:lnTo>
                  <a:lnTo>
                    <a:pt x="61381" y="64987"/>
                  </a:lnTo>
                  <a:lnTo>
                    <a:pt x="94567" y="96910"/>
                  </a:lnTo>
                  <a:lnTo>
                    <a:pt x="130748" y="128147"/>
                  </a:lnTo>
                  <a:lnTo>
                    <a:pt x="170921" y="158471"/>
                  </a:lnTo>
                  <a:lnTo>
                    <a:pt x="216086" y="187653"/>
                  </a:lnTo>
                  <a:lnTo>
                    <a:pt x="267239" y="215464"/>
                  </a:lnTo>
                  <a:lnTo>
                    <a:pt x="325380" y="241677"/>
                  </a:lnTo>
                  <a:lnTo>
                    <a:pt x="362050" y="255902"/>
                  </a:lnTo>
                  <a:lnTo>
                    <a:pt x="401116" y="269645"/>
                  </a:lnTo>
                  <a:lnTo>
                    <a:pt x="442396" y="282939"/>
                  </a:lnTo>
                  <a:lnTo>
                    <a:pt x="485703" y="295817"/>
                  </a:lnTo>
                  <a:lnTo>
                    <a:pt x="530855" y="308315"/>
                  </a:lnTo>
                  <a:lnTo>
                    <a:pt x="577666" y="320467"/>
                  </a:lnTo>
                  <a:lnTo>
                    <a:pt x="625952" y="332306"/>
                  </a:lnTo>
                  <a:lnTo>
                    <a:pt x="675529" y="343866"/>
                  </a:lnTo>
                  <a:lnTo>
                    <a:pt x="726212" y="355183"/>
                  </a:lnTo>
                  <a:lnTo>
                    <a:pt x="777817" y="366289"/>
                  </a:lnTo>
                  <a:lnTo>
                    <a:pt x="830160" y="377218"/>
                  </a:lnTo>
                  <a:lnTo>
                    <a:pt x="883056" y="388006"/>
                  </a:lnTo>
                  <a:lnTo>
                    <a:pt x="936320" y="398686"/>
                  </a:lnTo>
                  <a:lnTo>
                    <a:pt x="989769" y="409292"/>
                  </a:lnTo>
                </a:path>
              </a:pathLst>
            </a:custGeom>
            <a:ln w="1905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54" name="object 54"/>
            <p:cNvPicPr/>
            <p:nvPr/>
          </p:nvPicPr>
          <p:blipFill>
            <a:blip r:embed="rId20"/>
            <a:stretch>
              <a:fillRect/>
            </a:stretch>
          </p:blipFill>
          <p:spPr>
            <a:xfrm>
              <a:off x="2136458" y="2529776"/>
              <a:ext cx="69807" cy="100546"/>
            </a:xfrm>
            <a:prstGeom prst="rect">
              <a:avLst/>
            </a:prstGeom>
          </p:spPr>
        </p:pic>
        <p:pic>
          <p:nvPicPr>
            <p:cNvPr id="55" name="object 55"/>
            <p:cNvPicPr/>
            <p:nvPr/>
          </p:nvPicPr>
          <p:blipFill>
            <a:blip r:embed="rId21"/>
            <a:stretch>
              <a:fillRect/>
            </a:stretch>
          </p:blipFill>
          <p:spPr>
            <a:xfrm>
              <a:off x="2758237" y="2526154"/>
              <a:ext cx="69807" cy="100546"/>
            </a:xfrm>
            <a:prstGeom prst="rect">
              <a:avLst/>
            </a:prstGeom>
          </p:spPr>
        </p:pic>
        <p:sp>
          <p:nvSpPr>
            <p:cNvPr id="56" name="object 56"/>
            <p:cNvSpPr/>
            <p:nvPr/>
          </p:nvSpPr>
          <p:spPr>
            <a:xfrm>
              <a:off x="3344422" y="2555600"/>
              <a:ext cx="1187450" cy="5715"/>
            </a:xfrm>
            <a:custGeom>
              <a:rect l="l" t="t" r="r" b="b"/>
              <a:pathLst>
                <a:path w="1187450" h="5714">
                  <a:moveTo>
                    <a:pt x="0" y="5433"/>
                  </a:moveTo>
                  <a:lnTo>
                    <a:pt x="1187159" y="0"/>
                  </a:lnTo>
                </a:path>
              </a:pathLst>
            </a:custGeom>
            <a:ln w="1905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57" name="object 57"/>
            <p:cNvPicPr/>
            <p:nvPr/>
          </p:nvPicPr>
          <p:blipFill>
            <a:blip r:embed="rId22"/>
            <a:stretch>
              <a:fillRect/>
            </a:stretch>
          </p:blipFill>
          <p:spPr>
            <a:xfrm>
              <a:off x="3615129" y="2493842"/>
              <a:ext cx="132663" cy="126987"/>
            </a:xfrm>
            <a:prstGeom prst="rect">
              <a:avLst/>
            </a:prstGeom>
          </p:spPr>
        </p:pic>
        <p:pic>
          <p:nvPicPr>
            <p:cNvPr id="58" name="object 58"/>
            <p:cNvPicPr/>
            <p:nvPr/>
          </p:nvPicPr>
          <p:blipFill>
            <a:blip r:embed="rId23"/>
            <a:stretch>
              <a:fillRect/>
            </a:stretch>
          </p:blipFill>
          <p:spPr>
            <a:xfrm>
              <a:off x="3554502" y="2190699"/>
              <a:ext cx="154901" cy="115018"/>
            </a:xfrm>
            <a:prstGeom prst="rect">
              <a:avLst/>
            </a:prstGeom>
          </p:spPr>
        </p:pic>
        <p:pic>
          <p:nvPicPr>
            <p:cNvPr id="59" name="object 59"/>
            <p:cNvPicPr/>
            <p:nvPr/>
          </p:nvPicPr>
          <p:blipFill>
            <a:blip r:embed="rId24"/>
            <a:stretch>
              <a:fillRect/>
            </a:stretch>
          </p:blipFill>
          <p:spPr>
            <a:xfrm>
              <a:off x="3469906" y="2013999"/>
              <a:ext cx="133366" cy="135931"/>
            </a:xfrm>
            <a:prstGeom prst="rect">
              <a:avLst/>
            </a:prstGeom>
          </p:spPr>
        </p:pic>
        <p:sp>
          <p:nvSpPr>
            <p:cNvPr id="60" name="object 60"/>
            <p:cNvSpPr/>
            <p:nvPr/>
          </p:nvSpPr>
          <p:spPr>
            <a:xfrm>
              <a:off x="3316224" y="1860166"/>
              <a:ext cx="660400" cy="547370"/>
            </a:xfrm>
            <a:custGeom>
              <a:rect l="l" t="t" r="r" b="b"/>
              <a:pathLst>
                <a:path w="660400" h="547369">
                  <a:moveTo>
                    <a:pt x="0" y="546930"/>
                  </a:moveTo>
                  <a:lnTo>
                    <a:pt x="23386" y="502279"/>
                  </a:lnTo>
                  <a:lnTo>
                    <a:pt x="47151" y="457983"/>
                  </a:lnTo>
                  <a:lnTo>
                    <a:pt x="71611" y="414393"/>
                  </a:lnTo>
                  <a:lnTo>
                    <a:pt x="97081" y="371865"/>
                  </a:lnTo>
                  <a:lnTo>
                    <a:pt x="123877" y="330751"/>
                  </a:lnTo>
                  <a:lnTo>
                    <a:pt x="152315" y="291406"/>
                  </a:lnTo>
                  <a:lnTo>
                    <a:pt x="182711" y="254183"/>
                  </a:lnTo>
                  <a:lnTo>
                    <a:pt x="215380" y="219436"/>
                  </a:lnTo>
                  <a:lnTo>
                    <a:pt x="250639" y="187518"/>
                  </a:lnTo>
                  <a:lnTo>
                    <a:pt x="288697" y="158666"/>
                  </a:lnTo>
                  <a:lnTo>
                    <a:pt x="329344" y="132643"/>
                  </a:lnTo>
                  <a:lnTo>
                    <a:pt x="372264" y="109096"/>
                  </a:lnTo>
                  <a:lnTo>
                    <a:pt x="417142" y="87671"/>
                  </a:lnTo>
                  <a:lnTo>
                    <a:pt x="463662" y="68015"/>
                  </a:lnTo>
                  <a:lnTo>
                    <a:pt x="511508" y="49773"/>
                  </a:lnTo>
                  <a:lnTo>
                    <a:pt x="560365" y="32592"/>
                  </a:lnTo>
                  <a:lnTo>
                    <a:pt x="609916" y="16119"/>
                  </a:lnTo>
                  <a:lnTo>
                    <a:pt x="659846" y="0"/>
                  </a:lnTo>
                </a:path>
              </a:pathLst>
            </a:custGeom>
            <a:ln w="1905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1" name="object 61"/>
            <p:cNvSpPr/>
            <p:nvPr/>
          </p:nvSpPr>
          <p:spPr>
            <a:xfrm>
              <a:off x="3344422" y="2072057"/>
              <a:ext cx="989965" cy="409575"/>
            </a:xfrm>
            <a:custGeom>
              <a:rect l="l" t="t" r="r" b="b"/>
              <a:pathLst>
                <a:path w="989964" h="409575">
                  <a:moveTo>
                    <a:pt x="0" y="409292"/>
                  </a:moveTo>
                  <a:lnTo>
                    <a:pt x="30191" y="376684"/>
                  </a:lnTo>
                  <a:lnTo>
                    <a:pt x="61381" y="344304"/>
                  </a:lnTo>
                  <a:lnTo>
                    <a:pt x="94567" y="312382"/>
                  </a:lnTo>
                  <a:lnTo>
                    <a:pt x="130748" y="281144"/>
                  </a:lnTo>
                  <a:lnTo>
                    <a:pt x="170921" y="250820"/>
                  </a:lnTo>
                  <a:lnTo>
                    <a:pt x="216086" y="221638"/>
                  </a:lnTo>
                  <a:lnTo>
                    <a:pt x="267239" y="193827"/>
                  </a:lnTo>
                  <a:lnTo>
                    <a:pt x="325380" y="167614"/>
                  </a:lnTo>
                  <a:lnTo>
                    <a:pt x="362050" y="153389"/>
                  </a:lnTo>
                  <a:lnTo>
                    <a:pt x="401116" y="139646"/>
                  </a:lnTo>
                  <a:lnTo>
                    <a:pt x="442396" y="126353"/>
                  </a:lnTo>
                  <a:lnTo>
                    <a:pt x="485703" y="113474"/>
                  </a:lnTo>
                  <a:lnTo>
                    <a:pt x="530855" y="100976"/>
                  </a:lnTo>
                  <a:lnTo>
                    <a:pt x="577666" y="88824"/>
                  </a:lnTo>
                  <a:lnTo>
                    <a:pt x="625952" y="76985"/>
                  </a:lnTo>
                  <a:lnTo>
                    <a:pt x="675529" y="65425"/>
                  </a:lnTo>
                  <a:lnTo>
                    <a:pt x="726212" y="54109"/>
                  </a:lnTo>
                  <a:lnTo>
                    <a:pt x="777817" y="43003"/>
                  </a:lnTo>
                  <a:lnTo>
                    <a:pt x="830160" y="32073"/>
                  </a:lnTo>
                  <a:lnTo>
                    <a:pt x="883056" y="21285"/>
                  </a:lnTo>
                  <a:lnTo>
                    <a:pt x="936320" y="10605"/>
                  </a:lnTo>
                  <a:lnTo>
                    <a:pt x="989769" y="0"/>
                  </a:lnTo>
                </a:path>
              </a:pathLst>
            </a:custGeom>
            <a:ln w="1905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62" name="object 62"/>
            <p:cNvPicPr/>
            <p:nvPr/>
          </p:nvPicPr>
          <p:blipFill>
            <a:blip r:embed="rId25"/>
            <a:stretch>
              <a:fillRect/>
            </a:stretch>
          </p:blipFill>
          <p:spPr>
            <a:xfrm>
              <a:off x="3554502" y="2814682"/>
              <a:ext cx="199354" cy="118761"/>
            </a:xfrm>
            <a:prstGeom prst="rect">
              <a:avLst/>
            </a:prstGeom>
          </p:spPr>
        </p:pic>
        <p:pic>
          <p:nvPicPr>
            <p:cNvPr id="63" name="object 63"/>
            <p:cNvPicPr/>
            <p:nvPr/>
          </p:nvPicPr>
          <p:blipFill>
            <a:blip r:embed="rId26"/>
            <a:stretch>
              <a:fillRect/>
            </a:stretch>
          </p:blipFill>
          <p:spPr>
            <a:xfrm>
              <a:off x="3469906" y="2981192"/>
              <a:ext cx="133366" cy="135931"/>
            </a:xfrm>
            <a:prstGeom prst="rect">
              <a:avLst/>
            </a:prstGeom>
          </p:spPr>
        </p:pic>
        <p:sp>
          <p:nvSpPr>
            <p:cNvPr id="64" name="object 64"/>
            <p:cNvSpPr/>
            <p:nvPr/>
          </p:nvSpPr>
          <p:spPr>
            <a:xfrm>
              <a:off x="3344422" y="2742137"/>
              <a:ext cx="660400" cy="547370"/>
            </a:xfrm>
            <a:custGeom>
              <a:rect l="l" t="t" r="r" b="b"/>
              <a:pathLst>
                <a:path w="660400" h="547370">
                  <a:moveTo>
                    <a:pt x="0" y="0"/>
                  </a:moveTo>
                  <a:lnTo>
                    <a:pt x="23386" y="44650"/>
                  </a:lnTo>
                  <a:lnTo>
                    <a:pt x="47151" y="88947"/>
                  </a:lnTo>
                  <a:lnTo>
                    <a:pt x="71611" y="132536"/>
                  </a:lnTo>
                  <a:lnTo>
                    <a:pt x="97081" y="175064"/>
                  </a:lnTo>
                  <a:lnTo>
                    <a:pt x="123877" y="216178"/>
                  </a:lnTo>
                  <a:lnTo>
                    <a:pt x="152316" y="255523"/>
                  </a:lnTo>
                  <a:lnTo>
                    <a:pt x="182711" y="292746"/>
                  </a:lnTo>
                  <a:lnTo>
                    <a:pt x="215381" y="327493"/>
                  </a:lnTo>
                  <a:lnTo>
                    <a:pt x="250639" y="359411"/>
                  </a:lnTo>
                  <a:lnTo>
                    <a:pt x="288697" y="388263"/>
                  </a:lnTo>
                  <a:lnTo>
                    <a:pt x="329344" y="414286"/>
                  </a:lnTo>
                  <a:lnTo>
                    <a:pt x="372264" y="437833"/>
                  </a:lnTo>
                  <a:lnTo>
                    <a:pt x="417142" y="459258"/>
                  </a:lnTo>
                  <a:lnTo>
                    <a:pt x="463662" y="478914"/>
                  </a:lnTo>
                  <a:lnTo>
                    <a:pt x="511508" y="497156"/>
                  </a:lnTo>
                  <a:lnTo>
                    <a:pt x="560365" y="514337"/>
                  </a:lnTo>
                  <a:lnTo>
                    <a:pt x="609916" y="530810"/>
                  </a:lnTo>
                  <a:lnTo>
                    <a:pt x="659846" y="546930"/>
                  </a:lnTo>
                </a:path>
              </a:pathLst>
            </a:custGeom>
            <a:ln w="1905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5" name="object 65"/>
            <p:cNvSpPr/>
            <p:nvPr/>
          </p:nvSpPr>
          <p:spPr>
            <a:xfrm>
              <a:off x="3333143" y="2628042"/>
              <a:ext cx="989965" cy="409575"/>
            </a:xfrm>
            <a:custGeom>
              <a:rect l="l" t="t" r="r" b="b"/>
              <a:pathLst>
                <a:path w="989964" h="409575">
                  <a:moveTo>
                    <a:pt x="0" y="0"/>
                  </a:moveTo>
                  <a:lnTo>
                    <a:pt x="30191" y="32607"/>
                  </a:lnTo>
                  <a:lnTo>
                    <a:pt x="61381" y="64987"/>
                  </a:lnTo>
                  <a:lnTo>
                    <a:pt x="94567" y="96910"/>
                  </a:lnTo>
                  <a:lnTo>
                    <a:pt x="130748" y="128147"/>
                  </a:lnTo>
                  <a:lnTo>
                    <a:pt x="170921" y="158471"/>
                  </a:lnTo>
                  <a:lnTo>
                    <a:pt x="216086" y="187653"/>
                  </a:lnTo>
                  <a:lnTo>
                    <a:pt x="267239" y="215464"/>
                  </a:lnTo>
                  <a:lnTo>
                    <a:pt x="325380" y="241677"/>
                  </a:lnTo>
                  <a:lnTo>
                    <a:pt x="362050" y="255902"/>
                  </a:lnTo>
                  <a:lnTo>
                    <a:pt x="401116" y="269645"/>
                  </a:lnTo>
                  <a:lnTo>
                    <a:pt x="442396" y="282939"/>
                  </a:lnTo>
                  <a:lnTo>
                    <a:pt x="485704" y="295817"/>
                  </a:lnTo>
                  <a:lnTo>
                    <a:pt x="530855" y="308315"/>
                  </a:lnTo>
                  <a:lnTo>
                    <a:pt x="577666" y="320467"/>
                  </a:lnTo>
                  <a:lnTo>
                    <a:pt x="625952" y="332306"/>
                  </a:lnTo>
                  <a:lnTo>
                    <a:pt x="675529" y="343866"/>
                  </a:lnTo>
                  <a:lnTo>
                    <a:pt x="726212" y="355183"/>
                  </a:lnTo>
                  <a:lnTo>
                    <a:pt x="777817" y="366289"/>
                  </a:lnTo>
                  <a:lnTo>
                    <a:pt x="830160" y="377218"/>
                  </a:lnTo>
                  <a:lnTo>
                    <a:pt x="883056" y="388006"/>
                  </a:lnTo>
                  <a:lnTo>
                    <a:pt x="936320" y="398686"/>
                  </a:lnTo>
                  <a:lnTo>
                    <a:pt x="989769" y="409292"/>
                  </a:lnTo>
                </a:path>
              </a:pathLst>
            </a:custGeom>
            <a:ln w="1905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6" name="object 66"/>
            <p:cNvSpPr/>
            <p:nvPr/>
          </p:nvSpPr>
          <p:spPr>
            <a:xfrm>
              <a:off x="3304944" y="1813080"/>
              <a:ext cx="1252220" cy="1543050"/>
            </a:xfrm>
            <a:custGeom>
              <a:rect l="l" t="t" r="r" b="b"/>
              <a:pathLst>
                <a:path w="1252220" h="1543050">
                  <a:moveTo>
                    <a:pt x="0" y="0"/>
                  </a:moveTo>
                  <a:lnTo>
                    <a:pt x="1252016" y="0"/>
                  </a:lnTo>
                  <a:lnTo>
                    <a:pt x="1252016" y="1542995"/>
                  </a:lnTo>
                  <a:lnTo>
                    <a:pt x="0" y="1542995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FFFF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67" name="object 67"/>
            <p:cNvPicPr/>
            <p:nvPr/>
          </p:nvPicPr>
          <p:blipFill>
            <a:blip r:embed="rId27"/>
            <a:stretch>
              <a:fillRect/>
            </a:stretch>
          </p:blipFill>
          <p:spPr>
            <a:xfrm>
              <a:off x="3437820" y="2515288"/>
              <a:ext cx="71218" cy="100546"/>
            </a:xfrm>
            <a:prstGeom prst="rect">
              <a:avLst/>
            </a:prstGeom>
          </p:spPr>
        </p:pic>
        <p:pic>
          <p:nvPicPr>
            <p:cNvPr id="68" name="object 68"/>
            <p:cNvPicPr/>
            <p:nvPr/>
          </p:nvPicPr>
          <p:blipFill>
            <a:blip r:embed="rId28"/>
            <a:stretch>
              <a:fillRect/>
            </a:stretch>
          </p:blipFill>
          <p:spPr>
            <a:xfrm>
              <a:off x="4094848" y="2515288"/>
              <a:ext cx="69807" cy="100546"/>
            </a:xfrm>
            <a:prstGeom prst="rect">
              <a:avLst/>
            </a:prstGeom>
          </p:spPr>
        </p:pic>
      </p:grpSp>
      <p:sp>
        <p:nvSpPr>
          <p:cNvPr id="69" name="object 69"/>
          <p:cNvSpPr txBox="1"/>
          <p:nvPr/>
        </p:nvSpPr>
        <p:spPr>
          <a:xfrm>
            <a:off x="2567471" y="3495821"/>
            <a:ext cx="20891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>
                <a:solidFill>
                  <a:srgbClr val="FFFFFF"/>
                </a:solidFill>
                <a:latin typeface="Times New Roman"/>
                <a:cs typeface="Times New Roman"/>
              </a:rPr>
              <a:t>A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70" name="object 70"/>
          <p:cNvSpPr txBox="1"/>
          <p:nvPr/>
        </p:nvSpPr>
        <p:spPr>
          <a:xfrm>
            <a:off x="2111328" y="2537788"/>
            <a:ext cx="220853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  <a:tabLst>
                <a:tab pos="672465"/>
                <a:tab pos="1348740"/>
                <a:tab pos="2025650"/>
              </a:tabLst>
            </a:pPr>
            <a:r>
              <a:rPr sz="3000" b="1" i="1" spc="-75" baseline="1388">
                <a:solidFill>
                  <a:srgbClr val="FFFFFF"/>
                </a:solidFill>
                <a:latin typeface="Times New Roman"/>
                <a:cs typeface="Times New Roman"/>
              </a:rPr>
              <a:t>A</a:t>
            </a:r>
            <a:r>
              <a:rPr sz="3000" b="1" i="1" baseline="1388">
                <a:solidFill>
                  <a:srgbClr val="FFFFFF"/>
                </a:solidFill>
                <a:latin typeface="Times New Roman"/>
                <a:cs typeface="Times New Roman"/>
              </a:rPr>
              <a:t>	</a:t>
            </a:r>
            <a:r>
              <a:rPr sz="2000" b="1" i="1" spc="-50">
                <a:solidFill>
                  <a:srgbClr val="FFFFFF"/>
                </a:solidFill>
                <a:latin typeface="Times New Roman"/>
                <a:cs typeface="Times New Roman"/>
              </a:rPr>
              <a:t>B</a:t>
            </a:r>
            <a:r>
              <a:rPr sz="2000" b="1" i="1">
                <a:solidFill>
                  <a:srgbClr val="FFFFFF"/>
                </a:solidFill>
                <a:latin typeface="Times New Roman"/>
                <a:cs typeface="Times New Roman"/>
              </a:rPr>
              <a:t>	</a:t>
            </a:r>
            <a:r>
              <a:rPr sz="2000" b="1" i="1" spc="-50">
                <a:solidFill>
                  <a:srgbClr val="FFFFFF"/>
                </a:solidFill>
                <a:latin typeface="Times New Roman"/>
                <a:cs typeface="Times New Roman"/>
              </a:rPr>
              <a:t>A</a:t>
            </a:r>
            <a:r>
              <a:rPr sz="2000" b="1" i="1">
                <a:solidFill>
                  <a:srgbClr val="FFFFFF"/>
                </a:solidFill>
                <a:latin typeface="Times New Roman"/>
                <a:cs typeface="Times New Roman"/>
              </a:rPr>
              <a:t>	</a:t>
            </a:r>
            <a:r>
              <a:rPr sz="3000" b="1" i="1" spc="-75" baseline="1388">
                <a:solidFill>
                  <a:srgbClr val="FFFFFF"/>
                </a:solidFill>
                <a:latin typeface="Times New Roman"/>
                <a:cs typeface="Times New Roman"/>
              </a:rPr>
              <a:t>B</a:t>
            </a:r>
            <a:endParaRPr sz="3000" baseline="1388">
              <a:latin typeface="Times New Roman"/>
              <a:cs typeface="Times New Roman"/>
            </a:endParaRPr>
          </a:p>
        </p:txBody>
      </p:sp>
      <p:sp>
        <p:nvSpPr>
          <p:cNvPr id="71" name="object 71"/>
          <p:cNvSpPr txBox="1"/>
          <p:nvPr/>
        </p:nvSpPr>
        <p:spPr>
          <a:xfrm>
            <a:off x="3944224" y="3428813"/>
            <a:ext cx="19494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>
                <a:solidFill>
                  <a:srgbClr val="FFFFFF"/>
                </a:solidFill>
                <a:latin typeface="Times New Roman"/>
                <a:cs typeface="Times New Roman"/>
              </a:rPr>
              <a:t>B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72" name="object 72"/>
          <p:cNvSpPr txBox="1">
            <a:spLocks noGrp="1"/>
          </p:cNvSpPr>
          <p:nvPr>
            <p:ph type="title"/>
          </p:nvPr>
        </p:nvSpPr>
        <p:spPr>
          <a:xfrm>
            <a:off x="547052" y="357659"/>
            <a:ext cx="9779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>
                <a:latin typeface="Times New Roman"/>
                <a:cs typeface="Times New Roman"/>
              </a:rPr>
              <a:t>1.</a:t>
            </a:r>
            <a:r>
              <a:rPr spc="-20"/>
              <a:t>场线类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47040" y="358526"/>
            <a:ext cx="6692900" cy="2316480"/>
          </a:xfrm>
          <a:prstGeom prst="rect">
            <a:avLst/>
          </a:prstGeom>
        </p:spPr>
        <p:txBody>
          <a:bodyPr vert="horz" wrap="square" lIns="0" tIns="5080" rIns="0" bIns="0" rtlCol="0">
            <a:spAutoFit/>
          </a:bodyPr>
          <a:lstStyle/>
          <a:p>
            <a:pPr marL="12700" marR="5080">
              <a:lnSpc>
                <a:spcPct val="102699"/>
              </a:lnSpc>
              <a:spcBef>
                <a:spcPts val="40"/>
              </a:spcBef>
              <a:tabLst>
                <a:tab pos="4298315"/>
              </a:tabLst>
            </a:pP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例</a:t>
            </a:r>
            <a:r>
              <a:rPr sz="1800" b="1">
                <a:solidFill>
                  <a:srgbClr val="FFFFFF"/>
                </a:solidFill>
                <a:latin typeface="Times New Roman"/>
                <a:cs typeface="Times New Roman"/>
              </a:rPr>
              <a:t>2.</a:t>
            </a:r>
            <a:r>
              <a:rPr sz="1800" b="1" spc="-9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如图甲所示，一条电场线与</a:t>
            </a:r>
            <a:r>
              <a:rPr sz="1800" b="1" i="1" spc="-10">
                <a:solidFill>
                  <a:srgbClr val="FFFFFF"/>
                </a:solidFill>
                <a:latin typeface="Times New Roman"/>
                <a:cs typeface="Times New Roman"/>
              </a:rPr>
              <a:t>Ox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轴重合，取</a:t>
            </a:r>
            <a:r>
              <a:rPr sz="1800" b="1" i="1">
                <a:solidFill>
                  <a:srgbClr val="FFFFFF"/>
                </a:solidFill>
                <a:latin typeface="Times New Roman"/>
                <a:cs typeface="Times New Roman"/>
              </a:rPr>
              <a:t>O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点电势为零</a:t>
            </a:r>
            <a:r>
              <a:rPr sz="1800" b="1" spc="-10">
                <a:solidFill>
                  <a:srgbClr val="FFFFFF"/>
                </a:solidFill>
                <a:latin typeface="Microsoft JhengHei"/>
                <a:cs typeface="Microsoft JhengHei"/>
              </a:rPr>
              <a:t>，</a:t>
            </a:r>
            <a:r>
              <a:rPr sz="1800" b="1" i="1" spc="-10">
                <a:solidFill>
                  <a:srgbClr val="FFFFFF"/>
                </a:solidFill>
                <a:latin typeface="Times New Roman"/>
                <a:cs typeface="Times New Roman"/>
              </a:rPr>
              <a:t>Ox</a:t>
            </a:r>
            <a:r>
              <a:rPr sz="1800" b="1" spc="-50">
                <a:solidFill>
                  <a:srgbClr val="FFFFFF"/>
                </a:solidFill>
                <a:latin typeface="Microsoft JhengHei"/>
                <a:cs typeface="Microsoft JhengHei"/>
              </a:rPr>
              <a:t>方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向上各点的电势</a:t>
            </a:r>
            <a:r>
              <a:rPr sz="1800" b="1" i="1">
                <a:solidFill>
                  <a:srgbClr val="FFFFFF"/>
                </a:solidFill>
                <a:latin typeface="Times New Roman"/>
                <a:cs typeface="Times New Roman"/>
              </a:rPr>
              <a:t>φ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随</a:t>
            </a:r>
            <a:r>
              <a:rPr sz="1800" b="1" i="1">
                <a:solidFill>
                  <a:srgbClr val="FFFFFF"/>
                </a:solidFill>
                <a:latin typeface="Times New Roman"/>
                <a:cs typeface="Times New Roman"/>
              </a:rPr>
              <a:t>x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变化的情况如图乙所示。若在</a:t>
            </a:r>
            <a:r>
              <a:rPr sz="1800" b="1" i="1">
                <a:solidFill>
                  <a:srgbClr val="FFFFFF"/>
                </a:solidFill>
                <a:latin typeface="Times New Roman"/>
                <a:cs typeface="Times New Roman"/>
              </a:rPr>
              <a:t>O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点由静止释</a:t>
            </a:r>
            <a:r>
              <a:rPr sz="1800" b="1" spc="-50">
                <a:solidFill>
                  <a:srgbClr val="FFFFFF"/>
                </a:solidFill>
                <a:latin typeface="Microsoft JhengHei"/>
                <a:cs typeface="Microsoft JhengHei"/>
              </a:rPr>
              <a:t>放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一电子，电子仅受电场力的作用，则</a:t>
            </a:r>
            <a:r>
              <a:rPr sz="1800" b="1" spc="-50">
                <a:solidFill>
                  <a:srgbClr val="FFFFFF"/>
                </a:solidFill>
                <a:latin typeface="Microsoft JhengHei"/>
                <a:cs typeface="Microsoft JhengHei"/>
              </a:rPr>
              <a:t>（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	</a:t>
            </a:r>
            <a:r>
              <a:rPr sz="1800" b="1" spc="-50">
                <a:solidFill>
                  <a:srgbClr val="FFFFFF"/>
                </a:solidFill>
                <a:latin typeface="Microsoft JhengHei"/>
                <a:cs typeface="Microsoft JhengHei"/>
              </a:rPr>
              <a:t>）</a:t>
            </a:r>
            <a:endParaRPr sz="1800">
              <a:latin typeface="Microsoft JhengHei"/>
              <a:cs typeface="Microsoft JhengHei"/>
            </a:endParaRPr>
          </a:p>
          <a:p>
            <a:pPr marL="406400" indent="-394335">
              <a:lnSpc>
                <a:spcPts val="2039"/>
              </a:lnSpc>
              <a:buSzPct val="94444"/>
              <a:buFont typeface="Times New Roman"/>
              <a:buAutoNum type="alphaUcPeriod"/>
              <a:tabLst>
                <a:tab pos="407034"/>
              </a:tabLst>
            </a:pP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电子将沿</a:t>
            </a:r>
            <a:r>
              <a:rPr sz="1800" b="1" i="1" spc="-10">
                <a:solidFill>
                  <a:srgbClr val="FFFFFF"/>
                </a:solidFill>
                <a:latin typeface="Times New Roman"/>
                <a:cs typeface="Times New Roman"/>
              </a:rPr>
              <a:t>Ox</a:t>
            </a:r>
            <a:r>
              <a:rPr sz="1800" b="1" spc="-15">
                <a:solidFill>
                  <a:srgbClr val="FFFFFF"/>
                </a:solidFill>
                <a:latin typeface="Microsoft JhengHei"/>
                <a:cs typeface="Microsoft JhengHei"/>
              </a:rPr>
              <a:t>方向运动</a:t>
            </a:r>
            <a:endParaRPr sz="1800">
              <a:latin typeface="Microsoft JhengHei"/>
              <a:cs typeface="Microsoft JhengHei"/>
            </a:endParaRPr>
          </a:p>
          <a:p>
            <a:pPr marL="12700" marR="3077845" indent="382270">
              <a:lnSpc>
                <a:spcPct val="100000"/>
              </a:lnSpc>
              <a:buSzPct val="94444"/>
              <a:buFont typeface="Times New Roman"/>
              <a:buAutoNum type="alphaUcPeriod"/>
              <a:tabLst>
                <a:tab pos="394970"/>
              </a:tabLst>
            </a:pPr>
            <a:r>
              <a:rPr sz="1800" b="1" spc="-10">
                <a:solidFill>
                  <a:srgbClr val="FFFFFF"/>
                </a:solidFill>
                <a:latin typeface="Microsoft JhengHei"/>
                <a:cs typeface="Microsoft JhengHei"/>
              </a:rPr>
              <a:t>电子的电势能将增大</a:t>
            </a:r>
            <a:r>
              <a:rPr sz="1800" b="1" spc="5850">
                <a:solidFill>
                  <a:srgbClr val="FFFFFF"/>
                </a:solidFill>
                <a:latin typeface="Microsoft JhengHei"/>
                <a:cs typeface="Microsoft JhengHei"/>
              </a:rPr>
              <a:t> </a:t>
            </a:r>
            <a:r>
              <a:rPr sz="1800" b="1">
                <a:solidFill>
                  <a:srgbClr val="FFFFFF"/>
                </a:solidFill>
                <a:latin typeface="Times New Roman"/>
                <a:cs typeface="Times New Roman"/>
              </a:rPr>
              <a:t>C</a:t>
            </a:r>
            <a:r>
              <a:rPr sz="1800" b="1" spc="-5">
                <a:solidFill>
                  <a:srgbClr val="FFFFFF"/>
                </a:solidFill>
                <a:latin typeface="Microsoft JhengHei"/>
                <a:cs typeface="Microsoft JhengHei"/>
              </a:rPr>
              <a:t>．电子运动的加速度恒定</a:t>
            </a:r>
            <a:r>
              <a:rPr sz="1800" b="1" spc="4050">
                <a:solidFill>
                  <a:srgbClr val="FFFFFF"/>
                </a:solidFill>
                <a:latin typeface="Microsoft JhengHei"/>
                <a:cs typeface="Microsoft JhengHei"/>
              </a:rPr>
              <a:t> </a:t>
            </a:r>
            <a:r>
              <a:rPr sz="1800" b="1">
                <a:solidFill>
                  <a:srgbClr val="FFFFFF"/>
                </a:solidFill>
                <a:latin typeface="Times New Roman"/>
                <a:cs typeface="Times New Roman"/>
              </a:rPr>
              <a:t>D</a:t>
            </a:r>
            <a:r>
              <a:rPr sz="1800" b="1" spc="-5">
                <a:solidFill>
                  <a:srgbClr val="FFFFFF"/>
                </a:solidFill>
                <a:latin typeface="Microsoft JhengHei"/>
                <a:cs typeface="Microsoft JhengHei"/>
              </a:rPr>
              <a:t>．电子运动的加速度先减小后增大</a:t>
            </a:r>
            <a:endParaRPr sz="1800">
              <a:latin typeface="Microsoft JhengHei"/>
              <a:cs typeface="Microsoft JhengHei"/>
            </a:endParaRPr>
          </a:p>
          <a:p>
            <a:pPr marL="2089785">
              <a:lnSpc>
                <a:spcPct val="100000"/>
              </a:lnSpc>
              <a:spcBef>
                <a:spcPts val="755"/>
              </a:spcBef>
            </a:pPr>
            <a:r>
              <a:rPr sz="1800" b="1" i="1">
                <a:solidFill>
                  <a:srgbClr val="FFFFFF"/>
                </a:solidFill>
                <a:latin typeface="Times New Roman"/>
                <a:cs typeface="Times New Roman"/>
              </a:rPr>
              <a:t>φ</a:t>
            </a:r>
            <a:endParaRPr sz="18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508250" y="3398831"/>
            <a:ext cx="1905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i="1">
                <a:solidFill>
                  <a:srgbClr val="FFFFFF"/>
                </a:solidFill>
                <a:latin typeface="Times New Roman"/>
                <a:cs typeface="Times New Roman"/>
              </a:rPr>
              <a:t>O</a:t>
            </a:r>
            <a:endParaRPr sz="18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852862" y="3565518"/>
            <a:ext cx="1397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i="1">
                <a:solidFill>
                  <a:srgbClr val="FFFFFF"/>
                </a:solidFill>
                <a:latin typeface="Times New Roman"/>
                <a:cs typeface="Times New Roman"/>
              </a:rPr>
              <a:t>x</a:t>
            </a:r>
            <a:endParaRPr sz="1800">
              <a:latin typeface="Times New Roman"/>
              <a:cs typeface="Times New Roman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2720975" y="2649537"/>
            <a:ext cx="1287780" cy="1000125"/>
            <a:chOff x="2720975" y="2649537"/>
            <a:chExt cx="1287780" cy="1000125"/>
          </a:xfrm>
        </p:grpSpPr>
        <p:sp>
          <p:nvSpPr>
            <p:cNvPr id="6" name="object 6"/>
            <p:cNvSpPr/>
            <p:nvPr/>
          </p:nvSpPr>
          <p:spPr>
            <a:xfrm>
              <a:off x="2789237" y="2774950"/>
              <a:ext cx="757555" cy="825500"/>
            </a:xfrm>
            <a:custGeom>
              <a:rect l="l" t="t" r="r" b="b"/>
              <a:pathLst>
                <a:path w="757554" h="825500">
                  <a:moveTo>
                    <a:pt x="0" y="825500"/>
                  </a:moveTo>
                  <a:lnTo>
                    <a:pt x="11431" y="797784"/>
                  </a:lnTo>
                  <a:lnTo>
                    <a:pt x="27336" y="757905"/>
                  </a:lnTo>
                  <a:lnTo>
                    <a:pt x="47383" y="713944"/>
                  </a:lnTo>
                  <a:lnTo>
                    <a:pt x="71235" y="673984"/>
                  </a:lnTo>
                  <a:lnTo>
                    <a:pt x="95545" y="640921"/>
                  </a:lnTo>
                  <a:lnTo>
                    <a:pt x="121457" y="609981"/>
                  </a:lnTo>
                  <a:lnTo>
                    <a:pt x="155383" y="577735"/>
                  </a:lnTo>
                  <a:lnTo>
                    <a:pt x="203734" y="540754"/>
                  </a:lnTo>
                  <a:lnTo>
                    <a:pt x="236784" y="519376"/>
                  </a:lnTo>
                  <a:lnTo>
                    <a:pt x="276729" y="496099"/>
                  </a:lnTo>
                  <a:lnTo>
                    <a:pt x="321315" y="471476"/>
                  </a:lnTo>
                  <a:lnTo>
                    <a:pt x="368289" y="446057"/>
                  </a:lnTo>
                  <a:lnTo>
                    <a:pt x="415397" y="420393"/>
                  </a:lnTo>
                  <a:lnTo>
                    <a:pt x="460384" y="395034"/>
                  </a:lnTo>
                  <a:lnTo>
                    <a:pt x="500997" y="370534"/>
                  </a:lnTo>
                  <a:lnTo>
                    <a:pt x="534981" y="347441"/>
                  </a:lnTo>
                  <a:lnTo>
                    <a:pt x="586471" y="305235"/>
                  </a:lnTo>
                  <a:lnTo>
                    <a:pt x="624738" y="265805"/>
                  </a:lnTo>
                  <a:lnTo>
                    <a:pt x="654991" y="226702"/>
                  </a:lnTo>
                  <a:lnTo>
                    <a:pt x="682439" y="185476"/>
                  </a:lnTo>
                  <a:lnTo>
                    <a:pt x="707550" y="137760"/>
                  </a:lnTo>
                  <a:lnTo>
                    <a:pt x="727852" y="85880"/>
                  </a:lnTo>
                  <a:lnTo>
                    <a:pt x="744147" y="37429"/>
                  </a:lnTo>
                  <a:lnTo>
                    <a:pt x="757237" y="0"/>
                  </a:lnTo>
                </a:path>
              </a:pathLst>
            </a:custGeom>
            <a:ln w="254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2720975" y="2649537"/>
              <a:ext cx="1287780" cy="1000125"/>
            </a:xfrm>
            <a:custGeom>
              <a:rect l="l" t="t" r="r" b="b"/>
              <a:pathLst>
                <a:path w="1287779" h="1000125">
                  <a:moveTo>
                    <a:pt x="1287462" y="936625"/>
                  </a:moveTo>
                  <a:lnTo>
                    <a:pt x="1262062" y="923925"/>
                  </a:lnTo>
                  <a:lnTo>
                    <a:pt x="1160462" y="873125"/>
                  </a:lnTo>
                  <a:lnTo>
                    <a:pt x="1201102" y="923925"/>
                  </a:lnTo>
                  <a:lnTo>
                    <a:pt x="76200" y="923925"/>
                  </a:lnTo>
                  <a:lnTo>
                    <a:pt x="76200" y="86360"/>
                  </a:lnTo>
                  <a:lnTo>
                    <a:pt x="127000" y="127000"/>
                  </a:lnTo>
                  <a:lnTo>
                    <a:pt x="98425" y="69850"/>
                  </a:lnTo>
                  <a:lnTo>
                    <a:pt x="63500" y="0"/>
                  </a:lnTo>
                  <a:lnTo>
                    <a:pt x="0" y="127000"/>
                  </a:lnTo>
                  <a:lnTo>
                    <a:pt x="50800" y="86360"/>
                  </a:lnTo>
                  <a:lnTo>
                    <a:pt x="50800" y="936637"/>
                  </a:lnTo>
                  <a:lnTo>
                    <a:pt x="63500" y="936637"/>
                  </a:lnTo>
                  <a:lnTo>
                    <a:pt x="63500" y="949325"/>
                  </a:lnTo>
                  <a:lnTo>
                    <a:pt x="1201102" y="949325"/>
                  </a:lnTo>
                  <a:lnTo>
                    <a:pt x="1160462" y="1000125"/>
                  </a:lnTo>
                  <a:lnTo>
                    <a:pt x="1262062" y="949325"/>
                  </a:lnTo>
                  <a:lnTo>
                    <a:pt x="1287462" y="93662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924877" y="3212775"/>
            <a:ext cx="1905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i="1">
                <a:solidFill>
                  <a:srgbClr val="FFFFFF"/>
                </a:solidFill>
                <a:latin typeface="Times New Roman"/>
                <a:cs typeface="Times New Roman"/>
              </a:rPr>
              <a:t>O</a:t>
            </a:r>
            <a:endParaRPr sz="1800">
              <a:latin typeface="Times New Roman"/>
              <a:cs typeface="Times New Roman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944052" y="3169913"/>
            <a:ext cx="1397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i="1">
                <a:solidFill>
                  <a:srgbClr val="FFFFFF"/>
                </a:solidFill>
                <a:latin typeface="Times New Roman"/>
                <a:cs typeface="Times New Roman"/>
              </a:rPr>
              <a:t>x</a:t>
            </a:r>
            <a:endParaRPr sz="1800">
              <a:latin typeface="Times New Roman"/>
              <a:cs typeface="Times New Roman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266189" y="3586412"/>
            <a:ext cx="2540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甲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3209289" y="3718174"/>
            <a:ext cx="2540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乙</a:t>
            </a:r>
            <a:endParaRPr sz="1800">
              <a:latin typeface="Microsoft JhengHei"/>
              <a:cs typeface="Microsoft JhengHei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827087" y="3136900"/>
            <a:ext cx="1295400" cy="127000"/>
            <a:chOff x="827087" y="3136900"/>
            <a:chExt cx="1295400" cy="127000"/>
          </a:xfrm>
        </p:grpSpPr>
        <p:sp>
          <p:nvSpPr>
            <p:cNvPr id="13" name="object 13"/>
            <p:cNvSpPr/>
            <p:nvPr/>
          </p:nvSpPr>
          <p:spPr>
            <a:xfrm>
              <a:off x="1009649" y="3181349"/>
              <a:ext cx="34925" cy="44450"/>
            </a:xfrm>
            <a:custGeom>
              <a:rect l="l" t="t" r="r" b="b"/>
              <a:pathLst>
                <a:path w="34925" h="44450">
                  <a:moveTo>
                    <a:pt x="17462" y="0"/>
                  </a:moveTo>
                  <a:close/>
                </a:path>
                <a:path w="34925" h="44450">
                  <a:moveTo>
                    <a:pt x="34924" y="22225"/>
                  </a:moveTo>
                  <a:lnTo>
                    <a:pt x="0" y="22225"/>
                  </a:lnTo>
                  <a:lnTo>
                    <a:pt x="1372" y="13573"/>
                  </a:lnTo>
                  <a:lnTo>
                    <a:pt x="5115" y="6509"/>
                  </a:lnTo>
                  <a:lnTo>
                    <a:pt x="10666" y="1746"/>
                  </a:lnTo>
                  <a:lnTo>
                    <a:pt x="17462" y="0"/>
                  </a:lnTo>
                  <a:lnTo>
                    <a:pt x="24259" y="1746"/>
                  </a:lnTo>
                  <a:lnTo>
                    <a:pt x="29810" y="6509"/>
                  </a:lnTo>
                  <a:lnTo>
                    <a:pt x="33552" y="13574"/>
                  </a:lnTo>
                  <a:lnTo>
                    <a:pt x="34924" y="22225"/>
                  </a:lnTo>
                  <a:close/>
                </a:path>
                <a:path w="34925" h="44450">
                  <a:moveTo>
                    <a:pt x="17462" y="44449"/>
                  </a:moveTo>
                  <a:lnTo>
                    <a:pt x="10665" y="42703"/>
                  </a:lnTo>
                  <a:lnTo>
                    <a:pt x="5114" y="37940"/>
                  </a:lnTo>
                  <a:lnTo>
                    <a:pt x="1372" y="30875"/>
                  </a:lnTo>
                  <a:lnTo>
                    <a:pt x="0" y="22224"/>
                  </a:lnTo>
                  <a:lnTo>
                    <a:pt x="34924" y="22225"/>
                  </a:lnTo>
                  <a:lnTo>
                    <a:pt x="33552" y="30875"/>
                  </a:lnTo>
                  <a:lnTo>
                    <a:pt x="29810" y="37940"/>
                  </a:lnTo>
                  <a:lnTo>
                    <a:pt x="24259" y="42703"/>
                  </a:lnTo>
                  <a:lnTo>
                    <a:pt x="17462" y="4444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1009649" y="3181349"/>
              <a:ext cx="34925" cy="44450"/>
            </a:xfrm>
            <a:custGeom>
              <a:rect l="l" t="t" r="r" b="b"/>
              <a:pathLst>
                <a:path w="34925" h="44450">
                  <a:moveTo>
                    <a:pt x="0" y="22225"/>
                  </a:moveTo>
                  <a:lnTo>
                    <a:pt x="1372" y="13574"/>
                  </a:lnTo>
                  <a:lnTo>
                    <a:pt x="5114" y="6509"/>
                  </a:lnTo>
                  <a:lnTo>
                    <a:pt x="10665" y="1746"/>
                  </a:lnTo>
                  <a:lnTo>
                    <a:pt x="17462" y="0"/>
                  </a:lnTo>
                  <a:lnTo>
                    <a:pt x="24259" y="1746"/>
                  </a:lnTo>
                  <a:lnTo>
                    <a:pt x="29810" y="6509"/>
                  </a:lnTo>
                  <a:lnTo>
                    <a:pt x="33552" y="13573"/>
                  </a:lnTo>
                  <a:lnTo>
                    <a:pt x="34925" y="22224"/>
                  </a:lnTo>
                  <a:lnTo>
                    <a:pt x="33552" y="30875"/>
                  </a:lnTo>
                  <a:lnTo>
                    <a:pt x="29810" y="37940"/>
                  </a:lnTo>
                  <a:lnTo>
                    <a:pt x="24259" y="42703"/>
                  </a:lnTo>
                  <a:lnTo>
                    <a:pt x="17462" y="44449"/>
                  </a:lnTo>
                  <a:lnTo>
                    <a:pt x="10665" y="42703"/>
                  </a:lnTo>
                  <a:lnTo>
                    <a:pt x="5114" y="37940"/>
                  </a:lnTo>
                  <a:lnTo>
                    <a:pt x="1372" y="30875"/>
                  </a:lnTo>
                  <a:lnTo>
                    <a:pt x="0" y="22224"/>
                  </a:lnTo>
                  <a:close/>
                </a:path>
              </a:pathLst>
            </a:custGeom>
            <a:ln w="254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827087" y="3136900"/>
              <a:ext cx="1295400" cy="127000"/>
            </a:xfrm>
            <a:custGeom>
              <a:rect l="l" t="t" r="r" b="b"/>
              <a:pathLst>
                <a:path w="1295400" h="127000">
                  <a:moveTo>
                    <a:pt x="1168399" y="127000"/>
                  </a:moveTo>
                  <a:lnTo>
                    <a:pt x="1219199" y="63500"/>
                  </a:lnTo>
                  <a:lnTo>
                    <a:pt x="1168399" y="0"/>
                  </a:lnTo>
                  <a:lnTo>
                    <a:pt x="1269999" y="50800"/>
                  </a:lnTo>
                  <a:lnTo>
                    <a:pt x="1225550" y="50800"/>
                  </a:lnTo>
                  <a:lnTo>
                    <a:pt x="1225550" y="76200"/>
                  </a:lnTo>
                  <a:lnTo>
                    <a:pt x="1269999" y="76200"/>
                  </a:lnTo>
                  <a:lnTo>
                    <a:pt x="1168399" y="127000"/>
                  </a:lnTo>
                  <a:close/>
                </a:path>
                <a:path w="1295400" h="127000">
                  <a:moveTo>
                    <a:pt x="1209039" y="76200"/>
                  </a:moveTo>
                  <a:lnTo>
                    <a:pt x="0" y="76200"/>
                  </a:lnTo>
                  <a:lnTo>
                    <a:pt x="0" y="50800"/>
                  </a:lnTo>
                  <a:lnTo>
                    <a:pt x="1209039" y="50800"/>
                  </a:lnTo>
                  <a:lnTo>
                    <a:pt x="1219199" y="63500"/>
                  </a:lnTo>
                  <a:lnTo>
                    <a:pt x="1209039" y="76200"/>
                  </a:lnTo>
                  <a:close/>
                </a:path>
                <a:path w="1295400" h="127000">
                  <a:moveTo>
                    <a:pt x="1269999" y="76200"/>
                  </a:moveTo>
                  <a:lnTo>
                    <a:pt x="1225550" y="76200"/>
                  </a:lnTo>
                  <a:lnTo>
                    <a:pt x="1225550" y="50800"/>
                  </a:lnTo>
                  <a:lnTo>
                    <a:pt x="1269999" y="50800"/>
                  </a:lnTo>
                  <a:lnTo>
                    <a:pt x="1295399" y="63500"/>
                  </a:lnTo>
                  <a:lnTo>
                    <a:pt x="1269999" y="7620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58140" y="324471"/>
            <a:ext cx="6078855" cy="604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5500"/>
              </a:lnSpc>
              <a:spcBef>
                <a:spcPts val="100"/>
              </a:spcBef>
              <a:tabLst>
                <a:tab pos="624840"/>
              </a:tabLst>
            </a:pPr>
            <a:r>
              <a:rPr sz="1800">
                <a:solidFill>
                  <a:srgbClr val="FFFFFF"/>
                </a:solidFill>
              </a:rPr>
              <a:t>例</a:t>
            </a:r>
            <a:r>
              <a:rPr sz="1800" spc="160">
                <a:solidFill>
                  <a:srgbClr val="FFFFFF"/>
                </a:solidFill>
              </a:rPr>
              <a:t> </a:t>
            </a:r>
            <a:r>
              <a:rPr sz="1800" spc="-25">
                <a:solidFill>
                  <a:srgbClr val="FFFFFF"/>
                </a:solidFill>
                <a:latin typeface="Times New Roman"/>
                <a:cs typeface="Times New Roman"/>
              </a:rPr>
              <a:t>3.</a:t>
            </a:r>
            <a:r>
              <a:rPr sz="1800">
                <a:solidFill>
                  <a:srgbClr val="FFFFFF"/>
                </a:solidFill>
                <a:latin typeface="Times New Roman"/>
                <a:cs typeface="Times New Roman"/>
              </a:rPr>
              <a:t>	</a:t>
            </a:r>
            <a:r>
              <a:rPr sz="1800">
                <a:solidFill>
                  <a:srgbClr val="FFFFFF"/>
                </a:solidFill>
              </a:rPr>
              <a:t>如图所示，圆 </a:t>
            </a:r>
            <a:r>
              <a:rPr sz="1800" i="1">
                <a:solidFill>
                  <a:srgbClr val="FFFFFF"/>
                </a:solidFill>
                <a:latin typeface="Times New Roman"/>
                <a:cs typeface="Times New Roman"/>
              </a:rPr>
              <a:t>O </a:t>
            </a:r>
            <a:r>
              <a:rPr sz="1800">
                <a:solidFill>
                  <a:srgbClr val="FFFFFF"/>
                </a:solidFill>
              </a:rPr>
              <a:t>在匀强电场中，场强方向与圆 </a:t>
            </a:r>
            <a:r>
              <a:rPr sz="1800" i="1">
                <a:solidFill>
                  <a:srgbClr val="FFFFFF"/>
                </a:solidFill>
                <a:latin typeface="Times New Roman"/>
                <a:cs typeface="Times New Roman"/>
              </a:rPr>
              <a:t>O </a:t>
            </a:r>
            <a:r>
              <a:rPr sz="1800">
                <a:solidFill>
                  <a:srgbClr val="FFFFFF"/>
                </a:solidFill>
              </a:rPr>
              <a:t>所</a:t>
            </a:r>
            <a:r>
              <a:rPr sz="1800" spc="-50">
                <a:solidFill>
                  <a:srgbClr val="FFFFFF"/>
                </a:solidFill>
              </a:rPr>
              <a:t>在</a:t>
            </a:r>
            <a:r>
              <a:rPr sz="1800">
                <a:solidFill>
                  <a:srgbClr val="FFFFFF"/>
                </a:solidFill>
              </a:rPr>
              <a:t>平面平行，带正电的粒子以相同的初动能沿着各个方</a:t>
            </a:r>
            <a:r>
              <a:rPr sz="1800" spc="-50">
                <a:solidFill>
                  <a:srgbClr val="FFFFFF"/>
                </a:solidFill>
              </a:rPr>
              <a:t>向</a:t>
            </a:r>
            <a:endParaRPr sz="18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58140" y="888117"/>
            <a:ext cx="5664835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00000"/>
              </a:lnSpc>
              <a:spcBef>
                <a:spcPts val="100"/>
              </a:spcBef>
            </a:pP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从</a:t>
            </a:r>
            <a:r>
              <a:rPr sz="1800" b="1" i="1">
                <a:solidFill>
                  <a:srgbClr val="FFFFFF"/>
                </a:solidFill>
                <a:latin typeface="Times New Roman"/>
                <a:cs typeface="Times New Roman"/>
              </a:rPr>
              <a:t>A</a:t>
            </a:r>
            <a:r>
              <a:rPr sz="1800" b="1" spc="-5">
                <a:solidFill>
                  <a:srgbClr val="FFFFFF"/>
                </a:solidFill>
                <a:latin typeface="Microsoft JhengHei"/>
                <a:cs typeface="Microsoft JhengHei"/>
              </a:rPr>
              <a:t>点进入圆形区域中，只在电场力作用下运动，从圆周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上不同点离开圆形区域，其中从</a:t>
            </a:r>
            <a:r>
              <a:rPr sz="1800" b="1" i="1">
                <a:solidFill>
                  <a:srgbClr val="FFFFFF"/>
                </a:solidFill>
                <a:latin typeface="Times New Roman"/>
                <a:cs typeface="Times New Roman"/>
              </a:rPr>
              <a:t>C</a:t>
            </a:r>
            <a:r>
              <a:rPr sz="1800" b="1" spc="-5">
                <a:solidFill>
                  <a:srgbClr val="FFFFFF"/>
                </a:solidFill>
                <a:latin typeface="Microsoft JhengHei"/>
                <a:cs typeface="Microsoft JhengHei"/>
              </a:rPr>
              <a:t>点离开圆形区域的带电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粒子的动能最大，图中</a:t>
            </a:r>
            <a:r>
              <a:rPr sz="1800" b="1" i="1">
                <a:solidFill>
                  <a:srgbClr val="FFFFFF"/>
                </a:solidFill>
                <a:latin typeface="Times New Roman"/>
                <a:cs typeface="Times New Roman"/>
              </a:rPr>
              <a:t>O</a:t>
            </a:r>
            <a:r>
              <a:rPr sz="1800" b="1" spc="-5">
                <a:solidFill>
                  <a:srgbClr val="FFFFFF"/>
                </a:solidFill>
                <a:latin typeface="Microsoft JhengHei"/>
                <a:cs typeface="Microsoft JhengHei"/>
              </a:rPr>
              <a:t>是圆心，</a:t>
            </a:r>
            <a:r>
              <a:rPr sz="1800" b="1" i="1" spc="-10">
                <a:solidFill>
                  <a:srgbClr val="FFFFFF"/>
                </a:solidFill>
                <a:latin typeface="Times New Roman"/>
                <a:cs typeface="Times New Roman"/>
              </a:rPr>
              <a:t>AB</a:t>
            </a:r>
            <a:r>
              <a:rPr sz="1800" b="1" spc="-5">
                <a:solidFill>
                  <a:srgbClr val="FFFFFF"/>
                </a:solidFill>
                <a:latin typeface="Microsoft JhengHei"/>
                <a:cs typeface="Microsoft JhengHei"/>
              </a:rPr>
              <a:t>是圆的直径，</a:t>
            </a:r>
            <a:r>
              <a:rPr sz="1800" b="1" i="1" spc="-10">
                <a:solidFill>
                  <a:srgbClr val="FFFFFF"/>
                </a:solidFill>
                <a:latin typeface="Times New Roman"/>
                <a:cs typeface="Times New Roman"/>
              </a:rPr>
              <a:t>AC</a:t>
            </a:r>
            <a:r>
              <a:rPr sz="1800" b="1" spc="-50">
                <a:solidFill>
                  <a:srgbClr val="FFFFFF"/>
                </a:solidFill>
                <a:latin typeface="Microsoft JhengHei"/>
                <a:cs typeface="Microsoft JhengHei"/>
              </a:rPr>
              <a:t>是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与</a:t>
            </a:r>
            <a:r>
              <a:rPr sz="1800" b="1" i="1" spc="-10">
                <a:solidFill>
                  <a:srgbClr val="FFFFFF"/>
                </a:solidFill>
                <a:latin typeface="Times New Roman"/>
                <a:cs typeface="Times New Roman"/>
              </a:rPr>
              <a:t>AB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成</a:t>
            </a:r>
            <a:r>
              <a:rPr sz="1800" b="1" i="1">
                <a:solidFill>
                  <a:srgbClr val="FFFFFF"/>
                </a:solidFill>
                <a:latin typeface="Times New Roman"/>
                <a:cs typeface="Times New Roman"/>
              </a:rPr>
              <a:t>α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角的弦，则匀强电场的方向为（</a:t>
            </a:r>
            <a:r>
              <a:rPr sz="1800" b="1" spc="450">
                <a:solidFill>
                  <a:srgbClr val="FFFFFF"/>
                </a:solidFill>
                <a:latin typeface="Microsoft JhengHei"/>
                <a:cs typeface="Microsoft JhengHei"/>
              </a:rPr>
              <a:t>    </a:t>
            </a:r>
            <a:r>
              <a:rPr sz="1800" b="1" spc="-50">
                <a:solidFill>
                  <a:srgbClr val="FFFFFF"/>
                </a:solidFill>
                <a:latin typeface="Microsoft JhengHei"/>
                <a:cs typeface="Microsoft JhengHei"/>
              </a:rPr>
              <a:t>）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58140" y="1985397"/>
            <a:ext cx="137223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Ａ</a:t>
            </a:r>
            <a:r>
              <a:rPr sz="1800" b="1" spc="5">
                <a:solidFill>
                  <a:srgbClr val="FFFFFF"/>
                </a:solidFill>
                <a:latin typeface="Times New Roman"/>
                <a:cs typeface="Times New Roman"/>
              </a:rPr>
              <a:t>. 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沿</a:t>
            </a:r>
            <a:r>
              <a:rPr sz="1800" b="1" i="1" spc="-10">
                <a:solidFill>
                  <a:srgbClr val="FFFFFF"/>
                </a:solidFill>
                <a:latin typeface="Times New Roman"/>
                <a:cs typeface="Times New Roman"/>
              </a:rPr>
              <a:t>AB</a:t>
            </a:r>
            <a:r>
              <a:rPr sz="1800" b="1" spc="-25">
                <a:solidFill>
                  <a:srgbClr val="FFFFFF"/>
                </a:solidFill>
                <a:latin typeface="Microsoft JhengHei"/>
                <a:cs typeface="Microsoft JhengHei"/>
              </a:rPr>
              <a:t>方向</a:t>
            </a:r>
            <a:r>
              <a:rPr sz="1800" b="1" spc="-50">
                <a:solidFill>
                  <a:srgbClr val="FFFFFF"/>
                </a:solidFill>
                <a:latin typeface="Microsoft JhengHei"/>
                <a:cs typeface="Microsoft JhengHei"/>
              </a:rPr>
              <a:t> 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Ｃ</a:t>
            </a:r>
            <a:r>
              <a:rPr sz="1800" b="1" spc="5">
                <a:solidFill>
                  <a:srgbClr val="FFFFFF"/>
                </a:solidFill>
                <a:latin typeface="Times New Roman"/>
                <a:cs typeface="Times New Roman"/>
              </a:rPr>
              <a:t>. 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沿</a:t>
            </a:r>
            <a:r>
              <a:rPr sz="1800" b="1" i="1" spc="-10">
                <a:solidFill>
                  <a:srgbClr val="FFFFFF"/>
                </a:solidFill>
                <a:latin typeface="Times New Roman"/>
                <a:cs typeface="Times New Roman"/>
              </a:rPr>
              <a:t>OC</a:t>
            </a:r>
            <a:r>
              <a:rPr sz="1800" b="1" spc="-25">
                <a:solidFill>
                  <a:srgbClr val="FFFFFF"/>
                </a:solidFill>
                <a:latin typeface="Microsoft JhengHei"/>
                <a:cs typeface="Microsoft JhengHei"/>
              </a:rPr>
              <a:t>方向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420439" y="1985397"/>
            <a:ext cx="137223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765" marR="5080" indent="-12700">
              <a:lnSpc>
                <a:spcPct val="100000"/>
              </a:lnSpc>
              <a:spcBef>
                <a:spcPts val="100"/>
              </a:spcBef>
            </a:pP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Ｂ</a:t>
            </a:r>
            <a:r>
              <a:rPr sz="1800" b="1" spc="5">
                <a:solidFill>
                  <a:srgbClr val="FFFFFF"/>
                </a:solidFill>
                <a:latin typeface="Times New Roman"/>
                <a:cs typeface="Times New Roman"/>
              </a:rPr>
              <a:t>. 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沿</a:t>
            </a:r>
            <a:r>
              <a:rPr sz="1800" b="1" i="1" spc="-10">
                <a:solidFill>
                  <a:srgbClr val="FFFFFF"/>
                </a:solidFill>
                <a:latin typeface="Times New Roman"/>
                <a:cs typeface="Times New Roman"/>
              </a:rPr>
              <a:t>AC</a:t>
            </a:r>
            <a:r>
              <a:rPr sz="1800" b="1" spc="-25">
                <a:solidFill>
                  <a:srgbClr val="FFFFFF"/>
                </a:solidFill>
                <a:latin typeface="Microsoft JhengHei"/>
                <a:cs typeface="Microsoft JhengHei"/>
              </a:rPr>
              <a:t>方向</a:t>
            </a:r>
            <a:r>
              <a:rPr sz="1800" b="1" spc="-50">
                <a:solidFill>
                  <a:srgbClr val="FFFFFF"/>
                </a:solidFill>
                <a:latin typeface="Microsoft JhengHei"/>
                <a:cs typeface="Microsoft JhengHei"/>
              </a:rPr>
              <a:t> 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Ｄ</a:t>
            </a:r>
            <a:r>
              <a:rPr sz="1800" b="1" spc="5">
                <a:solidFill>
                  <a:srgbClr val="FFFFFF"/>
                </a:solidFill>
                <a:latin typeface="Times New Roman"/>
                <a:cs typeface="Times New Roman"/>
              </a:rPr>
              <a:t>. 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沿</a:t>
            </a:r>
            <a:r>
              <a:rPr sz="1800" b="1" i="1" spc="-10">
                <a:solidFill>
                  <a:srgbClr val="FFFFFF"/>
                </a:solidFill>
                <a:latin typeface="Times New Roman"/>
                <a:cs typeface="Times New Roman"/>
              </a:rPr>
              <a:t>BC</a:t>
            </a:r>
            <a:r>
              <a:rPr sz="1800" b="1" spc="-25">
                <a:solidFill>
                  <a:srgbClr val="FFFFFF"/>
                </a:solidFill>
                <a:latin typeface="Microsoft JhengHei"/>
                <a:cs typeface="Microsoft JhengHei"/>
              </a:rPr>
              <a:t>方向</a:t>
            </a:r>
            <a:endParaRPr sz="1800">
              <a:latin typeface="Microsoft JhengHei"/>
              <a:cs typeface="Microsoft JhengHei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645134" y="2984498"/>
            <a:ext cx="1628139" cy="1786889"/>
            <a:chOff x="645134" y="2984498"/>
            <a:chExt cx="1628139" cy="1786889"/>
          </a:xfrm>
        </p:grpSpPr>
        <p:sp>
          <p:nvSpPr>
            <p:cNvPr id="7" name="object 7"/>
            <p:cNvSpPr/>
            <p:nvPr/>
          </p:nvSpPr>
          <p:spPr>
            <a:xfrm>
              <a:off x="657834" y="2997198"/>
              <a:ext cx="1602740" cy="1761489"/>
            </a:xfrm>
            <a:custGeom>
              <a:rect l="l" t="t" r="r" b="b"/>
              <a:pathLst>
                <a:path w="1602739" h="1761489">
                  <a:moveTo>
                    <a:pt x="0" y="880678"/>
                  </a:moveTo>
                  <a:lnTo>
                    <a:pt x="1269" y="830704"/>
                  </a:lnTo>
                  <a:lnTo>
                    <a:pt x="5029" y="781460"/>
                  </a:lnTo>
                  <a:lnTo>
                    <a:pt x="11213" y="733022"/>
                  </a:lnTo>
                  <a:lnTo>
                    <a:pt x="19754" y="685465"/>
                  </a:lnTo>
                  <a:lnTo>
                    <a:pt x="30584" y="638861"/>
                  </a:lnTo>
                  <a:lnTo>
                    <a:pt x="43635" y="593287"/>
                  </a:lnTo>
                  <a:lnTo>
                    <a:pt x="58839" y="548815"/>
                  </a:lnTo>
                  <a:lnTo>
                    <a:pt x="76129" y="505521"/>
                  </a:lnTo>
                  <a:lnTo>
                    <a:pt x="95438" y="463479"/>
                  </a:lnTo>
                  <a:lnTo>
                    <a:pt x="116697" y="422763"/>
                  </a:lnTo>
                  <a:lnTo>
                    <a:pt x="139840" y="383448"/>
                  </a:lnTo>
                  <a:lnTo>
                    <a:pt x="164797" y="345607"/>
                  </a:lnTo>
                  <a:lnTo>
                    <a:pt x="191503" y="309315"/>
                  </a:lnTo>
                  <a:lnTo>
                    <a:pt x="219888" y="274647"/>
                  </a:lnTo>
                  <a:lnTo>
                    <a:pt x="249886" y="241677"/>
                  </a:lnTo>
                  <a:lnTo>
                    <a:pt x="281429" y="210479"/>
                  </a:lnTo>
                  <a:lnTo>
                    <a:pt x="314449" y="181127"/>
                  </a:lnTo>
                  <a:lnTo>
                    <a:pt x="348878" y="153696"/>
                  </a:lnTo>
                  <a:lnTo>
                    <a:pt x="384649" y="128261"/>
                  </a:lnTo>
                  <a:lnTo>
                    <a:pt x="421694" y="104895"/>
                  </a:lnTo>
                  <a:lnTo>
                    <a:pt x="459946" y="83673"/>
                  </a:lnTo>
                  <a:lnTo>
                    <a:pt x="499337" y="64669"/>
                  </a:lnTo>
                  <a:lnTo>
                    <a:pt x="539799" y="47958"/>
                  </a:lnTo>
                  <a:lnTo>
                    <a:pt x="581265" y="33614"/>
                  </a:lnTo>
                  <a:lnTo>
                    <a:pt x="623667" y="21711"/>
                  </a:lnTo>
                  <a:lnTo>
                    <a:pt x="666937" y="12324"/>
                  </a:lnTo>
                  <a:lnTo>
                    <a:pt x="711008" y="5527"/>
                  </a:lnTo>
                  <a:lnTo>
                    <a:pt x="755812" y="1394"/>
                  </a:lnTo>
                  <a:lnTo>
                    <a:pt x="801281" y="0"/>
                  </a:lnTo>
                  <a:lnTo>
                    <a:pt x="846749" y="1394"/>
                  </a:lnTo>
                  <a:lnTo>
                    <a:pt x="891553" y="5526"/>
                  </a:lnTo>
                  <a:lnTo>
                    <a:pt x="935624" y="12323"/>
                  </a:lnTo>
                  <a:lnTo>
                    <a:pt x="978895" y="21710"/>
                  </a:lnTo>
                  <a:lnTo>
                    <a:pt x="1021296" y="33613"/>
                  </a:lnTo>
                  <a:lnTo>
                    <a:pt x="1062762" y="47957"/>
                  </a:lnTo>
                  <a:lnTo>
                    <a:pt x="1103224" y="64668"/>
                  </a:lnTo>
                  <a:lnTo>
                    <a:pt x="1142615" y="83672"/>
                  </a:lnTo>
                  <a:lnTo>
                    <a:pt x="1180867" y="104894"/>
                  </a:lnTo>
                  <a:lnTo>
                    <a:pt x="1217913" y="128259"/>
                  </a:lnTo>
                  <a:lnTo>
                    <a:pt x="1253684" y="153695"/>
                  </a:lnTo>
                  <a:lnTo>
                    <a:pt x="1288113" y="181125"/>
                  </a:lnTo>
                  <a:lnTo>
                    <a:pt x="1321133" y="210477"/>
                  </a:lnTo>
                  <a:lnTo>
                    <a:pt x="1352676" y="241675"/>
                  </a:lnTo>
                  <a:lnTo>
                    <a:pt x="1382674" y="274645"/>
                  </a:lnTo>
                  <a:lnTo>
                    <a:pt x="1411060" y="309313"/>
                  </a:lnTo>
                  <a:lnTo>
                    <a:pt x="1437765" y="345605"/>
                  </a:lnTo>
                  <a:lnTo>
                    <a:pt x="1462723" y="383446"/>
                  </a:lnTo>
                  <a:lnTo>
                    <a:pt x="1485865" y="422761"/>
                  </a:lnTo>
                  <a:lnTo>
                    <a:pt x="1507125" y="463477"/>
                  </a:lnTo>
                  <a:lnTo>
                    <a:pt x="1526433" y="505520"/>
                  </a:lnTo>
                  <a:lnTo>
                    <a:pt x="1543724" y="548814"/>
                  </a:lnTo>
                  <a:lnTo>
                    <a:pt x="1558929" y="593285"/>
                  </a:lnTo>
                  <a:lnTo>
                    <a:pt x="1571980" y="638860"/>
                  </a:lnTo>
                  <a:lnTo>
                    <a:pt x="1582809" y="685463"/>
                  </a:lnTo>
                  <a:lnTo>
                    <a:pt x="1591350" y="733021"/>
                  </a:lnTo>
                  <a:lnTo>
                    <a:pt x="1597535" y="781459"/>
                  </a:lnTo>
                  <a:lnTo>
                    <a:pt x="1601295" y="830702"/>
                  </a:lnTo>
                  <a:lnTo>
                    <a:pt x="1602564" y="880677"/>
                  </a:lnTo>
                  <a:lnTo>
                    <a:pt x="1601295" y="930652"/>
                  </a:lnTo>
                  <a:lnTo>
                    <a:pt x="1597535" y="979895"/>
                  </a:lnTo>
                  <a:lnTo>
                    <a:pt x="1591350" y="1028333"/>
                  </a:lnTo>
                  <a:lnTo>
                    <a:pt x="1582809" y="1075890"/>
                  </a:lnTo>
                  <a:lnTo>
                    <a:pt x="1571980" y="1122494"/>
                  </a:lnTo>
                  <a:lnTo>
                    <a:pt x="1558929" y="1168068"/>
                  </a:lnTo>
                  <a:lnTo>
                    <a:pt x="1543724" y="1212540"/>
                  </a:lnTo>
                  <a:lnTo>
                    <a:pt x="1526434" y="1255834"/>
                  </a:lnTo>
                  <a:lnTo>
                    <a:pt x="1507125" y="1297876"/>
                  </a:lnTo>
                  <a:lnTo>
                    <a:pt x="1485866" y="1338592"/>
                  </a:lnTo>
                  <a:lnTo>
                    <a:pt x="1462724" y="1377908"/>
                  </a:lnTo>
                  <a:lnTo>
                    <a:pt x="1437766" y="1415748"/>
                  </a:lnTo>
                  <a:lnTo>
                    <a:pt x="1411061" y="1452040"/>
                  </a:lnTo>
                  <a:lnTo>
                    <a:pt x="1382675" y="1486708"/>
                  </a:lnTo>
                  <a:lnTo>
                    <a:pt x="1352677" y="1519678"/>
                  </a:lnTo>
                  <a:lnTo>
                    <a:pt x="1321134" y="1550877"/>
                  </a:lnTo>
                  <a:lnTo>
                    <a:pt x="1288115" y="1580228"/>
                  </a:lnTo>
                  <a:lnTo>
                    <a:pt x="1253685" y="1607659"/>
                  </a:lnTo>
                  <a:lnTo>
                    <a:pt x="1217914" y="1633094"/>
                  </a:lnTo>
                  <a:lnTo>
                    <a:pt x="1180869" y="1656460"/>
                  </a:lnTo>
                  <a:lnTo>
                    <a:pt x="1142617" y="1677682"/>
                  </a:lnTo>
                  <a:lnTo>
                    <a:pt x="1103226" y="1696686"/>
                  </a:lnTo>
                  <a:lnTo>
                    <a:pt x="1062764" y="1713397"/>
                  </a:lnTo>
                  <a:lnTo>
                    <a:pt x="1021298" y="1727741"/>
                  </a:lnTo>
                  <a:lnTo>
                    <a:pt x="978896" y="1739644"/>
                  </a:lnTo>
                  <a:lnTo>
                    <a:pt x="935626" y="1749031"/>
                  </a:lnTo>
                  <a:lnTo>
                    <a:pt x="891555" y="1755828"/>
                  </a:lnTo>
                  <a:lnTo>
                    <a:pt x="846751" y="1759961"/>
                  </a:lnTo>
                  <a:lnTo>
                    <a:pt x="801282" y="1761355"/>
                  </a:lnTo>
                  <a:lnTo>
                    <a:pt x="755813" y="1759960"/>
                  </a:lnTo>
                  <a:lnTo>
                    <a:pt x="711009" y="1755827"/>
                  </a:lnTo>
                  <a:lnTo>
                    <a:pt x="666938" y="1749030"/>
                  </a:lnTo>
                  <a:lnTo>
                    <a:pt x="623668" y="1739643"/>
                  </a:lnTo>
                  <a:lnTo>
                    <a:pt x="581266" y="1727740"/>
                  </a:lnTo>
                  <a:lnTo>
                    <a:pt x="539800" y="1713396"/>
                  </a:lnTo>
                  <a:lnTo>
                    <a:pt x="499338" y="1696685"/>
                  </a:lnTo>
                  <a:lnTo>
                    <a:pt x="459947" y="1677681"/>
                  </a:lnTo>
                  <a:lnTo>
                    <a:pt x="421695" y="1656460"/>
                  </a:lnTo>
                  <a:lnTo>
                    <a:pt x="384649" y="1633094"/>
                  </a:lnTo>
                  <a:lnTo>
                    <a:pt x="348878" y="1607658"/>
                  </a:lnTo>
                  <a:lnTo>
                    <a:pt x="314449" y="1580228"/>
                  </a:lnTo>
                  <a:lnTo>
                    <a:pt x="281429" y="1550876"/>
                  </a:lnTo>
                  <a:lnTo>
                    <a:pt x="249886" y="1519678"/>
                  </a:lnTo>
                  <a:lnTo>
                    <a:pt x="219888" y="1486708"/>
                  </a:lnTo>
                  <a:lnTo>
                    <a:pt x="191503" y="1452040"/>
                  </a:lnTo>
                  <a:lnTo>
                    <a:pt x="164797" y="1415748"/>
                  </a:lnTo>
                  <a:lnTo>
                    <a:pt x="139840" y="1377907"/>
                  </a:lnTo>
                  <a:lnTo>
                    <a:pt x="116697" y="1338592"/>
                  </a:lnTo>
                  <a:lnTo>
                    <a:pt x="95438" y="1297876"/>
                  </a:lnTo>
                  <a:lnTo>
                    <a:pt x="76129" y="1255833"/>
                  </a:lnTo>
                  <a:lnTo>
                    <a:pt x="58839" y="1212539"/>
                  </a:lnTo>
                  <a:lnTo>
                    <a:pt x="43634" y="1168068"/>
                  </a:lnTo>
                  <a:lnTo>
                    <a:pt x="30583" y="1122493"/>
                  </a:lnTo>
                  <a:lnTo>
                    <a:pt x="19754" y="1075890"/>
                  </a:lnTo>
                  <a:lnTo>
                    <a:pt x="11213" y="1028332"/>
                  </a:lnTo>
                  <a:lnTo>
                    <a:pt x="5028" y="979895"/>
                  </a:lnTo>
                  <a:lnTo>
                    <a:pt x="1268" y="930651"/>
                  </a:lnTo>
                  <a:lnTo>
                    <a:pt x="0" y="880676"/>
                  </a:lnTo>
                  <a:close/>
                </a:path>
              </a:pathLst>
            </a:custGeom>
            <a:ln w="254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768650" y="3451328"/>
              <a:ext cx="1363980" cy="862330"/>
            </a:xfrm>
            <a:custGeom>
              <a:rect l="l" t="t" r="r" b="b"/>
              <a:pathLst>
                <a:path w="1363980" h="862328">
                  <a:moveTo>
                    <a:pt x="1363884" y="0"/>
                  </a:moveTo>
                  <a:lnTo>
                    <a:pt x="1363884" y="862292"/>
                  </a:lnTo>
                  <a:lnTo>
                    <a:pt x="0" y="862292"/>
                  </a:lnTo>
                  <a:lnTo>
                    <a:pt x="1363884" y="0"/>
                  </a:lnTo>
                  <a:close/>
                </a:path>
              </a:pathLst>
            </a:custGeom>
            <a:ln w="19050">
              <a:solidFill>
                <a:srgbClr val="FFFF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1462527" y="3868685"/>
              <a:ext cx="680720" cy="419734"/>
            </a:xfrm>
            <a:custGeom>
              <a:rect l="l" t="t" r="r" b="b"/>
              <a:pathLst>
                <a:path w="680719" h="419734">
                  <a:moveTo>
                    <a:pt x="0" y="0"/>
                  </a:moveTo>
                  <a:lnTo>
                    <a:pt x="680237" y="419195"/>
                  </a:lnTo>
                </a:path>
              </a:pathLst>
            </a:custGeom>
            <a:ln w="19050">
              <a:solidFill>
                <a:srgbClr val="FFFF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0" name="object 10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740372" y="4293063"/>
              <a:ext cx="68490" cy="72368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442772" y="3838935"/>
              <a:ext cx="68490" cy="74207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2107666" y="3405030"/>
              <a:ext cx="68490" cy="74207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2109371" y="4278355"/>
              <a:ext cx="68490" cy="76046"/>
            </a:xfrm>
            <a:prstGeom prst="rect">
              <a:avLst/>
            </a:prstGeom>
          </p:spPr>
        </p:pic>
      </p:grpSp>
      <p:sp>
        <p:nvSpPr>
          <p:cNvPr id="14" name="object 14"/>
          <p:cNvSpPr txBox="1"/>
          <p:nvPr/>
        </p:nvSpPr>
        <p:spPr>
          <a:xfrm>
            <a:off x="490953" y="4103768"/>
            <a:ext cx="22923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i="1">
                <a:solidFill>
                  <a:srgbClr val="FFFFFF"/>
                </a:solidFill>
                <a:latin typeface="Times New Roman"/>
                <a:cs typeface="Times New Roman"/>
              </a:rPr>
              <a:t>A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258138" y="3114612"/>
            <a:ext cx="1236345" cy="7594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019810">
              <a:lnSpc>
                <a:spcPct val="100000"/>
              </a:lnSpc>
              <a:spcBef>
                <a:spcPts val="100"/>
              </a:spcBef>
            </a:pPr>
            <a:r>
              <a:rPr sz="2400" b="1" i="1">
                <a:solidFill>
                  <a:srgbClr val="FFFFFF"/>
                </a:solidFill>
                <a:latin typeface="Times New Roman"/>
                <a:cs typeface="Times New Roman"/>
              </a:rPr>
              <a:t>B</a:t>
            </a:r>
            <a:endParaRPr sz="24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z="2400" b="1" i="1">
                <a:solidFill>
                  <a:srgbClr val="FFFFFF"/>
                </a:solidFill>
                <a:latin typeface="Times New Roman"/>
                <a:cs typeface="Times New Roman"/>
              </a:rPr>
              <a:t>O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2209447" y="4175472"/>
            <a:ext cx="22923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i="1">
                <a:solidFill>
                  <a:srgbClr val="FFFFFF"/>
                </a:solidFill>
                <a:latin typeface="Times New Roman"/>
                <a:cs typeface="Times New Roman"/>
              </a:rPr>
              <a:t>C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1039916" y="3929102"/>
            <a:ext cx="19431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i="1">
                <a:solidFill>
                  <a:srgbClr val="FFFFFF"/>
                </a:solidFill>
                <a:latin typeface="Times New Roman"/>
                <a:cs typeface="Times New Roman"/>
              </a:rPr>
              <a:t>α</a:t>
            </a:r>
            <a:endParaRPr sz="24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58140" y="324471"/>
            <a:ext cx="6078855" cy="604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5500"/>
              </a:lnSpc>
              <a:spcBef>
                <a:spcPts val="100"/>
              </a:spcBef>
              <a:tabLst>
                <a:tab pos="624840"/>
              </a:tabLst>
            </a:pPr>
            <a:r>
              <a:rPr sz="1800">
                <a:solidFill>
                  <a:srgbClr val="FFFFFF"/>
                </a:solidFill>
              </a:rPr>
              <a:t>例</a:t>
            </a:r>
            <a:r>
              <a:rPr sz="1800" spc="160">
                <a:solidFill>
                  <a:srgbClr val="FFFFFF"/>
                </a:solidFill>
              </a:rPr>
              <a:t> </a:t>
            </a:r>
            <a:r>
              <a:rPr sz="1800" spc="-25">
                <a:solidFill>
                  <a:srgbClr val="FFFFFF"/>
                </a:solidFill>
                <a:latin typeface="Times New Roman"/>
                <a:cs typeface="Times New Roman"/>
              </a:rPr>
              <a:t>3.</a:t>
            </a:r>
            <a:r>
              <a:rPr sz="1800">
                <a:solidFill>
                  <a:srgbClr val="FFFFFF"/>
                </a:solidFill>
                <a:latin typeface="Times New Roman"/>
                <a:cs typeface="Times New Roman"/>
              </a:rPr>
              <a:t>	</a:t>
            </a:r>
            <a:r>
              <a:rPr sz="1800">
                <a:solidFill>
                  <a:srgbClr val="FFFFFF"/>
                </a:solidFill>
              </a:rPr>
              <a:t>如图所示，圆 </a:t>
            </a:r>
            <a:r>
              <a:rPr sz="1800" i="1">
                <a:solidFill>
                  <a:srgbClr val="FFFFFF"/>
                </a:solidFill>
                <a:latin typeface="Times New Roman"/>
                <a:cs typeface="Times New Roman"/>
              </a:rPr>
              <a:t>O </a:t>
            </a:r>
            <a:r>
              <a:rPr sz="1800">
                <a:solidFill>
                  <a:srgbClr val="FFFFFF"/>
                </a:solidFill>
              </a:rPr>
              <a:t>在匀强电场中，场强方向与圆 </a:t>
            </a:r>
            <a:r>
              <a:rPr sz="1800" i="1">
                <a:solidFill>
                  <a:srgbClr val="FFFFFF"/>
                </a:solidFill>
                <a:latin typeface="Times New Roman"/>
                <a:cs typeface="Times New Roman"/>
              </a:rPr>
              <a:t>O </a:t>
            </a:r>
            <a:r>
              <a:rPr sz="1800">
                <a:solidFill>
                  <a:srgbClr val="FFFFFF"/>
                </a:solidFill>
              </a:rPr>
              <a:t>所</a:t>
            </a:r>
            <a:r>
              <a:rPr sz="1800" spc="-50">
                <a:solidFill>
                  <a:srgbClr val="FFFFFF"/>
                </a:solidFill>
              </a:rPr>
              <a:t>在</a:t>
            </a:r>
            <a:r>
              <a:rPr sz="1800">
                <a:solidFill>
                  <a:srgbClr val="FFFFFF"/>
                </a:solidFill>
              </a:rPr>
              <a:t>平面平行，带正电的粒子以相同的初动能沿着各个方</a:t>
            </a:r>
            <a:r>
              <a:rPr sz="1800" spc="-50">
                <a:solidFill>
                  <a:srgbClr val="FFFFFF"/>
                </a:solidFill>
              </a:rPr>
              <a:t>向</a:t>
            </a:r>
            <a:endParaRPr sz="18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58140" y="888117"/>
            <a:ext cx="5664835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00000"/>
              </a:lnSpc>
              <a:spcBef>
                <a:spcPts val="100"/>
              </a:spcBef>
            </a:pP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从</a:t>
            </a:r>
            <a:r>
              <a:rPr sz="1800" b="1" i="1">
                <a:solidFill>
                  <a:srgbClr val="FFFFFF"/>
                </a:solidFill>
                <a:latin typeface="Times New Roman"/>
                <a:cs typeface="Times New Roman"/>
              </a:rPr>
              <a:t>A</a:t>
            </a:r>
            <a:r>
              <a:rPr sz="1800" b="1" spc="-5">
                <a:solidFill>
                  <a:srgbClr val="FFFFFF"/>
                </a:solidFill>
                <a:latin typeface="Microsoft JhengHei"/>
                <a:cs typeface="Microsoft JhengHei"/>
              </a:rPr>
              <a:t>点进入圆形区域中，只在电场力作用下运动，从圆周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上不同点离开圆形区域，其中从</a:t>
            </a:r>
            <a:r>
              <a:rPr sz="1800" b="1" i="1">
                <a:solidFill>
                  <a:srgbClr val="FFFFFF"/>
                </a:solidFill>
                <a:latin typeface="Times New Roman"/>
                <a:cs typeface="Times New Roman"/>
              </a:rPr>
              <a:t>C</a:t>
            </a:r>
            <a:r>
              <a:rPr sz="1800" b="1" spc="-5">
                <a:solidFill>
                  <a:srgbClr val="FFFFFF"/>
                </a:solidFill>
                <a:latin typeface="Microsoft JhengHei"/>
                <a:cs typeface="Microsoft JhengHei"/>
              </a:rPr>
              <a:t>点离开圆形区域的带电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粒子的动能最大，图中</a:t>
            </a:r>
            <a:r>
              <a:rPr sz="1800" b="1" i="1">
                <a:solidFill>
                  <a:srgbClr val="FFFFFF"/>
                </a:solidFill>
                <a:latin typeface="Times New Roman"/>
                <a:cs typeface="Times New Roman"/>
              </a:rPr>
              <a:t>O</a:t>
            </a:r>
            <a:r>
              <a:rPr sz="1800" b="1" spc="-5">
                <a:solidFill>
                  <a:srgbClr val="FFFFFF"/>
                </a:solidFill>
                <a:latin typeface="Microsoft JhengHei"/>
                <a:cs typeface="Microsoft JhengHei"/>
              </a:rPr>
              <a:t>是圆心，</a:t>
            </a:r>
            <a:r>
              <a:rPr sz="1800" b="1" i="1" spc="-10">
                <a:solidFill>
                  <a:srgbClr val="FFFFFF"/>
                </a:solidFill>
                <a:latin typeface="Times New Roman"/>
                <a:cs typeface="Times New Roman"/>
              </a:rPr>
              <a:t>AB</a:t>
            </a:r>
            <a:r>
              <a:rPr sz="1800" b="1" spc="-5">
                <a:solidFill>
                  <a:srgbClr val="FFFFFF"/>
                </a:solidFill>
                <a:latin typeface="Microsoft JhengHei"/>
                <a:cs typeface="Microsoft JhengHei"/>
              </a:rPr>
              <a:t>是圆的直径，</a:t>
            </a:r>
            <a:r>
              <a:rPr sz="1800" b="1" i="1" spc="-10">
                <a:solidFill>
                  <a:srgbClr val="FFFFFF"/>
                </a:solidFill>
                <a:latin typeface="Times New Roman"/>
                <a:cs typeface="Times New Roman"/>
              </a:rPr>
              <a:t>AC</a:t>
            </a:r>
            <a:r>
              <a:rPr sz="1800" b="1" spc="-50">
                <a:solidFill>
                  <a:srgbClr val="FFFFFF"/>
                </a:solidFill>
                <a:latin typeface="Microsoft JhengHei"/>
                <a:cs typeface="Microsoft JhengHei"/>
              </a:rPr>
              <a:t>是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与</a:t>
            </a:r>
            <a:r>
              <a:rPr sz="1800" b="1" i="1" spc="-10">
                <a:solidFill>
                  <a:srgbClr val="FFFFFF"/>
                </a:solidFill>
                <a:latin typeface="Times New Roman"/>
                <a:cs typeface="Times New Roman"/>
              </a:rPr>
              <a:t>AB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成</a:t>
            </a:r>
            <a:r>
              <a:rPr sz="1800" b="1" i="1">
                <a:solidFill>
                  <a:srgbClr val="FFFFFF"/>
                </a:solidFill>
                <a:latin typeface="Times New Roman"/>
                <a:cs typeface="Times New Roman"/>
              </a:rPr>
              <a:t>α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角的弦，则匀强电场的方向为（</a:t>
            </a:r>
            <a:r>
              <a:rPr sz="1800" b="1" spc="445">
                <a:solidFill>
                  <a:srgbClr val="FFFFFF"/>
                </a:solidFill>
                <a:latin typeface="Microsoft JhengHei"/>
                <a:cs typeface="Microsoft JhengHei"/>
              </a:rPr>
              <a:t> </a:t>
            </a:r>
            <a:r>
              <a:rPr sz="1800" b="1">
                <a:solidFill>
                  <a:srgbClr val="FFFF00"/>
                </a:solidFill>
                <a:latin typeface="Times New Roman"/>
                <a:cs typeface="Times New Roman"/>
              </a:rPr>
              <a:t>C</a:t>
            </a:r>
            <a:r>
              <a:rPr sz="1800" b="1" spc="229">
                <a:solidFill>
                  <a:srgbClr val="FFFF00"/>
                </a:solidFill>
                <a:latin typeface="Times New Roman"/>
                <a:cs typeface="Times New Roman"/>
              </a:rPr>
              <a:t>  </a:t>
            </a:r>
            <a:r>
              <a:rPr sz="1800" b="1" spc="-50">
                <a:solidFill>
                  <a:srgbClr val="FFFFFF"/>
                </a:solidFill>
                <a:latin typeface="Microsoft JhengHei"/>
                <a:cs typeface="Microsoft JhengHei"/>
              </a:rPr>
              <a:t>）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58140" y="1985397"/>
            <a:ext cx="137223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Ａ</a:t>
            </a:r>
            <a:r>
              <a:rPr sz="1800" b="1" spc="5">
                <a:solidFill>
                  <a:srgbClr val="FFFFFF"/>
                </a:solidFill>
                <a:latin typeface="Times New Roman"/>
                <a:cs typeface="Times New Roman"/>
              </a:rPr>
              <a:t>. 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沿</a:t>
            </a:r>
            <a:r>
              <a:rPr sz="1800" b="1" i="1" spc="-10">
                <a:solidFill>
                  <a:srgbClr val="FFFFFF"/>
                </a:solidFill>
                <a:latin typeface="Times New Roman"/>
                <a:cs typeface="Times New Roman"/>
              </a:rPr>
              <a:t>AB</a:t>
            </a:r>
            <a:r>
              <a:rPr sz="1800" b="1" spc="-25">
                <a:solidFill>
                  <a:srgbClr val="FFFFFF"/>
                </a:solidFill>
                <a:latin typeface="Microsoft JhengHei"/>
                <a:cs typeface="Microsoft JhengHei"/>
              </a:rPr>
              <a:t>方向</a:t>
            </a:r>
            <a:r>
              <a:rPr sz="1800" b="1" spc="-50">
                <a:solidFill>
                  <a:srgbClr val="FFFFFF"/>
                </a:solidFill>
                <a:latin typeface="Microsoft JhengHei"/>
                <a:cs typeface="Microsoft JhengHei"/>
              </a:rPr>
              <a:t> 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Ｃ</a:t>
            </a:r>
            <a:r>
              <a:rPr sz="1800" b="1" spc="5">
                <a:solidFill>
                  <a:srgbClr val="FFFFFF"/>
                </a:solidFill>
                <a:latin typeface="Times New Roman"/>
                <a:cs typeface="Times New Roman"/>
              </a:rPr>
              <a:t>. 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沿</a:t>
            </a:r>
            <a:r>
              <a:rPr sz="1800" b="1" i="1" spc="-10">
                <a:solidFill>
                  <a:srgbClr val="FFFFFF"/>
                </a:solidFill>
                <a:latin typeface="Times New Roman"/>
                <a:cs typeface="Times New Roman"/>
              </a:rPr>
              <a:t>OC</a:t>
            </a:r>
            <a:r>
              <a:rPr sz="1800" b="1" spc="-25">
                <a:solidFill>
                  <a:srgbClr val="FFFFFF"/>
                </a:solidFill>
                <a:latin typeface="Microsoft JhengHei"/>
                <a:cs typeface="Microsoft JhengHei"/>
              </a:rPr>
              <a:t>方向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420439" y="1985397"/>
            <a:ext cx="137223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765" marR="5080" indent="-12700">
              <a:lnSpc>
                <a:spcPct val="100000"/>
              </a:lnSpc>
              <a:spcBef>
                <a:spcPts val="100"/>
              </a:spcBef>
            </a:pP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Ｂ</a:t>
            </a:r>
            <a:r>
              <a:rPr sz="1800" b="1" spc="5">
                <a:solidFill>
                  <a:srgbClr val="FFFFFF"/>
                </a:solidFill>
                <a:latin typeface="Times New Roman"/>
                <a:cs typeface="Times New Roman"/>
              </a:rPr>
              <a:t>. 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沿</a:t>
            </a:r>
            <a:r>
              <a:rPr sz="1800" b="1" i="1" spc="-10">
                <a:solidFill>
                  <a:srgbClr val="FFFFFF"/>
                </a:solidFill>
                <a:latin typeface="Times New Roman"/>
                <a:cs typeface="Times New Roman"/>
              </a:rPr>
              <a:t>AC</a:t>
            </a:r>
            <a:r>
              <a:rPr sz="1800" b="1" spc="-25">
                <a:solidFill>
                  <a:srgbClr val="FFFFFF"/>
                </a:solidFill>
                <a:latin typeface="Microsoft JhengHei"/>
                <a:cs typeface="Microsoft JhengHei"/>
              </a:rPr>
              <a:t>方向</a:t>
            </a:r>
            <a:r>
              <a:rPr sz="1800" b="1" spc="-50">
                <a:solidFill>
                  <a:srgbClr val="FFFFFF"/>
                </a:solidFill>
                <a:latin typeface="Microsoft JhengHei"/>
                <a:cs typeface="Microsoft JhengHei"/>
              </a:rPr>
              <a:t> 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Ｄ</a:t>
            </a:r>
            <a:r>
              <a:rPr sz="1800" b="1" spc="5">
                <a:solidFill>
                  <a:srgbClr val="FFFFFF"/>
                </a:solidFill>
                <a:latin typeface="Times New Roman"/>
                <a:cs typeface="Times New Roman"/>
              </a:rPr>
              <a:t>. 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沿</a:t>
            </a:r>
            <a:r>
              <a:rPr sz="1800" b="1" i="1" spc="-10">
                <a:solidFill>
                  <a:srgbClr val="FFFFFF"/>
                </a:solidFill>
                <a:latin typeface="Times New Roman"/>
                <a:cs typeface="Times New Roman"/>
              </a:rPr>
              <a:t>BC</a:t>
            </a:r>
            <a:r>
              <a:rPr sz="1800" b="1" spc="-25">
                <a:solidFill>
                  <a:srgbClr val="FFFFFF"/>
                </a:solidFill>
                <a:latin typeface="Microsoft JhengHei"/>
                <a:cs typeface="Microsoft JhengHei"/>
              </a:rPr>
              <a:t>方向</a:t>
            </a:r>
            <a:endParaRPr sz="1800">
              <a:latin typeface="Microsoft JhengHei"/>
              <a:cs typeface="Microsoft JhengHei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645134" y="2984498"/>
            <a:ext cx="1628139" cy="1786889"/>
            <a:chOff x="645134" y="2984498"/>
            <a:chExt cx="1628139" cy="1786889"/>
          </a:xfrm>
        </p:grpSpPr>
        <p:sp>
          <p:nvSpPr>
            <p:cNvPr id="7" name="object 7"/>
            <p:cNvSpPr/>
            <p:nvPr/>
          </p:nvSpPr>
          <p:spPr>
            <a:xfrm>
              <a:off x="657834" y="2997198"/>
              <a:ext cx="1602740" cy="1761489"/>
            </a:xfrm>
            <a:custGeom>
              <a:rect l="l" t="t" r="r" b="b"/>
              <a:pathLst>
                <a:path w="1602739" h="1761489">
                  <a:moveTo>
                    <a:pt x="0" y="880678"/>
                  </a:moveTo>
                  <a:lnTo>
                    <a:pt x="1269" y="830704"/>
                  </a:lnTo>
                  <a:lnTo>
                    <a:pt x="5029" y="781460"/>
                  </a:lnTo>
                  <a:lnTo>
                    <a:pt x="11213" y="733022"/>
                  </a:lnTo>
                  <a:lnTo>
                    <a:pt x="19754" y="685465"/>
                  </a:lnTo>
                  <a:lnTo>
                    <a:pt x="30584" y="638861"/>
                  </a:lnTo>
                  <a:lnTo>
                    <a:pt x="43635" y="593287"/>
                  </a:lnTo>
                  <a:lnTo>
                    <a:pt x="58839" y="548815"/>
                  </a:lnTo>
                  <a:lnTo>
                    <a:pt x="76129" y="505521"/>
                  </a:lnTo>
                  <a:lnTo>
                    <a:pt x="95438" y="463479"/>
                  </a:lnTo>
                  <a:lnTo>
                    <a:pt x="116697" y="422763"/>
                  </a:lnTo>
                  <a:lnTo>
                    <a:pt x="139840" y="383448"/>
                  </a:lnTo>
                  <a:lnTo>
                    <a:pt x="164797" y="345607"/>
                  </a:lnTo>
                  <a:lnTo>
                    <a:pt x="191503" y="309315"/>
                  </a:lnTo>
                  <a:lnTo>
                    <a:pt x="219888" y="274647"/>
                  </a:lnTo>
                  <a:lnTo>
                    <a:pt x="249886" y="241677"/>
                  </a:lnTo>
                  <a:lnTo>
                    <a:pt x="281429" y="210479"/>
                  </a:lnTo>
                  <a:lnTo>
                    <a:pt x="314449" y="181127"/>
                  </a:lnTo>
                  <a:lnTo>
                    <a:pt x="348878" y="153696"/>
                  </a:lnTo>
                  <a:lnTo>
                    <a:pt x="384649" y="128261"/>
                  </a:lnTo>
                  <a:lnTo>
                    <a:pt x="421694" y="104895"/>
                  </a:lnTo>
                  <a:lnTo>
                    <a:pt x="459946" y="83673"/>
                  </a:lnTo>
                  <a:lnTo>
                    <a:pt x="499337" y="64669"/>
                  </a:lnTo>
                  <a:lnTo>
                    <a:pt x="539799" y="47958"/>
                  </a:lnTo>
                  <a:lnTo>
                    <a:pt x="581265" y="33614"/>
                  </a:lnTo>
                  <a:lnTo>
                    <a:pt x="623667" y="21711"/>
                  </a:lnTo>
                  <a:lnTo>
                    <a:pt x="666937" y="12324"/>
                  </a:lnTo>
                  <a:lnTo>
                    <a:pt x="711008" y="5527"/>
                  </a:lnTo>
                  <a:lnTo>
                    <a:pt x="755812" y="1394"/>
                  </a:lnTo>
                  <a:lnTo>
                    <a:pt x="801281" y="0"/>
                  </a:lnTo>
                  <a:lnTo>
                    <a:pt x="846749" y="1394"/>
                  </a:lnTo>
                  <a:lnTo>
                    <a:pt x="891553" y="5526"/>
                  </a:lnTo>
                  <a:lnTo>
                    <a:pt x="935624" y="12323"/>
                  </a:lnTo>
                  <a:lnTo>
                    <a:pt x="978895" y="21710"/>
                  </a:lnTo>
                  <a:lnTo>
                    <a:pt x="1021296" y="33613"/>
                  </a:lnTo>
                  <a:lnTo>
                    <a:pt x="1062762" y="47957"/>
                  </a:lnTo>
                  <a:lnTo>
                    <a:pt x="1103224" y="64668"/>
                  </a:lnTo>
                  <a:lnTo>
                    <a:pt x="1142615" y="83672"/>
                  </a:lnTo>
                  <a:lnTo>
                    <a:pt x="1180867" y="104894"/>
                  </a:lnTo>
                  <a:lnTo>
                    <a:pt x="1217913" y="128259"/>
                  </a:lnTo>
                  <a:lnTo>
                    <a:pt x="1253684" y="153695"/>
                  </a:lnTo>
                  <a:lnTo>
                    <a:pt x="1288113" y="181125"/>
                  </a:lnTo>
                  <a:lnTo>
                    <a:pt x="1321133" y="210477"/>
                  </a:lnTo>
                  <a:lnTo>
                    <a:pt x="1352676" y="241675"/>
                  </a:lnTo>
                  <a:lnTo>
                    <a:pt x="1382674" y="274645"/>
                  </a:lnTo>
                  <a:lnTo>
                    <a:pt x="1411060" y="309313"/>
                  </a:lnTo>
                  <a:lnTo>
                    <a:pt x="1437765" y="345605"/>
                  </a:lnTo>
                  <a:lnTo>
                    <a:pt x="1462723" y="383446"/>
                  </a:lnTo>
                  <a:lnTo>
                    <a:pt x="1485865" y="422761"/>
                  </a:lnTo>
                  <a:lnTo>
                    <a:pt x="1507125" y="463477"/>
                  </a:lnTo>
                  <a:lnTo>
                    <a:pt x="1526433" y="505520"/>
                  </a:lnTo>
                  <a:lnTo>
                    <a:pt x="1543724" y="548814"/>
                  </a:lnTo>
                  <a:lnTo>
                    <a:pt x="1558929" y="593285"/>
                  </a:lnTo>
                  <a:lnTo>
                    <a:pt x="1571980" y="638860"/>
                  </a:lnTo>
                  <a:lnTo>
                    <a:pt x="1582809" y="685463"/>
                  </a:lnTo>
                  <a:lnTo>
                    <a:pt x="1591350" y="733021"/>
                  </a:lnTo>
                  <a:lnTo>
                    <a:pt x="1597535" y="781459"/>
                  </a:lnTo>
                  <a:lnTo>
                    <a:pt x="1601295" y="830702"/>
                  </a:lnTo>
                  <a:lnTo>
                    <a:pt x="1602564" y="880677"/>
                  </a:lnTo>
                  <a:lnTo>
                    <a:pt x="1601295" y="930652"/>
                  </a:lnTo>
                  <a:lnTo>
                    <a:pt x="1597535" y="979895"/>
                  </a:lnTo>
                  <a:lnTo>
                    <a:pt x="1591350" y="1028333"/>
                  </a:lnTo>
                  <a:lnTo>
                    <a:pt x="1582809" y="1075890"/>
                  </a:lnTo>
                  <a:lnTo>
                    <a:pt x="1571980" y="1122494"/>
                  </a:lnTo>
                  <a:lnTo>
                    <a:pt x="1558929" y="1168068"/>
                  </a:lnTo>
                  <a:lnTo>
                    <a:pt x="1543724" y="1212540"/>
                  </a:lnTo>
                  <a:lnTo>
                    <a:pt x="1526434" y="1255834"/>
                  </a:lnTo>
                  <a:lnTo>
                    <a:pt x="1507125" y="1297876"/>
                  </a:lnTo>
                  <a:lnTo>
                    <a:pt x="1485866" y="1338592"/>
                  </a:lnTo>
                  <a:lnTo>
                    <a:pt x="1462724" y="1377908"/>
                  </a:lnTo>
                  <a:lnTo>
                    <a:pt x="1437766" y="1415748"/>
                  </a:lnTo>
                  <a:lnTo>
                    <a:pt x="1411061" y="1452040"/>
                  </a:lnTo>
                  <a:lnTo>
                    <a:pt x="1382675" y="1486708"/>
                  </a:lnTo>
                  <a:lnTo>
                    <a:pt x="1352677" y="1519678"/>
                  </a:lnTo>
                  <a:lnTo>
                    <a:pt x="1321134" y="1550877"/>
                  </a:lnTo>
                  <a:lnTo>
                    <a:pt x="1288115" y="1580228"/>
                  </a:lnTo>
                  <a:lnTo>
                    <a:pt x="1253685" y="1607659"/>
                  </a:lnTo>
                  <a:lnTo>
                    <a:pt x="1217914" y="1633094"/>
                  </a:lnTo>
                  <a:lnTo>
                    <a:pt x="1180869" y="1656460"/>
                  </a:lnTo>
                  <a:lnTo>
                    <a:pt x="1142617" y="1677682"/>
                  </a:lnTo>
                  <a:lnTo>
                    <a:pt x="1103226" y="1696686"/>
                  </a:lnTo>
                  <a:lnTo>
                    <a:pt x="1062764" y="1713397"/>
                  </a:lnTo>
                  <a:lnTo>
                    <a:pt x="1021298" y="1727741"/>
                  </a:lnTo>
                  <a:lnTo>
                    <a:pt x="978896" y="1739644"/>
                  </a:lnTo>
                  <a:lnTo>
                    <a:pt x="935626" y="1749031"/>
                  </a:lnTo>
                  <a:lnTo>
                    <a:pt x="891555" y="1755828"/>
                  </a:lnTo>
                  <a:lnTo>
                    <a:pt x="846751" y="1759961"/>
                  </a:lnTo>
                  <a:lnTo>
                    <a:pt x="801282" y="1761355"/>
                  </a:lnTo>
                  <a:lnTo>
                    <a:pt x="755813" y="1759960"/>
                  </a:lnTo>
                  <a:lnTo>
                    <a:pt x="711009" y="1755827"/>
                  </a:lnTo>
                  <a:lnTo>
                    <a:pt x="666938" y="1749030"/>
                  </a:lnTo>
                  <a:lnTo>
                    <a:pt x="623668" y="1739643"/>
                  </a:lnTo>
                  <a:lnTo>
                    <a:pt x="581266" y="1727740"/>
                  </a:lnTo>
                  <a:lnTo>
                    <a:pt x="539800" y="1713396"/>
                  </a:lnTo>
                  <a:lnTo>
                    <a:pt x="499338" y="1696685"/>
                  </a:lnTo>
                  <a:lnTo>
                    <a:pt x="459947" y="1677681"/>
                  </a:lnTo>
                  <a:lnTo>
                    <a:pt x="421695" y="1656460"/>
                  </a:lnTo>
                  <a:lnTo>
                    <a:pt x="384649" y="1633094"/>
                  </a:lnTo>
                  <a:lnTo>
                    <a:pt x="348878" y="1607658"/>
                  </a:lnTo>
                  <a:lnTo>
                    <a:pt x="314449" y="1580228"/>
                  </a:lnTo>
                  <a:lnTo>
                    <a:pt x="281429" y="1550876"/>
                  </a:lnTo>
                  <a:lnTo>
                    <a:pt x="249886" y="1519678"/>
                  </a:lnTo>
                  <a:lnTo>
                    <a:pt x="219888" y="1486708"/>
                  </a:lnTo>
                  <a:lnTo>
                    <a:pt x="191503" y="1452040"/>
                  </a:lnTo>
                  <a:lnTo>
                    <a:pt x="164797" y="1415748"/>
                  </a:lnTo>
                  <a:lnTo>
                    <a:pt x="139840" y="1377907"/>
                  </a:lnTo>
                  <a:lnTo>
                    <a:pt x="116697" y="1338592"/>
                  </a:lnTo>
                  <a:lnTo>
                    <a:pt x="95438" y="1297876"/>
                  </a:lnTo>
                  <a:lnTo>
                    <a:pt x="76129" y="1255833"/>
                  </a:lnTo>
                  <a:lnTo>
                    <a:pt x="58839" y="1212539"/>
                  </a:lnTo>
                  <a:lnTo>
                    <a:pt x="43634" y="1168068"/>
                  </a:lnTo>
                  <a:lnTo>
                    <a:pt x="30583" y="1122493"/>
                  </a:lnTo>
                  <a:lnTo>
                    <a:pt x="19754" y="1075890"/>
                  </a:lnTo>
                  <a:lnTo>
                    <a:pt x="11213" y="1028332"/>
                  </a:lnTo>
                  <a:lnTo>
                    <a:pt x="5028" y="979895"/>
                  </a:lnTo>
                  <a:lnTo>
                    <a:pt x="1268" y="930651"/>
                  </a:lnTo>
                  <a:lnTo>
                    <a:pt x="0" y="880676"/>
                  </a:lnTo>
                  <a:close/>
                </a:path>
              </a:pathLst>
            </a:custGeom>
            <a:ln w="254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768650" y="3451328"/>
              <a:ext cx="1363980" cy="862330"/>
            </a:xfrm>
            <a:custGeom>
              <a:rect l="l" t="t" r="r" b="b"/>
              <a:pathLst>
                <a:path w="1363980" h="862328">
                  <a:moveTo>
                    <a:pt x="1363884" y="0"/>
                  </a:moveTo>
                  <a:lnTo>
                    <a:pt x="1363884" y="862292"/>
                  </a:lnTo>
                  <a:lnTo>
                    <a:pt x="0" y="862292"/>
                  </a:lnTo>
                  <a:lnTo>
                    <a:pt x="1363884" y="0"/>
                  </a:lnTo>
                  <a:close/>
                </a:path>
              </a:pathLst>
            </a:custGeom>
            <a:ln w="19050">
              <a:solidFill>
                <a:srgbClr val="FFFF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1462527" y="3868685"/>
              <a:ext cx="680720" cy="419734"/>
            </a:xfrm>
            <a:custGeom>
              <a:rect l="l" t="t" r="r" b="b"/>
              <a:pathLst>
                <a:path w="680719" h="419734">
                  <a:moveTo>
                    <a:pt x="0" y="0"/>
                  </a:moveTo>
                  <a:lnTo>
                    <a:pt x="680237" y="419195"/>
                  </a:lnTo>
                </a:path>
              </a:pathLst>
            </a:custGeom>
            <a:ln w="19050">
              <a:solidFill>
                <a:srgbClr val="FFFF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0" name="object 10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740372" y="4293063"/>
              <a:ext cx="68490" cy="72368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442772" y="3838935"/>
              <a:ext cx="68490" cy="74207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2107666" y="3405030"/>
              <a:ext cx="68490" cy="74207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2109371" y="4278355"/>
              <a:ext cx="68490" cy="76046"/>
            </a:xfrm>
            <a:prstGeom prst="rect">
              <a:avLst/>
            </a:prstGeom>
          </p:spPr>
        </p:pic>
      </p:grpSp>
      <p:sp>
        <p:nvSpPr>
          <p:cNvPr id="14" name="object 14"/>
          <p:cNvSpPr txBox="1"/>
          <p:nvPr/>
        </p:nvSpPr>
        <p:spPr>
          <a:xfrm>
            <a:off x="490953" y="4103768"/>
            <a:ext cx="22923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i="1">
                <a:solidFill>
                  <a:srgbClr val="FFFFFF"/>
                </a:solidFill>
                <a:latin typeface="Times New Roman"/>
                <a:cs typeface="Times New Roman"/>
              </a:rPr>
              <a:t>A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258138" y="3114612"/>
            <a:ext cx="1236345" cy="7594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019810">
              <a:lnSpc>
                <a:spcPct val="100000"/>
              </a:lnSpc>
              <a:spcBef>
                <a:spcPts val="100"/>
              </a:spcBef>
            </a:pPr>
            <a:r>
              <a:rPr sz="2400" b="1" i="1">
                <a:solidFill>
                  <a:srgbClr val="FFFFFF"/>
                </a:solidFill>
                <a:latin typeface="Times New Roman"/>
                <a:cs typeface="Times New Roman"/>
              </a:rPr>
              <a:t>B</a:t>
            </a:r>
            <a:endParaRPr sz="24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z="2400" b="1" i="1">
                <a:solidFill>
                  <a:srgbClr val="FFFFFF"/>
                </a:solidFill>
                <a:latin typeface="Times New Roman"/>
                <a:cs typeface="Times New Roman"/>
              </a:rPr>
              <a:t>O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2209447" y="4175472"/>
            <a:ext cx="22923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i="1">
                <a:solidFill>
                  <a:srgbClr val="FFFFFF"/>
                </a:solidFill>
                <a:latin typeface="Times New Roman"/>
                <a:cs typeface="Times New Roman"/>
              </a:rPr>
              <a:t>C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1039916" y="3929102"/>
            <a:ext cx="19431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i="1">
                <a:solidFill>
                  <a:srgbClr val="FFFFFF"/>
                </a:solidFill>
                <a:latin typeface="Times New Roman"/>
                <a:cs typeface="Times New Roman"/>
              </a:rPr>
              <a:t>α</a:t>
            </a:r>
            <a:endParaRPr sz="24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58140" y="678484"/>
            <a:ext cx="5969000" cy="1412240"/>
          </a:xfrm>
          <a:prstGeom prst="rect">
            <a:avLst/>
          </a:prstGeom>
        </p:spPr>
        <p:txBody>
          <a:bodyPr vert="horz" wrap="square" lIns="0" tIns="27305" rIns="0" bIns="0" rtlCol="0">
            <a:spAutoFit/>
          </a:bodyPr>
          <a:lstStyle/>
          <a:p>
            <a:pPr marL="12700" marR="5080" algn="just">
              <a:lnSpc>
                <a:spcPct val="100000"/>
              </a:lnSpc>
              <a:spcBef>
                <a:spcPts val="215"/>
              </a:spcBef>
            </a:pP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例</a:t>
            </a:r>
            <a:r>
              <a:rPr sz="1800" b="1">
                <a:solidFill>
                  <a:srgbClr val="FFFFFF"/>
                </a:solidFill>
                <a:latin typeface="Times New Roman"/>
                <a:cs typeface="Times New Roman"/>
              </a:rPr>
              <a:t>4.</a:t>
            </a:r>
            <a:r>
              <a:rPr sz="1800" b="1" spc="-114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800" b="1" spc="-5">
                <a:solidFill>
                  <a:srgbClr val="FFFFFF"/>
                </a:solidFill>
                <a:latin typeface="Microsoft JhengHei"/>
                <a:cs typeface="Microsoft JhengHei"/>
              </a:rPr>
              <a:t>如图，一个测定液面高度的传感器原理图，在导线芯的外面涂上一层绝缘物质，放在导电液体中，导线芯和导电液体构成电容器的两极，把这两极接入外电路，若外电路中的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电流变化说明电容值增大，则导电液体的深度 </a:t>
            </a:r>
            <a:r>
              <a:rPr sz="1800" b="1" i="1">
                <a:solidFill>
                  <a:srgbClr val="FFFFFF"/>
                </a:solidFill>
                <a:latin typeface="Times New Roman"/>
                <a:cs typeface="Times New Roman"/>
              </a:rPr>
              <a:t>h</a:t>
            </a:r>
            <a:r>
              <a:rPr sz="1800" b="1" i="1" spc="45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800" b="1" spc="150">
                <a:solidFill>
                  <a:srgbClr val="FFFFFF"/>
                </a:solidFill>
                <a:latin typeface="Times New Roman"/>
                <a:cs typeface="Times New Roman"/>
              </a:rPr>
              <a:t>(  </a:t>
            </a:r>
            <a:r>
              <a:rPr sz="1800" b="1">
                <a:solidFill>
                  <a:srgbClr val="FFFF00"/>
                </a:solidFill>
                <a:latin typeface="Times New Roman"/>
                <a:cs typeface="Times New Roman"/>
              </a:rPr>
              <a:t>A</a:t>
            </a:r>
            <a:r>
              <a:rPr sz="1800" b="1" spc="225">
                <a:solidFill>
                  <a:srgbClr val="FFFF00"/>
                </a:solidFill>
                <a:latin typeface="Times New Roman"/>
                <a:cs typeface="Times New Roman"/>
              </a:rPr>
              <a:t>  </a:t>
            </a:r>
            <a:r>
              <a:rPr sz="1800" b="1" spc="-50">
                <a:solidFill>
                  <a:srgbClr val="FFFFFF"/>
                </a:solidFill>
                <a:latin typeface="Times New Roman"/>
                <a:cs typeface="Times New Roman"/>
              </a:rPr>
              <a:t>)</a:t>
            </a:r>
            <a:endParaRPr sz="1800">
              <a:latin typeface="Times New Roman"/>
              <a:cs typeface="Times New Roman"/>
            </a:endParaRPr>
          </a:p>
          <a:p>
            <a:pPr marL="12700" algn="just">
              <a:lnSpc>
                <a:spcPct val="100000"/>
              </a:lnSpc>
              <a:tabLst>
                <a:tab pos="1434465"/>
                <a:tab pos="2787650"/>
                <a:tab pos="4095115"/>
              </a:tabLst>
            </a:pPr>
            <a:r>
              <a:rPr sz="1800" b="1">
                <a:solidFill>
                  <a:srgbClr val="FFFFFF"/>
                </a:solidFill>
                <a:latin typeface="Times New Roman"/>
                <a:cs typeface="Times New Roman"/>
              </a:rPr>
              <a:t>A.</a:t>
            </a:r>
            <a:r>
              <a:rPr sz="1800" b="1" spc="-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增</a:t>
            </a:r>
            <a:r>
              <a:rPr sz="1800" b="1" spc="-50">
                <a:solidFill>
                  <a:srgbClr val="FFFFFF"/>
                </a:solidFill>
                <a:latin typeface="Microsoft JhengHei"/>
                <a:cs typeface="Microsoft JhengHei"/>
              </a:rPr>
              <a:t>大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	</a:t>
            </a:r>
            <a:r>
              <a:rPr sz="1800" b="1" spc="-10">
                <a:solidFill>
                  <a:srgbClr val="FFFFFF"/>
                </a:solidFill>
                <a:latin typeface="Times New Roman"/>
                <a:cs typeface="Times New Roman"/>
              </a:rPr>
              <a:t>B.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减</a:t>
            </a:r>
            <a:r>
              <a:rPr sz="1800" b="1" spc="-50">
                <a:solidFill>
                  <a:srgbClr val="FFFFFF"/>
                </a:solidFill>
                <a:latin typeface="Microsoft JhengHei"/>
                <a:cs typeface="Microsoft JhengHei"/>
              </a:rPr>
              <a:t>少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	</a:t>
            </a:r>
            <a:r>
              <a:rPr sz="1800" b="1" spc="-10">
                <a:solidFill>
                  <a:srgbClr val="FFFFFF"/>
                </a:solidFill>
                <a:latin typeface="Times New Roman"/>
                <a:cs typeface="Times New Roman"/>
              </a:rPr>
              <a:t>C.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不</a:t>
            </a:r>
            <a:r>
              <a:rPr sz="1800" b="1" spc="-50">
                <a:solidFill>
                  <a:srgbClr val="FFFFFF"/>
                </a:solidFill>
                <a:latin typeface="Microsoft JhengHei"/>
                <a:cs typeface="Microsoft JhengHei"/>
              </a:rPr>
              <a:t>变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	</a:t>
            </a:r>
            <a:r>
              <a:rPr sz="1800" b="1" spc="-10">
                <a:solidFill>
                  <a:srgbClr val="FFFFFF"/>
                </a:solidFill>
                <a:latin typeface="Times New Roman"/>
                <a:cs typeface="Times New Roman"/>
              </a:rPr>
              <a:t>D.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不能确</a:t>
            </a:r>
            <a:r>
              <a:rPr sz="1800" b="1" spc="-50">
                <a:solidFill>
                  <a:srgbClr val="FFFFFF"/>
                </a:solidFill>
                <a:latin typeface="Microsoft JhengHei"/>
                <a:cs typeface="Microsoft JhengHei"/>
              </a:rPr>
              <a:t>定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547052" y="357659"/>
            <a:ext cx="19939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>
                <a:latin typeface="Times New Roman"/>
                <a:cs typeface="Times New Roman"/>
              </a:rPr>
              <a:t>2.</a:t>
            </a:r>
            <a:r>
              <a:rPr spc="-10"/>
              <a:t>电容及匀强电场</a:t>
            </a: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546100" y="2209800"/>
            <a:ext cx="2016125" cy="165893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47040" y="358526"/>
            <a:ext cx="5969000" cy="2219960"/>
          </a:xfrm>
          <a:prstGeom prst="rect">
            <a:avLst/>
          </a:prstGeom>
        </p:spPr>
        <p:txBody>
          <a:bodyPr vert="horz" wrap="square" lIns="0" tIns="7620" rIns="0" bIns="0" rtlCol="0">
            <a:spAutoFit/>
          </a:bodyPr>
          <a:lstStyle/>
          <a:p>
            <a:pPr marL="12700" marR="5080" algn="just">
              <a:lnSpc>
                <a:spcPct val="101800"/>
              </a:lnSpc>
              <a:spcBef>
                <a:spcPts val="60"/>
              </a:spcBef>
            </a:pP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例</a:t>
            </a:r>
            <a:r>
              <a:rPr sz="1800" b="1">
                <a:solidFill>
                  <a:srgbClr val="FFFFFF"/>
                </a:solidFill>
                <a:latin typeface="Times New Roman"/>
                <a:cs typeface="Times New Roman"/>
              </a:rPr>
              <a:t>5.</a:t>
            </a:r>
            <a:r>
              <a:rPr sz="1800" b="1" spc="-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在图示的实验装置中，平行板电容器的极板</a:t>
            </a:r>
            <a:r>
              <a:rPr sz="1800" b="1" i="1">
                <a:solidFill>
                  <a:srgbClr val="FFFFFF"/>
                </a:solidFill>
                <a:latin typeface="Times New Roman"/>
                <a:cs typeface="Times New Roman"/>
              </a:rPr>
              <a:t>A</a:t>
            </a:r>
            <a:r>
              <a:rPr sz="1800" b="1" spc="-15">
                <a:solidFill>
                  <a:srgbClr val="FFFFFF"/>
                </a:solidFill>
                <a:latin typeface="Microsoft JhengHei"/>
                <a:cs typeface="Microsoft JhengHei"/>
              </a:rPr>
              <a:t>与一灵敏</a:t>
            </a:r>
            <a:r>
              <a:rPr sz="1800" b="1" spc="-5">
                <a:solidFill>
                  <a:srgbClr val="FFFFFF"/>
                </a:solidFill>
                <a:latin typeface="Microsoft JhengHei"/>
                <a:cs typeface="Microsoft JhengHei"/>
              </a:rPr>
              <a:t>的静电计相接，极板 </a:t>
            </a:r>
            <a:r>
              <a:rPr sz="1800" b="1">
                <a:solidFill>
                  <a:srgbClr val="FFFFFF"/>
                </a:solidFill>
                <a:latin typeface="Times New Roman"/>
                <a:cs typeface="Times New Roman"/>
              </a:rPr>
              <a:t>B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接地。若极板</a:t>
            </a:r>
            <a:r>
              <a:rPr sz="1800" b="1" i="1">
                <a:solidFill>
                  <a:srgbClr val="FFFFFF"/>
                </a:solidFill>
                <a:latin typeface="Times New Roman"/>
                <a:cs typeface="Times New Roman"/>
              </a:rPr>
              <a:t>B</a:t>
            </a:r>
            <a:r>
              <a:rPr sz="1800" b="1" i="1" spc="-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800" b="1" spc="-10">
                <a:solidFill>
                  <a:srgbClr val="FFFFFF"/>
                </a:solidFill>
                <a:latin typeface="Microsoft JhengHei"/>
                <a:cs typeface="Microsoft JhengHei"/>
              </a:rPr>
              <a:t>稍向上移动一点，由</a:t>
            </a:r>
            <a:r>
              <a:rPr sz="1800" b="1" spc="-5">
                <a:solidFill>
                  <a:srgbClr val="FFFFFF"/>
                </a:solidFill>
                <a:latin typeface="Microsoft JhengHei"/>
                <a:cs typeface="Microsoft JhengHei"/>
              </a:rPr>
              <a:t>观察到的静电计指针变化作出平行板电容器电容变小的结论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的依据是（</a:t>
            </a:r>
            <a:r>
              <a:rPr sz="1800" b="1" spc="300">
                <a:solidFill>
                  <a:srgbClr val="FFFFFF"/>
                </a:solidFill>
                <a:latin typeface="Microsoft JhengHei"/>
                <a:cs typeface="Microsoft JhengHei"/>
              </a:rPr>
              <a:t>   </a:t>
            </a:r>
            <a:r>
              <a:rPr sz="1800" b="1" spc="-50">
                <a:solidFill>
                  <a:srgbClr val="FFFFFF"/>
                </a:solidFill>
                <a:latin typeface="Microsoft JhengHei"/>
                <a:cs typeface="Microsoft JhengHei"/>
              </a:rPr>
              <a:t>）</a:t>
            </a:r>
            <a:endParaRPr sz="1800">
              <a:latin typeface="Microsoft JhengHei"/>
              <a:cs typeface="Microsoft JhengHei"/>
            </a:endParaRPr>
          </a:p>
          <a:p>
            <a:pPr marL="291465" indent="-279400">
              <a:lnSpc>
                <a:spcPts val="2039"/>
              </a:lnSpc>
              <a:buFont typeface="Times New Roman"/>
              <a:buAutoNum type="alphaUcPeriod"/>
              <a:tabLst>
                <a:tab pos="292100"/>
              </a:tabLst>
            </a:pPr>
            <a:r>
              <a:rPr sz="1800" b="1" spc="-5">
                <a:solidFill>
                  <a:srgbClr val="FFFFFF"/>
                </a:solidFill>
                <a:latin typeface="Microsoft JhengHei"/>
                <a:cs typeface="Microsoft JhengHei"/>
              </a:rPr>
              <a:t>两极板间的电压不变，极板上的电量变小</a:t>
            </a:r>
            <a:endParaRPr sz="1800">
              <a:latin typeface="Microsoft JhengHei"/>
              <a:cs typeface="Microsoft JhengHei"/>
            </a:endParaRPr>
          </a:p>
          <a:p>
            <a:pPr marL="279400" indent="-267335">
              <a:lnSpc>
                <a:spcPct val="100000"/>
              </a:lnSpc>
              <a:buFont typeface="Times New Roman"/>
              <a:buAutoNum type="alphaUcPeriod"/>
              <a:tabLst>
                <a:tab pos="280035"/>
              </a:tabLst>
            </a:pPr>
            <a:r>
              <a:rPr sz="1800" b="1" spc="-5">
                <a:solidFill>
                  <a:srgbClr val="FFFFFF"/>
                </a:solidFill>
                <a:latin typeface="Microsoft JhengHei"/>
                <a:cs typeface="Microsoft JhengHei"/>
              </a:rPr>
              <a:t>两极板间的电压不变．极板上的电量变大</a:t>
            </a:r>
            <a:endParaRPr sz="1800">
              <a:latin typeface="Microsoft JhengHei"/>
              <a:cs typeface="Microsoft JhengHei"/>
            </a:endParaRPr>
          </a:p>
          <a:p>
            <a:pPr marL="291465" indent="-279400">
              <a:lnSpc>
                <a:spcPct val="100000"/>
              </a:lnSpc>
              <a:buFont typeface="Times New Roman"/>
              <a:buAutoNum type="alphaUcPeriod"/>
              <a:tabLst>
                <a:tab pos="292100"/>
              </a:tabLst>
            </a:pPr>
            <a:r>
              <a:rPr sz="1800" b="1" spc="-5">
                <a:solidFill>
                  <a:srgbClr val="FFFFFF"/>
                </a:solidFill>
                <a:latin typeface="Microsoft JhengHei"/>
                <a:cs typeface="Microsoft JhengHei"/>
              </a:rPr>
              <a:t>极板上的电量几乎不变，两极板间的电压变小</a:t>
            </a:r>
            <a:endParaRPr sz="1800">
              <a:latin typeface="Microsoft JhengHei"/>
              <a:cs typeface="Microsoft JhengHei"/>
            </a:endParaRPr>
          </a:p>
          <a:p>
            <a:pPr marL="291465" indent="-279400">
              <a:lnSpc>
                <a:spcPct val="100000"/>
              </a:lnSpc>
              <a:buFont typeface="Times New Roman"/>
              <a:buAutoNum type="alphaUcPeriod"/>
              <a:tabLst>
                <a:tab pos="292100"/>
              </a:tabLst>
            </a:pPr>
            <a:r>
              <a:rPr sz="1800" b="1" spc="-5">
                <a:solidFill>
                  <a:srgbClr val="FFFFFF"/>
                </a:solidFill>
                <a:latin typeface="Microsoft JhengHei"/>
                <a:cs typeface="Microsoft JhengHei"/>
              </a:rPr>
              <a:t>极板上的电量几乎不变，两极板间的电压变大</a:t>
            </a:r>
            <a:endParaRPr sz="1800">
              <a:latin typeface="Microsoft JhengHei"/>
              <a:cs typeface="Microsoft JhengHei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539749" y="2708275"/>
            <a:ext cx="2808287" cy="174639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47040" y="358526"/>
            <a:ext cx="5969000" cy="2219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00000"/>
              </a:lnSpc>
              <a:spcBef>
                <a:spcPts val="100"/>
              </a:spcBef>
            </a:pP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例</a:t>
            </a:r>
            <a:r>
              <a:rPr sz="1800" b="1">
                <a:solidFill>
                  <a:srgbClr val="FFFFFF"/>
                </a:solidFill>
                <a:latin typeface="Times New Roman"/>
                <a:cs typeface="Times New Roman"/>
              </a:rPr>
              <a:t>5.</a:t>
            </a:r>
            <a:r>
              <a:rPr sz="1800" b="1" spc="-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在图示的实验装置中，平行板电容器的极板</a:t>
            </a:r>
            <a:r>
              <a:rPr sz="1800" b="1" i="1">
                <a:solidFill>
                  <a:srgbClr val="FFFFFF"/>
                </a:solidFill>
                <a:latin typeface="Times New Roman"/>
                <a:cs typeface="Times New Roman"/>
              </a:rPr>
              <a:t>A</a:t>
            </a:r>
            <a:r>
              <a:rPr sz="1800" b="1" spc="-15">
                <a:solidFill>
                  <a:srgbClr val="FFFFFF"/>
                </a:solidFill>
                <a:latin typeface="Microsoft JhengHei"/>
                <a:cs typeface="Microsoft JhengHei"/>
              </a:rPr>
              <a:t>与一灵敏</a:t>
            </a:r>
            <a:r>
              <a:rPr sz="1800" b="1" spc="-5">
                <a:solidFill>
                  <a:srgbClr val="FFFFFF"/>
                </a:solidFill>
                <a:latin typeface="Microsoft JhengHei"/>
                <a:cs typeface="Microsoft JhengHei"/>
              </a:rPr>
              <a:t>的静电计相接，极板 </a:t>
            </a:r>
            <a:r>
              <a:rPr sz="1800" b="1">
                <a:solidFill>
                  <a:srgbClr val="FFFFFF"/>
                </a:solidFill>
                <a:latin typeface="Times New Roman"/>
                <a:cs typeface="Times New Roman"/>
              </a:rPr>
              <a:t>B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接地。若极板</a:t>
            </a:r>
            <a:r>
              <a:rPr sz="1800" b="1" i="1">
                <a:solidFill>
                  <a:srgbClr val="FFFFFF"/>
                </a:solidFill>
                <a:latin typeface="Times New Roman"/>
                <a:cs typeface="Times New Roman"/>
              </a:rPr>
              <a:t>B</a:t>
            </a:r>
            <a:r>
              <a:rPr sz="1800" b="1" i="1" spc="-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800" b="1" spc="-10">
                <a:solidFill>
                  <a:srgbClr val="FFFFFF"/>
                </a:solidFill>
                <a:latin typeface="Microsoft JhengHei"/>
                <a:cs typeface="Microsoft JhengHei"/>
              </a:rPr>
              <a:t>稍向上移动一点，由</a:t>
            </a:r>
            <a:r>
              <a:rPr sz="1800" b="1" spc="-5">
                <a:solidFill>
                  <a:srgbClr val="FFFFFF"/>
                </a:solidFill>
                <a:latin typeface="Microsoft JhengHei"/>
                <a:cs typeface="Microsoft JhengHei"/>
              </a:rPr>
              <a:t>观察到的静电计指针变化作出平行板电容器电容变小的结论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的依据是（ </a:t>
            </a:r>
            <a:r>
              <a:rPr sz="1800" b="1">
                <a:solidFill>
                  <a:srgbClr val="FFFF00"/>
                </a:solidFill>
                <a:latin typeface="Times New Roman"/>
                <a:cs typeface="Times New Roman"/>
              </a:rPr>
              <a:t>D </a:t>
            </a:r>
            <a:r>
              <a:rPr sz="1800" b="1" spc="-50">
                <a:solidFill>
                  <a:srgbClr val="FFFFFF"/>
                </a:solidFill>
                <a:latin typeface="Microsoft JhengHei"/>
                <a:cs typeface="Microsoft JhengHei"/>
              </a:rPr>
              <a:t>）</a:t>
            </a:r>
            <a:endParaRPr sz="1800">
              <a:latin typeface="Microsoft JhengHei"/>
              <a:cs typeface="Microsoft JhengHei"/>
            </a:endParaRPr>
          </a:p>
          <a:p>
            <a:pPr marL="291465" indent="-279400">
              <a:lnSpc>
                <a:spcPct val="100000"/>
              </a:lnSpc>
              <a:buFont typeface="Times New Roman"/>
              <a:buAutoNum type="alphaUcPeriod"/>
              <a:tabLst>
                <a:tab pos="292100"/>
              </a:tabLst>
            </a:pPr>
            <a:r>
              <a:rPr sz="1800" b="1" spc="-5">
                <a:solidFill>
                  <a:srgbClr val="FFFFFF"/>
                </a:solidFill>
                <a:latin typeface="Microsoft JhengHei"/>
                <a:cs typeface="Microsoft JhengHei"/>
              </a:rPr>
              <a:t>两极板间的电压不变，极板上的电量变小</a:t>
            </a:r>
            <a:endParaRPr sz="1800">
              <a:latin typeface="Microsoft JhengHei"/>
              <a:cs typeface="Microsoft JhengHei"/>
            </a:endParaRPr>
          </a:p>
          <a:p>
            <a:pPr marL="279400" indent="-267335">
              <a:lnSpc>
                <a:spcPct val="100000"/>
              </a:lnSpc>
              <a:buFont typeface="Times New Roman"/>
              <a:buAutoNum type="alphaUcPeriod"/>
              <a:tabLst>
                <a:tab pos="280035"/>
              </a:tabLst>
            </a:pPr>
            <a:r>
              <a:rPr sz="1800" b="1" spc="-5">
                <a:solidFill>
                  <a:srgbClr val="FFFFFF"/>
                </a:solidFill>
                <a:latin typeface="Microsoft JhengHei"/>
                <a:cs typeface="Microsoft JhengHei"/>
              </a:rPr>
              <a:t>两极板间的电压不变．极板上的电量变大</a:t>
            </a:r>
            <a:endParaRPr sz="1800">
              <a:latin typeface="Microsoft JhengHei"/>
              <a:cs typeface="Microsoft JhengHei"/>
            </a:endParaRPr>
          </a:p>
          <a:p>
            <a:pPr marL="291465" indent="-279400">
              <a:lnSpc>
                <a:spcPct val="100000"/>
              </a:lnSpc>
              <a:buFont typeface="Times New Roman"/>
              <a:buAutoNum type="alphaUcPeriod"/>
              <a:tabLst>
                <a:tab pos="292100"/>
              </a:tabLst>
            </a:pPr>
            <a:r>
              <a:rPr sz="1800" b="1" spc="-5">
                <a:solidFill>
                  <a:srgbClr val="FFFFFF"/>
                </a:solidFill>
                <a:latin typeface="Microsoft JhengHei"/>
                <a:cs typeface="Microsoft JhengHei"/>
              </a:rPr>
              <a:t>极板上的电量几乎不变，两极板间的电压变小</a:t>
            </a:r>
            <a:endParaRPr sz="1800">
              <a:latin typeface="Microsoft JhengHei"/>
              <a:cs typeface="Microsoft JhengHei"/>
            </a:endParaRPr>
          </a:p>
          <a:p>
            <a:pPr marL="291465" indent="-279400">
              <a:lnSpc>
                <a:spcPct val="100000"/>
              </a:lnSpc>
              <a:buFont typeface="Times New Roman"/>
              <a:buAutoNum type="alphaUcPeriod"/>
              <a:tabLst>
                <a:tab pos="292100"/>
              </a:tabLst>
            </a:pPr>
            <a:r>
              <a:rPr sz="1800" b="1" spc="-5">
                <a:solidFill>
                  <a:srgbClr val="FFFFFF"/>
                </a:solidFill>
                <a:latin typeface="Microsoft JhengHei"/>
                <a:cs typeface="Microsoft JhengHei"/>
              </a:rPr>
              <a:t>极板上的电量几乎不变，两极板间的电压变大</a:t>
            </a:r>
            <a:endParaRPr sz="1800">
              <a:latin typeface="Microsoft JhengHei"/>
              <a:cs typeface="Microsoft JhengHei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539749" y="2708275"/>
            <a:ext cx="2808287" cy="174639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742949" y="3055937"/>
            <a:ext cx="1681480" cy="1733550"/>
            <a:chOff x="742949" y="3055937"/>
            <a:chExt cx="1681480" cy="1733550"/>
          </a:xfrm>
        </p:grpSpPr>
        <p:sp>
          <p:nvSpPr>
            <p:cNvPr id="3" name="object 3"/>
            <p:cNvSpPr/>
            <p:nvPr/>
          </p:nvSpPr>
          <p:spPr>
            <a:xfrm>
              <a:off x="755649" y="3068637"/>
              <a:ext cx="1308735" cy="760730"/>
            </a:xfrm>
            <a:custGeom>
              <a:rect l="l" t="t" r="r" b="b"/>
              <a:pathLst>
                <a:path w="1308735" h="760729">
                  <a:moveTo>
                    <a:pt x="0" y="760178"/>
                  </a:moveTo>
                  <a:lnTo>
                    <a:pt x="1308586" y="0"/>
                  </a:lnTo>
                </a:path>
              </a:pathLst>
            </a:custGeom>
            <a:ln w="254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769002" y="3597457"/>
              <a:ext cx="1589405" cy="330835"/>
            </a:xfrm>
            <a:custGeom>
              <a:rect l="l" t="t" r="r" b="b"/>
              <a:pathLst>
                <a:path w="1589405" h="330835">
                  <a:moveTo>
                    <a:pt x="0" y="330512"/>
                  </a:moveTo>
                  <a:lnTo>
                    <a:pt x="1588997" y="0"/>
                  </a:lnTo>
                </a:path>
              </a:pathLst>
            </a:custGeom>
            <a:ln w="254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769002" y="4027123"/>
              <a:ext cx="1642745" cy="749300"/>
            </a:xfrm>
            <a:custGeom>
              <a:rect l="l" t="t" r="r" b="b"/>
              <a:pathLst>
                <a:path w="1642745" h="749300">
                  <a:moveTo>
                    <a:pt x="26705" y="0"/>
                  </a:moveTo>
                  <a:lnTo>
                    <a:pt x="1642409" y="132204"/>
                  </a:lnTo>
                </a:path>
                <a:path w="1642745" h="749300">
                  <a:moveTo>
                    <a:pt x="0" y="132204"/>
                  </a:moveTo>
                  <a:lnTo>
                    <a:pt x="1442115" y="749160"/>
                  </a:lnTo>
                </a:path>
              </a:pathLst>
            </a:custGeom>
            <a:ln w="254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1142884" y="3707627"/>
              <a:ext cx="762000" cy="826769"/>
            </a:xfrm>
            <a:custGeom>
              <a:rect l="l" t="t" r="r" b="b"/>
              <a:pathLst>
                <a:path w="762000" h="826769">
                  <a:moveTo>
                    <a:pt x="0" y="0"/>
                  </a:moveTo>
                  <a:lnTo>
                    <a:pt x="46707" y="9883"/>
                  </a:lnTo>
                  <a:lnTo>
                    <a:pt x="93250" y="20311"/>
                  </a:lnTo>
                  <a:lnTo>
                    <a:pt x="139463" y="31827"/>
                  </a:lnTo>
                  <a:lnTo>
                    <a:pt x="185182" y="44975"/>
                  </a:lnTo>
                  <a:lnTo>
                    <a:pt x="230241" y="60299"/>
                  </a:lnTo>
                  <a:lnTo>
                    <a:pt x="274476" y="78343"/>
                  </a:lnTo>
                  <a:lnTo>
                    <a:pt x="317722" y="99652"/>
                  </a:lnTo>
                  <a:lnTo>
                    <a:pt x="359814" y="124769"/>
                  </a:lnTo>
                  <a:lnTo>
                    <a:pt x="400587" y="154239"/>
                  </a:lnTo>
                  <a:lnTo>
                    <a:pt x="433834" y="182986"/>
                  </a:lnTo>
                  <a:lnTo>
                    <a:pt x="467703" y="216500"/>
                  </a:lnTo>
                  <a:lnTo>
                    <a:pt x="501712" y="253814"/>
                  </a:lnTo>
                  <a:lnTo>
                    <a:pt x="535380" y="293959"/>
                  </a:lnTo>
                  <a:lnTo>
                    <a:pt x="568226" y="335967"/>
                  </a:lnTo>
                  <a:lnTo>
                    <a:pt x="599767" y="378868"/>
                  </a:lnTo>
                  <a:lnTo>
                    <a:pt x="629523" y="421694"/>
                  </a:lnTo>
                  <a:lnTo>
                    <a:pt x="657011" y="463478"/>
                  </a:lnTo>
                  <a:lnTo>
                    <a:pt x="681751" y="503251"/>
                  </a:lnTo>
                  <a:lnTo>
                    <a:pt x="703260" y="540043"/>
                  </a:lnTo>
                  <a:lnTo>
                    <a:pt x="721057" y="572887"/>
                  </a:lnTo>
                  <a:lnTo>
                    <a:pt x="747549" y="635464"/>
                  </a:lnTo>
                  <a:lnTo>
                    <a:pt x="759941" y="690109"/>
                  </a:lnTo>
                  <a:lnTo>
                    <a:pt x="761757" y="738805"/>
                  </a:lnTo>
                  <a:lnTo>
                    <a:pt x="756523" y="783534"/>
                  </a:lnTo>
                  <a:lnTo>
                    <a:pt x="747763" y="826280"/>
                  </a:lnTo>
                </a:path>
              </a:pathLst>
            </a:custGeom>
            <a:ln w="25399">
              <a:solidFill>
                <a:srgbClr val="FFFF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7" name="object 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090125" y="3661876"/>
              <a:ext cx="105517" cy="91502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837888" y="4477139"/>
              <a:ext cx="105517" cy="91502"/>
            </a:xfrm>
            <a:prstGeom prst="rect">
              <a:avLst/>
            </a:prstGeom>
          </p:spPr>
        </p:pic>
      </p:grpSp>
      <p:sp>
        <p:nvSpPr>
          <p:cNvPr id="9" name="object 9"/>
          <p:cNvSpPr txBox="1"/>
          <p:nvPr/>
        </p:nvSpPr>
        <p:spPr>
          <a:xfrm>
            <a:off x="547040" y="775321"/>
            <a:ext cx="5740400" cy="3885565"/>
          </a:xfrm>
          <a:prstGeom prst="rect">
            <a:avLst/>
          </a:prstGeom>
        </p:spPr>
        <p:txBody>
          <a:bodyPr vert="horz" wrap="square" lIns="0" tIns="27305" rIns="0" bIns="0" rtlCol="0">
            <a:spAutoFit/>
          </a:bodyPr>
          <a:lstStyle/>
          <a:p>
            <a:pPr marL="12700" marR="5080" algn="just">
              <a:lnSpc>
                <a:spcPct val="100000"/>
              </a:lnSpc>
              <a:spcBef>
                <a:spcPts val="215"/>
              </a:spcBef>
            </a:pP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例</a:t>
            </a:r>
            <a:r>
              <a:rPr sz="1800" b="1">
                <a:solidFill>
                  <a:srgbClr val="FFFFFF"/>
                </a:solidFill>
                <a:latin typeface="Times New Roman"/>
                <a:cs typeface="Times New Roman"/>
              </a:rPr>
              <a:t>6.</a:t>
            </a:r>
            <a:r>
              <a:rPr sz="1800" b="1" spc="-114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800" b="1" spc="-5">
                <a:solidFill>
                  <a:srgbClr val="FFFFFF"/>
                </a:solidFill>
                <a:latin typeface="Microsoft JhengHei"/>
                <a:cs typeface="Microsoft JhengHei"/>
              </a:rPr>
              <a:t>如图所示的实线为一簇未标明方向的点电荷电场的电场线，虚线是一个不计重力的带负电的粒子的运动轨迹，</a:t>
            </a:r>
            <a:r>
              <a:rPr sz="1800" b="1" spc="-50">
                <a:solidFill>
                  <a:srgbClr val="FFFFFF"/>
                </a:solidFill>
                <a:latin typeface="Microsoft JhengHei"/>
                <a:cs typeface="Microsoft JhengHei"/>
              </a:rPr>
              <a:t> </a:t>
            </a:r>
            <a:r>
              <a:rPr sz="1800" b="1" i="1">
                <a:solidFill>
                  <a:srgbClr val="FFFFFF"/>
                </a:solidFill>
                <a:latin typeface="Times New Roman"/>
                <a:cs typeface="Times New Roman"/>
              </a:rPr>
              <a:t>a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、</a:t>
            </a:r>
            <a:r>
              <a:rPr sz="1800" b="1" i="1">
                <a:solidFill>
                  <a:srgbClr val="FFFFFF"/>
                </a:solidFill>
                <a:latin typeface="Times New Roman"/>
                <a:cs typeface="Times New Roman"/>
              </a:rPr>
              <a:t>b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是轨迹上的两点，带电粒子从</a:t>
            </a:r>
            <a:r>
              <a:rPr sz="1800" b="1" i="1">
                <a:solidFill>
                  <a:srgbClr val="FFFFFF"/>
                </a:solidFill>
                <a:latin typeface="Times New Roman"/>
                <a:cs typeface="Times New Roman"/>
              </a:rPr>
              <a:t>a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点运动到</a:t>
            </a:r>
            <a:r>
              <a:rPr sz="1800" b="1" i="1">
                <a:solidFill>
                  <a:srgbClr val="FFFFFF"/>
                </a:solidFill>
                <a:latin typeface="Times New Roman"/>
                <a:cs typeface="Times New Roman"/>
              </a:rPr>
              <a:t>b</a:t>
            </a:r>
            <a:r>
              <a:rPr sz="1800" b="1" spc="-10">
                <a:solidFill>
                  <a:srgbClr val="FFFFFF"/>
                </a:solidFill>
                <a:latin typeface="Microsoft JhengHei"/>
                <a:cs typeface="Microsoft JhengHei"/>
              </a:rPr>
              <a:t>点，则由图</a:t>
            </a:r>
            <a:r>
              <a:rPr sz="1800" b="1" spc="150">
                <a:solidFill>
                  <a:srgbClr val="FFFFFF"/>
                </a:solidFill>
                <a:latin typeface="Microsoft JhengHei"/>
                <a:cs typeface="Microsoft JhengHei"/>
              </a:rPr>
              <a:t>可知 </a:t>
            </a:r>
            <a:r>
              <a:rPr sz="1800" b="1" spc="250">
                <a:solidFill>
                  <a:srgbClr val="FFFFFF"/>
                </a:solidFill>
                <a:latin typeface="Times New Roman"/>
                <a:cs typeface="Times New Roman"/>
              </a:rPr>
              <a:t>(     )</a:t>
            </a:r>
            <a:endParaRPr sz="1800">
              <a:latin typeface="Times New Roman"/>
              <a:cs typeface="Times New Roman"/>
            </a:endParaRPr>
          </a:p>
          <a:p>
            <a:pPr marL="12700" marR="2468880">
              <a:lnSpc>
                <a:spcPct val="100000"/>
              </a:lnSpc>
            </a:pPr>
            <a:r>
              <a:rPr sz="1800" b="1">
                <a:solidFill>
                  <a:srgbClr val="FFFFFF"/>
                </a:solidFill>
                <a:latin typeface="Times New Roman"/>
                <a:cs typeface="Times New Roman"/>
              </a:rPr>
              <a:t>A</a:t>
            </a:r>
            <a:r>
              <a:rPr sz="1800" b="1" spc="-5">
                <a:solidFill>
                  <a:srgbClr val="FFFFFF"/>
                </a:solidFill>
                <a:latin typeface="Microsoft JhengHei"/>
                <a:cs typeface="Microsoft JhengHei"/>
              </a:rPr>
              <a:t>．图中电场是负点电荷电场</a:t>
            </a:r>
            <a:r>
              <a:rPr sz="1800" b="1" spc="-50">
                <a:solidFill>
                  <a:srgbClr val="FFFFFF"/>
                </a:solidFill>
                <a:latin typeface="Microsoft JhengHei"/>
                <a:cs typeface="Microsoft JhengHei"/>
              </a:rPr>
              <a:t> </a:t>
            </a:r>
            <a:r>
              <a:rPr sz="1800" b="1">
                <a:solidFill>
                  <a:srgbClr val="FFFFFF"/>
                </a:solidFill>
                <a:latin typeface="Times New Roman"/>
                <a:cs typeface="Times New Roman"/>
              </a:rPr>
              <a:t>B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．带电粒子在</a:t>
            </a:r>
            <a:r>
              <a:rPr sz="1800" b="1" i="1">
                <a:solidFill>
                  <a:srgbClr val="FFFFFF"/>
                </a:solidFill>
                <a:latin typeface="Times New Roman"/>
                <a:cs typeface="Times New Roman"/>
              </a:rPr>
              <a:t>a</a:t>
            </a:r>
            <a:r>
              <a:rPr sz="1800" b="1" spc="-10">
                <a:solidFill>
                  <a:srgbClr val="FFFFFF"/>
                </a:solidFill>
                <a:latin typeface="Microsoft JhengHei"/>
                <a:cs typeface="Microsoft JhengHei"/>
              </a:rPr>
              <a:t>点的加速度较大</a:t>
            </a:r>
            <a:r>
              <a:rPr sz="1800" b="1" spc="-50">
                <a:solidFill>
                  <a:srgbClr val="FFFFFF"/>
                </a:solidFill>
                <a:latin typeface="Microsoft JhengHei"/>
                <a:cs typeface="Microsoft JhengHei"/>
              </a:rPr>
              <a:t> </a:t>
            </a:r>
            <a:r>
              <a:rPr sz="1800" b="1">
                <a:solidFill>
                  <a:srgbClr val="FFFFFF"/>
                </a:solidFill>
                <a:latin typeface="Times New Roman"/>
                <a:cs typeface="Times New Roman"/>
              </a:rPr>
              <a:t>C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．带电粒子在</a:t>
            </a:r>
            <a:r>
              <a:rPr sz="1800" b="1" i="1">
                <a:solidFill>
                  <a:srgbClr val="FFFFFF"/>
                </a:solidFill>
                <a:latin typeface="Times New Roman"/>
                <a:cs typeface="Times New Roman"/>
              </a:rPr>
              <a:t>a</a:t>
            </a:r>
            <a:r>
              <a:rPr sz="1800" b="1" spc="-10">
                <a:solidFill>
                  <a:srgbClr val="FFFFFF"/>
                </a:solidFill>
                <a:latin typeface="Microsoft JhengHei"/>
                <a:cs typeface="Microsoft JhengHei"/>
              </a:rPr>
              <a:t>点的动能较大</a:t>
            </a:r>
            <a:r>
              <a:rPr sz="1800" b="1" spc="-50">
                <a:solidFill>
                  <a:srgbClr val="FFFFFF"/>
                </a:solidFill>
                <a:latin typeface="Microsoft JhengHei"/>
                <a:cs typeface="Microsoft JhengHei"/>
              </a:rPr>
              <a:t> </a:t>
            </a:r>
            <a:r>
              <a:rPr sz="1800" b="1">
                <a:solidFill>
                  <a:srgbClr val="FFFFFF"/>
                </a:solidFill>
                <a:latin typeface="Times New Roman"/>
                <a:cs typeface="Times New Roman"/>
              </a:rPr>
              <a:t>D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．带电粒子在</a:t>
            </a:r>
            <a:r>
              <a:rPr sz="1800" b="1" i="1">
                <a:solidFill>
                  <a:srgbClr val="FFFFFF"/>
                </a:solidFill>
                <a:latin typeface="Times New Roman"/>
                <a:cs typeface="Times New Roman"/>
              </a:rPr>
              <a:t>b</a:t>
            </a:r>
            <a:r>
              <a:rPr sz="1800" b="1" spc="-10">
                <a:solidFill>
                  <a:srgbClr val="FFFFFF"/>
                </a:solidFill>
                <a:latin typeface="Microsoft JhengHei"/>
                <a:cs typeface="Microsoft JhengHei"/>
              </a:rPr>
              <a:t>点的电势能较大</a:t>
            </a:r>
            <a:endParaRPr sz="18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950">
              <a:latin typeface="Microsoft JhengHei"/>
              <a:cs typeface="Microsoft JhengHei"/>
            </a:endParaRPr>
          </a:p>
          <a:p>
            <a:pPr marL="685165">
              <a:lnSpc>
                <a:spcPct val="100000"/>
              </a:lnSpc>
              <a:spcBef>
                <a:spcPts val="5"/>
              </a:spcBef>
            </a:pPr>
            <a:r>
              <a:rPr sz="1800" b="1" i="1">
                <a:solidFill>
                  <a:srgbClr val="FFFFFF"/>
                </a:solidFill>
                <a:latin typeface="Times New Roman"/>
                <a:cs typeface="Times New Roman"/>
              </a:rPr>
              <a:t>a</a:t>
            </a:r>
            <a:endParaRPr sz="18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20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2350">
              <a:latin typeface="Times New Roman"/>
              <a:cs typeface="Times New Roman"/>
            </a:endParaRPr>
          </a:p>
          <a:p>
            <a:pPr marL="1459865">
              <a:lnSpc>
                <a:spcPct val="100000"/>
              </a:lnSpc>
            </a:pPr>
            <a:r>
              <a:rPr sz="1800" b="1" i="1">
                <a:solidFill>
                  <a:srgbClr val="FFFFFF"/>
                </a:solidFill>
                <a:latin typeface="Times New Roman"/>
                <a:cs typeface="Times New Roman"/>
              </a:rPr>
              <a:t>b</a:t>
            </a:r>
            <a:endParaRPr sz="1800">
              <a:latin typeface="Times New Roman"/>
              <a:cs typeface="Times New Roman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xfrm>
            <a:off x="547052" y="392584"/>
            <a:ext cx="12319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>
                <a:latin typeface="Times New Roman"/>
                <a:cs typeface="Times New Roman"/>
              </a:rPr>
              <a:t>3.</a:t>
            </a:r>
            <a:r>
              <a:rPr spc="-15"/>
              <a:t>带电粒子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742949" y="3055937"/>
            <a:ext cx="1681480" cy="1733550"/>
            <a:chOff x="742949" y="3055937"/>
            <a:chExt cx="1681480" cy="1733550"/>
          </a:xfrm>
        </p:grpSpPr>
        <p:sp>
          <p:nvSpPr>
            <p:cNvPr id="3" name="object 3"/>
            <p:cNvSpPr/>
            <p:nvPr/>
          </p:nvSpPr>
          <p:spPr>
            <a:xfrm>
              <a:off x="755649" y="3068637"/>
              <a:ext cx="1308735" cy="760730"/>
            </a:xfrm>
            <a:custGeom>
              <a:rect l="l" t="t" r="r" b="b"/>
              <a:pathLst>
                <a:path w="1308735" h="760729">
                  <a:moveTo>
                    <a:pt x="0" y="760178"/>
                  </a:moveTo>
                  <a:lnTo>
                    <a:pt x="1308586" y="0"/>
                  </a:lnTo>
                </a:path>
              </a:pathLst>
            </a:custGeom>
            <a:ln w="254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769002" y="3597457"/>
              <a:ext cx="1589405" cy="330835"/>
            </a:xfrm>
            <a:custGeom>
              <a:rect l="l" t="t" r="r" b="b"/>
              <a:pathLst>
                <a:path w="1589405" h="330835">
                  <a:moveTo>
                    <a:pt x="0" y="330512"/>
                  </a:moveTo>
                  <a:lnTo>
                    <a:pt x="1588997" y="0"/>
                  </a:lnTo>
                </a:path>
              </a:pathLst>
            </a:custGeom>
            <a:ln w="254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769002" y="4027123"/>
              <a:ext cx="1642745" cy="749300"/>
            </a:xfrm>
            <a:custGeom>
              <a:rect l="l" t="t" r="r" b="b"/>
              <a:pathLst>
                <a:path w="1642745" h="749300">
                  <a:moveTo>
                    <a:pt x="26705" y="0"/>
                  </a:moveTo>
                  <a:lnTo>
                    <a:pt x="1642409" y="132204"/>
                  </a:lnTo>
                </a:path>
                <a:path w="1642745" h="749300">
                  <a:moveTo>
                    <a:pt x="0" y="132204"/>
                  </a:moveTo>
                  <a:lnTo>
                    <a:pt x="1442115" y="749160"/>
                  </a:lnTo>
                </a:path>
              </a:pathLst>
            </a:custGeom>
            <a:ln w="254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1142884" y="3707627"/>
              <a:ext cx="762000" cy="826769"/>
            </a:xfrm>
            <a:custGeom>
              <a:rect l="l" t="t" r="r" b="b"/>
              <a:pathLst>
                <a:path w="762000" h="826769">
                  <a:moveTo>
                    <a:pt x="0" y="0"/>
                  </a:moveTo>
                  <a:lnTo>
                    <a:pt x="46707" y="9883"/>
                  </a:lnTo>
                  <a:lnTo>
                    <a:pt x="93250" y="20311"/>
                  </a:lnTo>
                  <a:lnTo>
                    <a:pt x="139463" y="31827"/>
                  </a:lnTo>
                  <a:lnTo>
                    <a:pt x="185182" y="44975"/>
                  </a:lnTo>
                  <a:lnTo>
                    <a:pt x="230241" y="60299"/>
                  </a:lnTo>
                  <a:lnTo>
                    <a:pt x="274476" y="78343"/>
                  </a:lnTo>
                  <a:lnTo>
                    <a:pt x="317722" y="99652"/>
                  </a:lnTo>
                  <a:lnTo>
                    <a:pt x="359814" y="124769"/>
                  </a:lnTo>
                  <a:lnTo>
                    <a:pt x="400587" y="154239"/>
                  </a:lnTo>
                  <a:lnTo>
                    <a:pt x="433834" y="182986"/>
                  </a:lnTo>
                  <a:lnTo>
                    <a:pt x="467703" y="216500"/>
                  </a:lnTo>
                  <a:lnTo>
                    <a:pt x="501712" y="253814"/>
                  </a:lnTo>
                  <a:lnTo>
                    <a:pt x="535380" y="293959"/>
                  </a:lnTo>
                  <a:lnTo>
                    <a:pt x="568226" y="335967"/>
                  </a:lnTo>
                  <a:lnTo>
                    <a:pt x="599767" y="378868"/>
                  </a:lnTo>
                  <a:lnTo>
                    <a:pt x="629523" y="421694"/>
                  </a:lnTo>
                  <a:lnTo>
                    <a:pt x="657011" y="463478"/>
                  </a:lnTo>
                  <a:lnTo>
                    <a:pt x="681751" y="503251"/>
                  </a:lnTo>
                  <a:lnTo>
                    <a:pt x="703260" y="540043"/>
                  </a:lnTo>
                  <a:lnTo>
                    <a:pt x="721057" y="572887"/>
                  </a:lnTo>
                  <a:lnTo>
                    <a:pt x="747549" y="635464"/>
                  </a:lnTo>
                  <a:lnTo>
                    <a:pt x="759941" y="690109"/>
                  </a:lnTo>
                  <a:lnTo>
                    <a:pt x="761757" y="738805"/>
                  </a:lnTo>
                  <a:lnTo>
                    <a:pt x="756523" y="783534"/>
                  </a:lnTo>
                  <a:lnTo>
                    <a:pt x="747763" y="826280"/>
                  </a:lnTo>
                </a:path>
              </a:pathLst>
            </a:custGeom>
            <a:ln w="25399">
              <a:solidFill>
                <a:srgbClr val="FFFF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7" name="object 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090125" y="3661876"/>
              <a:ext cx="105517" cy="91502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837888" y="4477139"/>
              <a:ext cx="105517" cy="91502"/>
            </a:xfrm>
            <a:prstGeom prst="rect">
              <a:avLst/>
            </a:prstGeom>
          </p:spPr>
        </p:pic>
      </p:grpSp>
      <p:sp>
        <p:nvSpPr>
          <p:cNvPr id="9" name="object 9"/>
          <p:cNvSpPr txBox="1"/>
          <p:nvPr/>
        </p:nvSpPr>
        <p:spPr>
          <a:xfrm>
            <a:off x="547040" y="775321"/>
            <a:ext cx="5740400" cy="3885565"/>
          </a:xfrm>
          <a:prstGeom prst="rect">
            <a:avLst/>
          </a:prstGeom>
        </p:spPr>
        <p:txBody>
          <a:bodyPr vert="horz" wrap="square" lIns="0" tIns="27305" rIns="0" bIns="0" rtlCol="0">
            <a:spAutoFit/>
          </a:bodyPr>
          <a:lstStyle/>
          <a:p>
            <a:pPr marL="12700" marR="5080" algn="just">
              <a:lnSpc>
                <a:spcPct val="100000"/>
              </a:lnSpc>
              <a:spcBef>
                <a:spcPts val="215"/>
              </a:spcBef>
            </a:pP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例</a:t>
            </a:r>
            <a:r>
              <a:rPr sz="1800" b="1">
                <a:solidFill>
                  <a:srgbClr val="FFFFFF"/>
                </a:solidFill>
                <a:latin typeface="Times New Roman"/>
                <a:cs typeface="Times New Roman"/>
              </a:rPr>
              <a:t>6.</a:t>
            </a:r>
            <a:r>
              <a:rPr sz="1800" b="1" spc="-114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800" b="1" spc="-5">
                <a:solidFill>
                  <a:srgbClr val="FFFFFF"/>
                </a:solidFill>
                <a:latin typeface="Microsoft JhengHei"/>
                <a:cs typeface="Microsoft JhengHei"/>
              </a:rPr>
              <a:t>如图所示的实线为一簇未标明方向的点电荷电场的电场线，虚线是一个不计重力的带负电的粒子的运动轨迹，</a:t>
            </a:r>
            <a:r>
              <a:rPr sz="1800" b="1" spc="-50">
                <a:solidFill>
                  <a:srgbClr val="FFFFFF"/>
                </a:solidFill>
                <a:latin typeface="Microsoft JhengHei"/>
                <a:cs typeface="Microsoft JhengHei"/>
              </a:rPr>
              <a:t> </a:t>
            </a:r>
            <a:r>
              <a:rPr sz="1800" b="1" i="1">
                <a:solidFill>
                  <a:srgbClr val="FFFFFF"/>
                </a:solidFill>
                <a:latin typeface="Times New Roman"/>
                <a:cs typeface="Times New Roman"/>
              </a:rPr>
              <a:t>a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、</a:t>
            </a:r>
            <a:r>
              <a:rPr sz="1800" b="1" i="1">
                <a:solidFill>
                  <a:srgbClr val="FFFFFF"/>
                </a:solidFill>
                <a:latin typeface="Times New Roman"/>
                <a:cs typeface="Times New Roman"/>
              </a:rPr>
              <a:t>b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是轨迹上的两点，带电粒子从</a:t>
            </a:r>
            <a:r>
              <a:rPr sz="1800" b="1" i="1">
                <a:solidFill>
                  <a:srgbClr val="FFFFFF"/>
                </a:solidFill>
                <a:latin typeface="Times New Roman"/>
                <a:cs typeface="Times New Roman"/>
              </a:rPr>
              <a:t>a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点运动到</a:t>
            </a:r>
            <a:r>
              <a:rPr sz="1800" b="1" i="1">
                <a:solidFill>
                  <a:srgbClr val="FFFFFF"/>
                </a:solidFill>
                <a:latin typeface="Times New Roman"/>
                <a:cs typeface="Times New Roman"/>
              </a:rPr>
              <a:t>b</a:t>
            </a:r>
            <a:r>
              <a:rPr sz="1800" b="1" spc="-10">
                <a:solidFill>
                  <a:srgbClr val="FFFFFF"/>
                </a:solidFill>
                <a:latin typeface="Microsoft JhengHei"/>
                <a:cs typeface="Microsoft JhengHei"/>
              </a:rPr>
              <a:t>点，则由图</a:t>
            </a:r>
            <a:r>
              <a:rPr sz="1800" b="1" spc="145">
                <a:solidFill>
                  <a:srgbClr val="FFFFFF"/>
                </a:solidFill>
                <a:latin typeface="Microsoft JhengHei"/>
                <a:cs typeface="Microsoft JhengHei"/>
              </a:rPr>
              <a:t>可知 </a:t>
            </a:r>
            <a:r>
              <a:rPr sz="1800" b="1" spc="-5">
                <a:solidFill>
                  <a:srgbClr val="FFFFFF"/>
                </a:solidFill>
                <a:latin typeface="Times New Roman"/>
                <a:cs typeface="Times New Roman"/>
              </a:rPr>
              <a:t>( </a:t>
            </a:r>
            <a:r>
              <a:rPr sz="1800" b="1">
                <a:solidFill>
                  <a:srgbClr val="FFFF00"/>
                </a:solidFill>
                <a:latin typeface="Times New Roman"/>
                <a:cs typeface="Times New Roman"/>
              </a:rPr>
              <a:t>BCD </a:t>
            </a:r>
            <a:r>
              <a:rPr sz="1800" b="1" spc="-50">
                <a:solidFill>
                  <a:srgbClr val="FFFFFF"/>
                </a:solidFill>
                <a:latin typeface="Times New Roman"/>
                <a:cs typeface="Times New Roman"/>
              </a:rPr>
              <a:t>)</a:t>
            </a:r>
            <a:endParaRPr sz="1800">
              <a:latin typeface="Times New Roman"/>
              <a:cs typeface="Times New Roman"/>
            </a:endParaRPr>
          </a:p>
          <a:p>
            <a:pPr marL="12700" marR="2468880">
              <a:lnSpc>
                <a:spcPct val="100000"/>
              </a:lnSpc>
            </a:pPr>
            <a:r>
              <a:rPr sz="1800" b="1">
                <a:solidFill>
                  <a:srgbClr val="FFFFFF"/>
                </a:solidFill>
                <a:latin typeface="Times New Roman"/>
                <a:cs typeface="Times New Roman"/>
              </a:rPr>
              <a:t>A</a:t>
            </a:r>
            <a:r>
              <a:rPr sz="1800" b="1" spc="-5">
                <a:solidFill>
                  <a:srgbClr val="FFFFFF"/>
                </a:solidFill>
                <a:latin typeface="Microsoft JhengHei"/>
                <a:cs typeface="Microsoft JhengHei"/>
              </a:rPr>
              <a:t>．图中电场是负点电荷电场</a:t>
            </a:r>
            <a:r>
              <a:rPr sz="1800" b="1" spc="-50">
                <a:solidFill>
                  <a:srgbClr val="FFFFFF"/>
                </a:solidFill>
                <a:latin typeface="Microsoft JhengHei"/>
                <a:cs typeface="Microsoft JhengHei"/>
              </a:rPr>
              <a:t> </a:t>
            </a:r>
            <a:r>
              <a:rPr sz="1800" b="1">
                <a:solidFill>
                  <a:srgbClr val="FFFFFF"/>
                </a:solidFill>
                <a:latin typeface="Times New Roman"/>
                <a:cs typeface="Times New Roman"/>
              </a:rPr>
              <a:t>B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．带电粒子在</a:t>
            </a:r>
            <a:r>
              <a:rPr sz="1800" b="1" i="1">
                <a:solidFill>
                  <a:srgbClr val="FFFFFF"/>
                </a:solidFill>
                <a:latin typeface="Times New Roman"/>
                <a:cs typeface="Times New Roman"/>
              </a:rPr>
              <a:t>a</a:t>
            </a:r>
            <a:r>
              <a:rPr sz="1800" b="1" spc="-10">
                <a:solidFill>
                  <a:srgbClr val="FFFFFF"/>
                </a:solidFill>
                <a:latin typeface="Microsoft JhengHei"/>
                <a:cs typeface="Microsoft JhengHei"/>
              </a:rPr>
              <a:t>点的加速度较大</a:t>
            </a:r>
            <a:r>
              <a:rPr sz="1800" b="1" spc="-50">
                <a:solidFill>
                  <a:srgbClr val="FFFFFF"/>
                </a:solidFill>
                <a:latin typeface="Microsoft JhengHei"/>
                <a:cs typeface="Microsoft JhengHei"/>
              </a:rPr>
              <a:t> </a:t>
            </a:r>
            <a:r>
              <a:rPr sz="1800" b="1">
                <a:solidFill>
                  <a:srgbClr val="FFFFFF"/>
                </a:solidFill>
                <a:latin typeface="Times New Roman"/>
                <a:cs typeface="Times New Roman"/>
              </a:rPr>
              <a:t>C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．带电粒子在</a:t>
            </a:r>
            <a:r>
              <a:rPr sz="1800" b="1" i="1">
                <a:solidFill>
                  <a:srgbClr val="FFFFFF"/>
                </a:solidFill>
                <a:latin typeface="Times New Roman"/>
                <a:cs typeface="Times New Roman"/>
              </a:rPr>
              <a:t>a</a:t>
            </a:r>
            <a:r>
              <a:rPr sz="1800" b="1" spc="-10">
                <a:solidFill>
                  <a:srgbClr val="FFFFFF"/>
                </a:solidFill>
                <a:latin typeface="Microsoft JhengHei"/>
                <a:cs typeface="Microsoft JhengHei"/>
              </a:rPr>
              <a:t>点的动能较大</a:t>
            </a:r>
            <a:r>
              <a:rPr sz="1800" b="1" spc="-50">
                <a:solidFill>
                  <a:srgbClr val="FFFFFF"/>
                </a:solidFill>
                <a:latin typeface="Microsoft JhengHei"/>
                <a:cs typeface="Microsoft JhengHei"/>
              </a:rPr>
              <a:t> </a:t>
            </a:r>
            <a:r>
              <a:rPr sz="1800" b="1">
                <a:solidFill>
                  <a:srgbClr val="FFFFFF"/>
                </a:solidFill>
                <a:latin typeface="Times New Roman"/>
                <a:cs typeface="Times New Roman"/>
              </a:rPr>
              <a:t>D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．带电粒子在</a:t>
            </a:r>
            <a:r>
              <a:rPr sz="1800" b="1" i="1">
                <a:solidFill>
                  <a:srgbClr val="FFFFFF"/>
                </a:solidFill>
                <a:latin typeface="Times New Roman"/>
                <a:cs typeface="Times New Roman"/>
              </a:rPr>
              <a:t>b</a:t>
            </a:r>
            <a:r>
              <a:rPr sz="1800" b="1" spc="-10">
                <a:solidFill>
                  <a:srgbClr val="FFFFFF"/>
                </a:solidFill>
                <a:latin typeface="Microsoft JhengHei"/>
                <a:cs typeface="Microsoft JhengHei"/>
              </a:rPr>
              <a:t>点的电势能较大</a:t>
            </a:r>
            <a:endParaRPr sz="18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950">
              <a:latin typeface="Microsoft JhengHei"/>
              <a:cs typeface="Microsoft JhengHei"/>
            </a:endParaRPr>
          </a:p>
          <a:p>
            <a:pPr marL="685165">
              <a:lnSpc>
                <a:spcPct val="100000"/>
              </a:lnSpc>
              <a:spcBef>
                <a:spcPts val="5"/>
              </a:spcBef>
            </a:pPr>
            <a:r>
              <a:rPr sz="1800" b="1" i="1">
                <a:solidFill>
                  <a:srgbClr val="FFFFFF"/>
                </a:solidFill>
                <a:latin typeface="Times New Roman"/>
                <a:cs typeface="Times New Roman"/>
              </a:rPr>
              <a:t>a</a:t>
            </a:r>
            <a:endParaRPr sz="18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20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2350">
              <a:latin typeface="Times New Roman"/>
              <a:cs typeface="Times New Roman"/>
            </a:endParaRPr>
          </a:p>
          <a:p>
            <a:pPr marL="1459865">
              <a:lnSpc>
                <a:spcPct val="100000"/>
              </a:lnSpc>
            </a:pPr>
            <a:r>
              <a:rPr sz="1800" b="1" i="1">
                <a:solidFill>
                  <a:srgbClr val="FFFFFF"/>
                </a:solidFill>
                <a:latin typeface="Times New Roman"/>
                <a:cs typeface="Times New Roman"/>
              </a:rPr>
              <a:t>b</a:t>
            </a:r>
            <a:endParaRPr sz="1800">
              <a:latin typeface="Times New Roman"/>
              <a:cs typeface="Times New Roman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xfrm>
            <a:off x="547052" y="392584"/>
            <a:ext cx="12319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>
                <a:latin typeface="Times New Roman"/>
                <a:cs typeface="Times New Roman"/>
              </a:rPr>
              <a:t>3.</a:t>
            </a:r>
            <a:r>
              <a:rPr spc="-15"/>
              <a:t>带电粒子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58140" y="339476"/>
            <a:ext cx="6205855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  <a:tabLst>
                <a:tab pos="675640"/>
              </a:tabLst>
            </a:pP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例</a:t>
            </a:r>
            <a:r>
              <a:rPr sz="1800" b="1" spc="360">
                <a:solidFill>
                  <a:srgbClr val="FFFFFF"/>
                </a:solidFill>
                <a:latin typeface="Microsoft JhengHei"/>
                <a:cs typeface="Microsoft JhengHei"/>
              </a:rPr>
              <a:t> </a:t>
            </a:r>
            <a:r>
              <a:rPr sz="1800" b="1" spc="-25">
                <a:solidFill>
                  <a:srgbClr val="FFFFFF"/>
                </a:solidFill>
                <a:latin typeface="Times New Roman"/>
                <a:cs typeface="Times New Roman"/>
              </a:rPr>
              <a:t>7.</a:t>
            </a:r>
            <a:r>
              <a:rPr sz="1800" b="1">
                <a:solidFill>
                  <a:srgbClr val="FFFFFF"/>
                </a:solidFill>
                <a:latin typeface="Times New Roman"/>
                <a:cs typeface="Times New Roman"/>
              </a:rPr>
              <a:t>	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如图，质量相同的两个带电粒子</a:t>
            </a:r>
            <a:r>
              <a:rPr sz="1800" b="1" spc="325">
                <a:solidFill>
                  <a:srgbClr val="FFFFFF"/>
                </a:solidFill>
                <a:latin typeface="Microsoft JhengHei"/>
                <a:cs typeface="Microsoft JhengHei"/>
              </a:rPr>
              <a:t> </a:t>
            </a:r>
            <a:r>
              <a:rPr sz="1800" b="1" i="1">
                <a:solidFill>
                  <a:srgbClr val="FFFFFF"/>
                </a:solidFill>
                <a:latin typeface="Times New Roman"/>
                <a:cs typeface="Times New Roman"/>
              </a:rPr>
              <a:t>P</a:t>
            </a:r>
            <a:r>
              <a:rPr sz="1800" b="1" i="1" spc="32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、</a:t>
            </a:r>
            <a:r>
              <a:rPr sz="1800" b="1" spc="325">
                <a:solidFill>
                  <a:srgbClr val="FFFFFF"/>
                </a:solidFill>
                <a:latin typeface="Microsoft JhengHei"/>
                <a:cs typeface="Microsoft JhengHei"/>
              </a:rPr>
              <a:t> </a:t>
            </a:r>
            <a:r>
              <a:rPr sz="1800" b="1" i="1">
                <a:solidFill>
                  <a:srgbClr val="FFFFFF"/>
                </a:solidFill>
                <a:latin typeface="Times New Roman"/>
                <a:cs typeface="Times New Roman"/>
              </a:rPr>
              <a:t>Q</a:t>
            </a:r>
            <a:r>
              <a:rPr sz="1800" b="1" i="1" spc="32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，以相同的</a:t>
            </a:r>
            <a:r>
              <a:rPr sz="1800" b="1" spc="-50">
                <a:solidFill>
                  <a:srgbClr val="FFFFFF"/>
                </a:solidFill>
                <a:latin typeface="Microsoft JhengHei"/>
                <a:cs typeface="Microsoft JhengHei"/>
              </a:rPr>
              <a:t>速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度垂直于电场方向射入两平行板间的匀强电场，</a:t>
            </a:r>
            <a:r>
              <a:rPr sz="1800" b="1" i="1">
                <a:solidFill>
                  <a:srgbClr val="FFFFFF"/>
                </a:solidFill>
                <a:latin typeface="Times New Roman"/>
                <a:cs typeface="Times New Roman"/>
              </a:rPr>
              <a:t>P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从两</a:t>
            </a:r>
            <a:r>
              <a:rPr sz="1800" b="1" spc="-50">
                <a:solidFill>
                  <a:srgbClr val="FFFFFF"/>
                </a:solidFill>
                <a:latin typeface="Microsoft JhengHei"/>
                <a:cs typeface="Microsoft JhengHei"/>
              </a:rPr>
              <a:t>极</a:t>
            </a:r>
            <a:endParaRPr sz="18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</a:pP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板正中央边缘处射入，</a:t>
            </a:r>
            <a:r>
              <a:rPr sz="1800" b="1" i="1">
                <a:solidFill>
                  <a:srgbClr val="FFFFFF"/>
                </a:solidFill>
                <a:latin typeface="Times New Roman"/>
                <a:cs typeface="Times New Roman"/>
              </a:rPr>
              <a:t>Q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从下板边缘处射入</a:t>
            </a:r>
            <a:r>
              <a:rPr sz="1800" b="1">
                <a:solidFill>
                  <a:srgbClr val="FFFFFF"/>
                </a:solidFill>
                <a:latin typeface="Times New Roman"/>
                <a:cs typeface="Times New Roman"/>
              </a:rPr>
              <a:t>,</a:t>
            </a:r>
            <a:r>
              <a:rPr sz="1800" b="1" spc="-10">
                <a:solidFill>
                  <a:srgbClr val="FFFFFF"/>
                </a:solidFill>
                <a:latin typeface="Microsoft JhengHei"/>
                <a:cs typeface="Microsoft JhengHei"/>
              </a:rPr>
              <a:t>它们最后打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001213" y="1162437"/>
            <a:ext cx="1016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>
                <a:solidFill>
                  <a:srgbClr val="FFFFFF"/>
                </a:solidFill>
                <a:latin typeface="Times New Roman"/>
                <a:cs typeface="Times New Roman"/>
              </a:rPr>
              <a:t>)</a:t>
            </a:r>
            <a:endParaRPr sz="18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58140" y="1162437"/>
            <a:ext cx="311150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在上板同一点</a:t>
            </a:r>
            <a:r>
              <a:rPr sz="1800" b="1">
                <a:solidFill>
                  <a:srgbClr val="FFFFFF"/>
                </a:solidFill>
                <a:latin typeface="Times New Roman"/>
                <a:cs typeface="Times New Roman"/>
              </a:rPr>
              <a:t>(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重力不计</a:t>
            </a:r>
            <a:r>
              <a:rPr sz="1800" b="1">
                <a:solidFill>
                  <a:srgbClr val="FFFFFF"/>
                </a:solidFill>
                <a:latin typeface="Times New Roman"/>
                <a:cs typeface="Times New Roman"/>
              </a:rPr>
              <a:t>)</a:t>
            </a:r>
            <a:r>
              <a:rPr sz="1800" b="1" spc="150">
                <a:solidFill>
                  <a:srgbClr val="FFFFFF"/>
                </a:solidFill>
                <a:latin typeface="Microsoft JhengHei"/>
                <a:cs typeface="Microsoft JhengHei"/>
              </a:rPr>
              <a:t>，则 </a:t>
            </a:r>
            <a:r>
              <a:rPr sz="1800" b="1" spc="-50">
                <a:solidFill>
                  <a:srgbClr val="FFFFFF"/>
                </a:solidFill>
                <a:latin typeface="Times New Roman"/>
                <a:cs typeface="Times New Roman"/>
              </a:rPr>
              <a:t>(</a:t>
            </a:r>
            <a:endParaRPr sz="1800">
              <a:latin typeface="Times New Roman"/>
              <a:cs typeface="Times New Roman"/>
            </a:endParaRPr>
          </a:p>
          <a:p>
            <a:pPr marL="291465" indent="-279400">
              <a:lnSpc>
                <a:spcPct val="100000"/>
              </a:lnSpc>
              <a:buFont typeface="Times New Roman"/>
              <a:buAutoNum type="alphaUcPeriod"/>
              <a:tabLst>
                <a:tab pos="292100"/>
              </a:tabLst>
            </a:pPr>
            <a:r>
              <a:rPr sz="1800" b="1" spc="-10">
                <a:solidFill>
                  <a:srgbClr val="FFFFFF"/>
                </a:solidFill>
                <a:latin typeface="Microsoft JhengHei"/>
                <a:cs typeface="Microsoft JhengHei"/>
              </a:rPr>
              <a:t>它们的运动时间相同</a:t>
            </a:r>
            <a:endParaRPr sz="1800">
              <a:latin typeface="Microsoft JhengHei"/>
              <a:cs typeface="Microsoft JhengHei"/>
            </a:endParaRPr>
          </a:p>
          <a:p>
            <a:pPr marL="279400" indent="-267335">
              <a:lnSpc>
                <a:spcPct val="100000"/>
              </a:lnSpc>
              <a:buFont typeface="Times New Roman"/>
              <a:buAutoNum type="alphaUcPeriod"/>
              <a:tabLst>
                <a:tab pos="280035"/>
              </a:tabLst>
            </a:pPr>
            <a:r>
              <a:rPr sz="1800" b="1" spc="-10">
                <a:solidFill>
                  <a:srgbClr val="FFFFFF"/>
                </a:solidFill>
                <a:latin typeface="Microsoft JhengHei"/>
                <a:cs typeface="Microsoft JhengHei"/>
              </a:rPr>
              <a:t>它们的加速度相同</a:t>
            </a:r>
            <a:endParaRPr sz="1800">
              <a:latin typeface="Microsoft JhengHei"/>
              <a:cs typeface="Microsoft JhengHei"/>
            </a:endParaRPr>
          </a:p>
          <a:p>
            <a:pPr marL="291465" indent="-279400">
              <a:lnSpc>
                <a:spcPct val="100000"/>
              </a:lnSpc>
              <a:buFont typeface="Times New Roman"/>
              <a:buAutoNum type="alphaUcPeriod"/>
              <a:tabLst>
                <a:tab pos="292100"/>
              </a:tabLst>
            </a:pP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它们所带的电量之比为</a:t>
            </a:r>
            <a:r>
              <a:rPr sz="1800" b="1" spc="-25">
                <a:solidFill>
                  <a:srgbClr val="FFFFFF"/>
                </a:solidFill>
                <a:latin typeface="Times New Roman"/>
                <a:cs typeface="Times New Roman"/>
              </a:rPr>
              <a:t>1:2</a:t>
            </a:r>
            <a:endParaRPr sz="1800">
              <a:latin typeface="Times New Roman"/>
              <a:cs typeface="Times New Roman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58140" y="2259717"/>
            <a:ext cx="47244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>
                <a:solidFill>
                  <a:srgbClr val="FFFFFF"/>
                </a:solidFill>
                <a:latin typeface="Times New Roman"/>
                <a:cs typeface="Times New Roman"/>
              </a:rPr>
              <a:t>D</a:t>
            </a:r>
            <a:r>
              <a:rPr sz="1800" b="1" spc="-5">
                <a:solidFill>
                  <a:srgbClr val="FFFFFF"/>
                </a:solidFill>
                <a:latin typeface="Times New Roman"/>
                <a:cs typeface="Times New Roman"/>
              </a:rPr>
              <a:t>. 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它们从射入到打到上板的动能增量之比为</a:t>
            </a:r>
            <a:r>
              <a:rPr sz="1800" b="1" spc="-25">
                <a:solidFill>
                  <a:srgbClr val="FFFFFF"/>
                </a:solidFill>
                <a:latin typeface="Times New Roman"/>
                <a:cs typeface="Times New Roman"/>
              </a:rPr>
              <a:t>1:2</a:t>
            </a:r>
            <a:endParaRPr sz="18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897774" y="4103687"/>
            <a:ext cx="1658620" cy="189230"/>
          </a:xfrm>
          <a:custGeom>
            <a:rect l="l" t="t" r="r" b="b"/>
            <a:pathLst>
              <a:path w="1658620" h="189229">
                <a:moveTo>
                  <a:pt x="0" y="0"/>
                </a:moveTo>
                <a:lnTo>
                  <a:pt x="1658101" y="0"/>
                </a:lnTo>
                <a:lnTo>
                  <a:pt x="1658101" y="188912"/>
                </a:lnTo>
                <a:lnTo>
                  <a:pt x="0" y="188912"/>
                </a:lnTo>
                <a:lnTo>
                  <a:pt x="0" y="0"/>
                </a:lnTo>
                <a:close/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grpSp>
        <p:nvGrpSpPr>
          <p:cNvPr id="7" name="object 7"/>
          <p:cNvGrpSpPr/>
          <p:nvPr/>
        </p:nvGrpSpPr>
        <p:grpSpPr>
          <a:xfrm>
            <a:off x="755649" y="2768600"/>
            <a:ext cx="1812925" cy="1184275"/>
            <a:chOff x="755649" y="2768600"/>
            <a:chExt cx="1812925" cy="1184275"/>
          </a:xfrm>
        </p:grpSpPr>
        <p:sp>
          <p:nvSpPr>
            <p:cNvPr id="8" name="object 8"/>
            <p:cNvSpPr/>
            <p:nvPr/>
          </p:nvSpPr>
          <p:spPr>
            <a:xfrm>
              <a:off x="755649" y="3498850"/>
              <a:ext cx="332105" cy="76200"/>
            </a:xfrm>
            <a:custGeom>
              <a:rect l="l" t="t" r="r" b="b"/>
              <a:pathLst>
                <a:path w="332105" h="76200">
                  <a:moveTo>
                    <a:pt x="255420" y="76200"/>
                  </a:moveTo>
                  <a:lnTo>
                    <a:pt x="255420" y="0"/>
                  </a:lnTo>
                  <a:lnTo>
                    <a:pt x="306220" y="25400"/>
                  </a:lnTo>
                  <a:lnTo>
                    <a:pt x="263040" y="25400"/>
                  </a:lnTo>
                  <a:lnTo>
                    <a:pt x="263040" y="50800"/>
                  </a:lnTo>
                  <a:lnTo>
                    <a:pt x="306220" y="50800"/>
                  </a:lnTo>
                  <a:lnTo>
                    <a:pt x="255420" y="76200"/>
                  </a:lnTo>
                  <a:close/>
                </a:path>
                <a:path w="332105" h="76200">
                  <a:moveTo>
                    <a:pt x="255420" y="50800"/>
                  </a:moveTo>
                  <a:lnTo>
                    <a:pt x="0" y="50800"/>
                  </a:lnTo>
                  <a:lnTo>
                    <a:pt x="0" y="25400"/>
                  </a:lnTo>
                  <a:lnTo>
                    <a:pt x="255420" y="25400"/>
                  </a:lnTo>
                  <a:lnTo>
                    <a:pt x="255420" y="50800"/>
                  </a:lnTo>
                  <a:close/>
                </a:path>
                <a:path w="332105" h="76200">
                  <a:moveTo>
                    <a:pt x="306220" y="50800"/>
                  </a:moveTo>
                  <a:lnTo>
                    <a:pt x="263040" y="50800"/>
                  </a:lnTo>
                  <a:lnTo>
                    <a:pt x="263040" y="25400"/>
                  </a:lnTo>
                  <a:lnTo>
                    <a:pt x="306220" y="25400"/>
                  </a:lnTo>
                  <a:lnTo>
                    <a:pt x="331620" y="38100"/>
                  </a:lnTo>
                  <a:lnTo>
                    <a:pt x="306220" y="5080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787232" y="2781300"/>
              <a:ext cx="1769110" cy="189230"/>
            </a:xfrm>
            <a:custGeom>
              <a:rect l="l" t="t" r="r" b="b"/>
              <a:pathLst>
                <a:path w="1769110" h="189230">
                  <a:moveTo>
                    <a:pt x="0" y="0"/>
                  </a:moveTo>
                  <a:lnTo>
                    <a:pt x="1768642" y="0"/>
                  </a:lnTo>
                  <a:lnTo>
                    <a:pt x="1768642" y="188912"/>
                  </a:lnTo>
                  <a:lnTo>
                    <a:pt x="0" y="188912"/>
                  </a:lnTo>
                  <a:lnTo>
                    <a:pt x="0" y="0"/>
                  </a:lnTo>
                  <a:close/>
                </a:path>
              </a:pathLst>
            </a:custGeom>
            <a:ln w="254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787231" y="2970212"/>
              <a:ext cx="1105535" cy="567055"/>
            </a:xfrm>
            <a:custGeom>
              <a:rect l="l" t="t" r="r" b="b"/>
              <a:pathLst>
                <a:path w="1105535" h="567054">
                  <a:moveTo>
                    <a:pt x="0" y="566737"/>
                  </a:moveTo>
                  <a:lnTo>
                    <a:pt x="62726" y="565840"/>
                  </a:lnTo>
                  <a:lnTo>
                    <a:pt x="124535" y="563180"/>
                  </a:lnTo>
                  <a:lnTo>
                    <a:pt x="185333" y="558806"/>
                  </a:lnTo>
                  <a:lnTo>
                    <a:pt x="245026" y="552765"/>
                  </a:lnTo>
                  <a:lnTo>
                    <a:pt x="303521" y="545106"/>
                  </a:lnTo>
                  <a:lnTo>
                    <a:pt x="360725" y="535875"/>
                  </a:lnTo>
                  <a:lnTo>
                    <a:pt x="416544" y="525121"/>
                  </a:lnTo>
                  <a:lnTo>
                    <a:pt x="470886" y="512892"/>
                  </a:lnTo>
                  <a:lnTo>
                    <a:pt x="523656" y="499235"/>
                  </a:lnTo>
                  <a:lnTo>
                    <a:pt x="574761" y="484198"/>
                  </a:lnTo>
                  <a:lnTo>
                    <a:pt x="624109" y="467830"/>
                  </a:lnTo>
                  <a:lnTo>
                    <a:pt x="671606" y="450178"/>
                  </a:lnTo>
                  <a:lnTo>
                    <a:pt x="717158" y="431289"/>
                  </a:lnTo>
                  <a:lnTo>
                    <a:pt x="760673" y="411213"/>
                  </a:lnTo>
                  <a:lnTo>
                    <a:pt x="802056" y="389996"/>
                  </a:lnTo>
                  <a:lnTo>
                    <a:pt x="841215" y="367686"/>
                  </a:lnTo>
                  <a:lnTo>
                    <a:pt x="878056" y="344331"/>
                  </a:lnTo>
                  <a:lnTo>
                    <a:pt x="912486" y="319980"/>
                  </a:lnTo>
                  <a:lnTo>
                    <a:pt x="944412" y="294679"/>
                  </a:lnTo>
                  <a:lnTo>
                    <a:pt x="973740" y="268478"/>
                  </a:lnTo>
                  <a:lnTo>
                    <a:pt x="1024230" y="213562"/>
                  </a:lnTo>
                  <a:lnTo>
                    <a:pt x="1063210" y="155615"/>
                  </a:lnTo>
                  <a:lnTo>
                    <a:pt x="1089933" y="95020"/>
                  </a:lnTo>
                  <a:lnTo>
                    <a:pt x="1103652" y="32160"/>
                  </a:lnTo>
                  <a:lnTo>
                    <a:pt x="1105402" y="0"/>
                  </a:lnTo>
                </a:path>
              </a:pathLst>
            </a:custGeom>
            <a:ln w="254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755649" y="3876674"/>
              <a:ext cx="332105" cy="76200"/>
            </a:xfrm>
            <a:custGeom>
              <a:rect l="l" t="t" r="r" b="b"/>
              <a:pathLst>
                <a:path w="332105" h="76200">
                  <a:moveTo>
                    <a:pt x="255420" y="76200"/>
                  </a:moveTo>
                  <a:lnTo>
                    <a:pt x="255420" y="0"/>
                  </a:lnTo>
                  <a:lnTo>
                    <a:pt x="306220" y="25400"/>
                  </a:lnTo>
                  <a:lnTo>
                    <a:pt x="263040" y="25400"/>
                  </a:lnTo>
                  <a:lnTo>
                    <a:pt x="263040" y="50800"/>
                  </a:lnTo>
                  <a:lnTo>
                    <a:pt x="306220" y="50800"/>
                  </a:lnTo>
                  <a:lnTo>
                    <a:pt x="255420" y="76200"/>
                  </a:lnTo>
                  <a:close/>
                </a:path>
                <a:path w="332105" h="76200">
                  <a:moveTo>
                    <a:pt x="255420" y="50800"/>
                  </a:moveTo>
                  <a:lnTo>
                    <a:pt x="0" y="50800"/>
                  </a:lnTo>
                  <a:lnTo>
                    <a:pt x="0" y="25400"/>
                  </a:lnTo>
                  <a:lnTo>
                    <a:pt x="255420" y="25400"/>
                  </a:lnTo>
                  <a:lnTo>
                    <a:pt x="255420" y="50800"/>
                  </a:lnTo>
                  <a:close/>
                </a:path>
                <a:path w="332105" h="76200">
                  <a:moveTo>
                    <a:pt x="306220" y="50800"/>
                  </a:moveTo>
                  <a:lnTo>
                    <a:pt x="263040" y="50800"/>
                  </a:lnTo>
                  <a:lnTo>
                    <a:pt x="263040" y="25400"/>
                  </a:lnTo>
                  <a:lnTo>
                    <a:pt x="306220" y="25400"/>
                  </a:lnTo>
                  <a:lnTo>
                    <a:pt x="331620" y="38100"/>
                  </a:lnTo>
                  <a:lnTo>
                    <a:pt x="306220" y="5080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897772" y="3019630"/>
              <a:ext cx="993775" cy="895350"/>
            </a:xfrm>
            <a:custGeom>
              <a:rect l="l" t="t" r="r" b="b"/>
              <a:pathLst>
                <a:path w="993775" h="895350">
                  <a:moveTo>
                    <a:pt x="1" y="895144"/>
                  </a:moveTo>
                  <a:lnTo>
                    <a:pt x="49345" y="894001"/>
                  </a:lnTo>
                  <a:lnTo>
                    <a:pt x="98089" y="890604"/>
                  </a:lnTo>
                  <a:lnTo>
                    <a:pt x="146175" y="885007"/>
                  </a:lnTo>
                  <a:lnTo>
                    <a:pt x="193544" y="877262"/>
                  </a:lnTo>
                  <a:lnTo>
                    <a:pt x="240138" y="867420"/>
                  </a:lnTo>
                  <a:lnTo>
                    <a:pt x="285900" y="855535"/>
                  </a:lnTo>
                  <a:lnTo>
                    <a:pt x="330771" y="841658"/>
                  </a:lnTo>
                  <a:lnTo>
                    <a:pt x="374694" y="825840"/>
                  </a:lnTo>
                  <a:lnTo>
                    <a:pt x="417611" y="808136"/>
                  </a:lnTo>
                  <a:lnTo>
                    <a:pt x="459464" y="788596"/>
                  </a:lnTo>
                  <a:lnTo>
                    <a:pt x="500194" y="767273"/>
                  </a:lnTo>
                  <a:lnTo>
                    <a:pt x="539745" y="744219"/>
                  </a:lnTo>
                  <a:lnTo>
                    <a:pt x="578057" y="719487"/>
                  </a:lnTo>
                  <a:lnTo>
                    <a:pt x="615074" y="693127"/>
                  </a:lnTo>
                  <a:lnTo>
                    <a:pt x="650736" y="665194"/>
                  </a:lnTo>
                  <a:lnTo>
                    <a:pt x="684987" y="635738"/>
                  </a:lnTo>
                  <a:lnTo>
                    <a:pt x="717769" y="604812"/>
                  </a:lnTo>
                  <a:lnTo>
                    <a:pt x="749022" y="572468"/>
                  </a:lnTo>
                  <a:lnTo>
                    <a:pt x="778691" y="538759"/>
                  </a:lnTo>
                  <a:lnTo>
                    <a:pt x="806715" y="503736"/>
                  </a:lnTo>
                  <a:lnTo>
                    <a:pt x="833038" y="467451"/>
                  </a:lnTo>
                  <a:lnTo>
                    <a:pt x="857602" y="429958"/>
                  </a:lnTo>
                  <a:lnTo>
                    <a:pt x="880349" y="391308"/>
                  </a:lnTo>
                  <a:lnTo>
                    <a:pt x="901221" y="351552"/>
                  </a:lnTo>
                  <a:lnTo>
                    <a:pt x="920159" y="310745"/>
                  </a:lnTo>
                  <a:lnTo>
                    <a:pt x="937107" y="268936"/>
                  </a:lnTo>
                  <a:lnTo>
                    <a:pt x="952005" y="226180"/>
                  </a:lnTo>
                  <a:lnTo>
                    <a:pt x="964797" y="182527"/>
                  </a:lnTo>
                  <a:lnTo>
                    <a:pt x="975424" y="138031"/>
                  </a:lnTo>
                  <a:lnTo>
                    <a:pt x="983828" y="92742"/>
                  </a:lnTo>
                  <a:lnTo>
                    <a:pt x="989951" y="46715"/>
                  </a:lnTo>
                  <a:lnTo>
                    <a:pt x="993736" y="0"/>
                  </a:lnTo>
                </a:path>
              </a:pathLst>
            </a:custGeom>
            <a:ln w="254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3" name="object 13"/>
          <p:cNvSpPr txBox="1"/>
          <p:nvPr/>
        </p:nvSpPr>
        <p:spPr>
          <a:xfrm>
            <a:off x="547052" y="3312788"/>
            <a:ext cx="190500" cy="7759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i="1">
                <a:solidFill>
                  <a:srgbClr val="FFFFFF"/>
                </a:solidFill>
                <a:latin typeface="Times New Roman"/>
                <a:cs typeface="Times New Roman"/>
              </a:rPr>
              <a:t>P</a:t>
            </a:r>
            <a:endParaRPr sz="1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1590"/>
              </a:spcBef>
            </a:pPr>
            <a:r>
              <a:rPr sz="1800" b="1" i="1">
                <a:solidFill>
                  <a:srgbClr val="FFFFFF"/>
                </a:solidFill>
                <a:latin typeface="Times New Roman"/>
                <a:cs typeface="Times New Roman"/>
              </a:rPr>
              <a:t>Q</a:t>
            </a:r>
            <a:endParaRPr sz="18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58140" y="339477"/>
            <a:ext cx="544385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579120"/>
                <a:tab pos="1145540"/>
                <a:tab pos="1941195"/>
                <a:tab pos="2355215"/>
                <a:tab pos="3608070"/>
                <a:tab pos="4076700"/>
                <a:tab pos="4516120"/>
              </a:tabLst>
            </a:pPr>
            <a:r>
              <a:rPr sz="1800" b="1" spc="-50">
                <a:solidFill>
                  <a:srgbClr val="FFFFFF"/>
                </a:solidFill>
                <a:latin typeface="Microsoft JhengHei"/>
                <a:cs typeface="Microsoft JhengHei"/>
              </a:rPr>
              <a:t>例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	</a:t>
            </a:r>
            <a:r>
              <a:rPr sz="1800" b="1" spc="-25">
                <a:solidFill>
                  <a:srgbClr val="FFFFFF"/>
                </a:solidFill>
                <a:latin typeface="Times New Roman"/>
                <a:cs typeface="Times New Roman"/>
              </a:rPr>
              <a:t>8.</a:t>
            </a:r>
            <a:r>
              <a:rPr sz="1800" b="1">
                <a:solidFill>
                  <a:srgbClr val="FFFFFF"/>
                </a:solidFill>
                <a:latin typeface="Times New Roman"/>
                <a:cs typeface="Times New Roman"/>
              </a:rPr>
              <a:t>	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氘</a:t>
            </a:r>
            <a:r>
              <a:rPr sz="1800" b="1" spc="-50">
                <a:solidFill>
                  <a:srgbClr val="FFFFFF"/>
                </a:solidFill>
                <a:latin typeface="Microsoft JhengHei"/>
                <a:cs typeface="Microsoft JhengHei"/>
              </a:rPr>
              <a:t>核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	</a:t>
            </a:r>
            <a:r>
              <a:rPr sz="1800" b="1" spc="-60">
                <a:solidFill>
                  <a:srgbClr val="FFFFFF"/>
                </a:solidFill>
                <a:latin typeface="Times New Roman"/>
                <a:cs typeface="Times New Roman"/>
              </a:rPr>
              <a:t>(</a:t>
            </a:r>
            <a:r>
              <a:rPr sz="1800" b="1">
                <a:solidFill>
                  <a:srgbClr val="FFFFFF"/>
                </a:solidFill>
                <a:latin typeface="Times New Roman"/>
                <a:cs typeface="Times New Roman"/>
              </a:rPr>
              <a:t>	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电荷量</a:t>
            </a:r>
            <a:r>
              <a:rPr sz="1800" b="1" spc="-50">
                <a:solidFill>
                  <a:srgbClr val="FFFFFF"/>
                </a:solidFill>
                <a:latin typeface="Microsoft JhengHei"/>
                <a:cs typeface="Microsoft JhengHei"/>
              </a:rPr>
              <a:t>为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	</a:t>
            </a:r>
            <a:r>
              <a:rPr sz="1800" b="1" spc="-50">
                <a:solidFill>
                  <a:srgbClr val="FFFFFF"/>
                </a:solidFill>
                <a:latin typeface="Times New Roman"/>
                <a:cs typeface="Times New Roman"/>
              </a:rPr>
              <a:t>+</a:t>
            </a:r>
            <a:r>
              <a:rPr sz="1800" b="1">
                <a:solidFill>
                  <a:srgbClr val="FFFFFF"/>
                </a:solidFill>
                <a:latin typeface="Times New Roman"/>
                <a:cs typeface="Times New Roman"/>
              </a:rPr>
              <a:t>	</a:t>
            </a:r>
            <a:r>
              <a:rPr sz="1800" b="1" i="1" spc="-50">
                <a:solidFill>
                  <a:srgbClr val="FFFFFF"/>
                </a:solidFill>
                <a:latin typeface="Times New Roman"/>
                <a:cs typeface="Times New Roman"/>
              </a:rPr>
              <a:t>e</a:t>
            </a:r>
            <a:r>
              <a:rPr sz="1800" b="1" i="1">
                <a:solidFill>
                  <a:srgbClr val="FFFFFF"/>
                </a:solidFill>
                <a:latin typeface="Times New Roman"/>
                <a:cs typeface="Times New Roman"/>
              </a:rPr>
              <a:t>	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，质量</a:t>
            </a:r>
            <a:r>
              <a:rPr sz="1800" b="1" spc="-50">
                <a:solidFill>
                  <a:srgbClr val="FFFFFF"/>
                </a:solidFill>
                <a:latin typeface="Microsoft JhengHei"/>
                <a:cs typeface="Microsoft JhengHei"/>
              </a:rPr>
              <a:t>为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214424" y="339477"/>
            <a:ext cx="250825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464820"/>
                <a:tab pos="980440"/>
                <a:tab pos="1395095"/>
                <a:tab pos="2418715"/>
              </a:tabLst>
            </a:pPr>
            <a:r>
              <a:rPr sz="1800" spc="-50">
                <a:solidFill>
                  <a:srgbClr val="FFFFFF"/>
                </a:solidFill>
                <a:latin typeface="Times New Roman"/>
                <a:cs typeface="Times New Roman"/>
              </a:rPr>
              <a:t>2</a:t>
            </a:r>
            <a:r>
              <a:rPr sz="1800">
                <a:solidFill>
                  <a:srgbClr val="FFFFFF"/>
                </a:solidFill>
                <a:latin typeface="Times New Roman"/>
                <a:cs typeface="Times New Roman"/>
              </a:rPr>
              <a:t>	</a:t>
            </a:r>
            <a:r>
              <a:rPr sz="1800" i="1" spc="-50">
                <a:solidFill>
                  <a:srgbClr val="FFFFFF"/>
                </a:solidFill>
                <a:latin typeface="Times New Roman"/>
                <a:cs typeface="Times New Roman"/>
              </a:rPr>
              <a:t>m</a:t>
            </a:r>
            <a:r>
              <a:rPr sz="1800" i="1">
                <a:solidFill>
                  <a:srgbClr val="FFFFFF"/>
                </a:solidFill>
                <a:latin typeface="Times New Roman"/>
                <a:cs typeface="Times New Roman"/>
              </a:rPr>
              <a:t>	</a:t>
            </a:r>
            <a:r>
              <a:rPr sz="1800" spc="-50">
                <a:solidFill>
                  <a:srgbClr val="FFFFFF"/>
                </a:solidFill>
                <a:latin typeface="Times New Roman"/>
                <a:cs typeface="Times New Roman"/>
              </a:rPr>
              <a:t>)</a:t>
            </a:r>
            <a:r>
              <a:rPr sz="1800">
                <a:solidFill>
                  <a:srgbClr val="FFFFFF"/>
                </a:solidFill>
                <a:latin typeface="Times New Roman"/>
                <a:cs typeface="Times New Roman"/>
              </a:rPr>
              <a:t>	</a:t>
            </a:r>
            <a:r>
              <a:rPr sz="1800">
                <a:solidFill>
                  <a:srgbClr val="FFFFFF"/>
                </a:solidFill>
              </a:rPr>
              <a:t>和氘</a:t>
            </a:r>
            <a:r>
              <a:rPr sz="1800" spc="-50">
                <a:solidFill>
                  <a:srgbClr val="FFFFFF"/>
                </a:solidFill>
              </a:rPr>
              <a:t>核</a:t>
            </a:r>
            <a:r>
              <a:rPr sz="1800">
                <a:solidFill>
                  <a:srgbClr val="FFFFFF"/>
                </a:solidFill>
              </a:rPr>
              <a:t>	</a:t>
            </a:r>
            <a:r>
              <a:rPr sz="1800" spc="-50">
                <a:solidFill>
                  <a:srgbClr val="FFFFFF"/>
                </a:solidFill>
                <a:latin typeface="Times New Roman"/>
                <a:cs typeface="Times New Roman"/>
              </a:rPr>
              <a:t>(</a:t>
            </a:r>
            <a:endParaRPr sz="18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58140" y="598791"/>
            <a:ext cx="5651500" cy="1137920"/>
          </a:xfrm>
          <a:prstGeom prst="rect">
            <a:avLst/>
          </a:prstGeom>
        </p:spPr>
        <p:txBody>
          <a:bodyPr vert="horz" wrap="square" lIns="0" tIns="2730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215"/>
              </a:spcBef>
              <a:tabLst>
                <a:tab pos="4279265"/>
                <a:tab pos="4755515"/>
              </a:tabLst>
            </a:pP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质量为</a:t>
            </a:r>
            <a:r>
              <a:rPr sz="1800" b="1">
                <a:solidFill>
                  <a:srgbClr val="FFFFFF"/>
                </a:solidFill>
                <a:latin typeface="Times New Roman"/>
                <a:cs typeface="Times New Roman"/>
              </a:rPr>
              <a:t>3</a:t>
            </a:r>
            <a:r>
              <a:rPr sz="1800" b="1" i="1">
                <a:solidFill>
                  <a:srgbClr val="FFFFFF"/>
                </a:solidFill>
                <a:latin typeface="Times New Roman"/>
                <a:cs typeface="Times New Roman"/>
              </a:rPr>
              <a:t>m</a:t>
            </a:r>
            <a:r>
              <a:rPr sz="1800" b="1">
                <a:solidFill>
                  <a:srgbClr val="FFFFFF"/>
                </a:solidFill>
                <a:latin typeface="Times New Roman"/>
                <a:cs typeface="Times New Roman"/>
              </a:rPr>
              <a:t>)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经相同电压加速后．垂直偏转电场方向进入</a:t>
            </a:r>
            <a:r>
              <a:rPr sz="1800" b="1" spc="-50">
                <a:solidFill>
                  <a:srgbClr val="FFFFFF"/>
                </a:solidFill>
                <a:latin typeface="Microsoft JhengHei"/>
                <a:cs typeface="Microsoft JhengHei"/>
              </a:rPr>
              <a:t>同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一匀强电场飞出电场时，运动方向的偏转角的正切值</a:t>
            </a:r>
            <a:r>
              <a:rPr sz="1800" b="1" spc="-50">
                <a:solidFill>
                  <a:srgbClr val="FFFFFF"/>
                </a:solidFill>
                <a:latin typeface="Microsoft JhengHei"/>
                <a:cs typeface="Microsoft JhengHei"/>
              </a:rPr>
              <a:t>之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比为</a:t>
            </a:r>
            <a:r>
              <a:rPr sz="1800" b="1">
                <a:solidFill>
                  <a:srgbClr val="FFFFFF"/>
                </a:solidFill>
                <a:latin typeface="Times New Roman"/>
                <a:cs typeface="Times New Roman"/>
              </a:rPr>
              <a:t>(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已知原子核所受的重力可忽略不汁</a:t>
            </a:r>
            <a:r>
              <a:rPr sz="1800" b="1" spc="-50">
                <a:solidFill>
                  <a:srgbClr val="FFFFFF"/>
                </a:solidFill>
                <a:latin typeface="Times New Roman"/>
                <a:cs typeface="Times New Roman"/>
              </a:rPr>
              <a:t>)</a:t>
            </a:r>
            <a:r>
              <a:rPr sz="1800" b="1">
                <a:solidFill>
                  <a:srgbClr val="FFFFFF"/>
                </a:solidFill>
                <a:latin typeface="Times New Roman"/>
                <a:cs typeface="Times New Roman"/>
              </a:rPr>
              <a:t>	</a:t>
            </a:r>
            <a:r>
              <a:rPr sz="1800" b="1" spc="-50">
                <a:solidFill>
                  <a:srgbClr val="FFFFFF"/>
                </a:solidFill>
                <a:latin typeface="Times New Roman"/>
                <a:cs typeface="Times New Roman"/>
              </a:rPr>
              <a:t>(</a:t>
            </a:r>
            <a:r>
              <a:rPr sz="1800" b="1">
                <a:solidFill>
                  <a:srgbClr val="FFFFFF"/>
                </a:solidFill>
                <a:latin typeface="Times New Roman"/>
                <a:cs typeface="Times New Roman"/>
              </a:rPr>
              <a:t>	</a:t>
            </a:r>
            <a:r>
              <a:rPr sz="1800" b="1" spc="-50">
                <a:solidFill>
                  <a:srgbClr val="FFFFFF"/>
                </a:solidFill>
                <a:latin typeface="Times New Roman"/>
                <a:cs typeface="Times New Roman"/>
              </a:rPr>
              <a:t>)</a:t>
            </a:r>
            <a:endParaRPr sz="1800">
              <a:latin typeface="Times New Roman"/>
              <a:cs typeface="Times New Roman"/>
            </a:endParaRPr>
          </a:p>
          <a:p>
            <a:pPr marL="127000">
              <a:lnSpc>
                <a:spcPct val="100000"/>
              </a:lnSpc>
              <a:tabLst>
                <a:tab pos="1282065"/>
                <a:tab pos="2425065"/>
                <a:tab pos="3637279"/>
              </a:tabLst>
            </a:pPr>
            <a:r>
              <a:rPr sz="1800" b="1">
                <a:solidFill>
                  <a:srgbClr val="FFFFFF"/>
                </a:solidFill>
                <a:latin typeface="Times New Roman"/>
                <a:cs typeface="Times New Roman"/>
              </a:rPr>
              <a:t>A.</a:t>
            </a:r>
            <a:r>
              <a:rPr sz="1800" b="1" spc="-1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800" b="1" spc="-25">
                <a:solidFill>
                  <a:srgbClr val="FFFFFF"/>
                </a:solidFill>
                <a:latin typeface="Times New Roman"/>
                <a:cs typeface="Times New Roman"/>
              </a:rPr>
              <a:t>1:2</a:t>
            </a:r>
            <a:r>
              <a:rPr sz="1800" b="1">
                <a:solidFill>
                  <a:srgbClr val="FFFFFF"/>
                </a:solidFill>
                <a:latin typeface="Times New Roman"/>
                <a:cs typeface="Times New Roman"/>
              </a:rPr>
              <a:t>	B.</a:t>
            </a:r>
            <a:r>
              <a:rPr sz="1800" b="1" spc="-1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800" b="1" spc="-25">
                <a:solidFill>
                  <a:srgbClr val="FFFFFF"/>
                </a:solidFill>
                <a:latin typeface="Times New Roman"/>
                <a:cs typeface="Times New Roman"/>
              </a:rPr>
              <a:t>2:1</a:t>
            </a:r>
            <a:r>
              <a:rPr sz="1800" b="1">
                <a:solidFill>
                  <a:srgbClr val="FFFFFF"/>
                </a:solidFill>
                <a:latin typeface="Times New Roman"/>
                <a:cs typeface="Times New Roman"/>
              </a:rPr>
              <a:t>	C.</a:t>
            </a:r>
            <a:r>
              <a:rPr sz="1800" b="1" spc="-2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800" b="1" spc="-25">
                <a:solidFill>
                  <a:srgbClr val="FFFFFF"/>
                </a:solidFill>
                <a:latin typeface="Times New Roman"/>
                <a:cs typeface="Times New Roman"/>
              </a:rPr>
              <a:t>1:1</a:t>
            </a:r>
            <a:r>
              <a:rPr sz="1800" b="1">
                <a:solidFill>
                  <a:srgbClr val="FFFFFF"/>
                </a:solidFill>
                <a:latin typeface="Times New Roman"/>
                <a:cs typeface="Times New Roman"/>
              </a:rPr>
              <a:t>	D.</a:t>
            </a:r>
            <a:r>
              <a:rPr sz="1800" b="1" spc="-2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800" b="1" spc="-25">
                <a:solidFill>
                  <a:srgbClr val="FFFFFF"/>
                </a:solidFill>
                <a:latin typeface="Times New Roman"/>
                <a:cs typeface="Times New Roman"/>
              </a:rPr>
              <a:t>1:4</a:t>
            </a:r>
            <a:endParaRPr sz="18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58140" y="339477"/>
            <a:ext cx="544385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579120"/>
                <a:tab pos="1145540"/>
                <a:tab pos="1941195"/>
                <a:tab pos="2355215"/>
                <a:tab pos="3608070"/>
                <a:tab pos="4076700"/>
                <a:tab pos="4516120"/>
              </a:tabLst>
            </a:pPr>
            <a:r>
              <a:rPr sz="1800" b="1" spc="-50">
                <a:solidFill>
                  <a:srgbClr val="FFFFFF"/>
                </a:solidFill>
                <a:latin typeface="Microsoft JhengHei"/>
                <a:cs typeface="Microsoft JhengHei"/>
              </a:rPr>
              <a:t>例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	</a:t>
            </a:r>
            <a:r>
              <a:rPr sz="1800" b="1" spc="-25">
                <a:solidFill>
                  <a:srgbClr val="FFFFFF"/>
                </a:solidFill>
                <a:latin typeface="Times New Roman"/>
                <a:cs typeface="Times New Roman"/>
              </a:rPr>
              <a:t>8.</a:t>
            </a:r>
            <a:r>
              <a:rPr sz="1800" b="1">
                <a:solidFill>
                  <a:srgbClr val="FFFFFF"/>
                </a:solidFill>
                <a:latin typeface="Times New Roman"/>
                <a:cs typeface="Times New Roman"/>
              </a:rPr>
              <a:t>	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氘</a:t>
            </a:r>
            <a:r>
              <a:rPr sz="1800" b="1" spc="-50">
                <a:solidFill>
                  <a:srgbClr val="FFFFFF"/>
                </a:solidFill>
                <a:latin typeface="Microsoft JhengHei"/>
                <a:cs typeface="Microsoft JhengHei"/>
              </a:rPr>
              <a:t>核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	</a:t>
            </a:r>
            <a:r>
              <a:rPr sz="1800" b="1" spc="-60">
                <a:solidFill>
                  <a:srgbClr val="FFFFFF"/>
                </a:solidFill>
                <a:latin typeface="Times New Roman"/>
                <a:cs typeface="Times New Roman"/>
              </a:rPr>
              <a:t>(</a:t>
            </a:r>
            <a:r>
              <a:rPr sz="1800" b="1">
                <a:solidFill>
                  <a:srgbClr val="FFFFFF"/>
                </a:solidFill>
                <a:latin typeface="Times New Roman"/>
                <a:cs typeface="Times New Roman"/>
              </a:rPr>
              <a:t>	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电荷量</a:t>
            </a:r>
            <a:r>
              <a:rPr sz="1800" b="1" spc="-50">
                <a:solidFill>
                  <a:srgbClr val="FFFFFF"/>
                </a:solidFill>
                <a:latin typeface="Microsoft JhengHei"/>
                <a:cs typeface="Microsoft JhengHei"/>
              </a:rPr>
              <a:t>为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	</a:t>
            </a:r>
            <a:r>
              <a:rPr sz="1800" b="1" spc="-50">
                <a:solidFill>
                  <a:srgbClr val="FFFFFF"/>
                </a:solidFill>
                <a:latin typeface="Times New Roman"/>
                <a:cs typeface="Times New Roman"/>
              </a:rPr>
              <a:t>+</a:t>
            </a:r>
            <a:r>
              <a:rPr sz="1800" b="1">
                <a:solidFill>
                  <a:srgbClr val="FFFFFF"/>
                </a:solidFill>
                <a:latin typeface="Times New Roman"/>
                <a:cs typeface="Times New Roman"/>
              </a:rPr>
              <a:t>	</a:t>
            </a:r>
            <a:r>
              <a:rPr sz="1800" b="1" i="1" spc="-50">
                <a:solidFill>
                  <a:srgbClr val="FFFFFF"/>
                </a:solidFill>
                <a:latin typeface="Times New Roman"/>
                <a:cs typeface="Times New Roman"/>
              </a:rPr>
              <a:t>e</a:t>
            </a:r>
            <a:r>
              <a:rPr sz="1800" b="1" i="1">
                <a:solidFill>
                  <a:srgbClr val="FFFFFF"/>
                </a:solidFill>
                <a:latin typeface="Times New Roman"/>
                <a:cs typeface="Times New Roman"/>
              </a:rPr>
              <a:t>	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，质量</a:t>
            </a:r>
            <a:r>
              <a:rPr sz="1800" b="1" spc="-50">
                <a:solidFill>
                  <a:srgbClr val="FFFFFF"/>
                </a:solidFill>
                <a:latin typeface="Microsoft JhengHei"/>
                <a:cs typeface="Microsoft JhengHei"/>
              </a:rPr>
              <a:t>为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214424" y="339477"/>
            <a:ext cx="250825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464820"/>
                <a:tab pos="980440"/>
                <a:tab pos="1395095"/>
                <a:tab pos="2418715"/>
              </a:tabLst>
            </a:pPr>
            <a:r>
              <a:rPr sz="1800" spc="-50">
                <a:solidFill>
                  <a:srgbClr val="FFFFFF"/>
                </a:solidFill>
                <a:latin typeface="Times New Roman"/>
                <a:cs typeface="Times New Roman"/>
              </a:rPr>
              <a:t>2</a:t>
            </a:r>
            <a:r>
              <a:rPr sz="1800">
                <a:solidFill>
                  <a:srgbClr val="FFFFFF"/>
                </a:solidFill>
                <a:latin typeface="Times New Roman"/>
                <a:cs typeface="Times New Roman"/>
              </a:rPr>
              <a:t>	</a:t>
            </a:r>
            <a:r>
              <a:rPr sz="1800" i="1" spc="-50">
                <a:solidFill>
                  <a:srgbClr val="FFFFFF"/>
                </a:solidFill>
                <a:latin typeface="Times New Roman"/>
                <a:cs typeface="Times New Roman"/>
              </a:rPr>
              <a:t>m</a:t>
            </a:r>
            <a:r>
              <a:rPr sz="1800" i="1">
                <a:solidFill>
                  <a:srgbClr val="FFFFFF"/>
                </a:solidFill>
                <a:latin typeface="Times New Roman"/>
                <a:cs typeface="Times New Roman"/>
              </a:rPr>
              <a:t>	</a:t>
            </a:r>
            <a:r>
              <a:rPr sz="1800" spc="-50">
                <a:solidFill>
                  <a:srgbClr val="FFFFFF"/>
                </a:solidFill>
                <a:latin typeface="Times New Roman"/>
                <a:cs typeface="Times New Roman"/>
              </a:rPr>
              <a:t>)</a:t>
            </a:r>
            <a:r>
              <a:rPr sz="1800">
                <a:solidFill>
                  <a:srgbClr val="FFFFFF"/>
                </a:solidFill>
                <a:latin typeface="Times New Roman"/>
                <a:cs typeface="Times New Roman"/>
              </a:rPr>
              <a:t>	</a:t>
            </a:r>
            <a:r>
              <a:rPr sz="1800">
                <a:solidFill>
                  <a:srgbClr val="FFFFFF"/>
                </a:solidFill>
              </a:rPr>
              <a:t>和氘</a:t>
            </a:r>
            <a:r>
              <a:rPr sz="1800" spc="-50">
                <a:solidFill>
                  <a:srgbClr val="FFFFFF"/>
                </a:solidFill>
              </a:rPr>
              <a:t>核</a:t>
            </a:r>
            <a:r>
              <a:rPr sz="1800">
                <a:solidFill>
                  <a:srgbClr val="FFFFFF"/>
                </a:solidFill>
              </a:rPr>
              <a:t>	</a:t>
            </a:r>
            <a:r>
              <a:rPr sz="1800" spc="-50">
                <a:solidFill>
                  <a:srgbClr val="FFFFFF"/>
                </a:solidFill>
                <a:latin typeface="Times New Roman"/>
                <a:cs typeface="Times New Roman"/>
              </a:rPr>
              <a:t>(</a:t>
            </a:r>
            <a:endParaRPr sz="18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58140" y="598791"/>
            <a:ext cx="5651500" cy="1137920"/>
          </a:xfrm>
          <a:prstGeom prst="rect">
            <a:avLst/>
          </a:prstGeom>
        </p:spPr>
        <p:txBody>
          <a:bodyPr vert="horz" wrap="square" lIns="0" tIns="2730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215"/>
              </a:spcBef>
              <a:tabLst>
                <a:tab pos="4279265"/>
              </a:tabLst>
            </a:pP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质量为</a:t>
            </a:r>
            <a:r>
              <a:rPr sz="1800" b="1">
                <a:solidFill>
                  <a:srgbClr val="FFFFFF"/>
                </a:solidFill>
                <a:latin typeface="Times New Roman"/>
                <a:cs typeface="Times New Roman"/>
              </a:rPr>
              <a:t>3</a:t>
            </a:r>
            <a:r>
              <a:rPr sz="1800" b="1" i="1">
                <a:solidFill>
                  <a:srgbClr val="FFFFFF"/>
                </a:solidFill>
                <a:latin typeface="Times New Roman"/>
                <a:cs typeface="Times New Roman"/>
              </a:rPr>
              <a:t>m</a:t>
            </a:r>
            <a:r>
              <a:rPr sz="1800" b="1">
                <a:solidFill>
                  <a:srgbClr val="FFFFFF"/>
                </a:solidFill>
                <a:latin typeface="Times New Roman"/>
                <a:cs typeface="Times New Roman"/>
              </a:rPr>
              <a:t>)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经相同电压加速后．垂直偏转电场方向进入</a:t>
            </a:r>
            <a:r>
              <a:rPr sz="1800" b="1" spc="-50">
                <a:solidFill>
                  <a:srgbClr val="FFFFFF"/>
                </a:solidFill>
                <a:latin typeface="Microsoft JhengHei"/>
                <a:cs typeface="Microsoft JhengHei"/>
              </a:rPr>
              <a:t>同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一匀强电场飞出电场时，运动方向的偏转角的正切值</a:t>
            </a:r>
            <a:r>
              <a:rPr sz="1800" b="1" spc="-50">
                <a:solidFill>
                  <a:srgbClr val="FFFFFF"/>
                </a:solidFill>
                <a:latin typeface="Microsoft JhengHei"/>
                <a:cs typeface="Microsoft JhengHei"/>
              </a:rPr>
              <a:t>之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比为</a:t>
            </a:r>
            <a:r>
              <a:rPr sz="1800" b="1">
                <a:solidFill>
                  <a:srgbClr val="FFFFFF"/>
                </a:solidFill>
                <a:latin typeface="Times New Roman"/>
                <a:cs typeface="Times New Roman"/>
              </a:rPr>
              <a:t>(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已知原子核所受的重力可忽略不汁</a:t>
            </a:r>
            <a:r>
              <a:rPr sz="1800" b="1" spc="-50">
                <a:solidFill>
                  <a:srgbClr val="FFFFFF"/>
                </a:solidFill>
                <a:latin typeface="Times New Roman"/>
                <a:cs typeface="Times New Roman"/>
              </a:rPr>
              <a:t>)</a:t>
            </a:r>
            <a:r>
              <a:rPr sz="1800" b="1">
                <a:solidFill>
                  <a:srgbClr val="FFFFFF"/>
                </a:solidFill>
                <a:latin typeface="Times New Roman"/>
                <a:cs typeface="Times New Roman"/>
              </a:rPr>
              <a:t>	(</a:t>
            </a:r>
            <a:r>
              <a:rPr sz="1800" b="1" spc="45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800" b="1">
                <a:solidFill>
                  <a:srgbClr val="FFFF00"/>
                </a:solidFill>
                <a:latin typeface="Times New Roman"/>
                <a:cs typeface="Times New Roman"/>
              </a:rPr>
              <a:t>C</a:t>
            </a:r>
            <a:r>
              <a:rPr sz="1800" b="1" spc="450">
                <a:solidFill>
                  <a:srgbClr val="FFFF00"/>
                </a:solidFill>
                <a:latin typeface="Times New Roman"/>
                <a:cs typeface="Times New Roman"/>
              </a:rPr>
              <a:t> </a:t>
            </a:r>
            <a:r>
              <a:rPr sz="1800" b="1" spc="-50">
                <a:solidFill>
                  <a:srgbClr val="FFFFFF"/>
                </a:solidFill>
                <a:latin typeface="Times New Roman"/>
                <a:cs typeface="Times New Roman"/>
              </a:rPr>
              <a:t>)</a:t>
            </a:r>
            <a:endParaRPr sz="1800">
              <a:latin typeface="Times New Roman"/>
              <a:cs typeface="Times New Roman"/>
            </a:endParaRPr>
          </a:p>
          <a:p>
            <a:pPr marL="127000">
              <a:lnSpc>
                <a:spcPct val="100000"/>
              </a:lnSpc>
              <a:tabLst>
                <a:tab pos="1282065"/>
                <a:tab pos="2425065"/>
                <a:tab pos="3637279"/>
              </a:tabLst>
            </a:pPr>
            <a:r>
              <a:rPr sz="1800" b="1">
                <a:solidFill>
                  <a:srgbClr val="FFFFFF"/>
                </a:solidFill>
                <a:latin typeface="Times New Roman"/>
                <a:cs typeface="Times New Roman"/>
              </a:rPr>
              <a:t>A.</a:t>
            </a:r>
            <a:r>
              <a:rPr sz="1800" b="1" spc="-1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800" b="1" spc="-25">
                <a:solidFill>
                  <a:srgbClr val="FFFFFF"/>
                </a:solidFill>
                <a:latin typeface="Times New Roman"/>
                <a:cs typeface="Times New Roman"/>
              </a:rPr>
              <a:t>1:2</a:t>
            </a:r>
            <a:r>
              <a:rPr sz="1800" b="1">
                <a:solidFill>
                  <a:srgbClr val="FFFFFF"/>
                </a:solidFill>
                <a:latin typeface="Times New Roman"/>
                <a:cs typeface="Times New Roman"/>
              </a:rPr>
              <a:t>	B.</a:t>
            </a:r>
            <a:r>
              <a:rPr sz="1800" b="1" spc="-1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800" b="1" spc="-25">
                <a:solidFill>
                  <a:srgbClr val="FFFFFF"/>
                </a:solidFill>
                <a:latin typeface="Times New Roman"/>
                <a:cs typeface="Times New Roman"/>
              </a:rPr>
              <a:t>2:1</a:t>
            </a:r>
            <a:r>
              <a:rPr sz="1800" b="1">
                <a:solidFill>
                  <a:srgbClr val="FFFFFF"/>
                </a:solidFill>
                <a:latin typeface="Times New Roman"/>
                <a:cs typeface="Times New Roman"/>
              </a:rPr>
              <a:t>	C.</a:t>
            </a:r>
            <a:r>
              <a:rPr sz="1800" b="1" spc="-2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800" b="1" spc="-25">
                <a:solidFill>
                  <a:srgbClr val="FFFFFF"/>
                </a:solidFill>
                <a:latin typeface="Times New Roman"/>
                <a:cs typeface="Times New Roman"/>
              </a:rPr>
              <a:t>1:1</a:t>
            </a:r>
            <a:r>
              <a:rPr sz="1800" b="1">
                <a:solidFill>
                  <a:srgbClr val="FFFFFF"/>
                </a:solidFill>
                <a:latin typeface="Times New Roman"/>
                <a:cs typeface="Times New Roman"/>
              </a:rPr>
              <a:t>	D.</a:t>
            </a:r>
            <a:r>
              <a:rPr sz="1800" b="1" spc="-2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800" b="1" spc="-25">
                <a:solidFill>
                  <a:srgbClr val="FFFFFF"/>
                </a:solidFill>
                <a:latin typeface="Times New Roman"/>
                <a:cs typeface="Times New Roman"/>
              </a:rPr>
              <a:t>1:4</a:t>
            </a:r>
            <a:endParaRPr sz="18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02577" y="302964"/>
            <a:ext cx="6301740" cy="1671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 marR="30480" algn="just">
              <a:lnSpc>
                <a:spcPct val="100000"/>
              </a:lnSpc>
              <a:spcBef>
                <a:spcPts val="100"/>
              </a:spcBef>
            </a:pPr>
            <a:r>
              <a:rPr sz="1800" b="1" spc="45">
                <a:solidFill>
                  <a:srgbClr val="FFFFFF"/>
                </a:solidFill>
                <a:latin typeface="Microsoft JhengHei"/>
                <a:cs typeface="Microsoft JhengHei"/>
              </a:rPr>
              <a:t>例</a:t>
            </a:r>
            <a:r>
              <a:rPr sz="1800" b="1">
                <a:solidFill>
                  <a:srgbClr val="FFFFFF"/>
                </a:solidFill>
                <a:latin typeface="Times New Roman"/>
                <a:cs typeface="Times New Roman"/>
              </a:rPr>
              <a:t>9.</a:t>
            </a:r>
            <a:r>
              <a:rPr sz="1800" b="1" spc="4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如图所示，一束电子从 </a:t>
            </a:r>
            <a:r>
              <a:rPr sz="1800" b="1" i="1">
                <a:solidFill>
                  <a:srgbClr val="FFFFFF"/>
                </a:solidFill>
                <a:latin typeface="Times New Roman"/>
                <a:cs typeface="Times New Roman"/>
              </a:rPr>
              <a:t>y</a:t>
            </a:r>
            <a:r>
              <a:rPr sz="1800" b="1" i="1" spc="4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800" b="1" spc="10">
                <a:solidFill>
                  <a:srgbClr val="FFFFFF"/>
                </a:solidFill>
                <a:latin typeface="Microsoft JhengHei"/>
                <a:cs typeface="Microsoft JhengHei"/>
              </a:rPr>
              <a:t>轴上的 </a:t>
            </a:r>
            <a:r>
              <a:rPr sz="1800" b="1" i="1">
                <a:solidFill>
                  <a:srgbClr val="FFFFFF"/>
                </a:solidFill>
                <a:latin typeface="Times New Roman"/>
                <a:cs typeface="Times New Roman"/>
              </a:rPr>
              <a:t>a</a:t>
            </a:r>
            <a:r>
              <a:rPr sz="1800" b="1" i="1" spc="4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800" b="1" spc="5">
                <a:solidFill>
                  <a:srgbClr val="FFFFFF"/>
                </a:solidFill>
                <a:latin typeface="Microsoft JhengHei"/>
                <a:cs typeface="Microsoft JhengHei"/>
              </a:rPr>
              <a:t>点以平行于 </a:t>
            </a:r>
            <a:r>
              <a:rPr sz="1800" b="1" i="1">
                <a:solidFill>
                  <a:srgbClr val="FFFFFF"/>
                </a:solidFill>
                <a:latin typeface="Times New Roman"/>
                <a:cs typeface="Times New Roman"/>
              </a:rPr>
              <a:t>x</a:t>
            </a:r>
            <a:r>
              <a:rPr sz="1800" b="1" i="1" spc="4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轴的方向射入第一象限区域，射入的速度为 </a:t>
            </a:r>
            <a:r>
              <a:rPr sz="1800" b="1" i="1" spc="45">
                <a:solidFill>
                  <a:srgbClr val="FFFFFF"/>
                </a:solidFill>
                <a:latin typeface="Times New Roman"/>
                <a:cs typeface="Times New Roman"/>
              </a:rPr>
              <a:t>v</a:t>
            </a:r>
            <a:r>
              <a:rPr sz="1725" b="1" spc="67" baseline="-21739">
                <a:solidFill>
                  <a:srgbClr val="FFFFFF"/>
                </a:solidFill>
                <a:latin typeface="Times New Roman"/>
                <a:cs typeface="Times New Roman"/>
              </a:rPr>
              <a:t>0</a:t>
            </a:r>
            <a:r>
              <a:rPr sz="1800" b="1" spc="5">
                <a:solidFill>
                  <a:srgbClr val="FFFFFF"/>
                </a:solidFill>
                <a:latin typeface="Microsoft JhengHei"/>
                <a:cs typeface="Microsoft JhengHei"/>
              </a:rPr>
              <a:t>，电子质量为 </a:t>
            </a:r>
            <a:r>
              <a:rPr sz="1800" b="1" i="1" spc="60">
                <a:solidFill>
                  <a:srgbClr val="FFFFFF"/>
                </a:solidFill>
                <a:latin typeface="Times New Roman"/>
                <a:cs typeface="Times New Roman"/>
              </a:rPr>
              <a:t>m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，电荷量</a:t>
            </a:r>
            <a:r>
              <a:rPr sz="1800" b="1" spc="75">
                <a:solidFill>
                  <a:srgbClr val="FFFFFF"/>
                </a:solidFill>
                <a:latin typeface="Microsoft JhengHei"/>
                <a:cs typeface="Microsoft JhengHei"/>
              </a:rPr>
              <a:t>为 </a:t>
            </a:r>
            <a:r>
              <a:rPr sz="1800" b="1" i="1">
                <a:solidFill>
                  <a:srgbClr val="FFFFFF"/>
                </a:solidFill>
                <a:latin typeface="Times New Roman"/>
                <a:cs typeface="Times New Roman"/>
              </a:rPr>
              <a:t>e</a:t>
            </a:r>
            <a:r>
              <a:rPr sz="1800" b="1" i="1" spc="-30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800" b="1" spc="15">
                <a:solidFill>
                  <a:srgbClr val="FFFFFF"/>
                </a:solidFill>
                <a:latin typeface="Microsoft JhengHei"/>
                <a:cs typeface="Microsoft JhengHei"/>
              </a:rPr>
              <a:t>。为了使电子束通过 </a:t>
            </a:r>
            <a:r>
              <a:rPr sz="1800" b="1" i="1">
                <a:solidFill>
                  <a:srgbClr val="FFFFFF"/>
                </a:solidFill>
                <a:latin typeface="Times New Roman"/>
                <a:cs typeface="Times New Roman"/>
              </a:rPr>
              <a:t>x</a:t>
            </a:r>
            <a:r>
              <a:rPr sz="1800" b="1" i="1" spc="15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800" b="1" spc="35">
                <a:solidFill>
                  <a:srgbClr val="FFFFFF"/>
                </a:solidFill>
                <a:latin typeface="Microsoft JhengHei"/>
                <a:cs typeface="Microsoft JhengHei"/>
              </a:rPr>
              <a:t>轴上的 </a:t>
            </a:r>
            <a:r>
              <a:rPr sz="1800" b="1" i="1">
                <a:solidFill>
                  <a:srgbClr val="FFFFFF"/>
                </a:solidFill>
                <a:latin typeface="Times New Roman"/>
                <a:cs typeface="Times New Roman"/>
              </a:rPr>
              <a:t>b</a:t>
            </a:r>
            <a:r>
              <a:rPr sz="1800" b="1" i="1" spc="15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点，可在第一象限的某区</a:t>
            </a:r>
            <a:r>
              <a:rPr sz="1800" b="1" spc="25">
                <a:solidFill>
                  <a:srgbClr val="FFFFFF"/>
                </a:solidFill>
                <a:latin typeface="Microsoft JhengHei"/>
                <a:cs typeface="Microsoft JhengHei"/>
              </a:rPr>
              <a:t>域加一个沿 </a:t>
            </a:r>
            <a:r>
              <a:rPr sz="1800" b="1" i="1">
                <a:solidFill>
                  <a:srgbClr val="FFFFFF"/>
                </a:solidFill>
                <a:latin typeface="Times New Roman"/>
                <a:cs typeface="Times New Roman"/>
              </a:rPr>
              <a:t>y</a:t>
            </a:r>
            <a:r>
              <a:rPr sz="1800" b="1" i="1" spc="15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800" b="1" spc="5">
                <a:solidFill>
                  <a:srgbClr val="FFFFFF"/>
                </a:solidFill>
                <a:latin typeface="Microsoft JhengHei"/>
                <a:cs typeface="Microsoft JhengHei"/>
              </a:rPr>
              <a:t>轴正方向的匀强电场。此电场的电场强度为 </a:t>
            </a:r>
            <a:r>
              <a:rPr sz="1800" b="1" i="1">
                <a:solidFill>
                  <a:srgbClr val="FFFFFF"/>
                </a:solidFill>
                <a:latin typeface="Times New Roman"/>
                <a:cs typeface="Times New Roman"/>
              </a:rPr>
              <a:t>E</a:t>
            </a:r>
            <a:r>
              <a:rPr sz="1800" b="1" i="1" spc="-29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，</a:t>
            </a:r>
            <a:r>
              <a:rPr sz="1800" b="1" spc="30">
                <a:solidFill>
                  <a:srgbClr val="FFFFFF"/>
                </a:solidFill>
                <a:latin typeface="Microsoft JhengHei"/>
                <a:cs typeface="Microsoft JhengHei"/>
              </a:rPr>
              <a:t>电场区域沿 </a:t>
            </a:r>
            <a:r>
              <a:rPr sz="1800" b="1" i="1">
                <a:solidFill>
                  <a:srgbClr val="FFFFFF"/>
                </a:solidFill>
                <a:latin typeface="Times New Roman"/>
                <a:cs typeface="Times New Roman"/>
              </a:rPr>
              <a:t>y</a:t>
            </a:r>
            <a:r>
              <a:rPr sz="1800" b="1" i="1" spc="19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800" b="1" spc="15">
                <a:solidFill>
                  <a:srgbClr val="FFFFFF"/>
                </a:solidFill>
                <a:latin typeface="Microsoft JhengHei"/>
                <a:cs typeface="Microsoft JhengHei"/>
              </a:rPr>
              <a:t>轴方向为无限长，沿 </a:t>
            </a:r>
            <a:r>
              <a:rPr sz="1800" b="1" i="1">
                <a:solidFill>
                  <a:srgbClr val="FFFFFF"/>
                </a:solidFill>
                <a:latin typeface="Times New Roman"/>
                <a:cs typeface="Times New Roman"/>
              </a:rPr>
              <a:t>x</a:t>
            </a:r>
            <a:r>
              <a:rPr sz="1800" b="1" i="1" spc="19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800" b="1" spc="20">
                <a:solidFill>
                  <a:srgbClr val="FFFFFF"/>
                </a:solidFill>
                <a:latin typeface="Microsoft JhengHei"/>
                <a:cs typeface="Microsoft JhengHei"/>
              </a:rPr>
              <a:t>轴方向的宽度为 </a:t>
            </a:r>
            <a:r>
              <a:rPr sz="1800" b="1" i="1">
                <a:solidFill>
                  <a:srgbClr val="FFFFFF"/>
                </a:solidFill>
                <a:latin typeface="Times New Roman"/>
                <a:cs typeface="Times New Roman"/>
              </a:rPr>
              <a:t>s</a:t>
            </a:r>
            <a:r>
              <a:rPr sz="1800" b="1" i="1" spc="-26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，且已知 </a:t>
            </a:r>
            <a:r>
              <a:rPr sz="1800" b="1" i="1" spc="-5">
                <a:solidFill>
                  <a:srgbClr val="FFFFFF"/>
                </a:solidFill>
                <a:latin typeface="Times New Roman"/>
                <a:cs typeface="Times New Roman"/>
              </a:rPr>
              <a:t>O</a:t>
            </a:r>
            <a:r>
              <a:rPr sz="1800" b="1" i="1">
                <a:solidFill>
                  <a:srgbClr val="FFFFFF"/>
                </a:solidFill>
                <a:latin typeface="Times New Roman"/>
                <a:cs typeface="Times New Roman"/>
              </a:rPr>
              <a:t>a</a:t>
            </a:r>
            <a:r>
              <a:rPr sz="1800" b="1">
                <a:solidFill>
                  <a:srgbClr val="FFFFFF"/>
                </a:solidFill>
                <a:latin typeface="Times New Roman"/>
                <a:cs typeface="Times New Roman"/>
              </a:rPr>
              <a:t>=</a:t>
            </a:r>
            <a:r>
              <a:rPr sz="1800" b="1" i="1">
                <a:solidFill>
                  <a:srgbClr val="FFFFFF"/>
                </a:solidFill>
                <a:latin typeface="Times New Roman"/>
                <a:cs typeface="Times New Roman"/>
              </a:rPr>
              <a:t>L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，</a:t>
            </a:r>
            <a:r>
              <a:rPr sz="1800" b="1" i="1" spc="-5">
                <a:solidFill>
                  <a:srgbClr val="FFFFFF"/>
                </a:solidFill>
                <a:latin typeface="Times New Roman"/>
                <a:cs typeface="Times New Roman"/>
              </a:rPr>
              <a:t>O</a:t>
            </a:r>
            <a:r>
              <a:rPr sz="1800" b="1" i="1">
                <a:solidFill>
                  <a:srgbClr val="FFFFFF"/>
                </a:solidFill>
                <a:latin typeface="Times New Roman"/>
                <a:cs typeface="Times New Roman"/>
              </a:rPr>
              <a:t>b</a:t>
            </a:r>
            <a:r>
              <a:rPr sz="1800" b="1" spc="-5">
                <a:solidFill>
                  <a:srgbClr val="FFFFFF"/>
                </a:solidFill>
                <a:latin typeface="Times New Roman"/>
                <a:cs typeface="Times New Roman"/>
              </a:rPr>
              <a:t>=</a:t>
            </a:r>
            <a:r>
              <a:rPr sz="1800" b="1">
                <a:solidFill>
                  <a:srgbClr val="FFFFFF"/>
                </a:solidFill>
                <a:latin typeface="Times New Roman"/>
                <a:cs typeface="Times New Roman"/>
              </a:rPr>
              <a:t>2</a:t>
            </a:r>
            <a:r>
              <a:rPr sz="1800" b="1" i="1">
                <a:solidFill>
                  <a:srgbClr val="FFFFFF"/>
                </a:solidFill>
                <a:latin typeface="Times New Roman"/>
                <a:cs typeface="Times New Roman"/>
              </a:rPr>
              <a:t>s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，求该电场的左边界与</a:t>
            </a:r>
            <a:r>
              <a:rPr sz="1800" b="1" i="1">
                <a:solidFill>
                  <a:srgbClr val="FFFFFF"/>
                </a:solidFill>
                <a:latin typeface="Times New Roman"/>
                <a:cs typeface="Times New Roman"/>
              </a:rPr>
              <a:t>b</a:t>
            </a: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点的距离。</a:t>
            </a:r>
            <a:endParaRPr sz="1800">
              <a:latin typeface="Microsoft JhengHei"/>
              <a:cs typeface="Microsoft JhengHei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869652" y="2590416"/>
            <a:ext cx="1640839" cy="1037590"/>
            <a:chOff x="869652" y="2590416"/>
            <a:chExt cx="1640839" cy="1037590"/>
          </a:xfrm>
        </p:grpSpPr>
        <p:sp>
          <p:nvSpPr>
            <p:cNvPr id="4" name="object 4"/>
            <p:cNvSpPr/>
            <p:nvPr/>
          </p:nvSpPr>
          <p:spPr>
            <a:xfrm flipH="1">
              <a:off x="883676" y="2599941"/>
              <a:ext cx="0" cy="1018540"/>
            </a:xfrm>
            <a:custGeom>
              <a:rect l="l" t="t" r="r" b="b"/>
              <a:pathLst>
                <a:path h="1018539">
                  <a:moveTo>
                    <a:pt x="0" y="1018249"/>
                  </a:moveTo>
                  <a:lnTo>
                    <a:pt x="0" y="0"/>
                  </a:lnTo>
                </a:path>
              </a:pathLst>
            </a:custGeom>
            <a:ln w="1905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879177" y="3618190"/>
              <a:ext cx="1621790" cy="0"/>
            </a:xfrm>
            <a:custGeom>
              <a:rect l="l" t="t" r="r" b="b"/>
              <a:pathLst>
                <a:path w="1621789">
                  <a:moveTo>
                    <a:pt x="0" y="0"/>
                  </a:moveTo>
                  <a:lnTo>
                    <a:pt x="1621207" y="0"/>
                  </a:lnTo>
                </a:path>
              </a:pathLst>
            </a:custGeom>
            <a:ln w="1905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883676" y="2824842"/>
              <a:ext cx="346710" cy="0"/>
            </a:xfrm>
            <a:custGeom>
              <a:rect l="l" t="t" r="r" b="b"/>
              <a:pathLst>
                <a:path w="346709">
                  <a:moveTo>
                    <a:pt x="0" y="0"/>
                  </a:moveTo>
                  <a:lnTo>
                    <a:pt x="346437" y="0"/>
                  </a:lnTo>
                </a:path>
              </a:pathLst>
            </a:custGeom>
            <a:ln w="1905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2396201" y="3572836"/>
            <a:ext cx="1397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i="1">
                <a:solidFill>
                  <a:srgbClr val="FFFFFF"/>
                </a:solidFill>
                <a:latin typeface="Times New Roman"/>
                <a:cs typeface="Times New Roman"/>
              </a:rPr>
              <a:t>x</a:t>
            </a:r>
            <a:endParaRPr sz="1800">
              <a:latin typeface="Times New Roman"/>
              <a:cs typeface="Times New Roman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27002" y="2184475"/>
            <a:ext cx="1270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i="1">
                <a:solidFill>
                  <a:srgbClr val="FFFFFF"/>
                </a:solidFill>
                <a:latin typeface="Times New Roman"/>
                <a:cs typeface="Times New Roman"/>
              </a:rPr>
              <a:t>y</a:t>
            </a:r>
            <a:endParaRPr sz="1800">
              <a:latin typeface="Times New Roman"/>
              <a:cs typeface="Times New Roman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872795" y="3613566"/>
            <a:ext cx="1397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i="1">
                <a:solidFill>
                  <a:srgbClr val="FFFFFF"/>
                </a:solidFill>
                <a:latin typeface="Times New Roman"/>
                <a:cs typeface="Times New Roman"/>
              </a:rPr>
              <a:t>b</a:t>
            </a:r>
            <a:endParaRPr sz="1800">
              <a:latin typeface="Times New Roman"/>
              <a:cs typeface="Times New Roman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671512" y="2683860"/>
            <a:ext cx="1397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i="1">
                <a:solidFill>
                  <a:srgbClr val="FFFFFF"/>
                </a:solidFill>
                <a:latin typeface="Times New Roman"/>
                <a:cs typeface="Times New Roman"/>
              </a:rPr>
              <a:t>a</a:t>
            </a:r>
            <a:endParaRPr sz="1800">
              <a:latin typeface="Times New Roman"/>
              <a:cs typeface="Times New Roman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076534" y="2439480"/>
            <a:ext cx="25336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1800" b="1" i="1" spc="-25">
                <a:solidFill>
                  <a:srgbClr val="FFFFFF"/>
                </a:solidFill>
                <a:latin typeface="Times New Roman"/>
                <a:cs typeface="Times New Roman"/>
              </a:rPr>
              <a:t>v</a:t>
            </a:r>
            <a:r>
              <a:rPr sz="1725" b="1" spc="-37" baseline="-21739">
                <a:solidFill>
                  <a:srgbClr val="FFFFFF"/>
                </a:solidFill>
                <a:latin typeface="Times New Roman"/>
                <a:cs typeface="Times New Roman"/>
              </a:rPr>
              <a:t>0</a:t>
            </a:r>
            <a:endParaRPr sz="1725" baseline="-21739">
              <a:latin typeface="Times New Roman"/>
              <a:cs typeface="Times New Roman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783992" y="3581691"/>
            <a:ext cx="1905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i="1">
                <a:solidFill>
                  <a:srgbClr val="FFFFFF"/>
                </a:solidFill>
                <a:latin typeface="Times New Roman"/>
                <a:cs typeface="Times New Roman"/>
              </a:rPr>
              <a:t>O</a:t>
            </a:r>
            <a:endParaRPr sz="1800">
              <a:latin typeface="Times New Roman"/>
              <a:cs typeface="Times New Roman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856154" y="2450517"/>
            <a:ext cx="1709420" cy="1202055"/>
            <a:chOff x="856154" y="2450517"/>
            <a:chExt cx="1709420" cy="1202055"/>
          </a:xfrm>
        </p:grpSpPr>
        <p:sp>
          <p:nvSpPr>
            <p:cNvPr id="14" name="object 14"/>
            <p:cNvSpPr/>
            <p:nvPr/>
          </p:nvSpPr>
          <p:spPr>
            <a:xfrm>
              <a:off x="865679" y="2460042"/>
              <a:ext cx="30480" cy="147320"/>
            </a:xfrm>
            <a:custGeom>
              <a:rect l="l" t="t" r="r" b="b"/>
              <a:pathLst>
                <a:path w="30480" h="147319">
                  <a:moveTo>
                    <a:pt x="29994" y="146982"/>
                  </a:moveTo>
                  <a:lnTo>
                    <a:pt x="0" y="146982"/>
                  </a:lnTo>
                  <a:lnTo>
                    <a:pt x="14997" y="0"/>
                  </a:lnTo>
                  <a:lnTo>
                    <a:pt x="29994" y="146982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865679" y="2460042"/>
              <a:ext cx="30480" cy="147320"/>
            </a:xfrm>
            <a:custGeom>
              <a:rect l="l" t="t" r="r" b="b"/>
              <a:pathLst>
                <a:path w="30480" h="147319">
                  <a:moveTo>
                    <a:pt x="0" y="146982"/>
                  </a:moveTo>
                  <a:lnTo>
                    <a:pt x="14997" y="0"/>
                  </a:lnTo>
                  <a:lnTo>
                    <a:pt x="29994" y="146982"/>
                  </a:lnTo>
                  <a:lnTo>
                    <a:pt x="0" y="146982"/>
                  </a:lnTo>
                  <a:close/>
                </a:path>
              </a:pathLst>
            </a:custGeom>
            <a:ln w="1905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1161126" y="2812445"/>
              <a:ext cx="132080" cy="35560"/>
            </a:xfrm>
            <a:custGeom>
              <a:rect l="l" t="t" r="r" b="b"/>
              <a:pathLst>
                <a:path w="132080" h="35560">
                  <a:moveTo>
                    <a:pt x="0" y="35417"/>
                  </a:moveTo>
                  <a:lnTo>
                    <a:pt x="0" y="0"/>
                  </a:lnTo>
                  <a:lnTo>
                    <a:pt x="131976" y="17708"/>
                  </a:lnTo>
                  <a:lnTo>
                    <a:pt x="0" y="35417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1161126" y="2812445"/>
              <a:ext cx="132080" cy="35560"/>
            </a:xfrm>
            <a:custGeom>
              <a:rect l="l" t="t" r="r" b="b"/>
              <a:pathLst>
                <a:path w="132080" h="35560">
                  <a:moveTo>
                    <a:pt x="0" y="0"/>
                  </a:moveTo>
                  <a:lnTo>
                    <a:pt x="131976" y="17708"/>
                  </a:lnTo>
                  <a:lnTo>
                    <a:pt x="0" y="35417"/>
                  </a:lnTo>
                  <a:lnTo>
                    <a:pt x="0" y="0"/>
                  </a:lnTo>
                  <a:close/>
                </a:path>
              </a:pathLst>
            </a:custGeom>
            <a:ln w="1904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2425398" y="3604023"/>
              <a:ext cx="130810" cy="35560"/>
            </a:xfrm>
            <a:custGeom>
              <a:rect l="l" t="t" r="r" b="b"/>
              <a:pathLst>
                <a:path w="130810" h="35560">
                  <a:moveTo>
                    <a:pt x="0" y="35417"/>
                  </a:moveTo>
                  <a:lnTo>
                    <a:pt x="0" y="0"/>
                  </a:lnTo>
                  <a:lnTo>
                    <a:pt x="130476" y="17708"/>
                  </a:lnTo>
                  <a:lnTo>
                    <a:pt x="0" y="35417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9" name="object 19"/>
            <p:cNvSpPr/>
            <p:nvPr/>
          </p:nvSpPr>
          <p:spPr>
            <a:xfrm>
              <a:off x="2425398" y="3604023"/>
              <a:ext cx="130810" cy="35560"/>
            </a:xfrm>
            <a:custGeom>
              <a:rect l="l" t="t" r="r" b="b"/>
              <a:pathLst>
                <a:path w="130810" h="35560">
                  <a:moveTo>
                    <a:pt x="0" y="0"/>
                  </a:moveTo>
                  <a:lnTo>
                    <a:pt x="130476" y="17708"/>
                  </a:lnTo>
                  <a:lnTo>
                    <a:pt x="0" y="35417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1915490" y="3600481"/>
              <a:ext cx="38100" cy="42545"/>
            </a:xfrm>
            <a:custGeom>
              <a:rect l="l" t="t" r="r" b="b"/>
              <a:pathLst>
                <a:path w="38100" h="42545">
                  <a:moveTo>
                    <a:pt x="37493" y="21251"/>
                  </a:moveTo>
                  <a:lnTo>
                    <a:pt x="0" y="21251"/>
                  </a:lnTo>
                  <a:lnTo>
                    <a:pt x="1473" y="12978"/>
                  </a:lnTo>
                  <a:lnTo>
                    <a:pt x="5491" y="6224"/>
                  </a:lnTo>
                  <a:lnTo>
                    <a:pt x="11451" y="1669"/>
                  </a:lnTo>
                  <a:lnTo>
                    <a:pt x="18746" y="0"/>
                  </a:lnTo>
                  <a:lnTo>
                    <a:pt x="26044" y="1670"/>
                  </a:lnTo>
                  <a:lnTo>
                    <a:pt x="32002" y="6224"/>
                  </a:lnTo>
                  <a:lnTo>
                    <a:pt x="36020" y="12979"/>
                  </a:lnTo>
                  <a:lnTo>
                    <a:pt x="37493" y="21251"/>
                  </a:lnTo>
                  <a:close/>
                </a:path>
                <a:path w="38100" h="42545">
                  <a:moveTo>
                    <a:pt x="18746" y="42500"/>
                  </a:moveTo>
                  <a:lnTo>
                    <a:pt x="11449" y="40830"/>
                  </a:lnTo>
                  <a:lnTo>
                    <a:pt x="5490" y="36276"/>
                  </a:lnTo>
                  <a:lnTo>
                    <a:pt x="1473" y="29521"/>
                  </a:lnTo>
                  <a:lnTo>
                    <a:pt x="0" y="21250"/>
                  </a:lnTo>
                  <a:lnTo>
                    <a:pt x="37493" y="21251"/>
                  </a:lnTo>
                  <a:lnTo>
                    <a:pt x="36019" y="29522"/>
                  </a:lnTo>
                  <a:lnTo>
                    <a:pt x="32002" y="36276"/>
                  </a:lnTo>
                  <a:lnTo>
                    <a:pt x="26043" y="40830"/>
                  </a:lnTo>
                  <a:lnTo>
                    <a:pt x="18746" y="4250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1" name="object 21"/>
            <p:cNvSpPr/>
            <p:nvPr/>
          </p:nvSpPr>
          <p:spPr>
            <a:xfrm>
              <a:off x="1915490" y="3600481"/>
              <a:ext cx="38100" cy="42545"/>
            </a:xfrm>
            <a:custGeom>
              <a:rect l="l" t="t" r="r" b="b"/>
              <a:pathLst>
                <a:path w="38100" h="42545">
                  <a:moveTo>
                    <a:pt x="0" y="21251"/>
                  </a:moveTo>
                  <a:lnTo>
                    <a:pt x="1473" y="12979"/>
                  </a:lnTo>
                  <a:lnTo>
                    <a:pt x="5490" y="6224"/>
                  </a:lnTo>
                  <a:lnTo>
                    <a:pt x="11449" y="1670"/>
                  </a:lnTo>
                  <a:lnTo>
                    <a:pt x="18746" y="0"/>
                  </a:lnTo>
                  <a:lnTo>
                    <a:pt x="26043" y="1669"/>
                  </a:lnTo>
                  <a:lnTo>
                    <a:pt x="32002" y="6224"/>
                  </a:lnTo>
                  <a:lnTo>
                    <a:pt x="36020" y="12978"/>
                  </a:lnTo>
                  <a:lnTo>
                    <a:pt x="37493" y="21250"/>
                  </a:lnTo>
                  <a:lnTo>
                    <a:pt x="36020" y="29521"/>
                  </a:lnTo>
                  <a:lnTo>
                    <a:pt x="32002" y="36276"/>
                  </a:lnTo>
                  <a:lnTo>
                    <a:pt x="26043" y="40830"/>
                  </a:lnTo>
                  <a:lnTo>
                    <a:pt x="18746" y="42500"/>
                  </a:lnTo>
                  <a:lnTo>
                    <a:pt x="11449" y="40830"/>
                  </a:lnTo>
                  <a:lnTo>
                    <a:pt x="5490" y="36276"/>
                  </a:lnTo>
                  <a:lnTo>
                    <a:pt x="1473" y="29522"/>
                  </a:lnTo>
                  <a:lnTo>
                    <a:pt x="0" y="21250"/>
                  </a:lnTo>
                  <a:close/>
                </a:path>
              </a:pathLst>
            </a:custGeom>
            <a:ln w="1905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22" name="object 22"/>
          <p:cNvPicPr/>
          <p:nvPr/>
        </p:nvPicPr>
        <p:blipFill>
          <a:blip r:embed="rId2"/>
          <a:stretch>
            <a:fillRect/>
          </a:stretch>
        </p:blipFill>
        <p:spPr>
          <a:xfrm>
            <a:off x="4056062" y="2176462"/>
            <a:ext cx="731837" cy="685800"/>
          </a:xfrm>
          <a:prstGeom prst="rect">
            <a:avLst/>
          </a:prstGeom>
        </p:spPr>
      </p:pic>
      <p:pic>
        <p:nvPicPr>
          <p:cNvPr id="23" name="object 23"/>
          <p:cNvPicPr/>
          <p:nvPr/>
        </p:nvPicPr>
        <p:blipFill>
          <a:blip r:embed="rId3"/>
          <a:stretch>
            <a:fillRect/>
          </a:stretch>
        </p:blipFill>
        <p:spPr>
          <a:xfrm>
            <a:off x="5148262" y="2133600"/>
            <a:ext cx="1008062" cy="738187"/>
          </a:xfrm>
          <a:prstGeom prst="rect">
            <a:avLst/>
          </a:prstGeom>
        </p:spPr>
      </p:pic>
      <p:sp>
        <p:nvSpPr>
          <p:cNvPr id="24" name="object 24"/>
          <p:cNvSpPr txBox="1"/>
          <p:nvPr/>
        </p:nvSpPr>
        <p:spPr>
          <a:xfrm>
            <a:off x="3107153" y="2361614"/>
            <a:ext cx="7112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0">
                <a:solidFill>
                  <a:srgbClr val="FFFFFF"/>
                </a:solidFill>
                <a:latin typeface="Microsoft JhengHei"/>
                <a:cs typeface="Microsoft JhengHei"/>
              </a:rPr>
              <a:t>答案：</a:t>
            </a:r>
            <a:endParaRPr sz="1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https://d.book118.com/226143111013010034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5">
      <vt:lpstr>Arial</vt:lpstr>
      <vt:lpstr>Calibri</vt:lpstr>
      <vt:lpstr>Microsoft JhengHei</vt:lpstr>
      <vt:lpstr>Times New Roman</vt:lpstr>
      <vt:lpstr>Office Theme</vt:lpstr>
      <vt:lpstr>高二物理期中复习小结</vt:lpstr>
      <vt:lpstr>1.场线类</vt:lpstr>
      <vt:lpstr>1.场线类</vt:lpstr>
      <vt:lpstr>PowerPoint Presentation</vt:lpstr>
      <vt:lpstr>PowerPoint Presentation</vt:lpstr>
      <vt:lpstr>例 3.	如图所示，圆 O 在匀强电场中，场强方向与圆 O 所在平面平行，带正电的粒子以相同的初动能沿着各个方向</vt:lpstr>
      <vt:lpstr>例 3.	如图所示，圆 O 在匀强电场中，场强方向与圆 O 所在平面平行，带正电的粒子以相同的初动能沿着各个方向</vt:lpstr>
      <vt:lpstr>PowerPoint Presentation</vt:lpstr>
      <vt:lpstr>2.电容及匀强电场</vt:lpstr>
      <vt:lpstr>PowerPoint Presentation</vt:lpstr>
      <vt:lpstr>PowerPoint Presentation</vt:lpstr>
      <vt:lpstr>3.带电粒子</vt:lpstr>
      <vt:lpstr>3.带电粒子</vt:lpstr>
      <vt:lpstr>PowerPoint Presentation</vt:lpstr>
      <vt:lpstr>PowerPoint Presentation</vt:lpstr>
      <vt:lpstr>2	m	)	和氘核	(</vt:lpstr>
      <vt:lpstr>2	m	)	和氘核	(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2024-09-03T01:07:37.645</cp:lastPrinted>
  <dcterms:created xsi:type="dcterms:W3CDTF">2024-09-02T17:07:37Z</dcterms:created>
  <dcterms:modified xsi:type="dcterms:W3CDTF">2024-09-02T17:07:39Z</dcterms:modified>
</cp:coreProperties>
</file>