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E31C39-73A7-4571-B3E3-1C2316898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C9F4A-56B0-4CC4-A746-48929B364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043E4C-A66F-497B-BE06-26EF24AB6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5E0152-7491-41AA-93DF-C5FE96DBAF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A2BD40-AB16-400B-8A58-3711AB88AA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C7D8E2-740E-49D4-84C5-C64F29FB77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A9235F-E32A-4E2B-95FE-AC9A1A6D10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CB41DF-D88A-4C3E-84CA-2A816F98A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341F20-9CB7-4DE6-9665-661BA0519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8BE6F-189E-49A3-B415-CBFA9AB29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8768A-60AB-4ECC-811B-657045777C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1978819" y="-102870"/>
            <a:ext cx="6121400" cy="1244600"/>
          </a:xfrm>
          <a:prstGeom prst="rect">
            <a:avLst/>
          </a:prstGeom>
        </p:spPr>
        <p:txBody>
          <a:bodyPr wrap="square" lIns="0" tIns="0" rIns="0" bIns="0">
            <a:spAutoFit/>
          </a:bodyPr>
          <a:lstStyle>
            <a:lvl1pPr>
              <a:defRPr sz="3600" b="1" i="0">
                <a:solidFill>
                  <a:schemeClr val="bg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10"/>
              <a:t>管理学院范小华</a:t>
            </a:r>
          </a:p>
        </p:txBody>
      </p:sp>
      <p:sp>
        <p:nvSpPr>
          <p:cNvPr id="5" name="Holder 5"/>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6" name="Holder 6"/>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bg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10"/>
              <a:t>管理学院范小华</a:t>
            </a:r>
          </a:p>
        </p:txBody>
      </p:sp>
      <p:sp>
        <p:nvSpPr>
          <p:cNvPr id="5" name="Holder 5"/>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6" name="Holder 6"/>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bg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10"/>
              <a:t>管理学院范小华</a:t>
            </a:r>
          </a:p>
        </p:txBody>
      </p:sp>
      <p:sp>
        <p:nvSpPr>
          <p:cNvPr id="6" name="Holder 6"/>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7" name="Holder 7"/>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1" i="0">
                <a:solidFill>
                  <a:schemeClr val="bg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10"/>
              <a:t>管理学院范小华</a:t>
            </a:r>
          </a:p>
        </p:txBody>
      </p:sp>
      <p:sp>
        <p:nvSpPr>
          <p:cNvPr id="4" name="Holder 4"/>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5" name="Holder 5"/>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10"/>
              <a:t>管理学院范小华</a:t>
            </a:r>
          </a:p>
        </p:txBody>
      </p:sp>
      <p:sp>
        <p:nvSpPr>
          <p:cNvPr id="3" name="Holder 3"/>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4" name="Holder 4"/>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sp>
        <p:nvSpPr>
          <p:cNvPr id="2" name="Holder 2"/>
          <p:cNvSpPr>
            <a:spLocks noGrp="1"/>
          </p:cNvSpPr>
          <p:nvPr>
            <p:ph type="title"/>
          </p:nvPr>
        </p:nvSpPr>
        <p:spPr>
          <a:xfrm>
            <a:off x="215899" y="245427"/>
            <a:ext cx="8712200" cy="574040"/>
          </a:xfrm>
          <a:prstGeom prst="rect">
            <a:avLst/>
          </a:prstGeom>
        </p:spPr>
        <p:txBody>
          <a:bodyPr wrap="square" lIns="0" tIns="0" rIns="0" bIns="0">
            <a:spAutoFit/>
          </a:bodyPr>
          <a:lstStyle>
            <a:lvl1pPr>
              <a:defRPr sz="3600" b="1" i="0">
                <a:solidFill>
                  <a:schemeClr val="bg1"/>
                </a:solidFill>
                <a:latin typeface="Microsoft JhengHei"/>
                <a:cs typeface="Microsoft JhengHei"/>
              </a:defRPr>
            </a:lvl1pPr>
          </a:lstStyle>
          <a:p/>
        </p:txBody>
      </p:sp>
      <p:sp>
        <p:nvSpPr>
          <p:cNvPr id="3" name="Holder 3"/>
          <p:cNvSpPr>
            <a:spLocks noGrp="1"/>
          </p:cNvSpPr>
          <p:nvPr>
            <p:ph type="body" idx="1"/>
          </p:nvPr>
        </p:nvSpPr>
        <p:spPr>
          <a:xfrm>
            <a:off x="474028" y="1432993"/>
            <a:ext cx="5181600" cy="2799079"/>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a:xfrm>
            <a:off x="4165600" y="6540579"/>
            <a:ext cx="1270000" cy="203200"/>
          </a:xfrm>
          <a:prstGeom prst="rect">
            <a:avLst/>
          </a:prstGeom>
        </p:spPr>
        <p:txBody>
          <a:bodyPr wrap="square" lIns="0" tIns="0" rIns="0" bIns="0">
            <a:spAutoFit/>
          </a:bodyPr>
          <a:lstStyle>
            <a:defPPr>
              <a:defRPr kern="0"/>
            </a:defPPr>
            <a:lvl1pPr>
              <a:defRPr sz="1400" b="0" i="0">
                <a:solidFill>
                  <a:schemeClr val="bg1"/>
                </a:solidFill>
                <a:latin typeface="宋体"/>
                <a:cs typeface="宋体"/>
              </a:defRPr>
            </a:lvl1pPr>
          </a:lstStyle>
          <a:p>
            <a:pPr marL="12700">
              <a:lnSpc>
                <a:spcPts val="1585"/>
              </a:lnSpc>
            </a:pPr>
            <a:r>
              <a:rPr spc="-10"/>
              <a:t>管理学院范小华</a:t>
            </a:r>
          </a:p>
        </p:txBody>
      </p:sp>
      <p:sp>
        <p:nvSpPr>
          <p:cNvPr id="5" name="Holder 5"/>
          <p:cNvSpPr>
            <a:spLocks noGrp="1"/>
          </p:cNvSpPr>
          <p:nvPr>
            <p:ph type="dt" sz="half" idx="6"/>
          </p:nvPr>
        </p:nvSpPr>
        <p:spPr>
          <a:xfrm>
            <a:off x="993139" y="6508984"/>
            <a:ext cx="742950" cy="240029"/>
          </a:xfrm>
          <a:prstGeom prst="rect">
            <a:avLst/>
          </a:prstGeom>
        </p:spPr>
        <p:txBody>
          <a:bodyPr wrap="square" lIns="0" tIns="0" rIns="0" bIns="0">
            <a:spAutoFit/>
          </a:bodyPr>
          <a:lstStyle>
            <a:defPPr>
              <a:defRPr kern="0"/>
            </a:defPPr>
            <a:lvl1pPr>
              <a:defRPr sz="1400" b="0" i="0">
                <a:solidFill>
                  <a:schemeClr val="bg1"/>
                </a:solidFill>
                <a:latin typeface="Tahoma"/>
                <a:cs typeface="Tahoma"/>
              </a:defRPr>
            </a:lvl1pPr>
          </a:lstStyle>
          <a:p>
            <a:pPr marL="12700">
              <a:lnSpc>
                <a:spcPct val="100000"/>
              </a:lnSpc>
              <a:spcBef>
                <a:spcPts val="100"/>
              </a:spcBef>
            </a:pPr>
            <a:r>
              <a:rPr spc="-10"/>
              <a:t>2023/3/8</a:t>
            </a:r>
          </a:p>
        </p:txBody>
      </p:sp>
      <p:sp>
        <p:nvSpPr>
          <p:cNvPr id="6" name="Holder 6"/>
          <p:cNvSpPr>
            <a:spLocks noGrp="1"/>
          </p:cNvSpPr>
          <p:nvPr>
            <p:ph type="sldNum" sz="quarter" idx="7"/>
          </p:nvPr>
        </p:nvSpPr>
        <p:spPr>
          <a:xfrm>
            <a:off x="8363138" y="6508984"/>
            <a:ext cx="283209" cy="240029"/>
          </a:xfrm>
          <a:prstGeom prst="rect">
            <a:avLst/>
          </a:prstGeom>
        </p:spPr>
        <p:txBody>
          <a:bodyPr wrap="square" lIns="0" tIns="0" rIns="0" bIns="0">
            <a:spAutoFit/>
          </a:bodyPr>
          <a:lstStyle>
            <a:defPPr>
              <a:defRPr kern="0"/>
            </a:defPPr>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501430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968500" y="-34607"/>
            <a:ext cx="5359400" cy="939800"/>
          </a:xfrm>
          <a:prstGeom prst="rect">
            <a:avLst/>
          </a:prstGeom>
        </p:spPr>
        <p:txBody>
          <a:bodyPr vert="horz" wrap="square" lIns="0" tIns="12700" rIns="0" bIns="0" rtlCol="0">
            <a:spAutoFit/>
          </a:bodyPr>
          <a:lstStyle/>
          <a:p>
            <a:pPr marL="12700">
              <a:lnSpc>
                <a:spcPct val="100000"/>
              </a:lnSpc>
              <a:spcBef>
                <a:spcPts val="100"/>
              </a:spcBef>
              <a:tabLst>
                <a:tab pos="3060065"/>
              </a:tabLst>
            </a:pPr>
            <a:r>
              <a:rPr sz="6000">
                <a:solidFill>
                  <a:srgbClr val="FF9900"/>
                </a:solidFill>
              </a:rPr>
              <a:t>第三</a:t>
            </a:r>
            <a:r>
              <a:rPr sz="6000" spc="-50">
                <a:solidFill>
                  <a:srgbClr val="FF9900"/>
                </a:solidFill>
              </a:rPr>
              <a:t>章</a:t>
            </a:r>
            <a:r>
              <a:rPr sz="6000">
                <a:solidFill>
                  <a:srgbClr val="FF9900"/>
                </a:solidFill>
              </a:rPr>
              <a:t>	合同</a:t>
            </a:r>
            <a:r>
              <a:rPr sz="6000" spc="-50">
                <a:solidFill>
                  <a:srgbClr val="FF9900"/>
                </a:solidFill>
              </a:rPr>
              <a:t>法</a:t>
            </a:r>
            <a:endParaRPr sz="6000"/>
          </a:p>
        </p:txBody>
      </p:sp>
      <p:sp>
        <p:nvSpPr>
          <p:cNvPr id="4" name="object 4"/>
          <p:cNvSpPr txBox="1"/>
          <p:nvPr/>
        </p:nvSpPr>
        <p:spPr>
          <a:xfrm>
            <a:off x="993139" y="6508984"/>
            <a:ext cx="839469"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2023/10/8</a:t>
            </a:r>
            <a:endParaRPr sz="1400">
              <a:latin typeface="Tahoma"/>
              <a:cs typeface="Tahoma"/>
            </a:endParaRP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1</a:t>
            </a:fld>
          </a:p>
        </p:txBody>
      </p:sp>
      <p:sp>
        <p:nvSpPr>
          <p:cNvPr id="6" name="object 6"/>
          <p:cNvSpPr txBox="1"/>
          <p:nvPr/>
        </p:nvSpPr>
        <p:spPr>
          <a:xfrm>
            <a:off x="4082256" y="6540579"/>
            <a:ext cx="736600" cy="203200"/>
          </a:xfrm>
          <a:prstGeom prst="rect">
            <a:avLst/>
          </a:prstGeom>
        </p:spPr>
        <p:txBody>
          <a:bodyPr vert="horz" wrap="square" lIns="0" tIns="0" rIns="0" bIns="0" rtlCol="0">
            <a:spAutoFit/>
          </a:bodyPr>
          <a:lstStyle/>
          <a:p>
            <a:pPr marL="12700">
              <a:lnSpc>
                <a:spcPts val="1585"/>
              </a:lnSpc>
            </a:pPr>
            <a:r>
              <a:rPr sz="1400" spc="-15">
                <a:solidFill>
                  <a:srgbClr val="FFFFFF"/>
                </a:solidFill>
                <a:latin typeface="宋体"/>
                <a:cs typeface="宋体"/>
              </a:rPr>
              <a:t>管理学院</a:t>
            </a:r>
            <a:endParaRPr sz="1400">
              <a:latin typeface="宋体"/>
              <a:cs typeface="宋体"/>
            </a:endParaRPr>
          </a:p>
        </p:txBody>
      </p:sp>
      <p:sp>
        <p:nvSpPr>
          <p:cNvPr id="7" name="object 7"/>
          <p:cNvSpPr txBox="1"/>
          <p:nvPr/>
        </p:nvSpPr>
        <p:spPr>
          <a:xfrm>
            <a:off x="4960144" y="6540579"/>
            <a:ext cx="558800" cy="203200"/>
          </a:xfrm>
          <a:prstGeom prst="rect">
            <a:avLst/>
          </a:prstGeom>
        </p:spPr>
        <p:txBody>
          <a:bodyPr vert="horz" wrap="square" lIns="0" tIns="0" rIns="0" bIns="0" rtlCol="0">
            <a:spAutoFit/>
          </a:bodyPr>
          <a:lstStyle/>
          <a:p>
            <a:pPr marL="12700">
              <a:lnSpc>
                <a:spcPts val="1585"/>
              </a:lnSpc>
            </a:pPr>
            <a:r>
              <a:rPr sz="1400" spc="-20">
                <a:solidFill>
                  <a:srgbClr val="FFFFFF"/>
                </a:solidFill>
                <a:latin typeface="宋体"/>
                <a:cs typeface="宋体"/>
              </a:rPr>
              <a:t>范小华</a:t>
            </a:r>
            <a:endParaRPr sz="1400">
              <a:latin typeface="宋体"/>
              <a:cs typeface="宋体"/>
            </a:endParaRPr>
          </a:p>
        </p:txBody>
      </p:sp>
      <p:sp>
        <p:nvSpPr>
          <p:cNvPr id="3" name="object 3"/>
          <p:cNvSpPr txBox="1"/>
          <p:nvPr/>
        </p:nvSpPr>
        <p:spPr>
          <a:xfrm>
            <a:off x="1755140" y="838983"/>
            <a:ext cx="5969000" cy="5018405"/>
          </a:xfrm>
          <a:prstGeom prst="rect">
            <a:avLst/>
          </a:prstGeom>
        </p:spPr>
        <p:txBody>
          <a:bodyPr vert="horz" wrap="square" lIns="0" tIns="177165" rIns="0" bIns="0" rtlCol="0">
            <a:spAutoFit/>
          </a:bodyPr>
          <a:lstStyle/>
          <a:p>
            <a:pPr marL="12700">
              <a:lnSpc>
                <a:spcPct val="100000"/>
              </a:lnSpc>
              <a:spcBef>
                <a:spcPts val="1395"/>
              </a:spcBef>
              <a:tabLst>
                <a:tab pos="1840864"/>
              </a:tabLst>
            </a:pPr>
            <a:r>
              <a:rPr sz="3600" b="1">
                <a:solidFill>
                  <a:srgbClr val="FFFFFF"/>
                </a:solidFill>
                <a:latin typeface="Microsoft JhengHei"/>
                <a:cs typeface="Microsoft JhengHei"/>
              </a:rPr>
              <a:t>第一</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概</a:t>
            </a:r>
            <a:r>
              <a:rPr sz="3600" b="1" spc="-50">
                <a:solidFill>
                  <a:srgbClr val="FFFFFF"/>
                </a:solidFill>
                <a:latin typeface="Microsoft JhengHei"/>
                <a:cs typeface="Microsoft JhengHei"/>
              </a:rPr>
              <a:t>述</a:t>
            </a:r>
            <a:endParaRPr sz="3600">
              <a:latin typeface="Microsoft JhengHei"/>
              <a:cs typeface="Microsoft JhengHei"/>
            </a:endParaRPr>
          </a:p>
          <a:p>
            <a:pPr marL="12700" marR="462280">
              <a:lnSpc>
                <a:spcPct val="130000"/>
              </a:lnSpc>
              <a:tabLst>
                <a:tab pos="1840864"/>
              </a:tabLst>
            </a:pPr>
            <a:r>
              <a:rPr sz="3600" b="1">
                <a:solidFill>
                  <a:srgbClr val="FFFFFF"/>
                </a:solidFill>
                <a:latin typeface="Microsoft JhengHei"/>
                <a:cs typeface="Microsoft JhengHei"/>
              </a:rPr>
              <a:t>第二</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合同的订立和成</a:t>
            </a:r>
            <a:r>
              <a:rPr sz="3600" b="1" spc="-50">
                <a:solidFill>
                  <a:srgbClr val="FFFFFF"/>
                </a:solidFill>
                <a:latin typeface="Microsoft JhengHei"/>
                <a:cs typeface="Microsoft JhengHei"/>
              </a:rPr>
              <a:t>立</a:t>
            </a:r>
            <a:r>
              <a:rPr sz="3600" b="1">
                <a:solidFill>
                  <a:srgbClr val="FFFFFF"/>
                </a:solidFill>
                <a:latin typeface="Microsoft JhengHei"/>
                <a:cs typeface="Microsoft JhengHei"/>
              </a:rPr>
              <a:t>第三</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合同的效</a:t>
            </a:r>
            <a:r>
              <a:rPr sz="3600" b="1" spc="-50">
                <a:solidFill>
                  <a:srgbClr val="FFFFFF"/>
                </a:solidFill>
                <a:latin typeface="Microsoft JhengHei"/>
                <a:cs typeface="Microsoft JhengHei"/>
              </a:rPr>
              <a:t>力</a:t>
            </a:r>
            <a:endParaRPr sz="3600">
              <a:latin typeface="Microsoft JhengHei"/>
              <a:cs typeface="Microsoft JhengHei"/>
            </a:endParaRPr>
          </a:p>
          <a:p>
            <a:pPr marL="12700">
              <a:lnSpc>
                <a:spcPct val="100000"/>
              </a:lnSpc>
              <a:spcBef>
                <a:spcPts val="1295"/>
              </a:spcBef>
              <a:tabLst>
                <a:tab pos="1840864"/>
              </a:tabLst>
            </a:pPr>
            <a:r>
              <a:rPr sz="3600" b="1">
                <a:solidFill>
                  <a:srgbClr val="FFFFFF"/>
                </a:solidFill>
                <a:latin typeface="Microsoft JhengHei"/>
                <a:cs typeface="Microsoft JhengHei"/>
              </a:rPr>
              <a:t>第四</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合同的履</a:t>
            </a:r>
            <a:r>
              <a:rPr sz="3600" b="1" spc="-50">
                <a:solidFill>
                  <a:srgbClr val="FFFFFF"/>
                </a:solidFill>
                <a:latin typeface="Microsoft JhengHei"/>
                <a:cs typeface="Microsoft JhengHei"/>
              </a:rPr>
              <a:t>行</a:t>
            </a:r>
            <a:endParaRPr sz="3600">
              <a:latin typeface="Microsoft JhengHei"/>
              <a:cs typeface="Microsoft JhengHei"/>
            </a:endParaRPr>
          </a:p>
          <a:p>
            <a:pPr marL="12700" marR="5080">
              <a:lnSpc>
                <a:spcPct val="130000"/>
              </a:lnSpc>
              <a:tabLst>
                <a:tab pos="1840864"/>
              </a:tabLst>
            </a:pPr>
            <a:r>
              <a:rPr sz="3600" b="1">
                <a:solidFill>
                  <a:srgbClr val="FFFFFF"/>
                </a:solidFill>
                <a:latin typeface="Microsoft JhengHei"/>
                <a:cs typeface="Microsoft JhengHei"/>
              </a:rPr>
              <a:t>第五</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合同的变更和转</a:t>
            </a:r>
            <a:r>
              <a:rPr sz="3600" b="1" spc="-50">
                <a:solidFill>
                  <a:srgbClr val="FFFFFF"/>
                </a:solidFill>
                <a:latin typeface="Microsoft JhengHei"/>
                <a:cs typeface="Microsoft JhengHei"/>
              </a:rPr>
              <a:t>让 </a:t>
            </a:r>
            <a:r>
              <a:rPr sz="3600" b="1">
                <a:solidFill>
                  <a:srgbClr val="FFFFFF"/>
                </a:solidFill>
                <a:latin typeface="Microsoft JhengHei"/>
                <a:cs typeface="Microsoft JhengHei"/>
              </a:rPr>
              <a:t>第六</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合同的权利义务终</a:t>
            </a:r>
            <a:r>
              <a:rPr sz="3600" b="1" spc="-50">
                <a:solidFill>
                  <a:srgbClr val="FFFFFF"/>
                </a:solidFill>
                <a:latin typeface="Microsoft JhengHei"/>
                <a:cs typeface="Microsoft JhengHei"/>
              </a:rPr>
              <a:t>止</a:t>
            </a:r>
            <a:r>
              <a:rPr sz="3600" b="1">
                <a:solidFill>
                  <a:srgbClr val="FFFFFF"/>
                </a:solidFill>
                <a:latin typeface="Microsoft JhengHei"/>
                <a:cs typeface="Microsoft JhengHei"/>
              </a:rPr>
              <a:t>第七</a:t>
            </a:r>
            <a:r>
              <a:rPr sz="3600" b="1" spc="-50">
                <a:solidFill>
                  <a:srgbClr val="FFFFFF"/>
                </a:solidFill>
                <a:latin typeface="Microsoft JhengHei"/>
                <a:cs typeface="Microsoft JhengHei"/>
              </a:rPr>
              <a:t>节</a:t>
            </a:r>
            <a:r>
              <a:rPr sz="3600" b="1">
                <a:solidFill>
                  <a:srgbClr val="FFFFFF"/>
                </a:solidFill>
                <a:latin typeface="Microsoft JhengHei"/>
                <a:cs typeface="Microsoft JhengHei"/>
              </a:rPr>
              <a:t>	违约责</a:t>
            </a:r>
            <a:r>
              <a:rPr sz="3600" b="1" spc="-50">
                <a:solidFill>
                  <a:srgbClr val="FFFFFF"/>
                </a:solidFill>
                <a:latin typeface="Microsoft JhengHei"/>
                <a:cs typeface="Microsoft JhengHei"/>
              </a:rPr>
              <a:t>任</a:t>
            </a:r>
            <a:endParaRPr sz="36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670300" y="668972"/>
            <a:ext cx="1803400" cy="452120"/>
          </a:xfrm>
          <a:prstGeom prst="rect">
            <a:avLst/>
          </a:prstGeom>
        </p:spPr>
        <p:txBody>
          <a:bodyPr vert="horz" wrap="square" lIns="0" tIns="12700" rIns="0" bIns="0" rtlCol="0">
            <a:spAutoFit/>
          </a:bodyPr>
          <a:lstStyle/>
          <a:p>
            <a:pPr marL="12700">
              <a:lnSpc>
                <a:spcPct val="100000"/>
              </a:lnSpc>
              <a:spcBef>
                <a:spcPts val="100"/>
              </a:spcBef>
            </a:pPr>
            <a:r>
              <a:rPr sz="2800" spc="-10"/>
              <a:t>第一节概述</a:t>
            </a:r>
            <a:endParaRPr sz="2800"/>
          </a:p>
        </p:txBody>
      </p:sp>
      <p:sp>
        <p:nvSpPr>
          <p:cNvPr id="4" name="object 4"/>
          <p:cNvSpPr txBox="1"/>
          <p:nvPr/>
        </p:nvSpPr>
        <p:spPr>
          <a:xfrm>
            <a:off x="993139" y="6508984"/>
            <a:ext cx="839469"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2023/10/8</a:t>
            </a:r>
            <a:endParaRPr sz="1400">
              <a:latin typeface="Tahoma"/>
              <a:cs typeface="Tahoma"/>
            </a:endParaRP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2</a:t>
            </a:fld>
          </a:p>
        </p:txBody>
      </p:sp>
      <p:sp>
        <p:nvSpPr>
          <p:cNvPr id="6" name="object 6"/>
          <p:cNvSpPr txBox="1"/>
          <p:nvPr/>
        </p:nvSpPr>
        <p:spPr>
          <a:xfrm>
            <a:off x="4082256" y="6540579"/>
            <a:ext cx="736600" cy="203200"/>
          </a:xfrm>
          <a:prstGeom prst="rect">
            <a:avLst/>
          </a:prstGeom>
        </p:spPr>
        <p:txBody>
          <a:bodyPr vert="horz" wrap="square" lIns="0" tIns="0" rIns="0" bIns="0" rtlCol="0">
            <a:spAutoFit/>
          </a:bodyPr>
          <a:lstStyle/>
          <a:p>
            <a:pPr marL="12700">
              <a:lnSpc>
                <a:spcPts val="1585"/>
              </a:lnSpc>
            </a:pPr>
            <a:r>
              <a:rPr sz="1400" spc="-15">
                <a:solidFill>
                  <a:srgbClr val="FFFFFF"/>
                </a:solidFill>
                <a:latin typeface="宋体"/>
                <a:cs typeface="宋体"/>
              </a:rPr>
              <a:t>管理学院</a:t>
            </a:r>
            <a:endParaRPr sz="1400">
              <a:latin typeface="宋体"/>
              <a:cs typeface="宋体"/>
            </a:endParaRPr>
          </a:p>
        </p:txBody>
      </p:sp>
      <p:sp>
        <p:nvSpPr>
          <p:cNvPr id="7" name="object 7"/>
          <p:cNvSpPr txBox="1"/>
          <p:nvPr/>
        </p:nvSpPr>
        <p:spPr>
          <a:xfrm>
            <a:off x="4960144" y="6540579"/>
            <a:ext cx="558800" cy="203200"/>
          </a:xfrm>
          <a:prstGeom prst="rect">
            <a:avLst/>
          </a:prstGeom>
        </p:spPr>
        <p:txBody>
          <a:bodyPr vert="horz" wrap="square" lIns="0" tIns="0" rIns="0" bIns="0" rtlCol="0">
            <a:spAutoFit/>
          </a:bodyPr>
          <a:lstStyle/>
          <a:p>
            <a:pPr marL="12700">
              <a:lnSpc>
                <a:spcPts val="1585"/>
              </a:lnSpc>
            </a:pPr>
            <a:r>
              <a:rPr sz="1400" spc="-20">
                <a:solidFill>
                  <a:srgbClr val="FFFFFF"/>
                </a:solidFill>
                <a:latin typeface="宋体"/>
                <a:cs typeface="宋体"/>
              </a:rPr>
              <a:t>范小华</a:t>
            </a:r>
            <a:endParaRPr sz="1400">
              <a:latin typeface="宋体"/>
              <a:cs typeface="宋体"/>
            </a:endParaRPr>
          </a:p>
        </p:txBody>
      </p:sp>
      <p:sp>
        <p:nvSpPr>
          <p:cNvPr id="3" name="object 3"/>
          <p:cNvSpPr txBox="1"/>
          <p:nvPr/>
        </p:nvSpPr>
        <p:spPr>
          <a:xfrm>
            <a:off x="78740" y="796988"/>
            <a:ext cx="8915400" cy="4975860"/>
          </a:xfrm>
          <a:prstGeom prst="rect">
            <a:avLst/>
          </a:prstGeom>
        </p:spPr>
        <p:txBody>
          <a:bodyPr vert="horz" wrap="square" lIns="0" tIns="97790" rIns="0" bIns="0" rtlCol="0">
            <a:spAutoFit/>
          </a:bodyPr>
          <a:lstStyle/>
          <a:p>
            <a:pPr marL="12700">
              <a:lnSpc>
                <a:spcPct val="100000"/>
              </a:lnSpc>
              <a:spcBef>
                <a:spcPts val="770"/>
              </a:spcBef>
            </a:pPr>
            <a:r>
              <a:rPr sz="2800" b="1" spc="-10">
                <a:solidFill>
                  <a:srgbClr val="FFFFFF"/>
                </a:solidFill>
                <a:latin typeface="Microsoft JhengHei"/>
                <a:cs typeface="Microsoft JhengHei"/>
              </a:rPr>
              <a:t>一、合同概述</a:t>
            </a:r>
            <a:endParaRPr sz="2800">
              <a:latin typeface="Microsoft JhengHei"/>
              <a:cs typeface="Microsoft JhengHei"/>
            </a:endParaRPr>
          </a:p>
          <a:p>
            <a:pPr marL="12700">
              <a:lnSpc>
                <a:spcPct val="100000"/>
              </a:lnSpc>
              <a:spcBef>
                <a:spcPts val="675"/>
              </a:spcBef>
            </a:pPr>
            <a:r>
              <a:rPr sz="2800" b="1">
                <a:solidFill>
                  <a:srgbClr val="FFFFFF"/>
                </a:solidFill>
                <a:latin typeface="Microsoft JhengHei"/>
                <a:cs typeface="Microsoft JhengHei"/>
              </a:rPr>
              <a:t>（一）</a:t>
            </a:r>
            <a:r>
              <a:rPr sz="2800" b="1" spc="-10">
                <a:solidFill>
                  <a:srgbClr val="FFFFFF"/>
                </a:solidFill>
                <a:latin typeface="Microsoft JhengHei"/>
                <a:cs typeface="Microsoft JhengHei"/>
              </a:rPr>
              <a:t>合同的概念</a:t>
            </a:r>
            <a:endParaRPr sz="2800">
              <a:latin typeface="Microsoft JhengHei"/>
              <a:cs typeface="Microsoft JhengHei"/>
            </a:endParaRPr>
          </a:p>
          <a:p>
            <a:pPr marL="354965" marR="5080" indent="-342900">
              <a:lnSpc>
                <a:spcPct val="100000"/>
              </a:lnSpc>
              <a:spcBef>
                <a:spcPts val="670"/>
              </a:spcBef>
            </a:pPr>
            <a:r>
              <a:rPr sz="2800" b="1" spc="-5">
                <a:solidFill>
                  <a:srgbClr val="FFFFFF"/>
                </a:solidFill>
                <a:latin typeface="Microsoft JhengHei"/>
                <a:cs typeface="Microsoft JhengHei"/>
              </a:rPr>
              <a:t>合同是平等主体的自然人、法人、其他组织之间设立、变变更、终止民事权利义务关系的协议。</a:t>
            </a:r>
            <a:endParaRPr sz="2800">
              <a:latin typeface="Microsoft JhengHei"/>
              <a:cs typeface="Microsoft JhengHei"/>
            </a:endParaRPr>
          </a:p>
          <a:p>
            <a:pPr marL="354965" marR="5080" indent="-342900">
              <a:lnSpc>
                <a:spcPct val="100000"/>
              </a:lnSpc>
              <a:spcBef>
                <a:spcPts val="670"/>
              </a:spcBef>
            </a:pPr>
            <a:r>
              <a:rPr sz="2800" b="1" spc="-5">
                <a:solidFill>
                  <a:srgbClr val="FFFFFF"/>
                </a:solidFill>
                <a:latin typeface="Microsoft JhengHei"/>
                <a:cs typeface="Microsoft JhengHei"/>
              </a:rPr>
              <a:t>婚姻、收养、监护等有关身份关系的协议，适用其他法律</a:t>
            </a:r>
            <a:r>
              <a:rPr sz="2800" b="1" spc="-10">
                <a:solidFill>
                  <a:srgbClr val="FFFFFF"/>
                </a:solidFill>
                <a:latin typeface="Microsoft JhengHei"/>
                <a:cs typeface="Microsoft JhengHei"/>
              </a:rPr>
              <a:t>律的规定。</a:t>
            </a:r>
            <a:endParaRPr sz="2800">
              <a:latin typeface="Microsoft JhengHei"/>
              <a:cs typeface="Microsoft JhengHei"/>
            </a:endParaRPr>
          </a:p>
          <a:p>
            <a:pPr marL="12700">
              <a:lnSpc>
                <a:spcPct val="100000"/>
              </a:lnSpc>
              <a:spcBef>
                <a:spcPts val="675"/>
              </a:spcBef>
            </a:pPr>
            <a:r>
              <a:rPr sz="2800" b="1">
                <a:solidFill>
                  <a:srgbClr val="FFFFFF"/>
                </a:solidFill>
                <a:latin typeface="Microsoft JhengHei"/>
                <a:cs typeface="Microsoft JhengHei"/>
              </a:rPr>
              <a:t>（二）</a:t>
            </a:r>
            <a:r>
              <a:rPr sz="2800" b="1" spc="-10">
                <a:solidFill>
                  <a:srgbClr val="FFFFFF"/>
                </a:solidFill>
                <a:latin typeface="Microsoft JhengHei"/>
                <a:cs typeface="Microsoft JhengHei"/>
              </a:rPr>
              <a:t>合同法律关系</a:t>
            </a:r>
            <a:endParaRPr sz="2800">
              <a:latin typeface="Microsoft JhengHei"/>
              <a:cs typeface="Microsoft JhengHei"/>
            </a:endParaRPr>
          </a:p>
          <a:p>
            <a:pPr marL="546735" indent="-534035">
              <a:lnSpc>
                <a:spcPct val="100000"/>
              </a:lnSpc>
              <a:spcBef>
                <a:spcPts val="670"/>
              </a:spcBef>
              <a:buSzPct val="96428"/>
              <a:buAutoNum type="arabicPeriod"/>
              <a:tabLst>
                <a:tab pos="546735"/>
              </a:tabLst>
            </a:pPr>
            <a:r>
              <a:rPr sz="2800" b="1" spc="-50">
                <a:solidFill>
                  <a:srgbClr val="FFFFFF"/>
                </a:solidFill>
                <a:latin typeface="Microsoft JhengHei"/>
                <a:cs typeface="Microsoft JhengHei"/>
              </a:rPr>
              <a:t>合同法律关系的构成——</a:t>
            </a:r>
            <a:r>
              <a:rPr sz="2800" b="1" spc="-10">
                <a:solidFill>
                  <a:srgbClr val="FFFFFF"/>
                </a:solidFill>
                <a:latin typeface="Microsoft JhengHei"/>
                <a:cs typeface="Microsoft JhengHei"/>
              </a:rPr>
              <a:t>主体、内容、客体</a:t>
            </a:r>
            <a:endParaRPr sz="2800">
              <a:latin typeface="Microsoft JhengHei"/>
              <a:cs typeface="Microsoft JhengHei"/>
            </a:endParaRPr>
          </a:p>
          <a:p>
            <a:pPr marL="546735" indent="-534035">
              <a:lnSpc>
                <a:spcPct val="100000"/>
              </a:lnSpc>
              <a:spcBef>
                <a:spcPts val="675"/>
              </a:spcBef>
              <a:buSzPct val="96428"/>
              <a:buAutoNum type="arabicPeriod"/>
              <a:tabLst>
                <a:tab pos="546735"/>
              </a:tabLst>
            </a:pPr>
            <a:r>
              <a:rPr sz="2800" b="1">
                <a:solidFill>
                  <a:srgbClr val="FFFFFF"/>
                </a:solidFill>
                <a:latin typeface="Microsoft JhengHei"/>
                <a:cs typeface="Microsoft JhengHei"/>
              </a:rPr>
              <a:t>合同法律关系的相对性（含义、例外</a:t>
            </a:r>
            <a:r>
              <a:rPr sz="2800" b="1" spc="-50">
                <a:solidFill>
                  <a:srgbClr val="FFFFFF"/>
                </a:solidFill>
                <a:latin typeface="Microsoft JhengHei"/>
                <a:cs typeface="Microsoft JhengHei"/>
              </a:rPr>
              <a:t>）</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（三）</a:t>
            </a:r>
            <a:r>
              <a:rPr sz="2800" b="1" spc="-10">
                <a:solidFill>
                  <a:srgbClr val="FFFFFF"/>
                </a:solidFill>
                <a:latin typeface="Microsoft JhengHei"/>
                <a:cs typeface="Microsoft JhengHei"/>
              </a:rPr>
              <a:t>合同的分类</a:t>
            </a:r>
            <a:endParaRPr sz="28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16940" y="440372"/>
            <a:ext cx="4823460" cy="665480"/>
          </a:xfrm>
          <a:prstGeom prst="rect">
            <a:avLst/>
          </a:prstGeom>
        </p:spPr>
        <p:txBody>
          <a:bodyPr vert="horz" wrap="square" lIns="0" tIns="12700" rIns="0" bIns="0" rtlCol="0">
            <a:spAutoFit/>
          </a:bodyPr>
          <a:lstStyle/>
          <a:p>
            <a:pPr marL="2498725">
              <a:lnSpc>
                <a:spcPts val="2520"/>
              </a:lnSpc>
              <a:spcBef>
                <a:spcPts val="100"/>
              </a:spcBef>
              <a:tabLst>
                <a:tab pos="4454525"/>
              </a:tabLst>
            </a:pPr>
            <a:r>
              <a:rPr sz="2800"/>
              <a:t>第一节</a:t>
            </a:r>
            <a:r>
              <a:rPr sz="2800" spc="-50"/>
              <a:t>概</a:t>
            </a:r>
            <a:r>
              <a:rPr sz="2800"/>
              <a:t>	</a:t>
            </a:r>
            <a:r>
              <a:rPr sz="2800" spc="-50"/>
              <a:t>述</a:t>
            </a:r>
            <a:endParaRPr sz="2800"/>
          </a:p>
          <a:p>
            <a:pPr marL="12700">
              <a:lnSpc>
                <a:spcPts val="2520"/>
              </a:lnSpc>
            </a:pPr>
            <a:r>
              <a:rPr sz="2800" spc="-10"/>
              <a:t>二、合同法概述</a:t>
            </a:r>
            <a:endParaRPr sz="2800"/>
          </a:p>
        </p:txBody>
      </p:sp>
      <p:sp>
        <p:nvSpPr>
          <p:cNvPr id="3" name="object 3"/>
          <p:cNvSpPr txBox="1"/>
          <p:nvPr/>
        </p:nvSpPr>
        <p:spPr>
          <a:xfrm>
            <a:off x="916940" y="1080452"/>
            <a:ext cx="5003800" cy="5146040"/>
          </a:xfrm>
          <a:prstGeom prst="rect">
            <a:avLst/>
          </a:prstGeom>
        </p:spPr>
        <p:txBody>
          <a:bodyPr vert="horz" wrap="square" lIns="0" tIns="97790" rIns="0" bIns="0" rtlCol="0">
            <a:spAutoFit/>
          </a:bodyPr>
          <a:lstStyle/>
          <a:p>
            <a:pPr marL="12700">
              <a:lnSpc>
                <a:spcPct val="100000"/>
              </a:lnSpc>
              <a:spcBef>
                <a:spcPts val="770"/>
              </a:spcBef>
            </a:pPr>
            <a:r>
              <a:rPr sz="2800" b="1">
                <a:solidFill>
                  <a:srgbClr val="FFFFFF"/>
                </a:solidFill>
                <a:latin typeface="Microsoft JhengHei"/>
                <a:cs typeface="Microsoft JhengHei"/>
              </a:rPr>
              <a:t>（一）</a:t>
            </a:r>
            <a:r>
              <a:rPr sz="2800" b="1" spc="-5">
                <a:solidFill>
                  <a:srgbClr val="FFFFFF"/>
                </a:solidFill>
                <a:latin typeface="Microsoft JhengHei"/>
                <a:cs typeface="Microsoft JhengHei"/>
              </a:rPr>
              <a:t>合同法的概念和立法目的</a:t>
            </a:r>
            <a:endParaRPr sz="2800">
              <a:latin typeface="Microsoft JhengHei"/>
              <a:cs typeface="Microsoft JhengHei"/>
            </a:endParaRPr>
          </a:p>
          <a:p>
            <a:pPr marL="12700" marR="1071880">
              <a:lnSpc>
                <a:spcPct val="120000"/>
              </a:lnSpc>
            </a:pPr>
            <a:r>
              <a:rPr sz="2800" b="1">
                <a:solidFill>
                  <a:srgbClr val="FFFFFF"/>
                </a:solidFill>
                <a:latin typeface="Microsoft JhengHei"/>
                <a:cs typeface="Microsoft JhengHei"/>
              </a:rPr>
              <a:t>（二）</a:t>
            </a:r>
            <a:r>
              <a:rPr sz="2800" b="1" spc="-10">
                <a:solidFill>
                  <a:srgbClr val="FFFFFF"/>
                </a:solidFill>
                <a:latin typeface="Microsoft JhengHei"/>
                <a:cs typeface="Microsoft JhengHei"/>
              </a:rPr>
              <a:t>合同法的基本原则</a:t>
            </a:r>
            <a:r>
              <a:rPr sz="2800" b="1" spc="-50">
                <a:solidFill>
                  <a:srgbClr val="FFFFFF"/>
                </a:solidFill>
                <a:latin typeface="Microsoft JhengHei"/>
                <a:cs typeface="Microsoft JhengHei"/>
              </a:rPr>
              <a:t> </a:t>
            </a:r>
            <a:r>
              <a:rPr sz="2800" b="1" spc="-150">
                <a:solidFill>
                  <a:srgbClr val="FFFFFF"/>
                </a:solidFill>
                <a:latin typeface="Microsoft JhengHei"/>
                <a:cs typeface="Microsoft JhengHei"/>
              </a:rPr>
              <a:t>1</a:t>
            </a:r>
            <a:r>
              <a:rPr sz="2800" b="1" spc="-45">
                <a:solidFill>
                  <a:srgbClr val="FFFFFF"/>
                </a:solidFill>
                <a:latin typeface="Microsoft JhengHei"/>
                <a:cs typeface="Microsoft JhengHei"/>
              </a:rPr>
              <a:t>．平等原则</a:t>
            </a:r>
            <a:endParaRPr sz="2800">
              <a:latin typeface="Microsoft JhengHei"/>
              <a:cs typeface="Microsoft JhengHei"/>
            </a:endParaRPr>
          </a:p>
          <a:p>
            <a:pPr marL="546735" indent="-534035">
              <a:lnSpc>
                <a:spcPct val="100000"/>
              </a:lnSpc>
              <a:spcBef>
                <a:spcPts val="675"/>
              </a:spcBef>
              <a:buSzPct val="96428"/>
              <a:buAutoNum type="arabicPeriod" startAt="2"/>
              <a:tabLst>
                <a:tab pos="546735"/>
              </a:tabLst>
            </a:pPr>
            <a:r>
              <a:rPr sz="2800" b="1" spc="-15">
                <a:solidFill>
                  <a:srgbClr val="FFFFFF"/>
                </a:solidFill>
                <a:latin typeface="Microsoft JhengHei"/>
                <a:cs typeface="Microsoft JhengHei"/>
              </a:rPr>
              <a:t>自愿原则</a:t>
            </a:r>
            <a:endParaRPr sz="2800">
              <a:latin typeface="Microsoft JhengHei"/>
              <a:cs typeface="Microsoft JhengHei"/>
            </a:endParaRPr>
          </a:p>
          <a:p>
            <a:pPr marL="546735" indent="-534035">
              <a:lnSpc>
                <a:spcPct val="100000"/>
              </a:lnSpc>
              <a:spcBef>
                <a:spcPts val="670"/>
              </a:spcBef>
              <a:buSzPct val="96428"/>
              <a:buAutoNum type="arabicPeriod" startAt="2"/>
              <a:tabLst>
                <a:tab pos="546735"/>
              </a:tabLst>
            </a:pPr>
            <a:r>
              <a:rPr sz="2800" b="1" spc="-15">
                <a:solidFill>
                  <a:srgbClr val="FFFFFF"/>
                </a:solidFill>
                <a:latin typeface="Microsoft JhengHei"/>
                <a:cs typeface="Microsoft JhengHei"/>
              </a:rPr>
              <a:t>公平原则</a:t>
            </a:r>
            <a:endParaRPr sz="2800">
              <a:latin typeface="Microsoft JhengHei"/>
              <a:cs typeface="Microsoft JhengHei"/>
            </a:endParaRPr>
          </a:p>
          <a:p>
            <a:pPr marL="546735" indent="-534035">
              <a:lnSpc>
                <a:spcPct val="100000"/>
              </a:lnSpc>
              <a:spcBef>
                <a:spcPts val="670"/>
              </a:spcBef>
              <a:buSzPct val="96428"/>
              <a:buAutoNum type="arabicPeriod" startAt="2"/>
              <a:tabLst>
                <a:tab pos="546735"/>
              </a:tabLst>
            </a:pPr>
            <a:r>
              <a:rPr sz="2800" b="1" spc="-10">
                <a:solidFill>
                  <a:srgbClr val="FFFFFF"/>
                </a:solidFill>
                <a:latin typeface="Microsoft JhengHei"/>
                <a:cs typeface="Microsoft JhengHei"/>
              </a:rPr>
              <a:t>诚实信用原则</a:t>
            </a:r>
            <a:endParaRPr sz="2800">
              <a:latin typeface="Microsoft JhengHei"/>
              <a:cs typeface="Microsoft JhengHei"/>
            </a:endParaRPr>
          </a:p>
          <a:p>
            <a:pPr marL="546735" indent="-534035">
              <a:lnSpc>
                <a:spcPct val="100000"/>
              </a:lnSpc>
              <a:spcBef>
                <a:spcPts val="675"/>
              </a:spcBef>
              <a:buSzPct val="96428"/>
              <a:buAutoNum type="arabicPeriod" startAt="2"/>
              <a:tabLst>
                <a:tab pos="546735"/>
              </a:tabLst>
            </a:pPr>
            <a:r>
              <a:rPr sz="2800" b="1" spc="-15">
                <a:solidFill>
                  <a:srgbClr val="FFFFFF"/>
                </a:solidFill>
                <a:latin typeface="Microsoft JhengHei"/>
                <a:cs typeface="Microsoft JhengHei"/>
              </a:rPr>
              <a:t>合法原则</a:t>
            </a:r>
            <a:endParaRPr sz="2800">
              <a:latin typeface="Microsoft JhengHei"/>
              <a:cs typeface="Microsoft JhengHei"/>
            </a:endParaRPr>
          </a:p>
          <a:p>
            <a:pPr marL="546735" indent="-534035">
              <a:lnSpc>
                <a:spcPct val="100000"/>
              </a:lnSpc>
              <a:spcBef>
                <a:spcPts val="670"/>
              </a:spcBef>
              <a:buSzPct val="96428"/>
              <a:buAutoNum type="arabicPeriod" startAt="2"/>
              <a:tabLst>
                <a:tab pos="546735"/>
              </a:tabLst>
            </a:pPr>
            <a:r>
              <a:rPr sz="2800" b="1" spc="-10">
                <a:solidFill>
                  <a:srgbClr val="FFFFFF"/>
                </a:solidFill>
                <a:latin typeface="Microsoft JhengHei"/>
                <a:cs typeface="Microsoft JhengHei"/>
              </a:rPr>
              <a:t>法律约束力原则</a:t>
            </a:r>
            <a:endParaRPr sz="2800">
              <a:latin typeface="Microsoft JhengHei"/>
              <a:cs typeface="Microsoft JhengHei"/>
            </a:endParaRPr>
          </a:p>
          <a:p>
            <a:pPr marL="12700" marR="182880">
              <a:lnSpc>
                <a:spcPct val="120000"/>
              </a:lnSpc>
            </a:pPr>
            <a:r>
              <a:rPr sz="2800" b="1">
                <a:solidFill>
                  <a:srgbClr val="FFFFFF"/>
                </a:solidFill>
                <a:latin typeface="Microsoft JhengHei"/>
                <a:cs typeface="Microsoft JhengHei"/>
              </a:rPr>
              <a:t>（三）</a:t>
            </a:r>
            <a:r>
              <a:rPr sz="2800" b="1" spc="-10">
                <a:solidFill>
                  <a:srgbClr val="FFFFFF"/>
                </a:solidFill>
                <a:latin typeface="Microsoft JhengHei"/>
                <a:cs typeface="Microsoft JhengHei"/>
              </a:rPr>
              <a:t>合同法的历史沿革</a:t>
            </a:r>
            <a:r>
              <a:rPr sz="2800" b="1" spc="700">
                <a:solidFill>
                  <a:srgbClr val="FFFFFF"/>
                </a:solidFill>
                <a:latin typeface="Microsoft JhengHei"/>
                <a:cs typeface="Microsoft JhengHei"/>
              </a:rPr>
              <a:t>   </a:t>
            </a:r>
            <a:r>
              <a:rPr sz="2800" b="1" spc="-150">
                <a:solidFill>
                  <a:srgbClr val="FFFFFF"/>
                </a:solidFill>
                <a:latin typeface="Microsoft JhengHei"/>
                <a:cs typeface="Microsoft JhengHei"/>
              </a:rPr>
              <a:t>1</a:t>
            </a:r>
            <a:r>
              <a:rPr sz="2800" b="1" spc="-35">
                <a:solidFill>
                  <a:srgbClr val="FFFFFF"/>
                </a:solidFill>
                <a:latin typeface="Microsoft JhengHei"/>
                <a:cs typeface="Microsoft JhengHei"/>
              </a:rPr>
              <a:t>．西方国家合同法的历史沿革</a:t>
            </a:r>
            <a:endParaRPr sz="2800">
              <a:latin typeface="Microsoft JhengHei"/>
              <a:cs typeface="Microsoft JhengHei"/>
            </a:endParaRPr>
          </a:p>
        </p:txBody>
      </p:sp>
      <p:sp>
        <p:nvSpPr>
          <p:cNvPr id="4" name="object 4"/>
          <p:cNvSpPr txBox="1"/>
          <p:nvPr/>
        </p:nvSpPr>
        <p:spPr>
          <a:xfrm>
            <a:off x="891540" y="6286437"/>
            <a:ext cx="3098800" cy="452120"/>
          </a:xfrm>
          <a:prstGeom prst="rect">
            <a:avLst/>
          </a:prstGeom>
        </p:spPr>
        <p:txBody>
          <a:bodyPr vert="horz" wrap="square" lIns="0" tIns="12700" rIns="0" bIns="0" rtlCol="0">
            <a:spAutoFit/>
          </a:bodyPr>
          <a:lstStyle/>
          <a:p>
            <a:pPr marL="38100">
              <a:lnSpc>
                <a:spcPct val="100000"/>
              </a:lnSpc>
              <a:spcBef>
                <a:spcPts val="100"/>
              </a:spcBef>
            </a:pPr>
            <a:r>
              <a:rPr sz="2800" b="1" spc="-990">
                <a:solidFill>
                  <a:srgbClr val="FFFFFF"/>
                </a:solidFill>
                <a:latin typeface="Microsoft JhengHei"/>
                <a:cs typeface="Microsoft JhengHei"/>
              </a:rPr>
              <a:t>2</a:t>
            </a:r>
            <a:r>
              <a:rPr sz="2100" spc="-44" baseline="-13888">
                <a:solidFill>
                  <a:srgbClr val="FFFFFF"/>
                </a:solidFill>
                <a:latin typeface="Tahoma"/>
                <a:cs typeface="Tahoma"/>
              </a:rPr>
              <a:t>2</a:t>
            </a:r>
            <a:r>
              <a:rPr sz="2100" spc="-1132" baseline="-13888">
                <a:solidFill>
                  <a:srgbClr val="FFFFFF"/>
                </a:solidFill>
                <a:latin typeface="Tahoma"/>
                <a:cs typeface="Tahoma"/>
              </a:rPr>
              <a:t>0</a:t>
            </a:r>
            <a:r>
              <a:rPr sz="2800" b="1" spc="-2100">
                <a:solidFill>
                  <a:srgbClr val="FFFFFF"/>
                </a:solidFill>
                <a:latin typeface="Microsoft JhengHei"/>
                <a:cs typeface="Microsoft JhengHei"/>
              </a:rPr>
              <a:t>．</a:t>
            </a:r>
            <a:r>
              <a:rPr sz="2100" spc="-44" baseline="-13888">
                <a:solidFill>
                  <a:srgbClr val="FFFFFF"/>
                </a:solidFill>
                <a:latin typeface="Tahoma"/>
                <a:cs typeface="Tahoma"/>
              </a:rPr>
              <a:t>23/</a:t>
            </a:r>
            <a:r>
              <a:rPr sz="2100" spc="-1170" baseline="-13888">
                <a:solidFill>
                  <a:srgbClr val="FFFFFF"/>
                </a:solidFill>
                <a:latin typeface="Tahoma"/>
                <a:cs typeface="Tahoma"/>
              </a:rPr>
              <a:t>3</a:t>
            </a:r>
            <a:r>
              <a:rPr sz="2800" b="1" spc="-2055">
                <a:solidFill>
                  <a:srgbClr val="FFFFFF"/>
                </a:solidFill>
                <a:latin typeface="Microsoft JhengHei"/>
                <a:cs typeface="Microsoft JhengHei"/>
              </a:rPr>
              <a:t>我</a:t>
            </a:r>
            <a:r>
              <a:rPr sz="2100" baseline="-13888">
                <a:solidFill>
                  <a:srgbClr val="FFFFFF"/>
                </a:solidFill>
                <a:latin typeface="Tahoma"/>
                <a:cs typeface="Tahoma"/>
              </a:rPr>
              <a:t>/8</a:t>
            </a:r>
            <a:r>
              <a:rPr sz="2100" spc="562" baseline="-13888">
                <a:solidFill>
                  <a:srgbClr val="FFFFFF"/>
                </a:solidFill>
                <a:latin typeface="Tahoma"/>
                <a:cs typeface="Tahoma"/>
              </a:rPr>
              <a:t> </a:t>
            </a:r>
            <a:r>
              <a:rPr sz="2800" b="1" spc="-10">
                <a:solidFill>
                  <a:srgbClr val="FFFFFF"/>
                </a:solidFill>
                <a:latin typeface="Microsoft JhengHei"/>
                <a:cs typeface="Microsoft JhengHei"/>
              </a:rPr>
              <a:t>国的合同立法</a:t>
            </a:r>
            <a:endParaRPr sz="2800">
              <a:latin typeface="Microsoft JhengHei"/>
              <a:cs typeface="Microsoft JhengHei"/>
            </a:endParaRPr>
          </a:p>
        </p:txBody>
      </p:sp>
      <p:sp>
        <p:nvSpPr>
          <p:cNvPr id="5" name="object 5"/>
          <p:cNvSpPr txBox="1"/>
          <p:nvPr/>
        </p:nvSpPr>
        <p:spPr>
          <a:xfrm>
            <a:off x="8485599" y="6509070"/>
            <a:ext cx="122555"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FFFFFF"/>
                </a:solidFill>
                <a:latin typeface="Tahoma"/>
                <a:cs typeface="Tahoma"/>
              </a:rPr>
              <a:t>3</a:t>
            </a:r>
            <a:endParaRPr sz="1400">
              <a:latin typeface="Tahoma"/>
              <a:cs typeface="Tahoma"/>
            </a:endParaRPr>
          </a:p>
        </p:txBody>
      </p:sp>
      <p:sp>
        <p:nvSpPr>
          <p:cNvPr id="6" name="object 6"/>
          <p:cNvSpPr txBox="1"/>
          <p:nvPr/>
        </p:nvSpPr>
        <p:spPr>
          <a:xfrm>
            <a:off x="4165600" y="6515575"/>
            <a:ext cx="1270000" cy="238760"/>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宋体"/>
                <a:cs typeface="宋体"/>
              </a:rPr>
              <a:t>管理学院范小华</a:t>
            </a:r>
            <a:endParaRPr sz="14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90800" y="668972"/>
            <a:ext cx="4114800" cy="452120"/>
          </a:xfrm>
          <a:prstGeom prst="rect">
            <a:avLst/>
          </a:prstGeom>
        </p:spPr>
        <p:txBody>
          <a:bodyPr vert="horz" wrap="square" lIns="0" tIns="12700" rIns="0" bIns="0" rtlCol="0">
            <a:spAutoFit/>
          </a:bodyPr>
          <a:lstStyle/>
          <a:p>
            <a:pPr marL="12700">
              <a:lnSpc>
                <a:spcPct val="100000"/>
              </a:lnSpc>
              <a:spcBef>
                <a:spcPts val="100"/>
              </a:spcBef>
              <a:tabLst>
                <a:tab pos="1256665"/>
              </a:tabLst>
            </a:pPr>
            <a:r>
              <a:rPr sz="2800"/>
              <a:t>第二</a:t>
            </a:r>
            <a:r>
              <a:rPr sz="2800" spc="-50"/>
              <a:t>节</a:t>
            </a:r>
            <a:r>
              <a:rPr sz="2800"/>
              <a:t>	合同的订立和成</a:t>
            </a:r>
            <a:r>
              <a:rPr sz="2800" spc="-50"/>
              <a:t>立</a:t>
            </a:r>
            <a:endParaRPr sz="2800"/>
          </a:p>
        </p:txBody>
      </p:sp>
      <p:sp>
        <p:nvSpPr>
          <p:cNvPr id="3" name="object 3"/>
          <p:cNvSpPr txBox="1"/>
          <p:nvPr/>
        </p:nvSpPr>
        <p:spPr>
          <a:xfrm>
            <a:off x="231140" y="1177988"/>
            <a:ext cx="6426200" cy="3609975"/>
          </a:xfrm>
          <a:prstGeom prst="rect">
            <a:avLst/>
          </a:prstGeom>
        </p:spPr>
        <p:txBody>
          <a:bodyPr vert="horz" wrap="square" lIns="0" tIns="12700" rIns="0" bIns="0" rtlCol="0">
            <a:spAutoFit/>
          </a:bodyPr>
          <a:lstStyle/>
          <a:p>
            <a:pPr marL="12700" marR="3206115">
              <a:lnSpc>
                <a:spcPct val="120000"/>
              </a:lnSpc>
              <a:spcBef>
                <a:spcPts val="100"/>
              </a:spcBef>
            </a:pPr>
            <a:r>
              <a:rPr sz="2800" b="1" spc="-10">
                <a:solidFill>
                  <a:srgbClr val="FFFFFF"/>
                </a:solidFill>
                <a:latin typeface="Microsoft JhengHei"/>
                <a:cs typeface="Microsoft JhengHei"/>
              </a:rPr>
              <a:t>一、合同订立的概念二、订立合同的主体</a:t>
            </a:r>
            <a:endParaRPr sz="2800">
              <a:latin typeface="Microsoft JhengHei"/>
              <a:cs typeface="Microsoft JhengHei"/>
            </a:endParaRPr>
          </a:p>
          <a:p>
            <a:pPr marL="12700" marR="5080">
              <a:lnSpc>
                <a:spcPct val="120000"/>
              </a:lnSpc>
            </a:pPr>
            <a:r>
              <a:rPr sz="2800" b="1">
                <a:solidFill>
                  <a:srgbClr val="FFFFFF"/>
                </a:solidFill>
                <a:latin typeface="Microsoft JhengHei"/>
                <a:cs typeface="Microsoft JhengHei"/>
              </a:rPr>
              <a:t>三、合同的形式（讨论：停车场丢车案</a:t>
            </a:r>
            <a:r>
              <a:rPr sz="2800" b="1" spc="-50">
                <a:solidFill>
                  <a:srgbClr val="FFFFFF"/>
                </a:solidFill>
                <a:latin typeface="Microsoft JhengHei"/>
                <a:cs typeface="Microsoft JhengHei"/>
              </a:rPr>
              <a:t>）</a:t>
            </a:r>
            <a:r>
              <a:rPr sz="2800" b="1" spc="-10">
                <a:solidFill>
                  <a:srgbClr val="FFFFFF"/>
                </a:solidFill>
                <a:latin typeface="Microsoft JhengHei"/>
                <a:cs typeface="Microsoft JhengHei"/>
              </a:rPr>
              <a:t>四、合同的条款</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（一）</a:t>
            </a:r>
            <a:r>
              <a:rPr sz="2800" b="1" spc="-10">
                <a:solidFill>
                  <a:srgbClr val="FFFFFF"/>
                </a:solidFill>
                <a:latin typeface="Microsoft JhengHei"/>
                <a:cs typeface="Microsoft JhengHei"/>
              </a:rPr>
              <a:t>合同的一般条款</a:t>
            </a:r>
            <a:endParaRPr sz="2800">
              <a:latin typeface="Microsoft JhengHei"/>
              <a:cs typeface="Microsoft JhengHei"/>
            </a:endParaRPr>
          </a:p>
          <a:p>
            <a:pPr marL="12700" marR="361315">
              <a:lnSpc>
                <a:spcPct val="120000"/>
              </a:lnSpc>
            </a:pPr>
            <a:r>
              <a:rPr sz="2800" b="1">
                <a:solidFill>
                  <a:srgbClr val="FFFFFF"/>
                </a:solidFill>
                <a:latin typeface="Microsoft JhengHei"/>
                <a:cs typeface="Microsoft JhengHei"/>
              </a:rPr>
              <a:t>（二）合同的格式条款（概念、规制</a:t>
            </a:r>
            <a:r>
              <a:rPr sz="2800" b="1" spc="-50">
                <a:solidFill>
                  <a:srgbClr val="FFFFFF"/>
                </a:solidFill>
                <a:latin typeface="Microsoft JhengHei"/>
                <a:cs typeface="Microsoft JhengHei"/>
              </a:rPr>
              <a:t>）</a:t>
            </a:r>
            <a:r>
              <a:rPr sz="2800" b="1" spc="-45">
                <a:solidFill>
                  <a:srgbClr val="FFFFFF"/>
                </a:solidFill>
                <a:latin typeface="Microsoft JhengHei"/>
                <a:cs typeface="Microsoft JhengHei"/>
              </a:rPr>
              <a:t>五、合同的订立的程序——</a:t>
            </a:r>
            <a:r>
              <a:rPr sz="2800" b="1" spc="-10">
                <a:solidFill>
                  <a:srgbClr val="FFFFFF"/>
                </a:solidFill>
                <a:latin typeface="Microsoft JhengHei"/>
                <a:cs typeface="Microsoft JhengHei"/>
              </a:rPr>
              <a:t>要约和承诺</a:t>
            </a:r>
            <a:endParaRPr sz="2800">
              <a:latin typeface="Microsoft JhengHei"/>
              <a:cs typeface="Microsoft JhengHei"/>
            </a:endParaRPr>
          </a:p>
        </p:txBody>
      </p:sp>
      <p:grpSp>
        <p:nvGrpSpPr>
          <p:cNvPr id="4" name="object 4"/>
          <p:cNvGrpSpPr/>
          <p:nvPr/>
        </p:nvGrpSpPr>
        <p:grpSpPr>
          <a:xfrm>
            <a:off x="5148262" y="6165850"/>
            <a:ext cx="431800" cy="431800"/>
            <a:chOff x="5148262" y="6165850"/>
            <a:chExt cx="431800" cy="431800"/>
          </a:xfrm>
        </p:grpSpPr>
        <p:sp>
          <p:nvSpPr>
            <p:cNvPr id="5" name="object 5"/>
            <p:cNvSpPr/>
            <p:nvPr/>
          </p:nvSpPr>
          <p:spPr>
            <a:xfrm>
              <a:off x="5148262" y="6165850"/>
              <a:ext cx="431800" cy="431800"/>
            </a:xfrm>
            <a:custGeom>
              <a:rect l="l" t="t" r="r" b="b"/>
              <a:pathLst>
                <a:path w="431800" h="431800">
                  <a:moveTo>
                    <a:pt x="431800" y="431800"/>
                  </a:moveTo>
                  <a:lnTo>
                    <a:pt x="0" y="431800"/>
                  </a:lnTo>
                  <a:lnTo>
                    <a:pt x="0" y="0"/>
                  </a:lnTo>
                  <a:lnTo>
                    <a:pt x="431800" y="0"/>
                  </a:lnTo>
                  <a:lnTo>
                    <a:pt x="431800" y="53975"/>
                  </a:lnTo>
                  <a:lnTo>
                    <a:pt x="53975" y="53975"/>
                  </a:lnTo>
                  <a:lnTo>
                    <a:pt x="53975" y="377825"/>
                  </a:lnTo>
                  <a:lnTo>
                    <a:pt x="431800" y="377825"/>
                  </a:lnTo>
                  <a:lnTo>
                    <a:pt x="431800" y="431800"/>
                  </a:lnTo>
                  <a:close/>
                </a:path>
                <a:path w="431800" h="431800">
                  <a:moveTo>
                    <a:pt x="431800" y="377825"/>
                  </a:moveTo>
                  <a:lnTo>
                    <a:pt x="53975" y="377825"/>
                  </a:lnTo>
                  <a:lnTo>
                    <a:pt x="377825" y="215900"/>
                  </a:lnTo>
                  <a:lnTo>
                    <a:pt x="53975" y="53975"/>
                  </a:lnTo>
                  <a:lnTo>
                    <a:pt x="431800" y="53975"/>
                  </a:lnTo>
                  <a:lnTo>
                    <a:pt x="431800" y="377825"/>
                  </a:lnTo>
                  <a:close/>
                </a:path>
              </a:pathLst>
            </a:custGeom>
            <a:solidFill>
              <a:srgbClr val="66FFFF"/>
            </a:solidFill>
          </p:spPr>
          <p:txBody>
            <a:bodyPr wrap="square" lIns="0" tIns="0" rIns="0" bIns="0" rtlCol="0"/>
            <a:lstStyle/>
            <a:p/>
          </p:txBody>
        </p:sp>
        <p:sp>
          <p:nvSpPr>
            <p:cNvPr id="6" name="object 6"/>
            <p:cNvSpPr/>
            <p:nvPr/>
          </p:nvSpPr>
          <p:spPr>
            <a:xfrm>
              <a:off x="5202237" y="6219825"/>
              <a:ext cx="323850" cy="323850"/>
            </a:xfrm>
            <a:custGeom>
              <a:rect l="l" t="t" r="r" b="b"/>
              <a:pathLst>
                <a:path w="323850" h="323850">
                  <a:moveTo>
                    <a:pt x="0" y="323850"/>
                  </a:moveTo>
                  <a:lnTo>
                    <a:pt x="0" y="0"/>
                  </a:lnTo>
                  <a:lnTo>
                    <a:pt x="323850" y="161925"/>
                  </a:lnTo>
                  <a:lnTo>
                    <a:pt x="0" y="323850"/>
                  </a:lnTo>
                  <a:close/>
                </a:path>
              </a:pathLst>
            </a:custGeom>
            <a:solidFill>
              <a:srgbClr val="3D9999"/>
            </a:solidFill>
          </p:spPr>
          <p:txBody>
            <a:bodyPr wrap="square" lIns="0" tIns="0" rIns="0" bIns="0" rtlCol="0"/>
            <a:lstStyle/>
            <a:p/>
          </p:txBody>
        </p:sp>
      </p:grpSp>
      <p:sp>
        <p:nvSpPr>
          <p:cNvPr id="7" name="object 7"/>
          <p:cNvSpPr txBox="1"/>
          <p:nvPr/>
        </p:nvSpPr>
        <p:spPr>
          <a:xfrm>
            <a:off x="226644" y="5282184"/>
            <a:ext cx="3276600" cy="1466215"/>
          </a:xfrm>
          <a:prstGeom prst="rect">
            <a:avLst/>
          </a:prstGeom>
        </p:spPr>
        <p:txBody>
          <a:bodyPr vert="horz" wrap="square" lIns="0" tIns="12700" rIns="0" bIns="0" rtlCol="0">
            <a:spAutoFit/>
          </a:bodyPr>
          <a:lstStyle/>
          <a:p>
            <a:pPr marL="12700" marR="5080">
              <a:lnSpc>
                <a:spcPct val="120000"/>
              </a:lnSpc>
              <a:spcBef>
                <a:spcPts val="100"/>
              </a:spcBef>
            </a:pPr>
            <a:r>
              <a:rPr sz="3200" b="1" spc="-10">
                <a:solidFill>
                  <a:srgbClr val="FFFFFF"/>
                </a:solidFill>
                <a:latin typeface="Microsoft JhengHei"/>
                <a:cs typeface="Microsoft JhengHei"/>
              </a:rPr>
              <a:t>六、合同的成立</a:t>
            </a:r>
            <a:r>
              <a:rPr sz="3200" b="1" spc="-50">
                <a:solidFill>
                  <a:srgbClr val="FFFFFF"/>
                </a:solidFill>
                <a:latin typeface="Microsoft JhengHei"/>
                <a:cs typeface="Microsoft JhengHei"/>
              </a:rPr>
              <a:t> </a:t>
            </a:r>
            <a:r>
              <a:rPr sz="3200" b="1" spc="-10">
                <a:solidFill>
                  <a:srgbClr val="FFFFFF"/>
                </a:solidFill>
                <a:latin typeface="Microsoft JhengHei"/>
                <a:cs typeface="Microsoft JhengHei"/>
              </a:rPr>
              <a:t>七、缔约过失责任</a:t>
            </a:r>
            <a:endParaRPr sz="3200">
              <a:latin typeface="Microsoft JhengHei"/>
              <a:cs typeface="Microsoft JhengHei"/>
            </a:endParaRPr>
          </a:p>
          <a:p>
            <a:pPr marL="779145">
              <a:lnSpc>
                <a:spcPct val="100000"/>
              </a:lnSpc>
              <a:spcBef>
                <a:spcPts val="445"/>
              </a:spcBef>
            </a:pPr>
            <a:r>
              <a:rPr sz="1400" spc="-10">
                <a:solidFill>
                  <a:srgbClr val="FFFFFF"/>
                </a:solidFill>
                <a:latin typeface="Tahoma"/>
                <a:cs typeface="Tahoma"/>
              </a:rPr>
              <a:t>2023/3/8</a:t>
            </a:r>
            <a:endParaRPr sz="1400">
              <a:latin typeface="Tahoma"/>
              <a:cs typeface="Tahoma"/>
            </a:endParaRPr>
          </a:p>
        </p:txBody>
      </p:sp>
      <p:sp>
        <p:nvSpPr>
          <p:cNvPr id="8" name="object 8"/>
          <p:cNvSpPr txBox="1"/>
          <p:nvPr/>
        </p:nvSpPr>
        <p:spPr>
          <a:xfrm>
            <a:off x="8485599" y="6509070"/>
            <a:ext cx="122555"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FFFFFF"/>
                </a:solidFill>
                <a:latin typeface="Tahoma"/>
                <a:cs typeface="Tahoma"/>
              </a:rPr>
              <a:t>4</a:t>
            </a:r>
            <a:endParaRPr sz="1400">
              <a:latin typeface="Tahoma"/>
              <a:cs typeface="Tahoma"/>
            </a:endParaRPr>
          </a:p>
        </p:txBody>
      </p:sp>
      <p:sp>
        <p:nvSpPr>
          <p:cNvPr id="9" name="object 9"/>
          <p:cNvSpPr txBox="1"/>
          <p:nvPr/>
        </p:nvSpPr>
        <p:spPr>
          <a:xfrm>
            <a:off x="4165600" y="6515575"/>
            <a:ext cx="1270000" cy="238760"/>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宋体"/>
                <a:cs typeface="宋体"/>
              </a:rPr>
              <a:t>管理学院范小华</a:t>
            </a:r>
            <a:endParaRPr sz="14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7340" y="351152"/>
            <a:ext cx="5775960" cy="2092325"/>
          </a:xfrm>
          <a:prstGeom prst="rect">
            <a:avLst/>
          </a:prstGeom>
        </p:spPr>
        <p:txBody>
          <a:bodyPr vert="horz" wrap="square" lIns="0" tIns="177800" rIns="0" bIns="0" rtlCol="0">
            <a:spAutoFit/>
          </a:bodyPr>
          <a:lstStyle/>
          <a:p>
            <a:pPr marL="2917825">
              <a:lnSpc>
                <a:spcPct val="100000"/>
              </a:lnSpc>
              <a:spcBef>
                <a:spcPts val="1400"/>
              </a:spcBef>
            </a:pPr>
            <a:r>
              <a:rPr sz="2800" spc="-10"/>
              <a:t>第三节合同的效力</a:t>
            </a:r>
            <a:endParaRPr sz="2800"/>
          </a:p>
          <a:p>
            <a:pPr marL="12700" marR="1640839">
              <a:lnSpc>
                <a:spcPct val="130000"/>
              </a:lnSpc>
              <a:spcBef>
                <a:spcPts val="380"/>
              </a:spcBef>
            </a:pPr>
            <a:r>
              <a:rPr spc="-10"/>
              <a:t>一、合同的效力概述二、合同的生效</a:t>
            </a:r>
          </a:p>
        </p:txBody>
      </p:sp>
      <p:sp>
        <p:nvSpPr>
          <p:cNvPr id="3" name="object 3"/>
          <p:cNvSpPr txBox="1"/>
          <p:nvPr/>
        </p:nvSpPr>
        <p:spPr>
          <a:xfrm>
            <a:off x="307340" y="2417847"/>
            <a:ext cx="5511800" cy="3591560"/>
          </a:xfrm>
          <a:prstGeom prst="rect">
            <a:avLst/>
          </a:prstGeom>
        </p:spPr>
        <p:txBody>
          <a:bodyPr vert="horz" wrap="square" lIns="0" tIns="177165" rIns="0" bIns="0" rtlCol="0">
            <a:spAutoFit/>
          </a:bodyPr>
          <a:lstStyle/>
          <a:p>
            <a:pPr marL="12700">
              <a:lnSpc>
                <a:spcPct val="100000"/>
              </a:lnSpc>
              <a:spcBef>
                <a:spcPts val="1395"/>
              </a:spcBef>
            </a:pPr>
            <a:r>
              <a:rPr sz="3600" b="1">
                <a:solidFill>
                  <a:srgbClr val="FFFFFF"/>
                </a:solidFill>
                <a:latin typeface="Microsoft JhengHei"/>
                <a:cs typeface="Microsoft JhengHei"/>
              </a:rPr>
              <a:t>（一）</a:t>
            </a:r>
            <a:r>
              <a:rPr sz="3600" b="1" spc="-10">
                <a:solidFill>
                  <a:srgbClr val="FFFFFF"/>
                </a:solidFill>
                <a:latin typeface="Microsoft JhengHei"/>
                <a:cs typeface="Microsoft JhengHei"/>
              </a:rPr>
              <a:t>合同的生效要件</a:t>
            </a:r>
            <a:endParaRPr sz="3600">
              <a:latin typeface="Microsoft JhengHei"/>
              <a:cs typeface="Microsoft JhengHei"/>
            </a:endParaRPr>
          </a:p>
          <a:p>
            <a:pPr marL="12700" marR="920115">
              <a:lnSpc>
                <a:spcPct val="130000"/>
              </a:lnSpc>
            </a:pPr>
            <a:r>
              <a:rPr sz="3600" b="1">
                <a:solidFill>
                  <a:srgbClr val="FFFFFF"/>
                </a:solidFill>
                <a:latin typeface="Microsoft JhengHei"/>
                <a:cs typeface="Microsoft JhengHei"/>
              </a:rPr>
              <a:t>（二）</a:t>
            </a:r>
            <a:r>
              <a:rPr sz="3600" b="1" spc="-10">
                <a:solidFill>
                  <a:srgbClr val="FFFFFF"/>
                </a:solidFill>
                <a:latin typeface="Microsoft JhengHei"/>
                <a:cs typeface="Microsoft JhengHei"/>
              </a:rPr>
              <a:t>合同的生效时间三、合同的无效</a:t>
            </a:r>
            <a:endParaRPr sz="3600">
              <a:latin typeface="Microsoft JhengHei"/>
              <a:cs typeface="Microsoft JhengHei"/>
            </a:endParaRPr>
          </a:p>
          <a:p>
            <a:pPr marL="12700">
              <a:lnSpc>
                <a:spcPct val="100000"/>
              </a:lnSpc>
              <a:spcBef>
                <a:spcPts val="1295"/>
              </a:spcBef>
            </a:pPr>
            <a:r>
              <a:rPr sz="3600" b="1">
                <a:solidFill>
                  <a:srgbClr val="FFFFFF"/>
                </a:solidFill>
                <a:latin typeface="Microsoft JhengHei"/>
                <a:cs typeface="Microsoft JhengHei"/>
              </a:rPr>
              <a:t>（一）</a:t>
            </a:r>
            <a:r>
              <a:rPr sz="3600" b="1" spc="-15">
                <a:solidFill>
                  <a:srgbClr val="FFFFFF"/>
                </a:solidFill>
                <a:latin typeface="Microsoft JhengHei"/>
                <a:cs typeface="Microsoft JhengHei"/>
              </a:rPr>
              <a:t>无效合同</a:t>
            </a:r>
            <a:endParaRPr sz="3600">
              <a:latin typeface="Microsoft JhengHei"/>
              <a:cs typeface="Microsoft JhengHei"/>
            </a:endParaRPr>
          </a:p>
          <a:p>
            <a:pPr marL="12700">
              <a:lnSpc>
                <a:spcPct val="100000"/>
              </a:lnSpc>
              <a:spcBef>
                <a:spcPts val="1295"/>
              </a:spcBef>
            </a:pPr>
            <a:r>
              <a:rPr sz="3600" b="1">
                <a:solidFill>
                  <a:srgbClr val="FFFFFF"/>
                </a:solidFill>
                <a:latin typeface="Microsoft JhengHei"/>
                <a:cs typeface="Microsoft JhengHei"/>
              </a:rPr>
              <a:t>（二）</a:t>
            </a:r>
            <a:r>
              <a:rPr sz="3600" b="1" spc="-10">
                <a:solidFill>
                  <a:srgbClr val="FFFFFF"/>
                </a:solidFill>
                <a:latin typeface="Microsoft JhengHei"/>
                <a:cs typeface="Microsoft JhengHei"/>
              </a:rPr>
              <a:t>可变更、可撤销合同</a:t>
            </a:r>
            <a:endParaRPr sz="3600">
              <a:latin typeface="Microsoft JhengHei"/>
              <a:cs typeface="Microsoft JhengHei"/>
            </a:endParaRPr>
          </a:p>
        </p:txBody>
      </p:sp>
      <p:sp>
        <p:nvSpPr>
          <p:cNvPr id="4" name="object 4"/>
          <p:cNvSpPr txBox="1"/>
          <p:nvPr/>
        </p:nvSpPr>
        <p:spPr>
          <a:xfrm>
            <a:off x="8485599" y="6509070"/>
            <a:ext cx="122555"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FFFFFF"/>
                </a:solidFill>
                <a:latin typeface="Tahoma"/>
                <a:cs typeface="Tahoma"/>
              </a:rPr>
              <a:t>5</a:t>
            </a:r>
            <a:endParaRPr sz="1400">
              <a:latin typeface="Tahoma"/>
              <a:cs typeface="Tahoma"/>
            </a:endParaRPr>
          </a:p>
        </p:txBody>
      </p:sp>
      <p:sp>
        <p:nvSpPr>
          <p:cNvPr id="5" name="object 5"/>
          <p:cNvSpPr txBox="1"/>
          <p:nvPr/>
        </p:nvSpPr>
        <p:spPr>
          <a:xfrm>
            <a:off x="281940" y="6236176"/>
            <a:ext cx="5179060" cy="574040"/>
          </a:xfrm>
          <a:prstGeom prst="rect">
            <a:avLst/>
          </a:prstGeom>
        </p:spPr>
        <p:txBody>
          <a:bodyPr vert="horz" wrap="square" lIns="0" tIns="12700" rIns="0" bIns="0" rtlCol="0">
            <a:spAutoFit/>
          </a:bodyPr>
          <a:lstStyle/>
          <a:p>
            <a:pPr marL="38100">
              <a:lnSpc>
                <a:spcPct val="100000"/>
              </a:lnSpc>
              <a:spcBef>
                <a:spcPts val="100"/>
              </a:spcBef>
            </a:pPr>
            <a:r>
              <a:rPr sz="5400" b="1" baseline="10802">
                <a:solidFill>
                  <a:srgbClr val="FFFFFF"/>
                </a:solidFill>
                <a:latin typeface="Microsoft JhengHei"/>
                <a:cs typeface="Microsoft JhengHei"/>
              </a:rPr>
              <a:t>（</a:t>
            </a:r>
            <a:r>
              <a:rPr sz="5400" b="1" spc="-2700" baseline="10802">
                <a:solidFill>
                  <a:srgbClr val="FFFFFF"/>
                </a:solidFill>
                <a:latin typeface="Microsoft JhengHei"/>
                <a:cs typeface="Microsoft JhengHei"/>
              </a:rPr>
              <a:t>三</a:t>
            </a:r>
            <a:r>
              <a:rPr sz="2100" spc="-7" baseline="1984">
                <a:solidFill>
                  <a:srgbClr val="FFFFFF"/>
                </a:solidFill>
                <a:latin typeface="Tahoma"/>
                <a:cs typeface="Tahoma"/>
              </a:rPr>
              <a:t>20</a:t>
            </a:r>
            <a:r>
              <a:rPr sz="2100" spc="-742" baseline="1984">
                <a:solidFill>
                  <a:srgbClr val="FFFFFF"/>
                </a:solidFill>
                <a:latin typeface="Tahoma"/>
                <a:cs typeface="Tahoma"/>
              </a:rPr>
              <a:t>2</a:t>
            </a:r>
            <a:r>
              <a:rPr sz="5400" b="1" spc="-4672" baseline="10802">
                <a:solidFill>
                  <a:srgbClr val="FFFFFF"/>
                </a:solidFill>
                <a:latin typeface="Microsoft JhengHei"/>
                <a:cs typeface="Microsoft JhengHei"/>
              </a:rPr>
              <a:t>）</a:t>
            </a:r>
            <a:r>
              <a:rPr sz="2100" spc="-7" baseline="1984">
                <a:solidFill>
                  <a:srgbClr val="FFFFFF"/>
                </a:solidFill>
                <a:latin typeface="Tahoma"/>
                <a:cs typeface="Tahoma"/>
              </a:rPr>
              <a:t>3/3/</a:t>
            </a:r>
            <a:r>
              <a:rPr sz="2100" spc="-375" baseline="1984">
                <a:solidFill>
                  <a:srgbClr val="FFFFFF"/>
                </a:solidFill>
                <a:latin typeface="Tahoma"/>
                <a:cs typeface="Tahoma"/>
              </a:rPr>
              <a:t>8</a:t>
            </a:r>
            <a:r>
              <a:rPr sz="5400" b="1" spc="-509" baseline="10802">
                <a:solidFill>
                  <a:srgbClr val="FFFFFF"/>
                </a:solidFill>
                <a:latin typeface="Microsoft JhengHei"/>
                <a:cs typeface="Microsoft JhengHei"/>
              </a:rPr>
              <a:t>效力待定合同</a:t>
            </a:r>
            <a:r>
              <a:rPr sz="1400" spc="-10">
                <a:solidFill>
                  <a:srgbClr val="FFFFFF"/>
                </a:solidFill>
                <a:latin typeface="宋体"/>
                <a:cs typeface="宋体"/>
              </a:rPr>
              <a:t>管理学院范小华</a:t>
            </a:r>
            <a:endParaRPr sz="14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457700" y="668972"/>
            <a:ext cx="1803400" cy="452120"/>
          </a:xfrm>
          <a:prstGeom prst="rect">
            <a:avLst/>
          </a:prstGeom>
        </p:spPr>
        <p:txBody>
          <a:bodyPr vert="horz" wrap="square" lIns="0" tIns="12700" rIns="0" bIns="0" rtlCol="0">
            <a:spAutoFit/>
          </a:bodyPr>
          <a:lstStyle/>
          <a:p>
            <a:pPr marL="12700">
              <a:lnSpc>
                <a:spcPct val="100000"/>
              </a:lnSpc>
              <a:spcBef>
                <a:spcPts val="100"/>
              </a:spcBef>
            </a:pPr>
            <a:r>
              <a:rPr sz="2800" spc="-10"/>
              <a:t>合同的履行</a:t>
            </a:r>
            <a:endParaRPr sz="2800"/>
          </a:p>
        </p:txBody>
      </p:sp>
      <p:sp>
        <p:nvSpPr>
          <p:cNvPr id="3" name="object 3"/>
          <p:cNvSpPr txBox="1"/>
          <p:nvPr/>
        </p:nvSpPr>
        <p:spPr>
          <a:xfrm>
            <a:off x="383540" y="668972"/>
            <a:ext cx="3743960" cy="1254125"/>
          </a:xfrm>
          <a:prstGeom prst="rect">
            <a:avLst/>
          </a:prstGeom>
        </p:spPr>
        <p:txBody>
          <a:bodyPr vert="horz" wrap="square" lIns="0" tIns="12700" rIns="0" bIns="0" rtlCol="0">
            <a:spAutoFit/>
          </a:bodyPr>
          <a:lstStyle/>
          <a:p>
            <a:pPr marL="2663825">
              <a:lnSpc>
                <a:spcPts val="2820"/>
              </a:lnSpc>
              <a:spcBef>
                <a:spcPts val="100"/>
              </a:spcBef>
            </a:pPr>
            <a:r>
              <a:rPr sz="2800" b="1" spc="-20">
                <a:solidFill>
                  <a:srgbClr val="FFFFFF"/>
                </a:solidFill>
                <a:latin typeface="Microsoft JhengHei"/>
                <a:cs typeface="Microsoft JhengHei"/>
              </a:rPr>
              <a:t>第四节</a:t>
            </a:r>
            <a:endParaRPr sz="2800">
              <a:latin typeface="Microsoft JhengHei"/>
              <a:cs typeface="Microsoft JhengHei"/>
            </a:endParaRPr>
          </a:p>
          <a:p>
            <a:pPr marL="12700">
              <a:lnSpc>
                <a:spcPts val="2820"/>
              </a:lnSpc>
            </a:pPr>
            <a:r>
              <a:rPr sz="2800" b="1" spc="-10">
                <a:solidFill>
                  <a:srgbClr val="FFFFFF"/>
                </a:solidFill>
                <a:latin typeface="Microsoft JhengHei"/>
                <a:cs typeface="Microsoft JhengHei"/>
              </a:rPr>
              <a:t>一、合同履行的概念</a:t>
            </a:r>
            <a:endParaRPr sz="2800">
              <a:latin typeface="Microsoft JhengHei"/>
              <a:cs typeface="Microsoft JhengHei"/>
            </a:endParaRPr>
          </a:p>
          <a:p>
            <a:pPr marL="12700">
              <a:lnSpc>
                <a:spcPct val="100000"/>
              </a:lnSpc>
              <a:spcBef>
                <a:spcPts val="670"/>
              </a:spcBef>
            </a:pPr>
            <a:r>
              <a:rPr sz="2800" b="1" spc="-10">
                <a:solidFill>
                  <a:srgbClr val="FFFFFF"/>
                </a:solidFill>
                <a:latin typeface="Microsoft JhengHei"/>
                <a:cs typeface="Microsoft JhengHei"/>
              </a:rPr>
              <a:t>二、合同的履行原则</a:t>
            </a:r>
            <a:endParaRPr sz="2800">
              <a:latin typeface="Microsoft JhengHei"/>
              <a:cs typeface="Microsoft JhengHei"/>
            </a:endParaRPr>
          </a:p>
        </p:txBody>
      </p:sp>
      <p:sp>
        <p:nvSpPr>
          <p:cNvPr id="4" name="object 4"/>
          <p:cNvSpPr/>
          <p:nvPr/>
        </p:nvSpPr>
        <p:spPr>
          <a:xfrm>
            <a:off x="4419600" y="5181600"/>
            <a:ext cx="685800" cy="381000"/>
          </a:xfrm>
          <a:custGeom>
            <a:rect l="l" t="t" r="r" b="b"/>
            <a:pathLst>
              <a:path w="685800" h="381000">
                <a:moveTo>
                  <a:pt x="685800" y="381000"/>
                </a:moveTo>
                <a:lnTo>
                  <a:pt x="317880" y="263083"/>
                </a:lnTo>
                <a:lnTo>
                  <a:pt x="388048" y="246715"/>
                </a:lnTo>
                <a:lnTo>
                  <a:pt x="159448" y="171185"/>
                </a:lnTo>
                <a:lnTo>
                  <a:pt x="241363" y="147849"/>
                </a:lnTo>
                <a:lnTo>
                  <a:pt x="0" y="68615"/>
                </a:lnTo>
                <a:lnTo>
                  <a:pt x="268985" y="0"/>
                </a:lnTo>
                <a:lnTo>
                  <a:pt x="408304" y="107244"/>
                </a:lnTo>
                <a:lnTo>
                  <a:pt x="350837" y="119891"/>
                </a:lnTo>
                <a:lnTo>
                  <a:pt x="526319" y="211790"/>
                </a:lnTo>
                <a:lnTo>
                  <a:pt x="468852" y="227136"/>
                </a:lnTo>
                <a:lnTo>
                  <a:pt x="685800" y="381000"/>
                </a:lnTo>
                <a:close/>
              </a:path>
            </a:pathLst>
          </a:custGeom>
          <a:solidFill>
            <a:srgbClr val="FFFFFF"/>
          </a:solidFill>
        </p:spPr>
        <p:txBody>
          <a:bodyPr wrap="square" lIns="0" tIns="0" rIns="0" bIns="0" rtlCol="0"/>
          <a:lstStyle/>
          <a:p/>
        </p:txBody>
      </p:sp>
      <p:sp>
        <p:nvSpPr>
          <p:cNvPr id="5" name="object 5"/>
          <p:cNvSpPr/>
          <p:nvPr/>
        </p:nvSpPr>
        <p:spPr>
          <a:xfrm>
            <a:off x="5562600" y="2819400"/>
            <a:ext cx="838200" cy="381000"/>
          </a:xfrm>
          <a:custGeom>
            <a:rect l="l" t="t" r="r" b="b"/>
            <a:pathLst>
              <a:path w="838200" h="381000">
                <a:moveTo>
                  <a:pt x="838200" y="381000"/>
                </a:moveTo>
                <a:lnTo>
                  <a:pt x="388521" y="263083"/>
                </a:lnTo>
                <a:lnTo>
                  <a:pt x="474281" y="246715"/>
                </a:lnTo>
                <a:lnTo>
                  <a:pt x="194881" y="171185"/>
                </a:lnTo>
                <a:lnTo>
                  <a:pt x="294999" y="147849"/>
                </a:lnTo>
                <a:lnTo>
                  <a:pt x="0" y="68615"/>
                </a:lnTo>
                <a:lnTo>
                  <a:pt x="328760" y="0"/>
                </a:lnTo>
                <a:lnTo>
                  <a:pt x="499039" y="107244"/>
                </a:lnTo>
                <a:lnTo>
                  <a:pt x="428801" y="119891"/>
                </a:lnTo>
                <a:lnTo>
                  <a:pt x="643279" y="211790"/>
                </a:lnTo>
                <a:lnTo>
                  <a:pt x="573041" y="227135"/>
                </a:lnTo>
                <a:lnTo>
                  <a:pt x="838200" y="381000"/>
                </a:lnTo>
                <a:close/>
              </a:path>
            </a:pathLst>
          </a:custGeom>
          <a:solidFill>
            <a:srgbClr val="FFFFFF"/>
          </a:solidFill>
        </p:spPr>
        <p:txBody>
          <a:bodyPr wrap="square" lIns="0" tIns="0" rIns="0" bIns="0" rtlCol="0"/>
          <a:lstStyle/>
          <a:p/>
        </p:txBody>
      </p:sp>
      <p:grpSp>
        <p:nvGrpSpPr>
          <p:cNvPr id="6" name="object 6"/>
          <p:cNvGrpSpPr/>
          <p:nvPr/>
        </p:nvGrpSpPr>
        <p:grpSpPr>
          <a:xfrm>
            <a:off x="6929437" y="6243637"/>
            <a:ext cx="695325" cy="466725"/>
            <a:chOff x="6929437" y="6243637"/>
            <a:chExt cx="695325" cy="466725"/>
          </a:xfrm>
        </p:grpSpPr>
        <p:sp>
          <p:nvSpPr>
            <p:cNvPr id="7" name="object 7"/>
            <p:cNvSpPr/>
            <p:nvPr/>
          </p:nvSpPr>
          <p:spPr>
            <a:xfrm>
              <a:off x="6934200" y="6248400"/>
              <a:ext cx="685800" cy="457200"/>
            </a:xfrm>
            <a:custGeom>
              <a:rect l="l" t="t" r="r" b="b"/>
              <a:pathLst>
                <a:path w="685800" h="457200">
                  <a:moveTo>
                    <a:pt x="685800" y="457200"/>
                  </a:moveTo>
                  <a:lnTo>
                    <a:pt x="317881" y="315700"/>
                  </a:lnTo>
                  <a:lnTo>
                    <a:pt x="388048" y="296057"/>
                  </a:lnTo>
                  <a:lnTo>
                    <a:pt x="159448" y="205422"/>
                  </a:lnTo>
                  <a:lnTo>
                    <a:pt x="241363" y="177419"/>
                  </a:lnTo>
                  <a:lnTo>
                    <a:pt x="0" y="82338"/>
                  </a:lnTo>
                  <a:lnTo>
                    <a:pt x="268985" y="0"/>
                  </a:lnTo>
                  <a:lnTo>
                    <a:pt x="408305" y="128693"/>
                  </a:lnTo>
                  <a:lnTo>
                    <a:pt x="350837" y="143869"/>
                  </a:lnTo>
                  <a:lnTo>
                    <a:pt x="526319" y="254148"/>
                  </a:lnTo>
                  <a:lnTo>
                    <a:pt x="468852" y="272563"/>
                  </a:lnTo>
                  <a:lnTo>
                    <a:pt x="685800" y="457200"/>
                  </a:lnTo>
                  <a:close/>
                </a:path>
              </a:pathLst>
            </a:custGeom>
            <a:solidFill>
              <a:srgbClr val="FFFFFF"/>
            </a:solidFill>
          </p:spPr>
          <p:txBody>
            <a:bodyPr wrap="square" lIns="0" tIns="0" rIns="0" bIns="0" rtlCol="0"/>
            <a:lstStyle/>
            <a:p/>
          </p:txBody>
        </p:sp>
        <p:sp>
          <p:nvSpPr>
            <p:cNvPr id="8" name="object 8"/>
            <p:cNvSpPr/>
            <p:nvPr/>
          </p:nvSpPr>
          <p:spPr>
            <a:xfrm>
              <a:off x="6934200" y="6248400"/>
              <a:ext cx="685800" cy="457200"/>
            </a:xfrm>
            <a:custGeom>
              <a:rect l="l" t="t" r="r" b="b"/>
              <a:pathLst>
                <a:path w="685800" h="457200">
                  <a:moveTo>
                    <a:pt x="268985" y="0"/>
                  </a:moveTo>
                  <a:lnTo>
                    <a:pt x="408305" y="128693"/>
                  </a:lnTo>
                  <a:lnTo>
                    <a:pt x="350837" y="143869"/>
                  </a:lnTo>
                  <a:lnTo>
                    <a:pt x="526319" y="254148"/>
                  </a:lnTo>
                  <a:lnTo>
                    <a:pt x="468852" y="272563"/>
                  </a:lnTo>
                  <a:lnTo>
                    <a:pt x="685800" y="457200"/>
                  </a:lnTo>
                  <a:lnTo>
                    <a:pt x="317881" y="315700"/>
                  </a:lnTo>
                  <a:lnTo>
                    <a:pt x="388048" y="296057"/>
                  </a:lnTo>
                  <a:lnTo>
                    <a:pt x="159448" y="205422"/>
                  </a:lnTo>
                  <a:lnTo>
                    <a:pt x="241363" y="177419"/>
                  </a:lnTo>
                  <a:lnTo>
                    <a:pt x="0" y="82338"/>
                  </a:lnTo>
                  <a:lnTo>
                    <a:pt x="268985" y="0"/>
                  </a:lnTo>
                  <a:close/>
                </a:path>
              </a:pathLst>
            </a:custGeom>
            <a:ln w="9525">
              <a:solidFill>
                <a:srgbClr val="FFFFFF"/>
              </a:solidFill>
            </a:ln>
          </p:spPr>
          <p:txBody>
            <a:bodyPr wrap="square" lIns="0" tIns="0" rIns="0" bIns="0" rtlCol="0"/>
            <a:lstStyle/>
            <a:p/>
          </p:txBody>
        </p:sp>
      </p:grpSp>
      <p:sp>
        <p:nvSpPr>
          <p:cNvPr id="9" name="object 9"/>
          <p:cNvSpPr txBox="1"/>
          <p:nvPr/>
        </p:nvSpPr>
        <p:spPr>
          <a:xfrm>
            <a:off x="383540" y="1897317"/>
            <a:ext cx="8636000" cy="4857115"/>
          </a:xfrm>
          <a:prstGeom prst="rect">
            <a:avLst/>
          </a:prstGeom>
        </p:spPr>
        <p:txBody>
          <a:bodyPr vert="horz" wrap="square" lIns="0" tIns="97790" rIns="0" bIns="0" rtlCol="0">
            <a:spAutoFit/>
          </a:bodyPr>
          <a:lstStyle/>
          <a:p>
            <a:pPr marL="12700">
              <a:lnSpc>
                <a:spcPct val="100000"/>
              </a:lnSpc>
              <a:spcBef>
                <a:spcPts val="770"/>
              </a:spcBef>
            </a:pPr>
            <a:r>
              <a:rPr sz="2800" b="1">
                <a:solidFill>
                  <a:srgbClr val="FFFFFF"/>
                </a:solidFill>
                <a:latin typeface="Microsoft JhengHei"/>
                <a:cs typeface="Microsoft JhengHei"/>
              </a:rPr>
              <a:t>（一）</a:t>
            </a:r>
            <a:r>
              <a:rPr sz="2800" b="1" spc="-5">
                <a:solidFill>
                  <a:srgbClr val="FFFFFF"/>
                </a:solidFill>
                <a:latin typeface="Microsoft JhengHei"/>
                <a:cs typeface="Microsoft JhengHei"/>
              </a:rPr>
              <a:t>全面履行合同义务原则</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（二）</a:t>
            </a:r>
            <a:r>
              <a:rPr sz="2800" b="1" spc="-10">
                <a:solidFill>
                  <a:srgbClr val="FFFFFF"/>
                </a:solidFill>
                <a:latin typeface="Microsoft JhengHei"/>
                <a:cs typeface="Microsoft JhengHei"/>
              </a:rPr>
              <a:t>协作履行原则</a:t>
            </a:r>
            <a:endParaRPr sz="2800">
              <a:latin typeface="Microsoft JhengHei"/>
              <a:cs typeface="Microsoft JhengHei"/>
            </a:endParaRPr>
          </a:p>
          <a:p>
            <a:pPr marL="12700">
              <a:lnSpc>
                <a:spcPct val="100000"/>
              </a:lnSpc>
              <a:spcBef>
                <a:spcPts val="675"/>
              </a:spcBef>
            </a:pPr>
            <a:r>
              <a:rPr sz="2800" b="1" spc="-5">
                <a:solidFill>
                  <a:srgbClr val="FFFFFF"/>
                </a:solidFill>
                <a:latin typeface="Microsoft JhengHei"/>
                <a:cs typeface="Microsoft JhengHei"/>
              </a:rPr>
              <a:t>三、合同履行中的抗辩权制度</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（一）</a:t>
            </a:r>
            <a:r>
              <a:rPr sz="2800" b="1" spc="-10">
                <a:solidFill>
                  <a:srgbClr val="FFFFFF"/>
                </a:solidFill>
                <a:latin typeface="Microsoft JhengHei"/>
                <a:cs typeface="Microsoft JhengHei"/>
              </a:rPr>
              <a:t>同时履行抗辩权</a:t>
            </a:r>
            <a:endParaRPr sz="2800">
              <a:latin typeface="Microsoft JhengHei"/>
              <a:cs typeface="Microsoft JhengHei"/>
            </a:endParaRPr>
          </a:p>
          <a:p>
            <a:pPr marL="12700">
              <a:lnSpc>
                <a:spcPct val="100000"/>
              </a:lnSpc>
              <a:spcBef>
                <a:spcPts val="675"/>
              </a:spcBef>
            </a:pPr>
            <a:r>
              <a:rPr sz="2800" b="1">
                <a:solidFill>
                  <a:srgbClr val="FFFFFF"/>
                </a:solidFill>
                <a:latin typeface="Microsoft JhengHei"/>
                <a:cs typeface="Microsoft JhengHei"/>
              </a:rPr>
              <a:t>（二）</a:t>
            </a:r>
            <a:r>
              <a:rPr sz="2800" b="1" spc="-10">
                <a:solidFill>
                  <a:srgbClr val="FFFFFF"/>
                </a:solidFill>
                <a:latin typeface="Microsoft JhengHei"/>
                <a:cs typeface="Microsoft JhengHei"/>
              </a:rPr>
              <a:t>先履行抗辩权</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（三）</a:t>
            </a:r>
            <a:r>
              <a:rPr sz="2800" b="1" spc="-10">
                <a:solidFill>
                  <a:srgbClr val="FFFFFF"/>
                </a:solidFill>
                <a:latin typeface="Microsoft JhengHei"/>
                <a:cs typeface="Microsoft JhengHei"/>
              </a:rPr>
              <a:t>不安抗辩权</a:t>
            </a:r>
            <a:endParaRPr sz="2800">
              <a:latin typeface="Microsoft JhengHei"/>
              <a:cs typeface="Microsoft JhengHei"/>
            </a:endParaRPr>
          </a:p>
          <a:p>
            <a:pPr>
              <a:lnSpc>
                <a:spcPct val="100000"/>
              </a:lnSpc>
              <a:spcBef>
                <a:spcPts val="70"/>
              </a:spcBef>
            </a:pPr>
            <a:endParaRPr sz="3350">
              <a:latin typeface="Microsoft JhengHei"/>
              <a:cs typeface="Microsoft JhengHei"/>
            </a:endParaRPr>
          </a:p>
          <a:p>
            <a:pPr marL="88265">
              <a:lnSpc>
                <a:spcPct val="100000"/>
              </a:lnSpc>
            </a:pPr>
            <a:r>
              <a:rPr sz="3200" b="1" spc="-45">
                <a:solidFill>
                  <a:srgbClr val="FFFFFF"/>
                </a:solidFill>
                <a:latin typeface="Microsoft JhengHei"/>
                <a:cs typeface="Microsoft JhengHei"/>
              </a:rPr>
              <a:t>四、合同履行中的保全制度——</a:t>
            </a:r>
            <a:r>
              <a:rPr sz="3200" b="1" spc="-10">
                <a:solidFill>
                  <a:srgbClr val="FFFFFF"/>
                </a:solidFill>
                <a:latin typeface="Microsoft JhengHei"/>
                <a:cs typeface="Microsoft JhengHei"/>
              </a:rPr>
              <a:t>代位权和撤销权</a:t>
            </a:r>
            <a:endParaRPr sz="3200">
              <a:latin typeface="Microsoft JhengHei"/>
              <a:cs typeface="Microsoft JhengHei"/>
            </a:endParaRPr>
          </a:p>
          <a:p>
            <a:pPr marL="621665">
              <a:lnSpc>
                <a:spcPct val="100000"/>
              </a:lnSpc>
              <a:spcBef>
                <a:spcPts val="2105"/>
              </a:spcBef>
              <a:tabLst>
                <a:tab pos="3794125"/>
                <a:tab pos="8114665"/>
              </a:tabLst>
            </a:pPr>
            <a:r>
              <a:rPr sz="2100" spc="-15" baseline="1984">
                <a:solidFill>
                  <a:srgbClr val="FFFFFF"/>
                </a:solidFill>
                <a:latin typeface="Tahoma"/>
                <a:cs typeface="Tahoma"/>
              </a:rPr>
              <a:t>2023/3/8</a:t>
            </a:r>
            <a:r>
              <a:rPr sz="2100" baseline="1984">
                <a:solidFill>
                  <a:srgbClr val="FFFFFF"/>
                </a:solidFill>
                <a:latin typeface="Tahoma"/>
                <a:cs typeface="Tahoma"/>
              </a:rPr>
              <a:t>	</a:t>
            </a:r>
            <a:r>
              <a:rPr sz="1400">
                <a:solidFill>
                  <a:srgbClr val="FFFFFF"/>
                </a:solidFill>
                <a:latin typeface="宋体"/>
                <a:cs typeface="宋体"/>
              </a:rPr>
              <a:t>管理学院范小</a:t>
            </a:r>
            <a:r>
              <a:rPr sz="1400" spc="-50">
                <a:solidFill>
                  <a:srgbClr val="FFFFFF"/>
                </a:solidFill>
                <a:latin typeface="宋体"/>
                <a:cs typeface="宋体"/>
              </a:rPr>
              <a:t>华</a:t>
            </a:r>
            <a:r>
              <a:rPr sz="1400">
                <a:solidFill>
                  <a:srgbClr val="FFFFFF"/>
                </a:solidFill>
                <a:latin typeface="宋体"/>
                <a:cs typeface="宋体"/>
              </a:rPr>
              <a:t>	</a:t>
            </a:r>
            <a:r>
              <a:rPr sz="2100" spc="-75" baseline="1984">
                <a:solidFill>
                  <a:srgbClr val="FFFFFF"/>
                </a:solidFill>
                <a:latin typeface="Tahoma"/>
                <a:cs typeface="Tahoma"/>
              </a:rPr>
              <a:t>6</a:t>
            </a:r>
            <a:endParaRPr sz="2100" baseline="1984">
              <a:latin typeface="Tahoma"/>
              <a:cs typeface="Tahom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110037" y="1900237"/>
            <a:ext cx="2981325" cy="1968500"/>
            <a:chOff x="4110037" y="1900237"/>
            <a:chExt cx="2981325" cy="1968500"/>
          </a:xfrm>
        </p:grpSpPr>
        <p:sp>
          <p:nvSpPr>
            <p:cNvPr id="3" name="object 3"/>
            <p:cNvSpPr/>
            <p:nvPr/>
          </p:nvSpPr>
          <p:spPr>
            <a:xfrm>
              <a:off x="4114799" y="1904999"/>
              <a:ext cx="2971800" cy="1958975"/>
            </a:xfrm>
            <a:custGeom>
              <a:rect l="l" t="t" r="r" b="b"/>
              <a:pathLst>
                <a:path w="2971800" h="1958975">
                  <a:moveTo>
                    <a:pt x="2576521" y="1958981"/>
                  </a:moveTo>
                  <a:lnTo>
                    <a:pt x="1733550" y="1600200"/>
                  </a:lnTo>
                  <a:lnTo>
                    <a:pt x="266705" y="1600199"/>
                  </a:lnTo>
                  <a:lnTo>
                    <a:pt x="218764" y="1595902"/>
                  </a:lnTo>
                  <a:lnTo>
                    <a:pt x="173643" y="1583514"/>
                  </a:lnTo>
                  <a:lnTo>
                    <a:pt x="132093" y="1563786"/>
                  </a:lnTo>
                  <a:lnTo>
                    <a:pt x="94870" y="1537473"/>
                  </a:lnTo>
                  <a:lnTo>
                    <a:pt x="62725" y="1505329"/>
                  </a:lnTo>
                  <a:lnTo>
                    <a:pt x="36413" y="1468105"/>
                  </a:lnTo>
                  <a:lnTo>
                    <a:pt x="16685" y="1426556"/>
                  </a:lnTo>
                  <a:lnTo>
                    <a:pt x="4296" y="1381434"/>
                  </a:lnTo>
                  <a:lnTo>
                    <a:pt x="0" y="1333500"/>
                  </a:lnTo>
                  <a:lnTo>
                    <a:pt x="0" y="266705"/>
                  </a:lnTo>
                  <a:lnTo>
                    <a:pt x="4296" y="218764"/>
                  </a:lnTo>
                  <a:lnTo>
                    <a:pt x="16685" y="173642"/>
                  </a:lnTo>
                  <a:lnTo>
                    <a:pt x="36413" y="132093"/>
                  </a:lnTo>
                  <a:lnTo>
                    <a:pt x="62725" y="94870"/>
                  </a:lnTo>
                  <a:lnTo>
                    <a:pt x="94870" y="62725"/>
                  </a:lnTo>
                  <a:lnTo>
                    <a:pt x="132094" y="36412"/>
                  </a:lnTo>
                  <a:lnTo>
                    <a:pt x="173643" y="16685"/>
                  </a:lnTo>
                  <a:lnTo>
                    <a:pt x="218765" y="4296"/>
                  </a:lnTo>
                  <a:lnTo>
                    <a:pt x="266705" y="0"/>
                  </a:lnTo>
                  <a:lnTo>
                    <a:pt x="2705095" y="0"/>
                  </a:lnTo>
                  <a:lnTo>
                    <a:pt x="2753034" y="4297"/>
                  </a:lnTo>
                  <a:lnTo>
                    <a:pt x="2798155" y="16685"/>
                  </a:lnTo>
                  <a:lnTo>
                    <a:pt x="2839705" y="36413"/>
                  </a:lnTo>
                  <a:lnTo>
                    <a:pt x="2876928" y="62725"/>
                  </a:lnTo>
                  <a:lnTo>
                    <a:pt x="2909073" y="94870"/>
                  </a:lnTo>
                  <a:lnTo>
                    <a:pt x="2935385" y="132094"/>
                  </a:lnTo>
                  <a:lnTo>
                    <a:pt x="2955113" y="173643"/>
                  </a:lnTo>
                  <a:lnTo>
                    <a:pt x="2967501" y="218764"/>
                  </a:lnTo>
                  <a:lnTo>
                    <a:pt x="2971798" y="266705"/>
                  </a:lnTo>
                  <a:lnTo>
                    <a:pt x="2971798" y="1333500"/>
                  </a:lnTo>
                  <a:lnTo>
                    <a:pt x="2967501" y="1381435"/>
                  </a:lnTo>
                  <a:lnTo>
                    <a:pt x="2955113" y="1426556"/>
                  </a:lnTo>
                  <a:lnTo>
                    <a:pt x="2935385" y="1468105"/>
                  </a:lnTo>
                  <a:lnTo>
                    <a:pt x="2909073" y="1505329"/>
                  </a:lnTo>
                  <a:lnTo>
                    <a:pt x="2876928" y="1537474"/>
                  </a:lnTo>
                  <a:lnTo>
                    <a:pt x="2839705" y="1563786"/>
                  </a:lnTo>
                  <a:lnTo>
                    <a:pt x="2798156" y="1583514"/>
                  </a:lnTo>
                  <a:lnTo>
                    <a:pt x="2753034" y="1595902"/>
                  </a:lnTo>
                  <a:lnTo>
                    <a:pt x="2705094" y="1600199"/>
                  </a:lnTo>
                  <a:lnTo>
                    <a:pt x="2476500" y="1600200"/>
                  </a:lnTo>
                  <a:lnTo>
                    <a:pt x="2576521" y="1958981"/>
                  </a:lnTo>
                  <a:close/>
                </a:path>
                <a:path w="2971800" h="1958975">
                  <a:moveTo>
                    <a:pt x="2971800" y="1333500"/>
                  </a:moveTo>
                  <a:close/>
                </a:path>
              </a:pathLst>
            </a:custGeom>
            <a:solidFill>
              <a:srgbClr val="0000FF"/>
            </a:solidFill>
          </p:spPr>
          <p:txBody>
            <a:bodyPr wrap="square" lIns="0" tIns="0" rIns="0" bIns="0" rtlCol="0"/>
            <a:lstStyle/>
            <a:p/>
          </p:txBody>
        </p:sp>
        <p:sp>
          <p:nvSpPr>
            <p:cNvPr id="4" name="object 4"/>
            <p:cNvSpPr/>
            <p:nvPr/>
          </p:nvSpPr>
          <p:spPr>
            <a:xfrm>
              <a:off x="4114799" y="1904999"/>
              <a:ext cx="2971800" cy="1958975"/>
            </a:xfrm>
            <a:custGeom>
              <a:rect l="l" t="t" r="r" b="b"/>
              <a:pathLst>
                <a:path w="2971800" h="1958975">
                  <a:moveTo>
                    <a:pt x="0" y="266705"/>
                  </a:moveTo>
                  <a:lnTo>
                    <a:pt x="4296" y="218764"/>
                  </a:lnTo>
                  <a:lnTo>
                    <a:pt x="16685" y="173643"/>
                  </a:lnTo>
                  <a:lnTo>
                    <a:pt x="36412" y="132094"/>
                  </a:lnTo>
                  <a:lnTo>
                    <a:pt x="62725" y="94870"/>
                  </a:lnTo>
                  <a:lnTo>
                    <a:pt x="94870" y="62725"/>
                  </a:lnTo>
                  <a:lnTo>
                    <a:pt x="132093" y="36413"/>
                  </a:lnTo>
                  <a:lnTo>
                    <a:pt x="173642" y="16685"/>
                  </a:lnTo>
                  <a:lnTo>
                    <a:pt x="218764" y="4297"/>
                  </a:lnTo>
                  <a:lnTo>
                    <a:pt x="266705" y="0"/>
                  </a:lnTo>
                  <a:lnTo>
                    <a:pt x="1733550" y="0"/>
                  </a:lnTo>
                  <a:lnTo>
                    <a:pt x="2476500" y="0"/>
                  </a:lnTo>
                  <a:lnTo>
                    <a:pt x="2705094" y="0"/>
                  </a:lnTo>
                  <a:lnTo>
                    <a:pt x="2753034" y="4296"/>
                  </a:lnTo>
                  <a:lnTo>
                    <a:pt x="2798155" y="16685"/>
                  </a:lnTo>
                  <a:lnTo>
                    <a:pt x="2839704" y="36412"/>
                  </a:lnTo>
                  <a:lnTo>
                    <a:pt x="2876928" y="62725"/>
                  </a:lnTo>
                  <a:lnTo>
                    <a:pt x="2909073" y="94870"/>
                  </a:lnTo>
                  <a:lnTo>
                    <a:pt x="2935385" y="132093"/>
                  </a:lnTo>
                  <a:lnTo>
                    <a:pt x="2955113" y="173642"/>
                  </a:lnTo>
                  <a:lnTo>
                    <a:pt x="2967501" y="218764"/>
                  </a:lnTo>
                  <a:lnTo>
                    <a:pt x="2971798" y="266705"/>
                  </a:lnTo>
                  <a:lnTo>
                    <a:pt x="2971800" y="933450"/>
                  </a:lnTo>
                  <a:lnTo>
                    <a:pt x="2971800" y="1333500"/>
                  </a:lnTo>
                  <a:lnTo>
                    <a:pt x="2967501" y="1381434"/>
                  </a:lnTo>
                  <a:lnTo>
                    <a:pt x="2955113" y="1426556"/>
                  </a:lnTo>
                  <a:lnTo>
                    <a:pt x="2935385" y="1468105"/>
                  </a:lnTo>
                  <a:lnTo>
                    <a:pt x="2909073" y="1505329"/>
                  </a:lnTo>
                  <a:lnTo>
                    <a:pt x="2876928" y="1537473"/>
                  </a:lnTo>
                  <a:lnTo>
                    <a:pt x="2839705" y="1563786"/>
                  </a:lnTo>
                  <a:lnTo>
                    <a:pt x="2798156" y="1583514"/>
                  </a:lnTo>
                  <a:lnTo>
                    <a:pt x="2753034" y="1595902"/>
                  </a:lnTo>
                  <a:lnTo>
                    <a:pt x="2705094" y="1600199"/>
                  </a:lnTo>
                  <a:lnTo>
                    <a:pt x="2476500" y="1600200"/>
                  </a:lnTo>
                  <a:lnTo>
                    <a:pt x="2576521" y="1958981"/>
                  </a:lnTo>
                  <a:lnTo>
                    <a:pt x="1733550" y="1600200"/>
                  </a:lnTo>
                  <a:lnTo>
                    <a:pt x="266705" y="1600200"/>
                  </a:lnTo>
                  <a:lnTo>
                    <a:pt x="218764" y="1595902"/>
                  </a:lnTo>
                  <a:lnTo>
                    <a:pt x="173643" y="1583514"/>
                  </a:lnTo>
                  <a:lnTo>
                    <a:pt x="132094" y="1563786"/>
                  </a:lnTo>
                  <a:lnTo>
                    <a:pt x="94870" y="1537474"/>
                  </a:lnTo>
                  <a:lnTo>
                    <a:pt x="62725" y="1505329"/>
                  </a:lnTo>
                  <a:lnTo>
                    <a:pt x="36413" y="1468105"/>
                  </a:lnTo>
                  <a:lnTo>
                    <a:pt x="16685" y="1426556"/>
                  </a:lnTo>
                  <a:lnTo>
                    <a:pt x="4296" y="1381435"/>
                  </a:lnTo>
                  <a:lnTo>
                    <a:pt x="0" y="1333494"/>
                  </a:lnTo>
                  <a:lnTo>
                    <a:pt x="0" y="933450"/>
                  </a:lnTo>
                  <a:lnTo>
                    <a:pt x="0" y="266705"/>
                  </a:lnTo>
                  <a:close/>
                </a:path>
              </a:pathLst>
            </a:custGeom>
            <a:ln w="9524">
              <a:solidFill>
                <a:srgbClr val="FFFFFF"/>
              </a:solidFill>
            </a:ln>
          </p:spPr>
          <p:txBody>
            <a:bodyPr wrap="square" lIns="0" tIns="0" rIns="0" bIns="0" rtlCol="0"/>
            <a:lstStyle/>
            <a:p/>
          </p:txBody>
        </p:sp>
      </p:grpSp>
      <p:sp>
        <p:nvSpPr>
          <p:cNvPr id="5" name="object 5"/>
          <p:cNvSpPr txBox="1"/>
          <p:nvPr/>
        </p:nvSpPr>
        <p:spPr>
          <a:xfrm>
            <a:off x="4271655" y="2453968"/>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FFFFFF"/>
                </a:solidFill>
                <a:latin typeface="Microsoft JhengHei"/>
                <a:cs typeface="Microsoft JhengHei"/>
              </a:rPr>
              <a:t>通知谁？</a:t>
            </a:r>
            <a:endParaRPr sz="2800">
              <a:latin typeface="Microsoft JhengHei"/>
              <a:cs typeface="Microsoft JhengHei"/>
            </a:endParaRPr>
          </a:p>
        </p:txBody>
      </p:sp>
      <p:grpSp>
        <p:nvGrpSpPr>
          <p:cNvPr id="6" name="object 6"/>
          <p:cNvGrpSpPr/>
          <p:nvPr/>
        </p:nvGrpSpPr>
        <p:grpSpPr>
          <a:xfrm>
            <a:off x="2509837" y="223837"/>
            <a:ext cx="6638925" cy="4177029"/>
            <a:chOff x="2509837" y="223837"/>
            <a:chExt cx="6638925" cy="4177029"/>
          </a:xfrm>
        </p:grpSpPr>
        <p:sp>
          <p:nvSpPr>
            <p:cNvPr id="7" name="object 7"/>
            <p:cNvSpPr/>
            <p:nvPr/>
          </p:nvSpPr>
          <p:spPr>
            <a:xfrm>
              <a:off x="2514599" y="228599"/>
              <a:ext cx="6629400" cy="4167504"/>
            </a:xfrm>
            <a:custGeom>
              <a:rect l="l" t="t" r="r" b="b"/>
              <a:pathLst>
                <a:path w="6629400" h="4167504">
                  <a:moveTo>
                    <a:pt x="2254327" y="4167145"/>
                  </a:moveTo>
                  <a:lnTo>
                    <a:pt x="1104900" y="3733800"/>
                  </a:lnTo>
                  <a:lnTo>
                    <a:pt x="622312" y="3733800"/>
                  </a:lnTo>
                  <a:lnTo>
                    <a:pt x="573678" y="3731927"/>
                  </a:lnTo>
                  <a:lnTo>
                    <a:pt x="526069" y="3726402"/>
                  </a:lnTo>
                  <a:lnTo>
                    <a:pt x="479621" y="3717364"/>
                  </a:lnTo>
                  <a:lnTo>
                    <a:pt x="434474" y="3704949"/>
                  </a:lnTo>
                  <a:lnTo>
                    <a:pt x="390766" y="3689297"/>
                  </a:lnTo>
                  <a:lnTo>
                    <a:pt x="348635" y="3670547"/>
                  </a:lnTo>
                  <a:lnTo>
                    <a:pt x="308219" y="3648835"/>
                  </a:lnTo>
                  <a:lnTo>
                    <a:pt x="269657" y="3624302"/>
                  </a:lnTo>
                  <a:lnTo>
                    <a:pt x="233087" y="3597084"/>
                  </a:lnTo>
                  <a:lnTo>
                    <a:pt x="198648" y="3567321"/>
                  </a:lnTo>
                  <a:lnTo>
                    <a:pt x="166478" y="3535151"/>
                  </a:lnTo>
                  <a:lnTo>
                    <a:pt x="136715" y="3500712"/>
                  </a:lnTo>
                  <a:lnTo>
                    <a:pt x="109497" y="3464142"/>
                  </a:lnTo>
                  <a:lnTo>
                    <a:pt x="84964" y="3425580"/>
                  </a:lnTo>
                  <a:lnTo>
                    <a:pt x="63252" y="3385164"/>
                  </a:lnTo>
                  <a:lnTo>
                    <a:pt x="44501" y="3343033"/>
                  </a:lnTo>
                  <a:lnTo>
                    <a:pt x="28850" y="3299325"/>
                  </a:lnTo>
                  <a:lnTo>
                    <a:pt x="16435" y="3254177"/>
                  </a:lnTo>
                  <a:lnTo>
                    <a:pt x="7397" y="3207730"/>
                  </a:lnTo>
                  <a:lnTo>
                    <a:pt x="1872" y="3160120"/>
                  </a:lnTo>
                  <a:lnTo>
                    <a:pt x="0" y="3111487"/>
                  </a:lnTo>
                  <a:lnTo>
                    <a:pt x="0" y="622312"/>
                  </a:lnTo>
                  <a:lnTo>
                    <a:pt x="1872" y="573678"/>
                  </a:lnTo>
                  <a:lnTo>
                    <a:pt x="7397" y="526069"/>
                  </a:lnTo>
                  <a:lnTo>
                    <a:pt x="16435" y="479621"/>
                  </a:lnTo>
                  <a:lnTo>
                    <a:pt x="28850" y="434474"/>
                  </a:lnTo>
                  <a:lnTo>
                    <a:pt x="44502" y="390765"/>
                  </a:lnTo>
                  <a:lnTo>
                    <a:pt x="63252" y="348634"/>
                  </a:lnTo>
                  <a:lnTo>
                    <a:pt x="84964" y="308218"/>
                  </a:lnTo>
                  <a:lnTo>
                    <a:pt x="109497" y="269656"/>
                  </a:lnTo>
                  <a:lnTo>
                    <a:pt x="136715" y="233087"/>
                  </a:lnTo>
                  <a:lnTo>
                    <a:pt x="166478" y="198647"/>
                  </a:lnTo>
                  <a:lnTo>
                    <a:pt x="198649" y="166477"/>
                  </a:lnTo>
                  <a:lnTo>
                    <a:pt x="233088" y="136714"/>
                  </a:lnTo>
                  <a:lnTo>
                    <a:pt x="269658" y="109497"/>
                  </a:lnTo>
                  <a:lnTo>
                    <a:pt x="308220" y="84963"/>
                  </a:lnTo>
                  <a:lnTo>
                    <a:pt x="348636" y="63252"/>
                  </a:lnTo>
                  <a:lnTo>
                    <a:pt x="390767" y="44501"/>
                  </a:lnTo>
                  <a:lnTo>
                    <a:pt x="434475" y="28849"/>
                  </a:lnTo>
                  <a:lnTo>
                    <a:pt x="479622" y="16435"/>
                  </a:lnTo>
                  <a:lnTo>
                    <a:pt x="526070" y="7396"/>
                  </a:lnTo>
                  <a:lnTo>
                    <a:pt x="573679" y="1872"/>
                  </a:lnTo>
                  <a:lnTo>
                    <a:pt x="622311" y="0"/>
                  </a:lnTo>
                  <a:lnTo>
                    <a:pt x="6007087" y="0"/>
                  </a:lnTo>
                  <a:lnTo>
                    <a:pt x="6055719" y="1872"/>
                  </a:lnTo>
                  <a:lnTo>
                    <a:pt x="6103330" y="7397"/>
                  </a:lnTo>
                  <a:lnTo>
                    <a:pt x="6149777" y="16435"/>
                  </a:lnTo>
                  <a:lnTo>
                    <a:pt x="6194925" y="28850"/>
                  </a:lnTo>
                  <a:lnTo>
                    <a:pt x="6238633" y="44502"/>
                  </a:lnTo>
                  <a:lnTo>
                    <a:pt x="6280764" y="63252"/>
                  </a:lnTo>
                  <a:lnTo>
                    <a:pt x="6321180" y="84964"/>
                  </a:lnTo>
                  <a:lnTo>
                    <a:pt x="6359742" y="109497"/>
                  </a:lnTo>
                  <a:lnTo>
                    <a:pt x="6396312" y="136715"/>
                  </a:lnTo>
                  <a:lnTo>
                    <a:pt x="6430751" y="166478"/>
                  </a:lnTo>
                  <a:lnTo>
                    <a:pt x="6462921" y="198648"/>
                  </a:lnTo>
                  <a:lnTo>
                    <a:pt x="6492684" y="233088"/>
                  </a:lnTo>
                  <a:lnTo>
                    <a:pt x="6519902" y="269657"/>
                  </a:lnTo>
                  <a:lnTo>
                    <a:pt x="6544436" y="308219"/>
                  </a:lnTo>
                  <a:lnTo>
                    <a:pt x="6566147" y="348635"/>
                  </a:lnTo>
                  <a:lnTo>
                    <a:pt x="6584898" y="390766"/>
                  </a:lnTo>
                  <a:lnTo>
                    <a:pt x="6600549" y="434475"/>
                  </a:lnTo>
                  <a:lnTo>
                    <a:pt x="6612964" y="479622"/>
                  </a:lnTo>
                  <a:lnTo>
                    <a:pt x="6622003" y="526069"/>
                  </a:lnTo>
                  <a:lnTo>
                    <a:pt x="6627527" y="573679"/>
                  </a:lnTo>
                  <a:lnTo>
                    <a:pt x="6629400" y="622312"/>
                  </a:lnTo>
                  <a:lnTo>
                    <a:pt x="6629398" y="3111500"/>
                  </a:lnTo>
                  <a:lnTo>
                    <a:pt x="6627527" y="3160121"/>
                  </a:lnTo>
                  <a:lnTo>
                    <a:pt x="6622002" y="3207730"/>
                  </a:lnTo>
                  <a:lnTo>
                    <a:pt x="6612963" y="3254178"/>
                  </a:lnTo>
                  <a:lnTo>
                    <a:pt x="6600549" y="3299325"/>
                  </a:lnTo>
                  <a:lnTo>
                    <a:pt x="6584897" y="3343033"/>
                  </a:lnTo>
                  <a:lnTo>
                    <a:pt x="6566146" y="3385165"/>
                  </a:lnTo>
                  <a:lnTo>
                    <a:pt x="6544435" y="3425580"/>
                  </a:lnTo>
                  <a:lnTo>
                    <a:pt x="6519901" y="3464142"/>
                  </a:lnTo>
                  <a:lnTo>
                    <a:pt x="6492684" y="3500712"/>
                  </a:lnTo>
                  <a:lnTo>
                    <a:pt x="6462921" y="3535151"/>
                  </a:lnTo>
                  <a:lnTo>
                    <a:pt x="6430750" y="3567321"/>
                  </a:lnTo>
                  <a:lnTo>
                    <a:pt x="6396311" y="3597085"/>
                  </a:lnTo>
                  <a:lnTo>
                    <a:pt x="6359741" y="3624302"/>
                  </a:lnTo>
                  <a:lnTo>
                    <a:pt x="6321179" y="3648836"/>
                  </a:lnTo>
                  <a:lnTo>
                    <a:pt x="6280763" y="3670547"/>
                  </a:lnTo>
                  <a:lnTo>
                    <a:pt x="6238632" y="3689298"/>
                  </a:lnTo>
                  <a:lnTo>
                    <a:pt x="6194924" y="3704949"/>
                  </a:lnTo>
                  <a:lnTo>
                    <a:pt x="6149777" y="3717364"/>
                  </a:lnTo>
                  <a:lnTo>
                    <a:pt x="6103329" y="3726402"/>
                  </a:lnTo>
                  <a:lnTo>
                    <a:pt x="6055719" y="3731927"/>
                  </a:lnTo>
                  <a:lnTo>
                    <a:pt x="6007087" y="3733799"/>
                  </a:lnTo>
                  <a:lnTo>
                    <a:pt x="2762250" y="3733800"/>
                  </a:lnTo>
                  <a:lnTo>
                    <a:pt x="2254327" y="4167145"/>
                  </a:lnTo>
                  <a:close/>
                </a:path>
                <a:path w="6629400" h="4167504">
                  <a:moveTo>
                    <a:pt x="6629400" y="3111500"/>
                  </a:moveTo>
                  <a:close/>
                </a:path>
                <a:path w="6629400" h="4167504">
                  <a:moveTo>
                    <a:pt x="0" y="3111500"/>
                  </a:moveTo>
                  <a:close/>
                </a:path>
              </a:pathLst>
            </a:custGeom>
            <a:solidFill>
              <a:srgbClr val="0000FF"/>
            </a:solidFill>
          </p:spPr>
          <p:txBody>
            <a:bodyPr wrap="square" lIns="0" tIns="0" rIns="0" bIns="0" rtlCol="0"/>
            <a:lstStyle/>
            <a:p/>
          </p:txBody>
        </p:sp>
        <p:sp>
          <p:nvSpPr>
            <p:cNvPr id="8" name="object 8"/>
            <p:cNvSpPr/>
            <p:nvPr/>
          </p:nvSpPr>
          <p:spPr>
            <a:xfrm>
              <a:off x="2514599" y="228599"/>
              <a:ext cx="6629400" cy="4167504"/>
            </a:xfrm>
            <a:custGeom>
              <a:rect l="l" t="t" r="r" b="b"/>
              <a:pathLst>
                <a:path w="6629400" h="4167504">
                  <a:moveTo>
                    <a:pt x="0" y="622312"/>
                  </a:moveTo>
                  <a:lnTo>
                    <a:pt x="1872" y="573679"/>
                  </a:lnTo>
                  <a:lnTo>
                    <a:pt x="7396" y="526069"/>
                  </a:lnTo>
                  <a:lnTo>
                    <a:pt x="16435" y="479622"/>
                  </a:lnTo>
                  <a:lnTo>
                    <a:pt x="28849" y="434475"/>
                  </a:lnTo>
                  <a:lnTo>
                    <a:pt x="44501" y="390766"/>
                  </a:lnTo>
                  <a:lnTo>
                    <a:pt x="63252" y="348635"/>
                  </a:lnTo>
                  <a:lnTo>
                    <a:pt x="84963" y="308219"/>
                  </a:lnTo>
                  <a:lnTo>
                    <a:pt x="109497" y="269657"/>
                  </a:lnTo>
                  <a:lnTo>
                    <a:pt x="136714" y="233088"/>
                  </a:lnTo>
                  <a:lnTo>
                    <a:pt x="166477" y="198648"/>
                  </a:lnTo>
                  <a:lnTo>
                    <a:pt x="198648" y="166478"/>
                  </a:lnTo>
                  <a:lnTo>
                    <a:pt x="233087" y="136715"/>
                  </a:lnTo>
                  <a:lnTo>
                    <a:pt x="269657" y="109497"/>
                  </a:lnTo>
                  <a:lnTo>
                    <a:pt x="308218" y="84964"/>
                  </a:lnTo>
                  <a:lnTo>
                    <a:pt x="348634" y="63252"/>
                  </a:lnTo>
                  <a:lnTo>
                    <a:pt x="390765" y="44502"/>
                  </a:lnTo>
                  <a:lnTo>
                    <a:pt x="434474" y="28850"/>
                  </a:lnTo>
                  <a:lnTo>
                    <a:pt x="479621" y="16435"/>
                  </a:lnTo>
                  <a:lnTo>
                    <a:pt x="526068" y="7397"/>
                  </a:lnTo>
                  <a:lnTo>
                    <a:pt x="573678" y="1872"/>
                  </a:lnTo>
                  <a:lnTo>
                    <a:pt x="622311" y="0"/>
                  </a:lnTo>
                  <a:lnTo>
                    <a:pt x="1104900" y="0"/>
                  </a:lnTo>
                  <a:lnTo>
                    <a:pt x="2762250" y="0"/>
                  </a:lnTo>
                  <a:lnTo>
                    <a:pt x="6007087" y="0"/>
                  </a:lnTo>
                  <a:lnTo>
                    <a:pt x="6055719" y="1872"/>
                  </a:lnTo>
                  <a:lnTo>
                    <a:pt x="6103329" y="7396"/>
                  </a:lnTo>
                  <a:lnTo>
                    <a:pt x="6149776" y="16435"/>
                  </a:lnTo>
                  <a:lnTo>
                    <a:pt x="6194924" y="28849"/>
                  </a:lnTo>
                  <a:lnTo>
                    <a:pt x="6238632" y="44501"/>
                  </a:lnTo>
                  <a:lnTo>
                    <a:pt x="6280763" y="63252"/>
                  </a:lnTo>
                  <a:lnTo>
                    <a:pt x="6321179" y="84963"/>
                  </a:lnTo>
                  <a:lnTo>
                    <a:pt x="6359741" y="109497"/>
                  </a:lnTo>
                  <a:lnTo>
                    <a:pt x="6396311" y="136714"/>
                  </a:lnTo>
                  <a:lnTo>
                    <a:pt x="6430750" y="166477"/>
                  </a:lnTo>
                  <a:lnTo>
                    <a:pt x="6462921" y="198647"/>
                  </a:lnTo>
                  <a:lnTo>
                    <a:pt x="6492684" y="233087"/>
                  </a:lnTo>
                  <a:lnTo>
                    <a:pt x="6519901" y="269656"/>
                  </a:lnTo>
                  <a:lnTo>
                    <a:pt x="6544435" y="308218"/>
                  </a:lnTo>
                  <a:lnTo>
                    <a:pt x="6566147" y="348634"/>
                  </a:lnTo>
                  <a:lnTo>
                    <a:pt x="6584897" y="390765"/>
                  </a:lnTo>
                  <a:lnTo>
                    <a:pt x="6600549" y="434474"/>
                  </a:lnTo>
                  <a:lnTo>
                    <a:pt x="6612964" y="479621"/>
                  </a:lnTo>
                  <a:lnTo>
                    <a:pt x="6622002" y="526069"/>
                  </a:lnTo>
                  <a:lnTo>
                    <a:pt x="6627527" y="573678"/>
                  </a:lnTo>
                  <a:lnTo>
                    <a:pt x="6629400" y="622312"/>
                  </a:lnTo>
                  <a:lnTo>
                    <a:pt x="6629400" y="622312"/>
                  </a:lnTo>
                  <a:lnTo>
                    <a:pt x="6629400" y="2178050"/>
                  </a:lnTo>
                  <a:lnTo>
                    <a:pt x="6629400" y="3111500"/>
                  </a:lnTo>
                  <a:lnTo>
                    <a:pt x="6627527" y="3160120"/>
                  </a:lnTo>
                  <a:lnTo>
                    <a:pt x="6622002" y="3207730"/>
                  </a:lnTo>
                  <a:lnTo>
                    <a:pt x="6612963" y="3254177"/>
                  </a:lnTo>
                  <a:lnTo>
                    <a:pt x="6600549" y="3299325"/>
                  </a:lnTo>
                  <a:lnTo>
                    <a:pt x="6584897" y="3343033"/>
                  </a:lnTo>
                  <a:lnTo>
                    <a:pt x="6566146" y="3385164"/>
                  </a:lnTo>
                  <a:lnTo>
                    <a:pt x="6544435" y="3425580"/>
                  </a:lnTo>
                  <a:lnTo>
                    <a:pt x="6519901" y="3464142"/>
                  </a:lnTo>
                  <a:lnTo>
                    <a:pt x="6492684" y="3500712"/>
                  </a:lnTo>
                  <a:lnTo>
                    <a:pt x="6462921" y="3535151"/>
                  </a:lnTo>
                  <a:lnTo>
                    <a:pt x="6430751" y="3567321"/>
                  </a:lnTo>
                  <a:lnTo>
                    <a:pt x="6396311" y="3597084"/>
                  </a:lnTo>
                  <a:lnTo>
                    <a:pt x="6359742" y="3624302"/>
                  </a:lnTo>
                  <a:lnTo>
                    <a:pt x="6321180" y="3648835"/>
                  </a:lnTo>
                  <a:lnTo>
                    <a:pt x="6280764" y="3670547"/>
                  </a:lnTo>
                  <a:lnTo>
                    <a:pt x="6238633" y="3689297"/>
                  </a:lnTo>
                  <a:lnTo>
                    <a:pt x="6194925" y="3704949"/>
                  </a:lnTo>
                  <a:lnTo>
                    <a:pt x="6149778" y="3717364"/>
                  </a:lnTo>
                  <a:lnTo>
                    <a:pt x="6103330" y="3726402"/>
                  </a:lnTo>
                  <a:lnTo>
                    <a:pt x="6055721" y="3731927"/>
                  </a:lnTo>
                  <a:lnTo>
                    <a:pt x="6007087" y="3733799"/>
                  </a:lnTo>
                  <a:lnTo>
                    <a:pt x="2762250" y="3733800"/>
                  </a:lnTo>
                  <a:lnTo>
                    <a:pt x="2254327" y="4167145"/>
                  </a:lnTo>
                  <a:lnTo>
                    <a:pt x="1104900" y="3733800"/>
                  </a:lnTo>
                  <a:lnTo>
                    <a:pt x="622312" y="3733800"/>
                  </a:lnTo>
                  <a:lnTo>
                    <a:pt x="573679" y="3731927"/>
                  </a:lnTo>
                  <a:lnTo>
                    <a:pt x="526069" y="3726402"/>
                  </a:lnTo>
                  <a:lnTo>
                    <a:pt x="479622" y="3717364"/>
                  </a:lnTo>
                  <a:lnTo>
                    <a:pt x="434475" y="3704949"/>
                  </a:lnTo>
                  <a:lnTo>
                    <a:pt x="390766" y="3689298"/>
                  </a:lnTo>
                  <a:lnTo>
                    <a:pt x="348635" y="3670547"/>
                  </a:lnTo>
                  <a:lnTo>
                    <a:pt x="308219" y="3648836"/>
                  </a:lnTo>
                  <a:lnTo>
                    <a:pt x="269657" y="3624302"/>
                  </a:lnTo>
                  <a:lnTo>
                    <a:pt x="233088" y="3597085"/>
                  </a:lnTo>
                  <a:lnTo>
                    <a:pt x="198648" y="3567321"/>
                  </a:lnTo>
                  <a:lnTo>
                    <a:pt x="166478" y="3535151"/>
                  </a:lnTo>
                  <a:lnTo>
                    <a:pt x="136715" y="3500712"/>
                  </a:lnTo>
                  <a:lnTo>
                    <a:pt x="109497" y="3464142"/>
                  </a:lnTo>
                  <a:lnTo>
                    <a:pt x="84964" y="3425580"/>
                  </a:lnTo>
                  <a:lnTo>
                    <a:pt x="63252" y="3385165"/>
                  </a:lnTo>
                  <a:lnTo>
                    <a:pt x="44502" y="3343033"/>
                  </a:lnTo>
                  <a:lnTo>
                    <a:pt x="28850" y="3299325"/>
                  </a:lnTo>
                  <a:lnTo>
                    <a:pt x="16435" y="3254178"/>
                  </a:lnTo>
                  <a:lnTo>
                    <a:pt x="7397" y="3207730"/>
                  </a:lnTo>
                  <a:lnTo>
                    <a:pt x="1872" y="3160121"/>
                  </a:lnTo>
                  <a:lnTo>
                    <a:pt x="0" y="3111487"/>
                  </a:lnTo>
                  <a:lnTo>
                    <a:pt x="0" y="2178050"/>
                  </a:lnTo>
                  <a:lnTo>
                    <a:pt x="0" y="622312"/>
                  </a:lnTo>
                  <a:close/>
                </a:path>
              </a:pathLst>
            </a:custGeom>
            <a:ln w="9525">
              <a:solidFill>
                <a:srgbClr val="FFFFFF"/>
              </a:solidFill>
            </a:ln>
          </p:spPr>
          <p:txBody>
            <a:bodyPr wrap="square" lIns="0" tIns="0" rIns="0" bIns="0" rtlCol="0"/>
            <a:lstStyle/>
            <a:p/>
          </p:txBody>
        </p:sp>
      </p:grpSp>
      <p:sp>
        <p:nvSpPr>
          <p:cNvPr id="9" name="object 9"/>
          <p:cNvSpPr txBox="1">
            <a:spLocks noGrp="1"/>
          </p:cNvSpPr>
          <p:nvPr>
            <p:ph type="title"/>
          </p:nvPr>
        </p:nvSpPr>
        <p:spPr>
          <a:xfrm>
            <a:off x="2578100" y="455001"/>
            <a:ext cx="6294120" cy="452120"/>
          </a:xfrm>
          <a:prstGeom prst="rect">
            <a:avLst/>
          </a:prstGeom>
        </p:spPr>
        <p:txBody>
          <a:bodyPr vert="horz" wrap="square" lIns="0" tIns="12700" rIns="0" bIns="0" rtlCol="0">
            <a:spAutoFit/>
          </a:bodyPr>
          <a:lstStyle/>
          <a:p>
            <a:pPr marL="38100">
              <a:lnSpc>
                <a:spcPct val="100000"/>
              </a:lnSpc>
              <a:spcBef>
                <a:spcPts val="100"/>
              </a:spcBef>
            </a:pPr>
            <a:r>
              <a:rPr sz="4200" spc="-2167" baseline="-9920"/>
              <a:t>第</a:t>
            </a:r>
            <a:r>
              <a:rPr sz="2800" spc="-1360"/>
              <a:t>第</a:t>
            </a:r>
            <a:r>
              <a:rPr sz="4200" spc="-2167" baseline="-9920"/>
              <a:t>五</a:t>
            </a:r>
            <a:r>
              <a:rPr sz="2800" spc="-260"/>
              <a:t>8</a:t>
            </a:r>
            <a:r>
              <a:rPr sz="2800" spc="-1900"/>
              <a:t>1</a:t>
            </a:r>
            <a:r>
              <a:rPr sz="4200" spc="-2167" baseline="-9920"/>
              <a:t>节</a:t>
            </a:r>
            <a:r>
              <a:rPr sz="2800" spc="-1360"/>
              <a:t>条</a:t>
            </a:r>
            <a:r>
              <a:rPr sz="4200" spc="-2167" baseline="-9920"/>
              <a:t>合</a:t>
            </a:r>
            <a:r>
              <a:rPr sz="2800" spc="-1360"/>
              <a:t>债</a:t>
            </a:r>
            <a:r>
              <a:rPr sz="4200" spc="-2167" baseline="-9920"/>
              <a:t>同</a:t>
            </a:r>
            <a:r>
              <a:rPr sz="2800" spc="-1360"/>
              <a:t>权</a:t>
            </a:r>
            <a:r>
              <a:rPr sz="4200" spc="-2167" baseline="-9920"/>
              <a:t>的</a:t>
            </a:r>
            <a:r>
              <a:rPr sz="2800" spc="-1360"/>
              <a:t>人</a:t>
            </a:r>
            <a:r>
              <a:rPr sz="4200" spc="-2167" baseline="-9920"/>
              <a:t>变</a:t>
            </a:r>
            <a:r>
              <a:rPr sz="2800" spc="-1360"/>
              <a:t>转</a:t>
            </a:r>
            <a:r>
              <a:rPr sz="4200" spc="-2167" baseline="-9920"/>
              <a:t>更</a:t>
            </a:r>
            <a:r>
              <a:rPr sz="2800" spc="-1360"/>
              <a:t>让</a:t>
            </a:r>
            <a:r>
              <a:rPr sz="4200" spc="-2167" baseline="-9920"/>
              <a:t>和</a:t>
            </a:r>
            <a:r>
              <a:rPr sz="2800" spc="-1360"/>
              <a:t>权</a:t>
            </a:r>
            <a:r>
              <a:rPr sz="4200" spc="-2167" baseline="-9920"/>
              <a:t>转</a:t>
            </a:r>
            <a:r>
              <a:rPr sz="2800" spc="-1360"/>
              <a:t>利</a:t>
            </a:r>
            <a:r>
              <a:rPr sz="4200" spc="-2167" baseline="-9920"/>
              <a:t>让</a:t>
            </a:r>
            <a:r>
              <a:rPr sz="2800" spc="-10"/>
              <a:t>的，受让人取得</a:t>
            </a:r>
            <a:endParaRPr sz="2800"/>
          </a:p>
        </p:txBody>
      </p:sp>
      <p:sp>
        <p:nvSpPr>
          <p:cNvPr id="10" name="object 10"/>
          <p:cNvSpPr txBox="1"/>
          <p:nvPr/>
        </p:nvSpPr>
        <p:spPr>
          <a:xfrm>
            <a:off x="167640" y="881721"/>
            <a:ext cx="9098280" cy="1671955"/>
          </a:xfrm>
          <a:prstGeom prst="rect">
            <a:avLst/>
          </a:prstGeom>
        </p:spPr>
        <p:txBody>
          <a:bodyPr vert="horz" wrap="square" lIns="0" tIns="12700" rIns="0" bIns="0" rtlCol="0">
            <a:spAutoFit/>
          </a:bodyPr>
          <a:lstStyle/>
          <a:p>
            <a:pPr marL="76200">
              <a:lnSpc>
                <a:spcPts val="2955"/>
              </a:lnSpc>
              <a:spcBef>
                <a:spcPts val="100"/>
              </a:spcBef>
            </a:pPr>
            <a:r>
              <a:rPr sz="4200" b="1" spc="89" baseline="19841">
                <a:solidFill>
                  <a:srgbClr val="FFFFFF"/>
                </a:solidFill>
                <a:latin typeface="Microsoft JhengHei"/>
                <a:cs typeface="Microsoft JhengHei"/>
              </a:rPr>
              <a:t>一、合同的变更</a:t>
            </a:r>
            <a:r>
              <a:rPr sz="2800" b="1" spc="-5">
                <a:solidFill>
                  <a:srgbClr val="FFFFFF"/>
                </a:solidFill>
                <a:latin typeface="Microsoft JhengHei"/>
                <a:cs typeface="Microsoft JhengHei"/>
              </a:rPr>
              <a:t>与债权有关的从权利，但该从权利专属于</a:t>
            </a:r>
            <a:endParaRPr sz="2800">
              <a:latin typeface="Microsoft JhengHei"/>
              <a:cs typeface="Microsoft JhengHei"/>
            </a:endParaRPr>
          </a:p>
          <a:p>
            <a:pPr marL="76200">
              <a:lnSpc>
                <a:spcPts val="2955"/>
              </a:lnSpc>
            </a:pPr>
            <a:r>
              <a:rPr sz="2800" b="1">
                <a:solidFill>
                  <a:srgbClr val="FFFFFF"/>
                </a:solidFill>
                <a:latin typeface="Microsoft JhengHei"/>
                <a:cs typeface="Microsoft JhengHei"/>
              </a:rPr>
              <a:t>（一）合同变更</a:t>
            </a:r>
            <a:r>
              <a:rPr sz="2800" b="1" spc="-2365">
                <a:solidFill>
                  <a:srgbClr val="FFFFFF"/>
                </a:solidFill>
                <a:latin typeface="Microsoft JhengHei"/>
                <a:cs typeface="Microsoft JhengHei"/>
              </a:rPr>
              <a:t>的</a:t>
            </a:r>
            <a:r>
              <a:rPr sz="4200" b="1" spc="-660" baseline="-15873">
                <a:solidFill>
                  <a:srgbClr val="FFFFFF"/>
                </a:solidFill>
                <a:latin typeface="Microsoft JhengHei"/>
                <a:cs typeface="Microsoft JhengHei"/>
              </a:rPr>
              <a:t>于</a:t>
            </a:r>
            <a:r>
              <a:rPr sz="2800" b="1" spc="-2365">
                <a:solidFill>
                  <a:srgbClr val="FFFFFF"/>
                </a:solidFill>
                <a:latin typeface="Microsoft JhengHei"/>
                <a:cs typeface="Microsoft JhengHei"/>
              </a:rPr>
              <a:t>含</a:t>
            </a:r>
            <a:r>
              <a:rPr sz="4200" b="1" spc="-660" baseline="-15873">
                <a:solidFill>
                  <a:srgbClr val="FFFFFF"/>
                </a:solidFill>
                <a:latin typeface="Microsoft JhengHei"/>
                <a:cs typeface="Microsoft JhengHei"/>
              </a:rPr>
              <a:t>债</a:t>
            </a:r>
            <a:r>
              <a:rPr sz="2800" b="1" spc="-2365">
                <a:solidFill>
                  <a:srgbClr val="FFFFFF"/>
                </a:solidFill>
                <a:latin typeface="Microsoft JhengHei"/>
                <a:cs typeface="Microsoft JhengHei"/>
              </a:rPr>
              <a:t>义</a:t>
            </a:r>
            <a:r>
              <a:rPr sz="4200" b="1" spc="-15" baseline="-15873">
                <a:solidFill>
                  <a:srgbClr val="FFFFFF"/>
                </a:solidFill>
                <a:latin typeface="Microsoft JhengHei"/>
                <a:cs typeface="Microsoft JhengHei"/>
              </a:rPr>
              <a:t>权人自身的除外。</a:t>
            </a:r>
            <a:endParaRPr sz="4200" baseline="-15873">
              <a:latin typeface="Microsoft JhengHei"/>
              <a:cs typeface="Microsoft JhengHei"/>
            </a:endParaRPr>
          </a:p>
          <a:p>
            <a:pPr marL="76200">
              <a:lnSpc>
                <a:spcPct val="100000"/>
              </a:lnSpc>
              <a:spcBef>
                <a:spcPts val="165"/>
              </a:spcBef>
            </a:pPr>
            <a:r>
              <a:rPr sz="2800" b="1">
                <a:solidFill>
                  <a:srgbClr val="FFFFFF"/>
                </a:solidFill>
                <a:latin typeface="Microsoft JhengHei"/>
                <a:cs typeface="Microsoft JhengHei"/>
              </a:rPr>
              <a:t>（二）合同变更</a:t>
            </a:r>
            <a:r>
              <a:rPr sz="2800" b="1" spc="-2365">
                <a:solidFill>
                  <a:srgbClr val="FFFFFF"/>
                </a:solidFill>
                <a:latin typeface="Microsoft JhengHei"/>
                <a:cs typeface="Microsoft JhengHei"/>
              </a:rPr>
              <a:t>的</a:t>
            </a:r>
            <a:r>
              <a:rPr sz="4200" b="1" spc="-660" baseline="-12896">
                <a:solidFill>
                  <a:srgbClr val="FFFFFF"/>
                </a:solidFill>
                <a:latin typeface="Microsoft JhengHei"/>
                <a:cs typeface="Microsoft JhengHei"/>
              </a:rPr>
              <a:t>第</a:t>
            </a:r>
            <a:r>
              <a:rPr sz="2800" b="1" spc="-2365">
                <a:solidFill>
                  <a:srgbClr val="FFFFFF"/>
                </a:solidFill>
                <a:latin typeface="Microsoft JhengHei"/>
                <a:cs typeface="Microsoft JhengHei"/>
              </a:rPr>
              <a:t>原</a:t>
            </a:r>
            <a:r>
              <a:rPr sz="4200" b="1" spc="-367" baseline="-12896">
                <a:solidFill>
                  <a:srgbClr val="FFFFFF"/>
                </a:solidFill>
                <a:latin typeface="Microsoft JhengHei"/>
                <a:cs typeface="Microsoft JhengHei"/>
              </a:rPr>
              <a:t>8</a:t>
            </a:r>
            <a:r>
              <a:rPr sz="4200" b="1" spc="-1170" baseline="-12896">
                <a:solidFill>
                  <a:srgbClr val="FFFFFF"/>
                </a:solidFill>
                <a:latin typeface="Microsoft JhengHei"/>
                <a:cs typeface="Microsoft JhengHei"/>
              </a:rPr>
              <a:t>2</a:t>
            </a:r>
            <a:r>
              <a:rPr sz="2800" b="1" spc="-2365">
                <a:solidFill>
                  <a:srgbClr val="FFFFFF"/>
                </a:solidFill>
                <a:latin typeface="Microsoft JhengHei"/>
                <a:cs typeface="Microsoft JhengHei"/>
              </a:rPr>
              <a:t>则</a:t>
            </a:r>
            <a:r>
              <a:rPr sz="4200" b="1" spc="-660" baseline="-12896">
                <a:solidFill>
                  <a:srgbClr val="FFFFFF"/>
                </a:solidFill>
                <a:latin typeface="Microsoft JhengHei"/>
                <a:cs typeface="Microsoft JhengHei"/>
              </a:rPr>
              <a:t>条</a:t>
            </a:r>
            <a:r>
              <a:rPr sz="2800" b="1" spc="-2365">
                <a:solidFill>
                  <a:srgbClr val="FFFFFF"/>
                </a:solidFill>
                <a:latin typeface="Microsoft JhengHei"/>
                <a:cs typeface="Microsoft JhengHei"/>
              </a:rPr>
              <a:t>性</a:t>
            </a:r>
            <a:r>
              <a:rPr sz="4200" b="1" spc="-660" baseline="-12896">
                <a:solidFill>
                  <a:srgbClr val="FFFFFF"/>
                </a:solidFill>
                <a:latin typeface="Microsoft JhengHei"/>
                <a:cs typeface="Microsoft JhengHei"/>
              </a:rPr>
              <a:t>债</a:t>
            </a:r>
            <a:r>
              <a:rPr sz="2800" b="1" spc="-2365">
                <a:solidFill>
                  <a:srgbClr val="FFFFFF"/>
                </a:solidFill>
                <a:latin typeface="Microsoft JhengHei"/>
                <a:cs typeface="Microsoft JhengHei"/>
              </a:rPr>
              <a:t>规</a:t>
            </a:r>
            <a:r>
              <a:rPr sz="4200" b="1" spc="-660" baseline="-12896">
                <a:solidFill>
                  <a:srgbClr val="FFFFFF"/>
                </a:solidFill>
                <a:latin typeface="Microsoft JhengHei"/>
                <a:cs typeface="Microsoft JhengHei"/>
              </a:rPr>
              <a:t>务</a:t>
            </a:r>
            <a:r>
              <a:rPr sz="2800" b="1" spc="-2365">
                <a:solidFill>
                  <a:srgbClr val="FFFFFF"/>
                </a:solidFill>
                <a:latin typeface="Microsoft JhengHei"/>
                <a:cs typeface="Microsoft JhengHei"/>
              </a:rPr>
              <a:t>定</a:t>
            </a:r>
            <a:r>
              <a:rPr sz="4200" b="1" spc="-660" baseline="-12896">
                <a:solidFill>
                  <a:srgbClr val="FFFFFF"/>
                </a:solidFill>
                <a:latin typeface="Microsoft JhengHei"/>
                <a:cs typeface="Microsoft JhengHei"/>
              </a:rPr>
              <a:t>人</a:t>
            </a:r>
            <a:r>
              <a:rPr sz="2800" b="1" spc="-2365">
                <a:solidFill>
                  <a:srgbClr val="FFFFFF"/>
                </a:solidFill>
                <a:latin typeface="Microsoft JhengHei"/>
                <a:cs typeface="Microsoft JhengHei"/>
              </a:rPr>
              <a:t>：</a:t>
            </a:r>
            <a:r>
              <a:rPr sz="4200" b="1" spc="-660" baseline="-12896">
                <a:solidFill>
                  <a:srgbClr val="FFFFFF"/>
                </a:solidFill>
                <a:latin typeface="Microsoft JhengHei"/>
                <a:cs typeface="Microsoft JhengHei"/>
              </a:rPr>
              <a:t>接</a:t>
            </a:r>
            <a:r>
              <a:rPr sz="2000" b="1" spc="-1565">
                <a:solidFill>
                  <a:srgbClr val="FFFFFF"/>
                </a:solidFill>
                <a:latin typeface="Microsoft JhengHei"/>
                <a:cs typeface="Microsoft JhengHei"/>
              </a:rPr>
              <a:t>当</a:t>
            </a:r>
            <a:r>
              <a:rPr sz="4200" b="1" spc="-1860" baseline="-12896">
                <a:solidFill>
                  <a:srgbClr val="FFFFFF"/>
                </a:solidFill>
                <a:latin typeface="Microsoft JhengHei"/>
                <a:cs typeface="Microsoft JhengHei"/>
              </a:rPr>
              <a:t>到</a:t>
            </a:r>
            <a:r>
              <a:rPr sz="2000" b="1" spc="-765">
                <a:solidFill>
                  <a:srgbClr val="FFFFFF"/>
                </a:solidFill>
                <a:latin typeface="Microsoft JhengHei"/>
                <a:cs typeface="Microsoft JhengHei"/>
              </a:rPr>
              <a:t>事</a:t>
            </a:r>
            <a:r>
              <a:rPr sz="4200" b="1" spc="-3060" baseline="-12896">
                <a:solidFill>
                  <a:srgbClr val="FFFFFF"/>
                </a:solidFill>
                <a:latin typeface="Microsoft JhengHei"/>
                <a:cs typeface="Microsoft JhengHei"/>
              </a:rPr>
              <a:t>债</a:t>
            </a:r>
            <a:r>
              <a:rPr sz="2000" b="1" spc="-985">
                <a:solidFill>
                  <a:srgbClr val="FFFFFF"/>
                </a:solidFill>
                <a:latin typeface="Microsoft JhengHei"/>
                <a:cs typeface="Microsoft JhengHei"/>
              </a:rPr>
              <a:t>人协</a:t>
            </a:r>
            <a:r>
              <a:rPr sz="4200" b="1" spc="-1260" baseline="-12896">
                <a:solidFill>
                  <a:srgbClr val="FFFFFF"/>
                </a:solidFill>
                <a:latin typeface="Microsoft JhengHei"/>
                <a:cs typeface="Microsoft JhengHei"/>
              </a:rPr>
              <a:t>权</a:t>
            </a:r>
            <a:r>
              <a:rPr sz="2000" b="1" spc="-1165">
                <a:solidFill>
                  <a:srgbClr val="FFFFFF"/>
                </a:solidFill>
                <a:latin typeface="Microsoft JhengHei"/>
                <a:cs typeface="Microsoft JhengHei"/>
              </a:rPr>
              <a:t>商</a:t>
            </a:r>
            <a:r>
              <a:rPr sz="4200" b="1" spc="-2460" baseline="-12896">
                <a:solidFill>
                  <a:srgbClr val="FFFFFF"/>
                </a:solidFill>
                <a:latin typeface="Microsoft JhengHei"/>
                <a:cs typeface="Microsoft JhengHei"/>
              </a:rPr>
              <a:t>转</a:t>
            </a:r>
            <a:r>
              <a:rPr sz="2000" b="1" spc="-365">
                <a:solidFill>
                  <a:srgbClr val="FFFFFF"/>
                </a:solidFill>
                <a:latin typeface="Microsoft JhengHei"/>
                <a:cs typeface="Microsoft JhengHei"/>
              </a:rPr>
              <a:t>一</a:t>
            </a:r>
            <a:r>
              <a:rPr sz="4200" b="1" spc="-3659" baseline="-12896">
                <a:solidFill>
                  <a:srgbClr val="FFFFFF"/>
                </a:solidFill>
                <a:latin typeface="Microsoft JhengHei"/>
                <a:cs typeface="Microsoft JhengHei"/>
              </a:rPr>
              <a:t>让</a:t>
            </a:r>
            <a:r>
              <a:rPr sz="2000" b="1" spc="-785">
                <a:solidFill>
                  <a:srgbClr val="FFFFFF"/>
                </a:solidFill>
                <a:latin typeface="Microsoft JhengHei"/>
                <a:cs typeface="Microsoft JhengHei"/>
              </a:rPr>
              <a:t>致，</a:t>
            </a:r>
            <a:r>
              <a:rPr sz="4200" b="1" spc="-1860" baseline="-12896">
                <a:solidFill>
                  <a:srgbClr val="FFFFFF"/>
                </a:solidFill>
                <a:latin typeface="Microsoft JhengHei"/>
                <a:cs typeface="Microsoft JhengHei"/>
              </a:rPr>
              <a:t>通</a:t>
            </a:r>
            <a:r>
              <a:rPr sz="2000" b="1" spc="-765">
                <a:solidFill>
                  <a:srgbClr val="FFFFFF"/>
                </a:solidFill>
                <a:latin typeface="Microsoft JhengHei"/>
                <a:cs typeface="Microsoft JhengHei"/>
              </a:rPr>
              <a:t>可</a:t>
            </a:r>
            <a:r>
              <a:rPr sz="4200" b="1" spc="-3060" baseline="-12896">
                <a:solidFill>
                  <a:srgbClr val="FFFFFF"/>
                </a:solidFill>
                <a:latin typeface="Microsoft JhengHei"/>
                <a:cs typeface="Microsoft JhengHei"/>
              </a:rPr>
              <a:t>知</a:t>
            </a:r>
            <a:r>
              <a:rPr sz="2000" b="1" spc="-985">
                <a:solidFill>
                  <a:srgbClr val="FFFFFF"/>
                </a:solidFill>
                <a:latin typeface="Microsoft JhengHei"/>
                <a:cs typeface="Microsoft JhengHei"/>
              </a:rPr>
              <a:t>以变</a:t>
            </a:r>
            <a:r>
              <a:rPr sz="4200" b="1" spc="-1260" baseline="-12896">
                <a:solidFill>
                  <a:srgbClr val="FFFFFF"/>
                </a:solidFill>
                <a:latin typeface="Microsoft JhengHei"/>
                <a:cs typeface="Microsoft JhengHei"/>
              </a:rPr>
              <a:t>后</a:t>
            </a:r>
            <a:r>
              <a:rPr sz="2000" b="1" spc="-1165">
                <a:solidFill>
                  <a:srgbClr val="FFFFFF"/>
                </a:solidFill>
                <a:latin typeface="Microsoft JhengHei"/>
                <a:cs typeface="Microsoft JhengHei"/>
              </a:rPr>
              <a:t>更</a:t>
            </a:r>
            <a:r>
              <a:rPr sz="4200" b="1" spc="-2460" baseline="-12896">
                <a:solidFill>
                  <a:srgbClr val="FFFFFF"/>
                </a:solidFill>
                <a:latin typeface="Microsoft JhengHei"/>
                <a:cs typeface="Microsoft JhengHei"/>
              </a:rPr>
              <a:t>，</a:t>
            </a:r>
            <a:r>
              <a:rPr sz="2000" b="1" spc="-365">
                <a:solidFill>
                  <a:srgbClr val="FFFFFF"/>
                </a:solidFill>
                <a:latin typeface="Microsoft JhengHei"/>
                <a:cs typeface="Microsoft JhengHei"/>
              </a:rPr>
              <a:t>合</a:t>
            </a:r>
            <a:r>
              <a:rPr sz="4200" b="1" spc="-3659" baseline="-12896">
                <a:solidFill>
                  <a:srgbClr val="FFFFFF"/>
                </a:solidFill>
                <a:latin typeface="Microsoft JhengHei"/>
                <a:cs typeface="Microsoft JhengHei"/>
              </a:rPr>
              <a:t>债</a:t>
            </a:r>
            <a:r>
              <a:rPr sz="2000" b="1" spc="-25">
                <a:solidFill>
                  <a:srgbClr val="FFFFFF"/>
                </a:solidFill>
                <a:latin typeface="Microsoft JhengHei"/>
                <a:cs typeface="Microsoft JhengHei"/>
              </a:rPr>
              <a:t>同。</a:t>
            </a:r>
            <a:endParaRPr sz="2000">
              <a:latin typeface="Microsoft JhengHei"/>
              <a:cs typeface="Microsoft JhengHei"/>
            </a:endParaRPr>
          </a:p>
          <a:p>
            <a:pPr marL="76200">
              <a:lnSpc>
                <a:spcPct val="100000"/>
              </a:lnSpc>
              <a:spcBef>
                <a:spcPts val="170"/>
              </a:spcBef>
            </a:pPr>
            <a:r>
              <a:rPr sz="2800" b="1">
                <a:solidFill>
                  <a:srgbClr val="FFFFFF"/>
                </a:solidFill>
                <a:latin typeface="Microsoft JhengHei"/>
                <a:cs typeface="Microsoft JhengHei"/>
              </a:rPr>
              <a:t>（三）合同变更</a:t>
            </a:r>
            <a:r>
              <a:rPr sz="2800" b="1" spc="-2365">
                <a:solidFill>
                  <a:srgbClr val="FFFFFF"/>
                </a:solidFill>
                <a:latin typeface="Microsoft JhengHei"/>
                <a:cs typeface="Microsoft JhengHei"/>
              </a:rPr>
              <a:t>的</a:t>
            </a:r>
            <a:r>
              <a:rPr sz="4200" b="1" spc="-660" baseline="-9920">
                <a:solidFill>
                  <a:srgbClr val="FFFFFF"/>
                </a:solidFill>
                <a:latin typeface="Microsoft JhengHei"/>
                <a:cs typeface="Microsoft JhengHei"/>
              </a:rPr>
              <a:t>务</a:t>
            </a:r>
            <a:r>
              <a:rPr sz="2800" b="1" spc="-2365">
                <a:solidFill>
                  <a:srgbClr val="FFFFFF"/>
                </a:solidFill>
                <a:latin typeface="Microsoft JhengHei"/>
                <a:cs typeface="Microsoft JhengHei"/>
              </a:rPr>
              <a:t>补</a:t>
            </a:r>
            <a:r>
              <a:rPr sz="4200" b="1" spc="-660" baseline="-9920">
                <a:solidFill>
                  <a:srgbClr val="FFFFFF"/>
                </a:solidFill>
                <a:latin typeface="Microsoft JhengHei"/>
                <a:cs typeface="Microsoft JhengHei"/>
              </a:rPr>
              <a:t>人</a:t>
            </a:r>
            <a:r>
              <a:rPr sz="2800" b="1" spc="-2365">
                <a:solidFill>
                  <a:srgbClr val="FFFFFF"/>
                </a:solidFill>
                <a:latin typeface="Microsoft JhengHei"/>
                <a:cs typeface="Microsoft JhengHei"/>
              </a:rPr>
              <a:t>充</a:t>
            </a:r>
            <a:r>
              <a:rPr sz="4200" b="1" spc="-660" baseline="-9920">
                <a:solidFill>
                  <a:srgbClr val="FFFFFF"/>
                </a:solidFill>
                <a:latin typeface="Microsoft JhengHei"/>
                <a:cs typeface="Microsoft JhengHei"/>
              </a:rPr>
              <a:t>对</a:t>
            </a:r>
            <a:r>
              <a:rPr sz="2800" b="1" spc="-2365">
                <a:solidFill>
                  <a:srgbClr val="FFFFFF"/>
                </a:solidFill>
                <a:latin typeface="Microsoft JhengHei"/>
                <a:cs typeface="Microsoft JhengHei"/>
              </a:rPr>
              <a:t>性</a:t>
            </a:r>
            <a:r>
              <a:rPr sz="4200" b="1" spc="-660" baseline="-9920">
                <a:solidFill>
                  <a:srgbClr val="FFFFFF"/>
                </a:solidFill>
                <a:latin typeface="Microsoft JhengHei"/>
                <a:cs typeface="Microsoft JhengHei"/>
              </a:rPr>
              <a:t>让</a:t>
            </a:r>
            <a:r>
              <a:rPr sz="2800" b="1" spc="-2365">
                <a:solidFill>
                  <a:srgbClr val="FFFFFF"/>
                </a:solidFill>
                <a:latin typeface="Microsoft JhengHei"/>
                <a:cs typeface="Microsoft JhengHei"/>
              </a:rPr>
              <a:t>规</a:t>
            </a:r>
            <a:r>
              <a:rPr sz="4200" b="1" spc="-3337" baseline="-9920">
                <a:solidFill>
                  <a:srgbClr val="FFFFFF"/>
                </a:solidFill>
                <a:latin typeface="Microsoft JhengHei"/>
                <a:cs typeface="Microsoft JhengHei"/>
              </a:rPr>
              <a:t>与</a:t>
            </a:r>
            <a:r>
              <a:rPr sz="4200" b="1" spc="-1530" baseline="11904">
                <a:solidFill>
                  <a:srgbClr val="FFFFFF"/>
                </a:solidFill>
                <a:latin typeface="Microsoft JhengHei"/>
                <a:cs typeface="Microsoft JhengHei"/>
              </a:rPr>
              <a:t>谁</a:t>
            </a:r>
            <a:r>
              <a:rPr sz="2800" b="1" spc="-2365">
                <a:solidFill>
                  <a:srgbClr val="FFFFFF"/>
                </a:solidFill>
                <a:latin typeface="Microsoft JhengHei"/>
                <a:cs typeface="Microsoft JhengHei"/>
              </a:rPr>
              <a:t>定</a:t>
            </a:r>
            <a:r>
              <a:rPr sz="4200" b="1" spc="-3337" baseline="-9920">
                <a:solidFill>
                  <a:srgbClr val="FFFFFF"/>
                </a:solidFill>
                <a:latin typeface="Microsoft JhengHei"/>
                <a:cs typeface="Microsoft JhengHei"/>
              </a:rPr>
              <a:t>人</a:t>
            </a:r>
            <a:r>
              <a:rPr sz="4200" b="1" spc="-1530" baseline="11904">
                <a:solidFill>
                  <a:srgbClr val="FFFFFF"/>
                </a:solidFill>
                <a:latin typeface="Microsoft JhengHei"/>
                <a:cs typeface="Microsoft JhengHei"/>
              </a:rPr>
              <a:t>通</a:t>
            </a:r>
            <a:r>
              <a:rPr sz="2800" b="1" spc="-2365">
                <a:solidFill>
                  <a:srgbClr val="FFFFFF"/>
                </a:solidFill>
                <a:latin typeface="Microsoft JhengHei"/>
                <a:cs typeface="Microsoft JhengHei"/>
              </a:rPr>
              <a:t>：</a:t>
            </a:r>
            <a:r>
              <a:rPr sz="4200" b="1" spc="-3337" baseline="-9920">
                <a:solidFill>
                  <a:srgbClr val="FFFFFF"/>
                </a:solidFill>
                <a:latin typeface="Microsoft JhengHei"/>
                <a:cs typeface="Microsoft JhengHei"/>
              </a:rPr>
              <a:t>的</a:t>
            </a:r>
            <a:r>
              <a:rPr sz="4200" b="1" spc="-1530" baseline="11904">
                <a:solidFill>
                  <a:srgbClr val="FFFFFF"/>
                </a:solidFill>
                <a:latin typeface="Microsoft JhengHei"/>
                <a:cs typeface="Microsoft JhengHei"/>
              </a:rPr>
              <a:t>知</a:t>
            </a:r>
            <a:r>
              <a:rPr sz="2000" b="1" spc="-1565">
                <a:solidFill>
                  <a:srgbClr val="FFFFFF"/>
                </a:solidFill>
                <a:latin typeface="Microsoft JhengHei"/>
                <a:cs typeface="Microsoft JhengHei"/>
              </a:rPr>
              <a:t>当</a:t>
            </a:r>
            <a:r>
              <a:rPr sz="4200" b="1" spc="-3337" baseline="-9920">
                <a:solidFill>
                  <a:srgbClr val="FFFFFF"/>
                </a:solidFill>
                <a:latin typeface="Microsoft JhengHei"/>
                <a:cs typeface="Microsoft JhengHei"/>
              </a:rPr>
              <a:t>抗</a:t>
            </a:r>
            <a:r>
              <a:rPr sz="4200" b="1" spc="-2729" baseline="11904">
                <a:solidFill>
                  <a:srgbClr val="FFFFFF"/>
                </a:solidFill>
                <a:latin typeface="Microsoft JhengHei"/>
                <a:cs typeface="Microsoft JhengHei"/>
              </a:rPr>
              <a:t>？</a:t>
            </a:r>
            <a:r>
              <a:rPr sz="2000" b="1" spc="-765">
                <a:solidFill>
                  <a:srgbClr val="FFFFFF"/>
                </a:solidFill>
                <a:latin typeface="Microsoft JhengHei"/>
                <a:cs typeface="Microsoft JhengHei"/>
              </a:rPr>
              <a:t>事</a:t>
            </a:r>
            <a:r>
              <a:rPr sz="4200" b="1" spc="-3060" baseline="-9920">
                <a:solidFill>
                  <a:srgbClr val="FFFFFF"/>
                </a:solidFill>
                <a:latin typeface="Microsoft JhengHei"/>
                <a:cs typeface="Microsoft JhengHei"/>
              </a:rPr>
              <a:t>辩</a:t>
            </a:r>
            <a:r>
              <a:rPr sz="2000" b="1" spc="-985">
                <a:solidFill>
                  <a:srgbClr val="FFFFFF"/>
                </a:solidFill>
                <a:latin typeface="Microsoft JhengHei"/>
                <a:cs typeface="Microsoft JhengHei"/>
              </a:rPr>
              <a:t>人对</a:t>
            </a:r>
            <a:r>
              <a:rPr sz="4200" b="1" spc="-1260" baseline="-9920">
                <a:solidFill>
                  <a:srgbClr val="FFFFFF"/>
                </a:solidFill>
                <a:latin typeface="Microsoft JhengHei"/>
                <a:cs typeface="Microsoft JhengHei"/>
              </a:rPr>
              <a:t>，</a:t>
            </a:r>
            <a:r>
              <a:rPr sz="2000" b="1" spc="-1165">
                <a:solidFill>
                  <a:srgbClr val="FFFFFF"/>
                </a:solidFill>
                <a:latin typeface="Microsoft JhengHei"/>
                <a:cs typeface="Microsoft JhengHei"/>
              </a:rPr>
              <a:t>合</a:t>
            </a:r>
            <a:r>
              <a:rPr sz="4200" b="1" spc="-2460" baseline="-9920">
                <a:solidFill>
                  <a:srgbClr val="FFFFFF"/>
                </a:solidFill>
                <a:latin typeface="Microsoft JhengHei"/>
                <a:cs typeface="Microsoft JhengHei"/>
              </a:rPr>
              <a:t>可</a:t>
            </a:r>
            <a:r>
              <a:rPr sz="2000" b="1" spc="-365">
                <a:solidFill>
                  <a:srgbClr val="FFFFFF"/>
                </a:solidFill>
                <a:latin typeface="Microsoft JhengHei"/>
                <a:cs typeface="Microsoft JhengHei"/>
              </a:rPr>
              <a:t>同</a:t>
            </a:r>
            <a:r>
              <a:rPr sz="4200" b="1" spc="-3659" baseline="-9920">
                <a:solidFill>
                  <a:srgbClr val="FFFFFF"/>
                </a:solidFill>
                <a:latin typeface="Microsoft JhengHei"/>
                <a:cs typeface="Microsoft JhengHei"/>
              </a:rPr>
              <a:t>以</a:t>
            </a:r>
            <a:r>
              <a:rPr sz="2000" b="1" spc="-785">
                <a:solidFill>
                  <a:srgbClr val="FFFFFF"/>
                </a:solidFill>
                <a:latin typeface="Microsoft JhengHei"/>
                <a:cs typeface="Microsoft JhengHei"/>
              </a:rPr>
              <a:t>变更</a:t>
            </a:r>
            <a:r>
              <a:rPr sz="4200" b="1" spc="-1860" baseline="-9920">
                <a:solidFill>
                  <a:srgbClr val="FFFFFF"/>
                </a:solidFill>
                <a:latin typeface="Microsoft JhengHei"/>
                <a:cs typeface="Microsoft JhengHei"/>
              </a:rPr>
              <a:t>向</a:t>
            </a:r>
            <a:r>
              <a:rPr sz="2000" b="1" spc="-765">
                <a:solidFill>
                  <a:srgbClr val="FFFFFF"/>
                </a:solidFill>
                <a:latin typeface="Microsoft JhengHei"/>
                <a:cs typeface="Microsoft JhengHei"/>
              </a:rPr>
              <a:t>的</a:t>
            </a:r>
            <a:r>
              <a:rPr sz="4200" b="1" spc="-3060" baseline="-9920">
                <a:solidFill>
                  <a:srgbClr val="FFFFFF"/>
                </a:solidFill>
                <a:latin typeface="Microsoft JhengHei"/>
                <a:cs typeface="Microsoft JhengHei"/>
              </a:rPr>
              <a:t>受</a:t>
            </a:r>
            <a:r>
              <a:rPr sz="2000" b="1" spc="-985">
                <a:solidFill>
                  <a:srgbClr val="FFFFFF"/>
                </a:solidFill>
                <a:latin typeface="Microsoft JhengHei"/>
                <a:cs typeface="Microsoft JhengHei"/>
              </a:rPr>
              <a:t>内容</a:t>
            </a:r>
            <a:r>
              <a:rPr sz="4200" b="1" spc="-1260" baseline="-9920">
                <a:solidFill>
                  <a:srgbClr val="FFFFFF"/>
                </a:solidFill>
                <a:latin typeface="Microsoft JhengHei"/>
                <a:cs typeface="Microsoft JhengHei"/>
              </a:rPr>
              <a:t>让</a:t>
            </a:r>
            <a:r>
              <a:rPr sz="2000" b="1" spc="-1165">
                <a:solidFill>
                  <a:srgbClr val="FFFFFF"/>
                </a:solidFill>
                <a:latin typeface="Microsoft JhengHei"/>
                <a:cs typeface="Microsoft JhengHei"/>
              </a:rPr>
              <a:t>约</a:t>
            </a:r>
            <a:r>
              <a:rPr sz="4200" b="1" spc="-2460" baseline="-9920">
                <a:solidFill>
                  <a:srgbClr val="FFFFFF"/>
                </a:solidFill>
                <a:latin typeface="Microsoft JhengHei"/>
                <a:cs typeface="Microsoft JhengHei"/>
              </a:rPr>
              <a:t>人</a:t>
            </a:r>
            <a:r>
              <a:rPr sz="2000" b="1" spc="-365">
                <a:solidFill>
                  <a:srgbClr val="FFFFFF"/>
                </a:solidFill>
                <a:latin typeface="Microsoft JhengHei"/>
                <a:cs typeface="Microsoft JhengHei"/>
              </a:rPr>
              <a:t>定</a:t>
            </a:r>
            <a:r>
              <a:rPr sz="4200" b="1" spc="-37" baseline="-9920">
                <a:solidFill>
                  <a:srgbClr val="FFFFFF"/>
                </a:solidFill>
                <a:latin typeface="Microsoft JhengHei"/>
                <a:cs typeface="Microsoft JhengHei"/>
              </a:rPr>
              <a:t>主张</a:t>
            </a:r>
            <a:endParaRPr sz="4200" baseline="-9920">
              <a:latin typeface="Microsoft JhengHei"/>
              <a:cs typeface="Microsoft JhengHei"/>
            </a:endParaRPr>
          </a:p>
        </p:txBody>
      </p:sp>
      <p:sp>
        <p:nvSpPr>
          <p:cNvPr id="11" name="object 11"/>
          <p:cNvSpPr txBox="1"/>
          <p:nvPr/>
        </p:nvSpPr>
        <p:spPr>
          <a:xfrm>
            <a:off x="205740" y="2434307"/>
            <a:ext cx="3332479" cy="452120"/>
          </a:xfrm>
          <a:prstGeom prst="rect">
            <a:avLst/>
          </a:prstGeom>
        </p:spPr>
        <p:txBody>
          <a:bodyPr vert="horz" wrap="square" lIns="0" tIns="12700" rIns="0" bIns="0" rtlCol="0">
            <a:spAutoFit/>
          </a:bodyPr>
          <a:lstStyle/>
          <a:p>
            <a:pPr marL="38100">
              <a:lnSpc>
                <a:spcPct val="100000"/>
              </a:lnSpc>
              <a:spcBef>
                <a:spcPts val="100"/>
              </a:spcBef>
            </a:pPr>
            <a:r>
              <a:rPr sz="2000" b="1">
                <a:solidFill>
                  <a:srgbClr val="FFFFFF"/>
                </a:solidFill>
                <a:latin typeface="Microsoft JhengHei"/>
                <a:cs typeface="Microsoft JhengHei"/>
              </a:rPr>
              <a:t>不明确的，推定为未变</a:t>
            </a:r>
            <a:r>
              <a:rPr sz="2000" b="1" spc="-1964">
                <a:solidFill>
                  <a:srgbClr val="FFFFFF"/>
                </a:solidFill>
                <a:latin typeface="Microsoft JhengHei"/>
                <a:cs typeface="Microsoft JhengHei"/>
              </a:rPr>
              <a:t>更</a:t>
            </a:r>
            <a:r>
              <a:rPr sz="4200" b="1" spc="-1260" baseline="-23809">
                <a:solidFill>
                  <a:srgbClr val="FFFFFF"/>
                </a:solidFill>
                <a:latin typeface="Microsoft JhengHei"/>
                <a:cs typeface="Microsoft JhengHei"/>
              </a:rPr>
              <a:t>张</a:t>
            </a:r>
            <a:r>
              <a:rPr sz="2000" b="1" spc="-1165">
                <a:solidFill>
                  <a:srgbClr val="FFFFFF"/>
                </a:solidFill>
                <a:latin typeface="Microsoft JhengHei"/>
                <a:cs typeface="Microsoft JhengHei"/>
              </a:rPr>
              <a:t>。</a:t>
            </a:r>
            <a:r>
              <a:rPr sz="4200" b="1" spc="-89" baseline="-23809">
                <a:solidFill>
                  <a:srgbClr val="FFFFFF"/>
                </a:solidFill>
                <a:latin typeface="Microsoft JhengHei"/>
                <a:cs typeface="Microsoft JhengHei"/>
              </a:rPr>
              <a:t>。</a:t>
            </a:r>
            <a:endParaRPr sz="4200" baseline="-23809">
              <a:latin typeface="Microsoft JhengHei"/>
              <a:cs typeface="Microsoft JhengHei"/>
            </a:endParaRPr>
          </a:p>
        </p:txBody>
      </p:sp>
      <p:sp>
        <p:nvSpPr>
          <p:cNvPr id="12" name="object 12"/>
          <p:cNvSpPr txBox="1"/>
          <p:nvPr/>
        </p:nvSpPr>
        <p:spPr>
          <a:xfrm>
            <a:off x="2775608" y="3015322"/>
            <a:ext cx="607060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Microsoft JhengHei"/>
                <a:cs typeface="Microsoft JhengHei"/>
              </a:rPr>
              <a:t>第</a:t>
            </a:r>
            <a:r>
              <a:rPr sz="2800" b="1" spc="-285">
                <a:solidFill>
                  <a:srgbClr val="FFFFFF"/>
                </a:solidFill>
                <a:latin typeface="Microsoft JhengHei"/>
                <a:cs typeface="Microsoft JhengHei"/>
              </a:rPr>
              <a:t>83</a:t>
            </a:r>
            <a:r>
              <a:rPr sz="2800" b="1" spc="-5">
                <a:solidFill>
                  <a:srgbClr val="FFFFFF"/>
                </a:solidFill>
                <a:latin typeface="Microsoft JhengHei"/>
                <a:cs typeface="Microsoft JhengHei"/>
              </a:rPr>
              <a:t>债务人接到债权转让通知时，债务</a:t>
            </a:r>
            <a:endParaRPr sz="2800">
              <a:latin typeface="Microsoft JhengHei"/>
              <a:cs typeface="Microsoft JhengHei"/>
            </a:endParaRPr>
          </a:p>
        </p:txBody>
      </p:sp>
      <p:sp>
        <p:nvSpPr>
          <p:cNvPr id="13" name="object 13"/>
          <p:cNvSpPr txBox="1"/>
          <p:nvPr/>
        </p:nvSpPr>
        <p:spPr>
          <a:xfrm>
            <a:off x="2775608" y="3442042"/>
            <a:ext cx="64262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FFFFFF"/>
                </a:solidFill>
                <a:latin typeface="Microsoft JhengHei"/>
                <a:cs typeface="Microsoft JhengHei"/>
              </a:rPr>
              <a:t>人对让与人享有债权，并且债务人的债权</a:t>
            </a:r>
            <a:endParaRPr sz="2800">
              <a:latin typeface="Microsoft JhengHei"/>
              <a:cs typeface="Microsoft JhengHei"/>
            </a:endParaRPr>
          </a:p>
        </p:txBody>
      </p:sp>
      <p:sp>
        <p:nvSpPr>
          <p:cNvPr id="14" name="object 14"/>
          <p:cNvSpPr txBox="1"/>
          <p:nvPr/>
        </p:nvSpPr>
        <p:spPr>
          <a:xfrm>
            <a:off x="2775608" y="3868762"/>
            <a:ext cx="60706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FFFFFF"/>
                </a:solidFill>
                <a:latin typeface="Microsoft JhengHei"/>
                <a:cs typeface="Microsoft JhengHei"/>
              </a:rPr>
              <a:t>权先于转让的债权到期或者同时到期的</a:t>
            </a:r>
            <a:endParaRPr sz="2800">
              <a:latin typeface="Microsoft JhengHei"/>
              <a:cs typeface="Microsoft JhengHei"/>
            </a:endParaRPr>
          </a:p>
        </p:txBody>
      </p:sp>
      <p:sp>
        <p:nvSpPr>
          <p:cNvPr id="15" name="object 15"/>
          <p:cNvSpPr txBox="1"/>
          <p:nvPr/>
        </p:nvSpPr>
        <p:spPr>
          <a:xfrm>
            <a:off x="2775608" y="4295482"/>
            <a:ext cx="5537200" cy="452120"/>
          </a:xfrm>
          <a:prstGeom prst="rect">
            <a:avLst/>
          </a:prstGeom>
        </p:spPr>
        <p:txBody>
          <a:bodyPr vert="horz" wrap="square" lIns="0" tIns="12700" rIns="0" bIns="0" rtlCol="0">
            <a:spAutoFit/>
          </a:bodyPr>
          <a:lstStyle/>
          <a:p>
            <a:pPr marL="12700">
              <a:lnSpc>
                <a:spcPct val="100000"/>
              </a:lnSpc>
              <a:spcBef>
                <a:spcPts val="100"/>
              </a:spcBef>
            </a:pPr>
            <a:r>
              <a:rPr sz="2800" b="1" spc="340">
                <a:solidFill>
                  <a:srgbClr val="FFFFFF"/>
                </a:solidFill>
                <a:latin typeface="Microsoft JhengHei"/>
                <a:cs typeface="Microsoft JhengHei"/>
              </a:rPr>
              <a:t>的,</a:t>
            </a:r>
            <a:r>
              <a:rPr sz="2800" b="1" spc="-5">
                <a:solidFill>
                  <a:srgbClr val="FFFFFF"/>
                </a:solidFill>
                <a:latin typeface="Microsoft JhengHei"/>
                <a:cs typeface="Microsoft JhengHei"/>
              </a:rPr>
              <a:t>债务人可以向受让人主张抵销。</a:t>
            </a:r>
            <a:endParaRPr sz="2800">
              <a:latin typeface="Microsoft JhengHei"/>
              <a:cs typeface="Microsoft JhengHei"/>
            </a:endParaRPr>
          </a:p>
        </p:txBody>
      </p:sp>
      <p:grpSp>
        <p:nvGrpSpPr>
          <p:cNvPr id="16" name="object 16"/>
          <p:cNvGrpSpPr/>
          <p:nvPr/>
        </p:nvGrpSpPr>
        <p:grpSpPr>
          <a:xfrm>
            <a:off x="2509837" y="2586037"/>
            <a:ext cx="6638925" cy="3262629"/>
            <a:chOff x="2509837" y="2586037"/>
            <a:chExt cx="6638925" cy="3262629"/>
          </a:xfrm>
        </p:grpSpPr>
        <p:sp>
          <p:nvSpPr>
            <p:cNvPr id="17" name="object 17"/>
            <p:cNvSpPr/>
            <p:nvPr/>
          </p:nvSpPr>
          <p:spPr>
            <a:xfrm>
              <a:off x="2514599" y="2590799"/>
              <a:ext cx="6629400" cy="3253104"/>
            </a:xfrm>
            <a:custGeom>
              <a:rect l="l" t="t" r="r" b="b"/>
              <a:pathLst>
                <a:path w="6629400" h="3253104">
                  <a:moveTo>
                    <a:pt x="2254327" y="3252741"/>
                  </a:moveTo>
                  <a:lnTo>
                    <a:pt x="1104900" y="2819400"/>
                  </a:lnTo>
                  <a:lnTo>
                    <a:pt x="469901" y="2819399"/>
                  </a:lnTo>
                  <a:lnTo>
                    <a:pt x="421861" y="2816973"/>
                  </a:lnTo>
                  <a:lnTo>
                    <a:pt x="375204" y="2809852"/>
                  </a:lnTo>
                  <a:lnTo>
                    <a:pt x="330171" y="2798273"/>
                  </a:lnTo>
                  <a:lnTo>
                    <a:pt x="286998" y="2782471"/>
                  </a:lnTo>
                  <a:lnTo>
                    <a:pt x="245922" y="2762684"/>
                  </a:lnTo>
                  <a:lnTo>
                    <a:pt x="207178" y="2739146"/>
                  </a:lnTo>
                  <a:lnTo>
                    <a:pt x="171003" y="2712095"/>
                  </a:lnTo>
                  <a:lnTo>
                    <a:pt x="137633" y="2681766"/>
                  </a:lnTo>
                  <a:lnTo>
                    <a:pt x="107304" y="2648396"/>
                  </a:lnTo>
                  <a:lnTo>
                    <a:pt x="80252" y="2612221"/>
                  </a:lnTo>
                  <a:lnTo>
                    <a:pt x="56715" y="2573477"/>
                  </a:lnTo>
                  <a:lnTo>
                    <a:pt x="36927" y="2532400"/>
                  </a:lnTo>
                  <a:lnTo>
                    <a:pt x="21126" y="2489226"/>
                  </a:lnTo>
                  <a:lnTo>
                    <a:pt x="9546" y="2444193"/>
                  </a:lnTo>
                  <a:lnTo>
                    <a:pt x="2426" y="2397535"/>
                  </a:lnTo>
                  <a:lnTo>
                    <a:pt x="0" y="2349500"/>
                  </a:lnTo>
                  <a:lnTo>
                    <a:pt x="0" y="469909"/>
                  </a:lnTo>
                  <a:lnTo>
                    <a:pt x="2426" y="421863"/>
                  </a:lnTo>
                  <a:lnTo>
                    <a:pt x="9546" y="375205"/>
                  </a:lnTo>
                  <a:lnTo>
                    <a:pt x="21126" y="330172"/>
                  </a:lnTo>
                  <a:lnTo>
                    <a:pt x="36928" y="286999"/>
                  </a:lnTo>
                  <a:lnTo>
                    <a:pt x="56715" y="245922"/>
                  </a:lnTo>
                  <a:lnTo>
                    <a:pt x="80253" y="207178"/>
                  </a:lnTo>
                  <a:lnTo>
                    <a:pt x="107304" y="171002"/>
                  </a:lnTo>
                  <a:lnTo>
                    <a:pt x="137633" y="137632"/>
                  </a:lnTo>
                  <a:lnTo>
                    <a:pt x="171003" y="107304"/>
                  </a:lnTo>
                  <a:lnTo>
                    <a:pt x="207179" y="80252"/>
                  </a:lnTo>
                  <a:lnTo>
                    <a:pt x="245923" y="56715"/>
                  </a:lnTo>
                  <a:lnTo>
                    <a:pt x="287000" y="36927"/>
                  </a:lnTo>
                  <a:lnTo>
                    <a:pt x="330173" y="21125"/>
                  </a:lnTo>
                  <a:lnTo>
                    <a:pt x="375207" y="9546"/>
                  </a:lnTo>
                  <a:lnTo>
                    <a:pt x="421865" y="2426"/>
                  </a:lnTo>
                  <a:lnTo>
                    <a:pt x="469908" y="0"/>
                  </a:lnTo>
                  <a:lnTo>
                    <a:pt x="6159493" y="0"/>
                  </a:lnTo>
                  <a:lnTo>
                    <a:pt x="6207535" y="2426"/>
                  </a:lnTo>
                  <a:lnTo>
                    <a:pt x="6254193" y="9546"/>
                  </a:lnTo>
                  <a:lnTo>
                    <a:pt x="6299227" y="21126"/>
                  </a:lnTo>
                  <a:lnTo>
                    <a:pt x="6342400" y="36927"/>
                  </a:lnTo>
                  <a:lnTo>
                    <a:pt x="6383477" y="56715"/>
                  </a:lnTo>
                  <a:lnTo>
                    <a:pt x="6422221" y="80253"/>
                  </a:lnTo>
                  <a:lnTo>
                    <a:pt x="6458396" y="107304"/>
                  </a:lnTo>
                  <a:lnTo>
                    <a:pt x="6491766" y="137633"/>
                  </a:lnTo>
                  <a:lnTo>
                    <a:pt x="6522095" y="171003"/>
                  </a:lnTo>
                  <a:lnTo>
                    <a:pt x="6549146" y="207178"/>
                  </a:lnTo>
                  <a:lnTo>
                    <a:pt x="6572684" y="245922"/>
                  </a:lnTo>
                  <a:lnTo>
                    <a:pt x="6592472" y="286999"/>
                  </a:lnTo>
                  <a:lnTo>
                    <a:pt x="6608273" y="330173"/>
                  </a:lnTo>
                  <a:lnTo>
                    <a:pt x="6619853" y="375206"/>
                  </a:lnTo>
                  <a:lnTo>
                    <a:pt x="6626973" y="421864"/>
                  </a:lnTo>
                  <a:lnTo>
                    <a:pt x="6629400" y="469909"/>
                  </a:lnTo>
                  <a:lnTo>
                    <a:pt x="6629399" y="2349500"/>
                  </a:lnTo>
                  <a:lnTo>
                    <a:pt x="6626973" y="2397536"/>
                  </a:lnTo>
                  <a:lnTo>
                    <a:pt x="6619853" y="2444193"/>
                  </a:lnTo>
                  <a:lnTo>
                    <a:pt x="6608273" y="2489227"/>
                  </a:lnTo>
                  <a:lnTo>
                    <a:pt x="6592472" y="2532400"/>
                  </a:lnTo>
                  <a:lnTo>
                    <a:pt x="6572684" y="2573477"/>
                  </a:lnTo>
                  <a:lnTo>
                    <a:pt x="6549146" y="2612221"/>
                  </a:lnTo>
                  <a:lnTo>
                    <a:pt x="6522095" y="2648396"/>
                  </a:lnTo>
                  <a:lnTo>
                    <a:pt x="6491766" y="2681766"/>
                  </a:lnTo>
                  <a:lnTo>
                    <a:pt x="6458396" y="2712095"/>
                  </a:lnTo>
                  <a:lnTo>
                    <a:pt x="6422220" y="2739147"/>
                  </a:lnTo>
                  <a:lnTo>
                    <a:pt x="6383476" y="2762684"/>
                  </a:lnTo>
                  <a:lnTo>
                    <a:pt x="6342399" y="2782472"/>
                  </a:lnTo>
                  <a:lnTo>
                    <a:pt x="6299225" y="2798273"/>
                  </a:lnTo>
                  <a:lnTo>
                    <a:pt x="6254191" y="2809853"/>
                  </a:lnTo>
                  <a:lnTo>
                    <a:pt x="6207528" y="2816974"/>
                  </a:lnTo>
                  <a:lnTo>
                    <a:pt x="6159490" y="2819399"/>
                  </a:lnTo>
                  <a:lnTo>
                    <a:pt x="2762250" y="2819400"/>
                  </a:lnTo>
                  <a:lnTo>
                    <a:pt x="2254327" y="3252741"/>
                  </a:lnTo>
                  <a:close/>
                </a:path>
              </a:pathLst>
            </a:custGeom>
            <a:solidFill>
              <a:srgbClr val="0000FF"/>
            </a:solidFill>
          </p:spPr>
          <p:txBody>
            <a:bodyPr wrap="square" lIns="0" tIns="0" rIns="0" bIns="0" rtlCol="0"/>
            <a:lstStyle/>
            <a:p/>
          </p:txBody>
        </p:sp>
        <p:sp>
          <p:nvSpPr>
            <p:cNvPr id="18" name="object 18"/>
            <p:cNvSpPr/>
            <p:nvPr/>
          </p:nvSpPr>
          <p:spPr>
            <a:xfrm>
              <a:off x="2514599" y="2590799"/>
              <a:ext cx="6629400" cy="3253104"/>
            </a:xfrm>
            <a:custGeom>
              <a:rect l="l" t="t" r="r" b="b"/>
              <a:pathLst>
                <a:path w="6629400" h="3253104">
                  <a:moveTo>
                    <a:pt x="0" y="469909"/>
                  </a:moveTo>
                  <a:lnTo>
                    <a:pt x="2426" y="421864"/>
                  </a:lnTo>
                  <a:lnTo>
                    <a:pt x="9546" y="375206"/>
                  </a:lnTo>
                  <a:lnTo>
                    <a:pt x="21126" y="330173"/>
                  </a:lnTo>
                  <a:lnTo>
                    <a:pt x="36927" y="286999"/>
                  </a:lnTo>
                  <a:lnTo>
                    <a:pt x="56715" y="245922"/>
                  </a:lnTo>
                  <a:lnTo>
                    <a:pt x="80252" y="207178"/>
                  </a:lnTo>
                  <a:lnTo>
                    <a:pt x="107304" y="171003"/>
                  </a:lnTo>
                  <a:lnTo>
                    <a:pt x="137632" y="137633"/>
                  </a:lnTo>
                  <a:lnTo>
                    <a:pt x="171003" y="107304"/>
                  </a:lnTo>
                  <a:lnTo>
                    <a:pt x="207178" y="80253"/>
                  </a:lnTo>
                  <a:lnTo>
                    <a:pt x="245922" y="56715"/>
                  </a:lnTo>
                  <a:lnTo>
                    <a:pt x="286999" y="36927"/>
                  </a:lnTo>
                  <a:lnTo>
                    <a:pt x="330172" y="21126"/>
                  </a:lnTo>
                  <a:lnTo>
                    <a:pt x="375205" y="9546"/>
                  </a:lnTo>
                  <a:lnTo>
                    <a:pt x="421863" y="2426"/>
                  </a:lnTo>
                  <a:lnTo>
                    <a:pt x="469908" y="0"/>
                  </a:lnTo>
                  <a:lnTo>
                    <a:pt x="1104900" y="0"/>
                  </a:lnTo>
                  <a:lnTo>
                    <a:pt x="2762250" y="0"/>
                  </a:lnTo>
                  <a:lnTo>
                    <a:pt x="6159490" y="0"/>
                  </a:lnTo>
                  <a:lnTo>
                    <a:pt x="6207534" y="2426"/>
                  </a:lnTo>
                  <a:lnTo>
                    <a:pt x="6254192" y="9546"/>
                  </a:lnTo>
                  <a:lnTo>
                    <a:pt x="6299226" y="21125"/>
                  </a:lnTo>
                  <a:lnTo>
                    <a:pt x="6342399" y="36927"/>
                  </a:lnTo>
                  <a:lnTo>
                    <a:pt x="6383476" y="56715"/>
                  </a:lnTo>
                  <a:lnTo>
                    <a:pt x="6422220" y="80252"/>
                  </a:lnTo>
                  <a:lnTo>
                    <a:pt x="6458395" y="107304"/>
                  </a:lnTo>
                  <a:lnTo>
                    <a:pt x="6491766" y="137632"/>
                  </a:lnTo>
                  <a:lnTo>
                    <a:pt x="6522095" y="171002"/>
                  </a:lnTo>
                  <a:lnTo>
                    <a:pt x="6549146" y="207178"/>
                  </a:lnTo>
                  <a:lnTo>
                    <a:pt x="6572684" y="245922"/>
                  </a:lnTo>
                  <a:lnTo>
                    <a:pt x="6592471" y="286999"/>
                  </a:lnTo>
                  <a:lnTo>
                    <a:pt x="6608273" y="330172"/>
                  </a:lnTo>
                  <a:lnTo>
                    <a:pt x="6619853" y="375205"/>
                  </a:lnTo>
                  <a:lnTo>
                    <a:pt x="6626973" y="421863"/>
                  </a:lnTo>
                  <a:lnTo>
                    <a:pt x="6629400" y="469909"/>
                  </a:lnTo>
                  <a:lnTo>
                    <a:pt x="6629400" y="1644650"/>
                  </a:lnTo>
                  <a:lnTo>
                    <a:pt x="6629400" y="2349500"/>
                  </a:lnTo>
                  <a:lnTo>
                    <a:pt x="6626974" y="2397535"/>
                  </a:lnTo>
                  <a:lnTo>
                    <a:pt x="6619853" y="2444193"/>
                  </a:lnTo>
                  <a:lnTo>
                    <a:pt x="6608273" y="2489226"/>
                  </a:lnTo>
                  <a:lnTo>
                    <a:pt x="6592472" y="2532400"/>
                  </a:lnTo>
                  <a:lnTo>
                    <a:pt x="6572684" y="2573477"/>
                  </a:lnTo>
                  <a:lnTo>
                    <a:pt x="6549147" y="2612221"/>
                  </a:lnTo>
                  <a:lnTo>
                    <a:pt x="6522095" y="2648396"/>
                  </a:lnTo>
                  <a:lnTo>
                    <a:pt x="6491766" y="2681766"/>
                  </a:lnTo>
                  <a:lnTo>
                    <a:pt x="6458396" y="2712095"/>
                  </a:lnTo>
                  <a:lnTo>
                    <a:pt x="6422221" y="2739146"/>
                  </a:lnTo>
                  <a:lnTo>
                    <a:pt x="6383477" y="2762684"/>
                  </a:lnTo>
                  <a:lnTo>
                    <a:pt x="6342400" y="2782471"/>
                  </a:lnTo>
                  <a:lnTo>
                    <a:pt x="6299227" y="2798273"/>
                  </a:lnTo>
                  <a:lnTo>
                    <a:pt x="6254193" y="2809852"/>
                  </a:lnTo>
                  <a:lnTo>
                    <a:pt x="6207536" y="2816973"/>
                  </a:lnTo>
                  <a:lnTo>
                    <a:pt x="6159490" y="2819399"/>
                  </a:lnTo>
                  <a:lnTo>
                    <a:pt x="2762250" y="2819400"/>
                  </a:lnTo>
                  <a:lnTo>
                    <a:pt x="2254327" y="3252741"/>
                  </a:lnTo>
                  <a:lnTo>
                    <a:pt x="1104900" y="2819400"/>
                  </a:lnTo>
                  <a:lnTo>
                    <a:pt x="469909" y="2819400"/>
                  </a:lnTo>
                  <a:lnTo>
                    <a:pt x="421864" y="2816974"/>
                  </a:lnTo>
                  <a:lnTo>
                    <a:pt x="375206" y="2809853"/>
                  </a:lnTo>
                  <a:lnTo>
                    <a:pt x="330172" y="2798273"/>
                  </a:lnTo>
                  <a:lnTo>
                    <a:pt x="286999" y="2782472"/>
                  </a:lnTo>
                  <a:lnTo>
                    <a:pt x="245922" y="2762684"/>
                  </a:lnTo>
                  <a:lnTo>
                    <a:pt x="207178" y="2739147"/>
                  </a:lnTo>
                  <a:lnTo>
                    <a:pt x="171003" y="2712095"/>
                  </a:lnTo>
                  <a:lnTo>
                    <a:pt x="137633" y="2681766"/>
                  </a:lnTo>
                  <a:lnTo>
                    <a:pt x="107304" y="2648396"/>
                  </a:lnTo>
                  <a:lnTo>
                    <a:pt x="80253" y="2612221"/>
                  </a:lnTo>
                  <a:lnTo>
                    <a:pt x="56715" y="2573477"/>
                  </a:lnTo>
                  <a:lnTo>
                    <a:pt x="36927" y="2532400"/>
                  </a:lnTo>
                  <a:lnTo>
                    <a:pt x="21126" y="2489227"/>
                  </a:lnTo>
                  <a:lnTo>
                    <a:pt x="9546" y="2444193"/>
                  </a:lnTo>
                  <a:lnTo>
                    <a:pt x="2426" y="2397536"/>
                  </a:lnTo>
                  <a:lnTo>
                    <a:pt x="0" y="2349490"/>
                  </a:lnTo>
                  <a:lnTo>
                    <a:pt x="0" y="1644650"/>
                  </a:lnTo>
                  <a:lnTo>
                    <a:pt x="0" y="469909"/>
                  </a:lnTo>
                  <a:close/>
                </a:path>
              </a:pathLst>
            </a:custGeom>
            <a:ln w="9525">
              <a:solidFill>
                <a:srgbClr val="FFFFFF"/>
              </a:solidFill>
            </a:ln>
          </p:spPr>
          <p:txBody>
            <a:bodyPr wrap="square" lIns="0" tIns="0" rIns="0" bIns="0" rtlCol="0"/>
            <a:lstStyle/>
            <a:p/>
          </p:txBody>
        </p:sp>
      </p:grpSp>
      <p:sp>
        <p:nvSpPr>
          <p:cNvPr id="19" name="object 19"/>
          <p:cNvSpPr txBox="1"/>
          <p:nvPr/>
        </p:nvSpPr>
        <p:spPr>
          <a:xfrm>
            <a:off x="205740" y="2772564"/>
            <a:ext cx="8621395" cy="452120"/>
          </a:xfrm>
          <a:prstGeom prst="rect">
            <a:avLst/>
          </a:prstGeom>
        </p:spPr>
        <p:txBody>
          <a:bodyPr vert="horz" wrap="square" lIns="0" tIns="12700" rIns="0" bIns="0" rtlCol="0">
            <a:spAutoFit/>
          </a:bodyPr>
          <a:lstStyle/>
          <a:p>
            <a:pPr marL="38100">
              <a:lnSpc>
                <a:spcPct val="100000"/>
              </a:lnSpc>
              <a:spcBef>
                <a:spcPts val="100"/>
              </a:spcBef>
            </a:pPr>
            <a:r>
              <a:rPr sz="4200" b="1" spc="15" baseline="-14880">
                <a:solidFill>
                  <a:srgbClr val="FFFFFF"/>
                </a:solidFill>
                <a:latin typeface="Microsoft JhengHei"/>
                <a:cs typeface="Microsoft JhengHei"/>
              </a:rPr>
              <a:t>二、合同的转让</a:t>
            </a:r>
            <a:r>
              <a:rPr sz="2800" b="1">
                <a:solidFill>
                  <a:srgbClr val="FFFFFF"/>
                </a:solidFill>
                <a:latin typeface="Microsoft JhengHei"/>
                <a:cs typeface="Microsoft JhengHei"/>
              </a:rPr>
              <a:t>第</a:t>
            </a:r>
            <a:r>
              <a:rPr sz="2800" b="1" spc="-285">
                <a:solidFill>
                  <a:srgbClr val="FFFFFF"/>
                </a:solidFill>
                <a:latin typeface="Microsoft JhengHei"/>
                <a:cs typeface="Microsoft JhengHei"/>
              </a:rPr>
              <a:t>84</a:t>
            </a:r>
            <a:r>
              <a:rPr sz="2800" b="1" spc="-625">
                <a:solidFill>
                  <a:srgbClr val="FFFFFF"/>
                </a:solidFill>
                <a:latin typeface="Microsoft JhengHei"/>
                <a:cs typeface="Microsoft JhengHei"/>
              </a:rPr>
              <a:t>条债务</a:t>
            </a:r>
            <a:r>
              <a:rPr sz="4200" b="1" spc="-1402" baseline="-16865">
                <a:solidFill>
                  <a:srgbClr val="FFFFFF"/>
                </a:solidFill>
                <a:latin typeface="Microsoft JhengHei"/>
                <a:cs typeface="Microsoft JhengHei"/>
              </a:rPr>
              <a:t>通</a:t>
            </a:r>
            <a:r>
              <a:rPr sz="2800" b="1" spc="-1870">
                <a:solidFill>
                  <a:srgbClr val="FFFFFF"/>
                </a:solidFill>
                <a:latin typeface="Microsoft JhengHei"/>
                <a:cs typeface="Microsoft JhengHei"/>
              </a:rPr>
              <a:t>人</a:t>
            </a:r>
            <a:r>
              <a:rPr sz="4200" b="1" spc="-1402" baseline="-16865">
                <a:solidFill>
                  <a:srgbClr val="FFFFFF"/>
                </a:solidFill>
                <a:latin typeface="Microsoft JhengHei"/>
                <a:cs typeface="Microsoft JhengHei"/>
              </a:rPr>
              <a:t>知</a:t>
            </a:r>
            <a:r>
              <a:rPr sz="2800" b="1" spc="-1870">
                <a:solidFill>
                  <a:srgbClr val="FFFFFF"/>
                </a:solidFill>
                <a:latin typeface="Microsoft JhengHei"/>
                <a:cs typeface="Microsoft JhengHei"/>
              </a:rPr>
              <a:t>将</a:t>
            </a:r>
            <a:r>
              <a:rPr sz="4200" b="1" spc="-1402" baseline="-16865">
                <a:solidFill>
                  <a:srgbClr val="FFFFFF"/>
                </a:solidFill>
                <a:latin typeface="Microsoft JhengHei"/>
                <a:cs typeface="Microsoft JhengHei"/>
              </a:rPr>
              <a:t>的</a:t>
            </a:r>
            <a:r>
              <a:rPr sz="2800" b="1" spc="-1870">
                <a:solidFill>
                  <a:srgbClr val="FFFFFF"/>
                </a:solidFill>
                <a:latin typeface="Microsoft JhengHei"/>
                <a:cs typeface="Microsoft JhengHei"/>
              </a:rPr>
              <a:t>合</a:t>
            </a:r>
            <a:r>
              <a:rPr sz="4200" b="1" spc="-1402" baseline="-16865">
                <a:solidFill>
                  <a:srgbClr val="FFFFFF"/>
                </a:solidFill>
                <a:latin typeface="Microsoft JhengHei"/>
                <a:cs typeface="Microsoft JhengHei"/>
              </a:rPr>
              <a:t>时</a:t>
            </a:r>
            <a:r>
              <a:rPr sz="2800" b="1" spc="-1870">
                <a:solidFill>
                  <a:srgbClr val="FFFFFF"/>
                </a:solidFill>
                <a:latin typeface="Microsoft JhengHei"/>
                <a:cs typeface="Microsoft JhengHei"/>
              </a:rPr>
              <a:t>同</a:t>
            </a:r>
            <a:r>
              <a:rPr sz="4200" b="1" spc="-1402" baseline="-16865">
                <a:solidFill>
                  <a:srgbClr val="FFFFFF"/>
                </a:solidFill>
                <a:latin typeface="Microsoft JhengHei"/>
                <a:cs typeface="Microsoft JhengHei"/>
              </a:rPr>
              <a:t>间</a:t>
            </a:r>
            <a:r>
              <a:rPr sz="2800" b="1" spc="-10">
                <a:solidFill>
                  <a:srgbClr val="FFFFFF"/>
                </a:solidFill>
                <a:latin typeface="Microsoft JhengHei"/>
                <a:cs typeface="Microsoft JhengHei"/>
              </a:rPr>
              <a:t>的义务全部或者部</a:t>
            </a:r>
            <a:endParaRPr sz="2800">
              <a:latin typeface="Microsoft JhengHei"/>
              <a:cs typeface="Microsoft JhengHei"/>
            </a:endParaRPr>
          </a:p>
        </p:txBody>
      </p:sp>
      <p:sp>
        <p:nvSpPr>
          <p:cNvPr id="20" name="object 20"/>
          <p:cNvSpPr txBox="1"/>
          <p:nvPr/>
        </p:nvSpPr>
        <p:spPr>
          <a:xfrm>
            <a:off x="205740" y="3199284"/>
            <a:ext cx="8265795" cy="452120"/>
          </a:xfrm>
          <a:prstGeom prst="rect">
            <a:avLst/>
          </a:prstGeom>
        </p:spPr>
        <p:txBody>
          <a:bodyPr vert="horz" wrap="square" lIns="0" tIns="12700" rIns="0" bIns="0" rtlCol="0">
            <a:spAutoFit/>
          </a:bodyPr>
          <a:lstStyle/>
          <a:p>
            <a:pPr marL="38100">
              <a:lnSpc>
                <a:spcPct val="100000"/>
              </a:lnSpc>
              <a:spcBef>
                <a:spcPts val="100"/>
              </a:spcBef>
            </a:pPr>
            <a:r>
              <a:rPr sz="4200" b="1" baseline="-18849">
                <a:solidFill>
                  <a:srgbClr val="FFFFFF"/>
                </a:solidFill>
                <a:latin typeface="Microsoft JhengHei"/>
                <a:cs typeface="Microsoft JhengHei"/>
              </a:rPr>
              <a:t>（一）合同权利</a:t>
            </a:r>
            <a:r>
              <a:rPr sz="4200" b="1" spc="-4079" baseline="-18849">
                <a:solidFill>
                  <a:srgbClr val="FFFFFF"/>
                </a:solidFill>
                <a:latin typeface="Microsoft JhengHei"/>
                <a:cs typeface="Microsoft JhengHei"/>
              </a:rPr>
              <a:t>的</a:t>
            </a:r>
            <a:r>
              <a:rPr sz="2800" b="1" spc="-45">
                <a:solidFill>
                  <a:srgbClr val="FFFFFF"/>
                </a:solidFill>
                <a:latin typeface="Microsoft JhengHei"/>
                <a:cs typeface="Microsoft JhengHei"/>
              </a:rPr>
              <a:t>分转</a:t>
            </a:r>
            <a:r>
              <a:rPr sz="4200" b="1" spc="-4079" baseline="-18849">
                <a:solidFill>
                  <a:srgbClr val="FFFFFF"/>
                </a:solidFill>
                <a:latin typeface="Microsoft JhengHei"/>
                <a:cs typeface="Microsoft JhengHei"/>
              </a:rPr>
              <a:t>让</a:t>
            </a:r>
            <a:r>
              <a:rPr sz="2800" b="1" spc="-625">
                <a:solidFill>
                  <a:srgbClr val="FFFFFF"/>
                </a:solidFill>
                <a:latin typeface="Microsoft JhengHei"/>
                <a:cs typeface="Microsoft JhengHei"/>
              </a:rPr>
              <a:t>移给第</a:t>
            </a:r>
            <a:r>
              <a:rPr sz="4200" b="1" spc="-1402" baseline="-16865">
                <a:solidFill>
                  <a:srgbClr val="FFFFFF"/>
                </a:solidFill>
                <a:latin typeface="Microsoft JhengHei"/>
                <a:cs typeface="Microsoft JhengHei"/>
              </a:rPr>
              <a:t>通</a:t>
            </a:r>
            <a:r>
              <a:rPr sz="2800" b="1" spc="-1870">
                <a:solidFill>
                  <a:srgbClr val="FFFFFF"/>
                </a:solidFill>
                <a:latin typeface="Microsoft JhengHei"/>
                <a:cs typeface="Microsoft JhengHei"/>
              </a:rPr>
              <a:t>三</a:t>
            </a:r>
            <a:r>
              <a:rPr sz="4200" b="1" spc="-1402" baseline="-16865">
                <a:solidFill>
                  <a:srgbClr val="FFFFFF"/>
                </a:solidFill>
                <a:latin typeface="Microsoft JhengHei"/>
                <a:cs typeface="Microsoft JhengHei"/>
              </a:rPr>
              <a:t>知</a:t>
            </a:r>
            <a:r>
              <a:rPr sz="2800" b="1" spc="-1870">
                <a:solidFill>
                  <a:srgbClr val="FFFFFF"/>
                </a:solidFill>
                <a:latin typeface="Microsoft JhengHei"/>
                <a:cs typeface="Microsoft JhengHei"/>
              </a:rPr>
              <a:t>人</a:t>
            </a:r>
            <a:r>
              <a:rPr sz="4200" b="1" spc="-1402" baseline="-16865">
                <a:solidFill>
                  <a:srgbClr val="FFFFFF"/>
                </a:solidFill>
                <a:latin typeface="Microsoft JhengHei"/>
                <a:cs typeface="Microsoft JhengHei"/>
              </a:rPr>
              <a:t>的</a:t>
            </a:r>
            <a:r>
              <a:rPr sz="2800" b="1" spc="-1870">
                <a:solidFill>
                  <a:srgbClr val="FFFFFF"/>
                </a:solidFill>
                <a:latin typeface="Microsoft JhengHei"/>
                <a:cs typeface="Microsoft JhengHei"/>
              </a:rPr>
              <a:t>的</a:t>
            </a:r>
            <a:r>
              <a:rPr sz="4200" b="1" spc="-1402" baseline="-16865">
                <a:solidFill>
                  <a:srgbClr val="FFFFFF"/>
                </a:solidFill>
                <a:latin typeface="Microsoft JhengHei"/>
                <a:cs typeface="Microsoft JhengHei"/>
              </a:rPr>
              <a:t>形</a:t>
            </a:r>
            <a:r>
              <a:rPr sz="2800" b="1" spc="-1870">
                <a:solidFill>
                  <a:srgbClr val="FFFFFF"/>
                </a:solidFill>
                <a:latin typeface="Microsoft JhengHei"/>
                <a:cs typeface="Microsoft JhengHei"/>
              </a:rPr>
              <a:t>，</a:t>
            </a:r>
            <a:r>
              <a:rPr sz="4200" b="1" spc="-1402" baseline="-16865">
                <a:solidFill>
                  <a:srgbClr val="FFFFFF"/>
                </a:solidFill>
                <a:latin typeface="Microsoft JhengHei"/>
                <a:cs typeface="Microsoft JhengHei"/>
              </a:rPr>
              <a:t>式</a:t>
            </a:r>
            <a:r>
              <a:rPr sz="2800" b="1" spc="-1870">
                <a:solidFill>
                  <a:srgbClr val="FFFFFF"/>
                </a:solidFill>
                <a:latin typeface="Microsoft JhengHei"/>
                <a:cs typeface="Microsoft JhengHei"/>
              </a:rPr>
              <a:t>应</a:t>
            </a:r>
            <a:r>
              <a:rPr sz="4200" b="1" spc="-1402" baseline="-16865">
                <a:solidFill>
                  <a:srgbClr val="FFFFFF"/>
                </a:solidFill>
                <a:latin typeface="Microsoft JhengHei"/>
                <a:cs typeface="Microsoft JhengHei"/>
              </a:rPr>
              <a:t>（</a:t>
            </a:r>
            <a:r>
              <a:rPr sz="2800" b="1" spc="-1870">
                <a:solidFill>
                  <a:srgbClr val="FFFFFF"/>
                </a:solidFill>
                <a:latin typeface="Microsoft JhengHei"/>
                <a:cs typeface="Microsoft JhengHei"/>
              </a:rPr>
              <a:t>当</a:t>
            </a:r>
            <a:r>
              <a:rPr sz="4200" b="1" spc="-1402" baseline="-16865">
                <a:solidFill>
                  <a:srgbClr val="FFFFFF"/>
                </a:solidFill>
                <a:latin typeface="Microsoft JhengHei"/>
                <a:cs typeface="Microsoft JhengHei"/>
              </a:rPr>
              <a:t>公</a:t>
            </a:r>
            <a:r>
              <a:rPr sz="2800" b="1" spc="-10">
                <a:solidFill>
                  <a:srgbClr val="FFFFFF"/>
                </a:solidFill>
                <a:latin typeface="Microsoft JhengHei"/>
                <a:cs typeface="Microsoft JhengHei"/>
              </a:rPr>
              <a:t>经债权人同</a:t>
            </a:r>
            <a:endParaRPr sz="2800">
              <a:latin typeface="Microsoft JhengHei"/>
              <a:cs typeface="Microsoft JhengHei"/>
            </a:endParaRPr>
          </a:p>
        </p:txBody>
      </p:sp>
      <p:sp>
        <p:nvSpPr>
          <p:cNvPr id="21" name="object 21"/>
          <p:cNvSpPr txBox="1"/>
          <p:nvPr/>
        </p:nvSpPr>
        <p:spPr>
          <a:xfrm>
            <a:off x="205740" y="3765662"/>
            <a:ext cx="7010400" cy="452120"/>
          </a:xfrm>
          <a:prstGeom prst="rect">
            <a:avLst/>
          </a:prstGeom>
        </p:spPr>
        <p:txBody>
          <a:bodyPr vert="horz" wrap="square" lIns="0" tIns="12700" rIns="0" bIns="0" rtlCol="0">
            <a:spAutoFit/>
          </a:bodyPr>
          <a:lstStyle/>
          <a:p>
            <a:pPr marL="38100">
              <a:lnSpc>
                <a:spcPct val="100000"/>
              </a:lnSpc>
              <a:spcBef>
                <a:spcPts val="100"/>
              </a:spcBef>
            </a:pPr>
            <a:r>
              <a:rPr sz="2800" b="1" spc="-150">
                <a:solidFill>
                  <a:srgbClr val="FFFFFF"/>
                </a:solidFill>
                <a:latin typeface="Microsoft JhengHei"/>
                <a:cs typeface="Microsoft JhengHei"/>
              </a:rPr>
              <a:t>1</a:t>
            </a:r>
            <a:r>
              <a:rPr sz="2800" b="1" spc="-215">
                <a:solidFill>
                  <a:srgbClr val="FFFFFF"/>
                </a:solidFill>
                <a:latin typeface="Microsoft JhengHei"/>
                <a:cs typeface="Microsoft JhengHei"/>
              </a:rPr>
              <a:t>．合同权利转让</a:t>
            </a:r>
            <a:r>
              <a:rPr sz="4200" b="1" spc="-2227" baseline="21825">
                <a:solidFill>
                  <a:srgbClr val="FFFFFF"/>
                </a:solidFill>
                <a:latin typeface="Microsoft JhengHei"/>
                <a:cs typeface="Microsoft JhengHei"/>
              </a:rPr>
              <a:t>意</a:t>
            </a:r>
            <a:r>
              <a:rPr sz="2800" b="1" spc="-1320">
                <a:solidFill>
                  <a:srgbClr val="FFFFFF"/>
                </a:solidFill>
                <a:latin typeface="Microsoft JhengHei"/>
                <a:cs typeface="Microsoft JhengHei"/>
              </a:rPr>
              <a:t>的</a:t>
            </a:r>
            <a:r>
              <a:rPr sz="4200" b="1" spc="-2227" baseline="21825">
                <a:solidFill>
                  <a:srgbClr val="FFFFFF"/>
                </a:solidFill>
                <a:latin typeface="Microsoft JhengHei"/>
                <a:cs typeface="Microsoft JhengHei"/>
              </a:rPr>
              <a:t>。</a:t>
            </a:r>
            <a:r>
              <a:rPr sz="2800" b="1" spc="-210">
                <a:solidFill>
                  <a:srgbClr val="FFFFFF"/>
                </a:solidFill>
                <a:latin typeface="Microsoft JhengHei"/>
                <a:cs typeface="Microsoft JhengHei"/>
              </a:rPr>
              <a:t>程序—</a:t>
            </a:r>
            <a:r>
              <a:rPr sz="4200" b="1" spc="-3629" baseline="4960">
                <a:solidFill>
                  <a:srgbClr val="FFFFFF"/>
                </a:solidFill>
                <a:latin typeface="Microsoft JhengHei"/>
                <a:cs typeface="Microsoft JhengHei"/>
              </a:rPr>
              <a:t>告</a:t>
            </a:r>
            <a:r>
              <a:rPr sz="2800" b="1" spc="-630">
                <a:solidFill>
                  <a:srgbClr val="FFFFFF"/>
                </a:solidFill>
                <a:latin typeface="Microsoft JhengHei"/>
                <a:cs typeface="Microsoft JhengHei"/>
              </a:rPr>
              <a:t>—</a:t>
            </a:r>
            <a:r>
              <a:rPr sz="4200" b="1" spc="-3629" baseline="4960">
                <a:solidFill>
                  <a:srgbClr val="FFFFFF"/>
                </a:solidFill>
                <a:latin typeface="Microsoft JhengHei"/>
                <a:cs typeface="Microsoft JhengHei"/>
              </a:rPr>
              <a:t>）</a:t>
            </a:r>
            <a:r>
              <a:rPr sz="2800" b="1" spc="-10">
                <a:solidFill>
                  <a:srgbClr val="FFFFFF"/>
                </a:solidFill>
                <a:latin typeface="Microsoft JhengHei"/>
                <a:cs typeface="Microsoft JhengHei"/>
              </a:rPr>
              <a:t>应当通知债务人</a:t>
            </a:r>
            <a:endParaRPr sz="2800">
              <a:latin typeface="Microsoft JhengHei"/>
              <a:cs typeface="Microsoft JhengHei"/>
            </a:endParaRPr>
          </a:p>
        </p:txBody>
      </p:sp>
      <p:sp>
        <p:nvSpPr>
          <p:cNvPr id="22" name="object 22"/>
          <p:cNvSpPr txBox="1"/>
          <p:nvPr/>
        </p:nvSpPr>
        <p:spPr>
          <a:xfrm>
            <a:off x="205740" y="4052723"/>
            <a:ext cx="8621395" cy="452120"/>
          </a:xfrm>
          <a:prstGeom prst="rect">
            <a:avLst/>
          </a:prstGeom>
        </p:spPr>
        <p:txBody>
          <a:bodyPr vert="horz" wrap="square" lIns="0" tIns="12700" rIns="0" bIns="0" rtlCol="0">
            <a:spAutoFit/>
          </a:bodyPr>
          <a:lstStyle/>
          <a:p>
            <a:pPr marL="38100">
              <a:lnSpc>
                <a:spcPct val="100000"/>
              </a:lnSpc>
              <a:spcBef>
                <a:spcPts val="100"/>
              </a:spcBef>
            </a:pPr>
            <a:r>
              <a:rPr sz="4200" b="1" spc="-225" baseline="-24801">
                <a:solidFill>
                  <a:srgbClr val="FFFFFF"/>
                </a:solidFill>
                <a:latin typeface="Microsoft JhengHei"/>
                <a:cs typeface="Microsoft JhengHei"/>
              </a:rPr>
              <a:t>2</a:t>
            </a:r>
            <a:r>
              <a:rPr sz="4200" b="1" spc="-322" baseline="-24801">
                <a:solidFill>
                  <a:srgbClr val="FFFFFF"/>
                </a:solidFill>
                <a:latin typeface="Microsoft JhengHei"/>
                <a:cs typeface="Microsoft JhengHei"/>
              </a:rPr>
              <a:t>．合同权利转让</a:t>
            </a:r>
            <a:r>
              <a:rPr sz="2800" b="1" spc="-1485">
                <a:solidFill>
                  <a:srgbClr val="FFFFFF"/>
                </a:solidFill>
                <a:latin typeface="Microsoft JhengHei"/>
                <a:cs typeface="Microsoft JhengHei"/>
              </a:rPr>
              <a:t>第</a:t>
            </a:r>
            <a:r>
              <a:rPr sz="4200" b="1" spc="-1979" baseline="-24801">
                <a:solidFill>
                  <a:srgbClr val="FFFFFF"/>
                </a:solidFill>
                <a:latin typeface="Microsoft JhengHei"/>
                <a:cs typeface="Microsoft JhengHei"/>
              </a:rPr>
              <a:t>的</a:t>
            </a:r>
            <a:r>
              <a:rPr sz="2800" b="1" spc="-370">
                <a:solidFill>
                  <a:srgbClr val="FFFFFF"/>
                </a:solidFill>
                <a:latin typeface="Microsoft JhengHei"/>
                <a:cs typeface="Microsoft JhengHei"/>
              </a:rPr>
              <a:t>8</a:t>
            </a:r>
            <a:r>
              <a:rPr sz="4200" b="1" spc="-4079" baseline="-24801">
                <a:solidFill>
                  <a:srgbClr val="FFFFFF"/>
                </a:solidFill>
                <a:latin typeface="Microsoft JhengHei"/>
                <a:cs typeface="Microsoft JhengHei"/>
              </a:rPr>
              <a:t>效</a:t>
            </a:r>
            <a:r>
              <a:rPr sz="2800" b="1" spc="-285">
                <a:solidFill>
                  <a:srgbClr val="FFFFFF"/>
                </a:solidFill>
                <a:latin typeface="Microsoft JhengHei"/>
                <a:cs typeface="Microsoft JhengHei"/>
              </a:rPr>
              <a:t>5</a:t>
            </a:r>
            <a:r>
              <a:rPr sz="2800" b="1" spc="-1485">
                <a:solidFill>
                  <a:srgbClr val="FFFFFF"/>
                </a:solidFill>
                <a:latin typeface="Microsoft JhengHei"/>
                <a:cs typeface="Microsoft JhengHei"/>
              </a:rPr>
              <a:t>条</a:t>
            </a:r>
            <a:r>
              <a:rPr sz="4200" b="1" spc="-1979" baseline="-24801">
                <a:solidFill>
                  <a:srgbClr val="FFFFFF"/>
                </a:solidFill>
                <a:latin typeface="Microsoft JhengHei"/>
                <a:cs typeface="Microsoft JhengHei"/>
              </a:rPr>
              <a:t>力</a:t>
            </a:r>
            <a:r>
              <a:rPr sz="2800" b="1" spc="-5">
                <a:solidFill>
                  <a:srgbClr val="FFFFFF"/>
                </a:solidFill>
                <a:latin typeface="Microsoft JhengHei"/>
                <a:cs typeface="Microsoft JhengHei"/>
              </a:rPr>
              <a:t>债务人转移义务的，新债务人可</a:t>
            </a:r>
            <a:endParaRPr sz="2800">
              <a:latin typeface="Microsoft JhengHei"/>
              <a:cs typeface="Microsoft JhengHei"/>
            </a:endParaRPr>
          </a:p>
        </p:txBody>
      </p:sp>
      <p:sp>
        <p:nvSpPr>
          <p:cNvPr id="23" name="object 23"/>
          <p:cNvSpPr txBox="1"/>
          <p:nvPr/>
        </p:nvSpPr>
        <p:spPr>
          <a:xfrm>
            <a:off x="2730971" y="4479444"/>
            <a:ext cx="53594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FFFFFF"/>
                </a:solidFill>
                <a:latin typeface="Microsoft JhengHei"/>
                <a:cs typeface="Microsoft JhengHei"/>
              </a:rPr>
              <a:t>以主张原债务人对债权人的抗辩。</a:t>
            </a:r>
            <a:endParaRPr sz="2800">
              <a:latin typeface="Microsoft JhengHei"/>
              <a:cs typeface="Microsoft JhengHei"/>
            </a:endParaRPr>
          </a:p>
        </p:txBody>
      </p:sp>
      <p:sp>
        <p:nvSpPr>
          <p:cNvPr id="24" name="object 24"/>
          <p:cNvSpPr txBox="1"/>
          <p:nvPr/>
        </p:nvSpPr>
        <p:spPr>
          <a:xfrm>
            <a:off x="188468" y="4906164"/>
            <a:ext cx="9006840" cy="789940"/>
          </a:xfrm>
          <a:prstGeom prst="rect">
            <a:avLst/>
          </a:prstGeom>
        </p:spPr>
        <p:txBody>
          <a:bodyPr vert="horz" wrap="square" lIns="0" tIns="100965" rIns="0" bIns="0" rtlCol="0">
            <a:spAutoFit/>
          </a:bodyPr>
          <a:lstStyle/>
          <a:p>
            <a:pPr marL="50800" marR="43180">
              <a:lnSpc>
                <a:spcPct val="79200"/>
              </a:lnSpc>
              <a:spcBef>
                <a:spcPts val="795"/>
              </a:spcBef>
            </a:pPr>
            <a:r>
              <a:rPr sz="4200" b="1" baseline="16865">
                <a:solidFill>
                  <a:srgbClr val="FFFFFF"/>
                </a:solidFill>
                <a:latin typeface="Microsoft JhengHei"/>
                <a:cs typeface="Microsoft JhengHei"/>
              </a:rPr>
              <a:t>（二）合同义务</a:t>
            </a:r>
            <a:r>
              <a:rPr sz="4200" b="1" spc="-4027" baseline="16865">
                <a:solidFill>
                  <a:srgbClr val="FFFFFF"/>
                </a:solidFill>
                <a:latin typeface="Microsoft JhengHei"/>
                <a:cs typeface="Microsoft JhengHei"/>
              </a:rPr>
              <a:t>的</a:t>
            </a:r>
            <a:r>
              <a:rPr sz="2800" b="1" spc="-120">
                <a:solidFill>
                  <a:srgbClr val="FFFFFF"/>
                </a:solidFill>
                <a:latin typeface="Microsoft JhengHei"/>
                <a:cs typeface="Microsoft JhengHei"/>
              </a:rPr>
              <a:t>第</a:t>
            </a:r>
            <a:r>
              <a:rPr sz="4200" b="1" spc="-4027" baseline="16865">
                <a:solidFill>
                  <a:srgbClr val="FFFFFF"/>
                </a:solidFill>
                <a:latin typeface="Microsoft JhengHei"/>
                <a:cs typeface="Microsoft JhengHei"/>
              </a:rPr>
              <a:t>转</a:t>
            </a:r>
            <a:r>
              <a:rPr sz="2800" b="1" spc="-345">
                <a:solidFill>
                  <a:srgbClr val="FFFFFF"/>
                </a:solidFill>
                <a:latin typeface="Microsoft JhengHei"/>
                <a:cs typeface="Microsoft JhengHei"/>
              </a:rPr>
              <a:t>86</a:t>
            </a:r>
            <a:r>
              <a:rPr sz="4200" b="1" spc="-4027" baseline="16865">
                <a:solidFill>
                  <a:srgbClr val="FFFFFF"/>
                </a:solidFill>
                <a:latin typeface="Microsoft JhengHei"/>
                <a:cs typeface="Microsoft JhengHei"/>
              </a:rPr>
              <a:t>移</a:t>
            </a:r>
            <a:r>
              <a:rPr sz="2800" b="1" spc="-5">
                <a:solidFill>
                  <a:srgbClr val="FFFFFF"/>
                </a:solidFill>
                <a:latin typeface="Microsoft JhengHei"/>
                <a:cs typeface="Microsoft JhengHei"/>
              </a:rPr>
              <a:t>条债务人转移义务的，新债务人应</a:t>
            </a:r>
            <a:r>
              <a:rPr sz="2800" b="1" spc="-50">
                <a:solidFill>
                  <a:srgbClr val="FFFFFF"/>
                </a:solidFill>
                <a:latin typeface="Microsoft JhengHei"/>
                <a:cs typeface="Microsoft JhengHei"/>
              </a:rPr>
              <a:t> </a:t>
            </a:r>
            <a:r>
              <a:rPr sz="2800" b="1" spc="-150">
                <a:solidFill>
                  <a:srgbClr val="FFFFFF"/>
                </a:solidFill>
                <a:latin typeface="Microsoft JhengHei"/>
                <a:cs typeface="Microsoft JhengHei"/>
              </a:rPr>
              <a:t>1</a:t>
            </a:r>
            <a:r>
              <a:rPr sz="2800" b="1" spc="-210">
                <a:solidFill>
                  <a:srgbClr val="FFFFFF"/>
                </a:solidFill>
                <a:latin typeface="Microsoft JhengHei"/>
                <a:cs typeface="Microsoft JhengHei"/>
              </a:rPr>
              <a:t>．合同义务的转</a:t>
            </a:r>
            <a:r>
              <a:rPr sz="4200" b="1" spc="-2279" baseline="-13888">
                <a:solidFill>
                  <a:srgbClr val="FFFFFF"/>
                </a:solidFill>
                <a:latin typeface="Microsoft JhengHei"/>
                <a:cs typeface="Microsoft JhengHei"/>
              </a:rPr>
              <a:t>当</a:t>
            </a:r>
            <a:r>
              <a:rPr sz="2800" b="1" spc="-1285">
                <a:solidFill>
                  <a:srgbClr val="FFFFFF"/>
                </a:solidFill>
                <a:latin typeface="Microsoft JhengHei"/>
                <a:cs typeface="Microsoft JhengHei"/>
              </a:rPr>
              <a:t>移</a:t>
            </a:r>
            <a:r>
              <a:rPr sz="4200" b="1" spc="-2279" baseline="-13888">
                <a:solidFill>
                  <a:srgbClr val="FFFFFF"/>
                </a:solidFill>
                <a:latin typeface="Microsoft JhengHei"/>
                <a:cs typeface="Microsoft JhengHei"/>
              </a:rPr>
              <a:t>承</a:t>
            </a:r>
            <a:r>
              <a:rPr sz="2800" b="1" spc="-1285">
                <a:solidFill>
                  <a:srgbClr val="FFFFFF"/>
                </a:solidFill>
                <a:latin typeface="Microsoft JhengHei"/>
                <a:cs typeface="Microsoft JhengHei"/>
              </a:rPr>
              <a:t>的</a:t>
            </a:r>
            <a:r>
              <a:rPr sz="4200" b="1" spc="-2279" baseline="-13888">
                <a:solidFill>
                  <a:srgbClr val="FFFFFF"/>
                </a:solidFill>
                <a:latin typeface="Microsoft JhengHei"/>
                <a:cs typeface="Microsoft JhengHei"/>
              </a:rPr>
              <a:t>担</a:t>
            </a:r>
            <a:r>
              <a:rPr sz="2800" b="1" spc="-1285">
                <a:solidFill>
                  <a:srgbClr val="FFFFFF"/>
                </a:solidFill>
                <a:latin typeface="Microsoft JhengHei"/>
                <a:cs typeface="Microsoft JhengHei"/>
              </a:rPr>
              <a:t>条</a:t>
            </a:r>
            <a:r>
              <a:rPr sz="4200" b="1" spc="-2279" baseline="-13888">
                <a:solidFill>
                  <a:srgbClr val="FFFFFF"/>
                </a:solidFill>
                <a:latin typeface="Microsoft JhengHei"/>
                <a:cs typeface="Microsoft JhengHei"/>
              </a:rPr>
              <a:t>与</a:t>
            </a:r>
            <a:r>
              <a:rPr sz="2800" b="1" spc="-1285">
                <a:solidFill>
                  <a:srgbClr val="FFFFFF"/>
                </a:solidFill>
                <a:latin typeface="Microsoft JhengHei"/>
                <a:cs typeface="Microsoft JhengHei"/>
              </a:rPr>
              <a:t>件</a:t>
            </a:r>
            <a:r>
              <a:rPr sz="4200" b="1" spc="-2279" baseline="-13888">
                <a:solidFill>
                  <a:srgbClr val="FFFFFF"/>
                </a:solidFill>
                <a:latin typeface="Microsoft JhengHei"/>
                <a:cs typeface="Microsoft JhengHei"/>
              </a:rPr>
              <a:t>主</a:t>
            </a:r>
            <a:r>
              <a:rPr sz="2800" b="1" spc="-1530">
                <a:solidFill>
                  <a:srgbClr val="FFFFFF"/>
                </a:solidFill>
                <a:latin typeface="Microsoft JhengHei"/>
                <a:cs typeface="Microsoft JhengHei"/>
              </a:rPr>
              <a:t>—</a:t>
            </a:r>
            <a:r>
              <a:rPr sz="4200" b="1" spc="-2279" baseline="-13888">
                <a:solidFill>
                  <a:srgbClr val="FFFFFF"/>
                </a:solidFill>
                <a:latin typeface="Microsoft JhengHei"/>
                <a:cs typeface="Microsoft JhengHei"/>
              </a:rPr>
              <a:t>债</a:t>
            </a:r>
            <a:r>
              <a:rPr sz="2800" b="1" spc="-1530">
                <a:solidFill>
                  <a:srgbClr val="FFFFFF"/>
                </a:solidFill>
                <a:latin typeface="Microsoft JhengHei"/>
                <a:cs typeface="Microsoft JhengHei"/>
              </a:rPr>
              <a:t>—</a:t>
            </a:r>
            <a:r>
              <a:rPr sz="4200" b="1" spc="-2279" baseline="-13888">
                <a:solidFill>
                  <a:srgbClr val="FFFFFF"/>
                </a:solidFill>
                <a:latin typeface="Microsoft JhengHei"/>
                <a:cs typeface="Microsoft JhengHei"/>
              </a:rPr>
              <a:t>务</a:t>
            </a:r>
            <a:r>
              <a:rPr sz="2800" b="1" spc="-1285">
                <a:solidFill>
                  <a:srgbClr val="FFFFFF"/>
                </a:solidFill>
                <a:latin typeface="Microsoft JhengHei"/>
                <a:cs typeface="Microsoft JhengHei"/>
              </a:rPr>
              <a:t>经</a:t>
            </a:r>
            <a:r>
              <a:rPr sz="4200" b="1" spc="-2279" baseline="-13888">
                <a:solidFill>
                  <a:srgbClr val="FFFFFF"/>
                </a:solidFill>
                <a:latin typeface="Microsoft JhengHei"/>
                <a:cs typeface="Microsoft JhengHei"/>
              </a:rPr>
              <a:t>有</a:t>
            </a:r>
            <a:r>
              <a:rPr sz="2800" b="1" spc="-1285">
                <a:solidFill>
                  <a:srgbClr val="FFFFFF"/>
                </a:solidFill>
                <a:latin typeface="Microsoft JhengHei"/>
                <a:cs typeface="Microsoft JhengHei"/>
              </a:rPr>
              <a:t>债</a:t>
            </a:r>
            <a:r>
              <a:rPr sz="4200" b="1" spc="-2279" baseline="-13888">
                <a:solidFill>
                  <a:srgbClr val="FFFFFF"/>
                </a:solidFill>
                <a:latin typeface="Microsoft JhengHei"/>
                <a:cs typeface="Microsoft JhengHei"/>
              </a:rPr>
              <a:t>关</a:t>
            </a:r>
            <a:r>
              <a:rPr sz="2800" b="1" spc="-1285">
                <a:solidFill>
                  <a:srgbClr val="FFFFFF"/>
                </a:solidFill>
                <a:latin typeface="Microsoft JhengHei"/>
                <a:cs typeface="Microsoft JhengHei"/>
              </a:rPr>
              <a:t>权</a:t>
            </a:r>
            <a:r>
              <a:rPr sz="4200" b="1" spc="-2279" baseline="-13888">
                <a:solidFill>
                  <a:srgbClr val="FFFFFF"/>
                </a:solidFill>
                <a:latin typeface="Microsoft JhengHei"/>
                <a:cs typeface="Microsoft JhengHei"/>
              </a:rPr>
              <a:t>的</a:t>
            </a:r>
            <a:r>
              <a:rPr sz="2800" b="1" spc="-1285">
                <a:solidFill>
                  <a:srgbClr val="FFFFFF"/>
                </a:solidFill>
                <a:latin typeface="Microsoft JhengHei"/>
                <a:cs typeface="Microsoft JhengHei"/>
              </a:rPr>
              <a:t>人</a:t>
            </a:r>
            <a:r>
              <a:rPr sz="4200" b="1" spc="-2279" baseline="-13888">
                <a:solidFill>
                  <a:srgbClr val="FFFFFF"/>
                </a:solidFill>
                <a:latin typeface="Microsoft JhengHei"/>
                <a:cs typeface="Microsoft JhengHei"/>
              </a:rPr>
              <a:t>从</a:t>
            </a:r>
            <a:r>
              <a:rPr sz="2800" b="1" spc="-1285">
                <a:solidFill>
                  <a:srgbClr val="FFFFFF"/>
                </a:solidFill>
                <a:latin typeface="Microsoft JhengHei"/>
                <a:cs typeface="Microsoft JhengHei"/>
              </a:rPr>
              <a:t>同</a:t>
            </a:r>
            <a:r>
              <a:rPr sz="4200" b="1" spc="-2279" baseline="-13888">
                <a:solidFill>
                  <a:srgbClr val="FFFFFF"/>
                </a:solidFill>
                <a:latin typeface="Microsoft JhengHei"/>
                <a:cs typeface="Microsoft JhengHei"/>
              </a:rPr>
              <a:t>债</a:t>
            </a:r>
            <a:r>
              <a:rPr sz="2800" b="1" spc="-1285">
                <a:solidFill>
                  <a:srgbClr val="FFFFFF"/>
                </a:solidFill>
                <a:latin typeface="Microsoft JhengHei"/>
                <a:cs typeface="Microsoft JhengHei"/>
              </a:rPr>
              <a:t>意</a:t>
            </a:r>
            <a:r>
              <a:rPr sz="4200" b="1" spc="-15" baseline="-13888">
                <a:solidFill>
                  <a:srgbClr val="FFFFFF"/>
                </a:solidFill>
                <a:latin typeface="Microsoft JhengHei"/>
                <a:cs typeface="Microsoft JhengHei"/>
              </a:rPr>
              <a:t>务，但该从债</a:t>
            </a:r>
            <a:endParaRPr sz="4200" baseline="-13888">
              <a:latin typeface="Microsoft JhengHei"/>
              <a:cs typeface="Microsoft JhengHei"/>
            </a:endParaRPr>
          </a:p>
        </p:txBody>
      </p:sp>
      <p:sp>
        <p:nvSpPr>
          <p:cNvPr id="25" name="object 25"/>
          <p:cNvSpPr txBox="1"/>
          <p:nvPr/>
        </p:nvSpPr>
        <p:spPr>
          <a:xfrm>
            <a:off x="8485599" y="6509070"/>
            <a:ext cx="122555"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FFFFFF"/>
                </a:solidFill>
                <a:latin typeface="Tahoma"/>
                <a:cs typeface="Tahoma"/>
              </a:rPr>
              <a:t>7</a:t>
            </a:r>
            <a:endParaRPr sz="1400">
              <a:latin typeface="Tahoma"/>
              <a:cs typeface="Tahoma"/>
            </a:endParaRPr>
          </a:p>
        </p:txBody>
      </p:sp>
      <p:sp>
        <p:nvSpPr>
          <p:cNvPr id="26" name="object 26"/>
          <p:cNvSpPr txBox="1"/>
          <p:nvPr/>
        </p:nvSpPr>
        <p:spPr>
          <a:xfrm>
            <a:off x="201168" y="5702242"/>
            <a:ext cx="7914640" cy="993775"/>
          </a:xfrm>
          <a:prstGeom prst="rect">
            <a:avLst/>
          </a:prstGeom>
        </p:spPr>
        <p:txBody>
          <a:bodyPr vert="horz" wrap="square" lIns="0" tIns="69850" rIns="0" bIns="0" rtlCol="0">
            <a:spAutoFit/>
          </a:bodyPr>
          <a:lstStyle/>
          <a:p>
            <a:pPr marL="38100">
              <a:lnSpc>
                <a:spcPct val="100000"/>
              </a:lnSpc>
              <a:spcBef>
                <a:spcPts val="550"/>
              </a:spcBef>
            </a:pPr>
            <a:r>
              <a:rPr sz="4200" b="1" spc="-225" baseline="10912">
                <a:solidFill>
                  <a:srgbClr val="FFFFFF"/>
                </a:solidFill>
                <a:latin typeface="Microsoft JhengHei"/>
                <a:cs typeface="Microsoft JhengHei"/>
              </a:rPr>
              <a:t>2</a:t>
            </a:r>
            <a:r>
              <a:rPr sz="4200" b="1" spc="-315" baseline="10912">
                <a:solidFill>
                  <a:srgbClr val="FFFFFF"/>
                </a:solidFill>
                <a:latin typeface="Microsoft JhengHei"/>
                <a:cs typeface="Microsoft JhengHei"/>
              </a:rPr>
              <a:t>．合同义务转移</a:t>
            </a:r>
            <a:r>
              <a:rPr sz="2800" b="1" spc="-1520">
                <a:solidFill>
                  <a:srgbClr val="FFFFFF"/>
                </a:solidFill>
                <a:latin typeface="Microsoft JhengHei"/>
                <a:cs typeface="Microsoft JhengHei"/>
              </a:rPr>
              <a:t>债</a:t>
            </a:r>
            <a:r>
              <a:rPr sz="4200" b="1" spc="-1927" baseline="10912">
                <a:solidFill>
                  <a:srgbClr val="FFFFFF"/>
                </a:solidFill>
                <a:latin typeface="Microsoft JhengHei"/>
                <a:cs typeface="Microsoft JhengHei"/>
              </a:rPr>
              <a:t>的</a:t>
            </a:r>
            <a:r>
              <a:rPr sz="2800" b="1" spc="-1520">
                <a:solidFill>
                  <a:srgbClr val="FFFFFF"/>
                </a:solidFill>
                <a:latin typeface="Microsoft JhengHei"/>
                <a:cs typeface="Microsoft JhengHei"/>
              </a:rPr>
              <a:t>务</a:t>
            </a:r>
            <a:r>
              <a:rPr sz="4200" b="1" spc="-1927" baseline="10912">
                <a:solidFill>
                  <a:srgbClr val="FFFFFF"/>
                </a:solidFill>
                <a:latin typeface="Microsoft JhengHei"/>
                <a:cs typeface="Microsoft JhengHei"/>
              </a:rPr>
              <a:t>效</a:t>
            </a:r>
            <a:r>
              <a:rPr sz="2800" b="1" spc="-1520">
                <a:solidFill>
                  <a:srgbClr val="FFFFFF"/>
                </a:solidFill>
                <a:latin typeface="Microsoft JhengHei"/>
                <a:cs typeface="Microsoft JhengHei"/>
              </a:rPr>
              <a:t>专</a:t>
            </a:r>
            <a:r>
              <a:rPr sz="4200" b="1" spc="-1927" baseline="10912">
                <a:solidFill>
                  <a:srgbClr val="FFFFFF"/>
                </a:solidFill>
                <a:latin typeface="Microsoft JhengHei"/>
                <a:cs typeface="Microsoft JhengHei"/>
              </a:rPr>
              <a:t>力</a:t>
            </a:r>
            <a:r>
              <a:rPr sz="2800" b="1" spc="-5">
                <a:solidFill>
                  <a:srgbClr val="FFFFFF"/>
                </a:solidFill>
                <a:latin typeface="Microsoft JhengHei"/>
                <a:cs typeface="Microsoft JhengHei"/>
              </a:rPr>
              <a:t>属于原债务人自身的除外。</a:t>
            </a:r>
            <a:endParaRPr sz="2800">
              <a:latin typeface="Microsoft JhengHei"/>
              <a:cs typeface="Microsoft JhengHei"/>
            </a:endParaRPr>
          </a:p>
          <a:p>
            <a:pPr marL="114935">
              <a:lnSpc>
                <a:spcPct val="100000"/>
              </a:lnSpc>
              <a:spcBef>
                <a:spcPts val="450"/>
              </a:spcBef>
            </a:pPr>
            <a:r>
              <a:rPr sz="2800" b="1">
                <a:solidFill>
                  <a:srgbClr val="FFFFFF"/>
                </a:solidFill>
                <a:latin typeface="Microsoft JhengHei"/>
                <a:cs typeface="Microsoft JhengHei"/>
              </a:rPr>
              <a:t>（</a:t>
            </a:r>
            <a:r>
              <a:rPr sz="2800" b="1" spc="-170">
                <a:solidFill>
                  <a:srgbClr val="FFFFFF"/>
                </a:solidFill>
                <a:latin typeface="Microsoft JhengHei"/>
                <a:cs typeface="Microsoft JhengHei"/>
              </a:rPr>
              <a:t>三</a:t>
            </a:r>
            <a:r>
              <a:rPr sz="2100" spc="-900" baseline="-27777">
                <a:solidFill>
                  <a:srgbClr val="FFFFFF"/>
                </a:solidFill>
                <a:latin typeface="Tahoma"/>
                <a:cs typeface="Tahoma"/>
              </a:rPr>
              <a:t>2</a:t>
            </a:r>
            <a:r>
              <a:rPr sz="2800" b="1" spc="-2210">
                <a:solidFill>
                  <a:srgbClr val="FFFFFF"/>
                </a:solidFill>
                <a:latin typeface="Microsoft JhengHei"/>
                <a:cs typeface="Microsoft JhengHei"/>
              </a:rPr>
              <a:t>）</a:t>
            </a:r>
            <a:r>
              <a:rPr sz="2100" spc="-7" baseline="-27777">
                <a:solidFill>
                  <a:srgbClr val="FFFFFF"/>
                </a:solidFill>
                <a:latin typeface="Tahoma"/>
                <a:cs typeface="Tahoma"/>
              </a:rPr>
              <a:t>02</a:t>
            </a:r>
            <a:r>
              <a:rPr sz="2100" spc="-127" baseline="-27777">
                <a:solidFill>
                  <a:srgbClr val="FFFFFF"/>
                </a:solidFill>
                <a:latin typeface="Tahoma"/>
                <a:cs typeface="Tahoma"/>
              </a:rPr>
              <a:t>3</a:t>
            </a:r>
            <a:r>
              <a:rPr sz="2800" b="1" spc="-2720">
                <a:solidFill>
                  <a:srgbClr val="FFFFFF"/>
                </a:solidFill>
                <a:latin typeface="Microsoft JhengHei"/>
                <a:cs typeface="Microsoft JhengHei"/>
              </a:rPr>
              <a:t>合</a:t>
            </a:r>
            <a:r>
              <a:rPr sz="2100" spc="-15" baseline="-27777">
                <a:solidFill>
                  <a:srgbClr val="FFFFFF"/>
                </a:solidFill>
                <a:latin typeface="Tahoma"/>
                <a:cs typeface="Tahoma"/>
              </a:rPr>
              <a:t>/3/8</a:t>
            </a:r>
            <a:r>
              <a:rPr sz="2100" spc="-442" baseline="-27777">
                <a:solidFill>
                  <a:srgbClr val="FFFFFF"/>
                </a:solidFill>
                <a:latin typeface="Tahoma"/>
                <a:cs typeface="Tahoma"/>
              </a:rPr>
              <a:t> </a:t>
            </a:r>
            <a:r>
              <a:rPr sz="2800" b="1" spc="-60">
                <a:solidFill>
                  <a:srgbClr val="FFFFFF"/>
                </a:solidFill>
                <a:latin typeface="Microsoft JhengHei"/>
                <a:cs typeface="Microsoft JhengHei"/>
              </a:rPr>
              <a:t>同权利和义务的</a:t>
            </a:r>
            <a:r>
              <a:rPr sz="2100" spc="-1522" baseline="-29761">
                <a:solidFill>
                  <a:srgbClr val="FFFFFF"/>
                </a:solidFill>
                <a:latin typeface="宋体"/>
                <a:cs typeface="宋体"/>
              </a:rPr>
              <a:t>管</a:t>
            </a:r>
            <a:r>
              <a:rPr sz="2800" b="1" spc="-1789">
                <a:solidFill>
                  <a:srgbClr val="FFFFFF"/>
                </a:solidFill>
                <a:latin typeface="Microsoft JhengHei"/>
                <a:cs typeface="Microsoft JhengHei"/>
              </a:rPr>
              <a:t>一</a:t>
            </a:r>
            <a:r>
              <a:rPr sz="2100" spc="-765" baseline="-29761">
                <a:solidFill>
                  <a:srgbClr val="FFFFFF"/>
                </a:solidFill>
                <a:latin typeface="宋体"/>
                <a:cs typeface="宋体"/>
              </a:rPr>
              <a:t>理学</a:t>
            </a:r>
            <a:r>
              <a:rPr sz="2800" b="1" spc="-1789">
                <a:solidFill>
                  <a:srgbClr val="FFFFFF"/>
                </a:solidFill>
                <a:latin typeface="Microsoft JhengHei"/>
                <a:cs typeface="Microsoft JhengHei"/>
              </a:rPr>
              <a:t>并</a:t>
            </a:r>
            <a:r>
              <a:rPr sz="2100" spc="-765" baseline="-29761">
                <a:solidFill>
                  <a:srgbClr val="FFFFFF"/>
                </a:solidFill>
                <a:latin typeface="宋体"/>
                <a:cs typeface="宋体"/>
              </a:rPr>
              <a:t>院范</a:t>
            </a:r>
            <a:r>
              <a:rPr sz="2800" b="1" spc="-1789">
                <a:solidFill>
                  <a:srgbClr val="FFFFFF"/>
                </a:solidFill>
                <a:latin typeface="Microsoft JhengHei"/>
                <a:cs typeface="Microsoft JhengHei"/>
              </a:rPr>
              <a:t>转</a:t>
            </a:r>
            <a:r>
              <a:rPr sz="2100" spc="-765" baseline="-29761">
                <a:solidFill>
                  <a:srgbClr val="FFFFFF"/>
                </a:solidFill>
                <a:latin typeface="宋体"/>
                <a:cs typeface="宋体"/>
              </a:rPr>
              <a:t>小华</a:t>
            </a:r>
            <a:r>
              <a:rPr sz="2800" b="1" spc="-50">
                <a:solidFill>
                  <a:srgbClr val="FFFFFF"/>
                </a:solidFill>
                <a:latin typeface="Microsoft JhengHei"/>
                <a:cs typeface="Microsoft JhengHei"/>
              </a:rPr>
              <a:t>让</a:t>
            </a:r>
            <a:endParaRPr sz="28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01900" y="668972"/>
            <a:ext cx="4292600" cy="452120"/>
          </a:xfrm>
          <a:prstGeom prst="rect">
            <a:avLst/>
          </a:prstGeom>
        </p:spPr>
        <p:txBody>
          <a:bodyPr vert="horz" wrap="square" lIns="0" tIns="12700" rIns="0" bIns="0" rtlCol="0">
            <a:spAutoFit/>
          </a:bodyPr>
          <a:lstStyle/>
          <a:p>
            <a:pPr marL="12700">
              <a:lnSpc>
                <a:spcPct val="100000"/>
              </a:lnSpc>
              <a:spcBef>
                <a:spcPts val="100"/>
              </a:spcBef>
            </a:pPr>
            <a:r>
              <a:rPr sz="2800" b="1" spc="-5">
                <a:solidFill>
                  <a:srgbClr val="FFFFFF"/>
                </a:solidFill>
                <a:latin typeface="Microsoft JhengHei"/>
                <a:cs typeface="Microsoft JhengHei"/>
              </a:rPr>
              <a:t>第六节合同的权利义务终止</a:t>
            </a:r>
            <a:endParaRPr sz="2800">
              <a:latin typeface="Microsoft JhengHei"/>
              <a:cs typeface="Microsoft JhengHei"/>
            </a:endParaRPr>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8</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231140" y="786880"/>
            <a:ext cx="7848600" cy="4463415"/>
          </a:xfrm>
          <a:prstGeom prst="rect">
            <a:avLst/>
          </a:prstGeom>
        </p:spPr>
        <p:txBody>
          <a:bodyPr vert="horz" wrap="square" lIns="0" tIns="140335" rIns="0" bIns="0" rtlCol="0">
            <a:spAutoFit/>
          </a:bodyPr>
          <a:lstStyle/>
          <a:p>
            <a:pPr marL="12700">
              <a:lnSpc>
                <a:spcPct val="100000"/>
              </a:lnSpc>
              <a:spcBef>
                <a:spcPts val="1105"/>
              </a:spcBef>
            </a:pPr>
            <a:r>
              <a:rPr sz="2800" b="1" spc="-5">
                <a:solidFill>
                  <a:srgbClr val="FFFFFF"/>
                </a:solidFill>
                <a:latin typeface="Microsoft JhengHei"/>
                <a:cs typeface="Microsoft JhengHei"/>
              </a:rPr>
              <a:t>合同法规定，合同权利义务终止有以下几种情形：</a:t>
            </a:r>
            <a:endParaRPr sz="2800">
              <a:latin typeface="Microsoft JhengHei"/>
              <a:cs typeface="Microsoft JhengHei"/>
            </a:endParaRPr>
          </a:p>
          <a:p>
            <a:pPr marL="12700">
              <a:lnSpc>
                <a:spcPct val="100000"/>
              </a:lnSpc>
              <a:spcBef>
                <a:spcPts val="1010"/>
              </a:spcBef>
            </a:pPr>
            <a:r>
              <a:rPr sz="2800" b="1">
                <a:solidFill>
                  <a:srgbClr val="FFFFFF"/>
                </a:solidFill>
                <a:latin typeface="Microsoft JhengHei"/>
                <a:cs typeface="Microsoft JhengHei"/>
              </a:rPr>
              <a:t>（一）</a:t>
            </a:r>
            <a:r>
              <a:rPr sz="2800" b="1" spc="-5">
                <a:solidFill>
                  <a:srgbClr val="FFFFFF"/>
                </a:solidFill>
                <a:latin typeface="Microsoft JhengHei"/>
                <a:cs typeface="Microsoft JhengHei"/>
              </a:rPr>
              <a:t>债务已经按照约定履行</a:t>
            </a:r>
            <a:endParaRPr sz="2800">
              <a:latin typeface="Microsoft JhengHei"/>
              <a:cs typeface="Microsoft JhengHei"/>
            </a:endParaRPr>
          </a:p>
          <a:p>
            <a:pPr marL="12700">
              <a:lnSpc>
                <a:spcPct val="100000"/>
              </a:lnSpc>
              <a:spcBef>
                <a:spcPts val="1010"/>
              </a:spcBef>
            </a:pPr>
            <a:r>
              <a:rPr sz="2800" b="1">
                <a:solidFill>
                  <a:srgbClr val="FFFFFF"/>
                </a:solidFill>
                <a:latin typeface="Microsoft JhengHei"/>
                <a:cs typeface="Microsoft JhengHei"/>
              </a:rPr>
              <a:t>（二）</a:t>
            </a:r>
            <a:r>
              <a:rPr sz="2800" b="1" spc="-15">
                <a:solidFill>
                  <a:srgbClr val="FFFFFF"/>
                </a:solidFill>
                <a:latin typeface="Microsoft JhengHei"/>
                <a:cs typeface="Microsoft JhengHei"/>
              </a:rPr>
              <a:t>合同解除</a:t>
            </a:r>
            <a:endParaRPr sz="2800">
              <a:latin typeface="Microsoft JhengHei"/>
              <a:cs typeface="Microsoft JhengHei"/>
            </a:endParaRPr>
          </a:p>
          <a:p>
            <a:pPr marL="12700">
              <a:lnSpc>
                <a:spcPct val="100000"/>
              </a:lnSpc>
              <a:spcBef>
                <a:spcPts val="1005"/>
              </a:spcBef>
            </a:pPr>
            <a:r>
              <a:rPr sz="2800" b="1">
                <a:solidFill>
                  <a:srgbClr val="FFFFFF"/>
                </a:solidFill>
                <a:latin typeface="Microsoft JhengHei"/>
                <a:cs typeface="Microsoft JhengHei"/>
              </a:rPr>
              <a:t>（三）</a:t>
            </a:r>
            <a:r>
              <a:rPr sz="2800" b="1" spc="-10">
                <a:solidFill>
                  <a:srgbClr val="FFFFFF"/>
                </a:solidFill>
                <a:latin typeface="Microsoft JhengHei"/>
                <a:cs typeface="Microsoft JhengHei"/>
              </a:rPr>
              <a:t>债务相互抵销</a:t>
            </a:r>
            <a:endParaRPr sz="2800">
              <a:latin typeface="Microsoft JhengHei"/>
              <a:cs typeface="Microsoft JhengHei"/>
            </a:endParaRPr>
          </a:p>
          <a:p>
            <a:pPr marL="12700">
              <a:lnSpc>
                <a:spcPct val="100000"/>
              </a:lnSpc>
              <a:spcBef>
                <a:spcPts val="1010"/>
              </a:spcBef>
            </a:pPr>
            <a:r>
              <a:rPr sz="2800" b="1">
                <a:solidFill>
                  <a:srgbClr val="FFFFFF"/>
                </a:solidFill>
                <a:latin typeface="Microsoft JhengHei"/>
                <a:cs typeface="Microsoft JhengHei"/>
              </a:rPr>
              <a:t>（四）</a:t>
            </a:r>
            <a:r>
              <a:rPr sz="2800" b="1" spc="-10">
                <a:solidFill>
                  <a:srgbClr val="FFFFFF"/>
                </a:solidFill>
                <a:latin typeface="Microsoft JhengHei"/>
                <a:cs typeface="Microsoft JhengHei"/>
              </a:rPr>
              <a:t>债务人将标的物提存</a:t>
            </a:r>
            <a:endParaRPr sz="2800">
              <a:latin typeface="Microsoft JhengHei"/>
              <a:cs typeface="Microsoft JhengHei"/>
            </a:endParaRPr>
          </a:p>
          <a:p>
            <a:pPr marL="12700">
              <a:lnSpc>
                <a:spcPct val="100000"/>
              </a:lnSpc>
              <a:spcBef>
                <a:spcPts val="1005"/>
              </a:spcBef>
            </a:pPr>
            <a:r>
              <a:rPr sz="2800" b="1">
                <a:solidFill>
                  <a:srgbClr val="FFFFFF"/>
                </a:solidFill>
                <a:latin typeface="Microsoft JhengHei"/>
                <a:cs typeface="Microsoft JhengHei"/>
              </a:rPr>
              <a:t>（五）</a:t>
            </a:r>
            <a:r>
              <a:rPr sz="2800" b="1" spc="-10">
                <a:solidFill>
                  <a:srgbClr val="FFFFFF"/>
                </a:solidFill>
                <a:latin typeface="Microsoft JhengHei"/>
                <a:cs typeface="Microsoft JhengHei"/>
              </a:rPr>
              <a:t>债权人免除债务</a:t>
            </a:r>
            <a:endParaRPr sz="2800">
              <a:latin typeface="Microsoft JhengHei"/>
              <a:cs typeface="Microsoft JhengHei"/>
            </a:endParaRPr>
          </a:p>
          <a:p>
            <a:pPr marL="12700">
              <a:lnSpc>
                <a:spcPct val="100000"/>
              </a:lnSpc>
              <a:spcBef>
                <a:spcPts val="1010"/>
              </a:spcBef>
            </a:pPr>
            <a:r>
              <a:rPr sz="2800" b="1">
                <a:solidFill>
                  <a:srgbClr val="FFFFFF"/>
                </a:solidFill>
                <a:latin typeface="Microsoft JhengHei"/>
                <a:cs typeface="Microsoft JhengHei"/>
              </a:rPr>
              <a:t>（六）</a:t>
            </a:r>
            <a:r>
              <a:rPr sz="2800" b="1" spc="-10">
                <a:solidFill>
                  <a:srgbClr val="FFFFFF"/>
                </a:solidFill>
                <a:latin typeface="Microsoft JhengHei"/>
                <a:cs typeface="Microsoft JhengHei"/>
              </a:rPr>
              <a:t>债权债务同归于一人</a:t>
            </a:r>
            <a:endParaRPr sz="2800">
              <a:latin typeface="Microsoft JhengHei"/>
              <a:cs typeface="Microsoft JhengHei"/>
            </a:endParaRPr>
          </a:p>
          <a:p>
            <a:pPr marL="12700">
              <a:lnSpc>
                <a:spcPct val="100000"/>
              </a:lnSpc>
              <a:spcBef>
                <a:spcPts val="1010"/>
              </a:spcBef>
            </a:pPr>
            <a:r>
              <a:rPr sz="2800" b="1">
                <a:solidFill>
                  <a:srgbClr val="FFFFFF"/>
                </a:solidFill>
                <a:latin typeface="Microsoft JhengHei"/>
                <a:cs typeface="Microsoft JhengHei"/>
              </a:rPr>
              <a:t>（七）</a:t>
            </a:r>
            <a:r>
              <a:rPr sz="2800" b="1" spc="-5">
                <a:solidFill>
                  <a:srgbClr val="FFFFFF"/>
                </a:solidFill>
                <a:latin typeface="Microsoft JhengHei"/>
                <a:cs typeface="Microsoft JhengHei"/>
              </a:rPr>
              <a:t>法律规定或者当事人约定终止的其他情形</a:t>
            </a:r>
            <a:endParaRPr sz="28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7340" y="516572"/>
            <a:ext cx="5636260" cy="817880"/>
          </a:xfrm>
          <a:prstGeom prst="rect">
            <a:avLst/>
          </a:prstGeom>
        </p:spPr>
        <p:txBody>
          <a:bodyPr vert="horz" wrap="square" lIns="0" tIns="12700" rIns="0" bIns="0" rtlCol="0">
            <a:spAutoFit/>
          </a:bodyPr>
          <a:lstStyle/>
          <a:p>
            <a:pPr marL="3133725">
              <a:lnSpc>
                <a:spcPts val="3120"/>
              </a:lnSpc>
              <a:spcBef>
                <a:spcPts val="100"/>
              </a:spcBef>
            </a:pPr>
            <a:r>
              <a:rPr sz="2800" spc="-10"/>
              <a:t>第七节违约责任</a:t>
            </a:r>
            <a:endParaRPr sz="2800"/>
          </a:p>
          <a:p>
            <a:pPr marL="12700">
              <a:lnSpc>
                <a:spcPts val="3120"/>
              </a:lnSpc>
            </a:pPr>
            <a:r>
              <a:rPr sz="2800" spc="-5"/>
              <a:t>一、违约责任的概念和特征</a:t>
            </a:r>
            <a:endParaRPr sz="2800"/>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9</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307340" y="1310904"/>
            <a:ext cx="8559800" cy="5069840"/>
          </a:xfrm>
          <a:prstGeom prst="rect">
            <a:avLst/>
          </a:prstGeom>
        </p:spPr>
        <p:txBody>
          <a:bodyPr vert="horz" wrap="square" lIns="0" tIns="95885" rIns="0" bIns="0" rtlCol="0">
            <a:spAutoFit/>
          </a:bodyPr>
          <a:lstStyle/>
          <a:p>
            <a:pPr marL="12700">
              <a:lnSpc>
                <a:spcPct val="100000"/>
              </a:lnSpc>
              <a:spcBef>
                <a:spcPts val="755"/>
              </a:spcBef>
            </a:pPr>
            <a:r>
              <a:rPr sz="2800" b="1" spc="-10">
                <a:solidFill>
                  <a:srgbClr val="FFFFFF"/>
                </a:solidFill>
                <a:latin typeface="Microsoft JhengHei"/>
                <a:cs typeface="Microsoft JhengHei"/>
              </a:rPr>
              <a:t>二、违约责任的免除</a:t>
            </a:r>
            <a:endParaRPr sz="2800">
              <a:latin typeface="Microsoft JhengHei"/>
              <a:cs typeface="Microsoft JhengHei"/>
            </a:endParaRPr>
          </a:p>
          <a:p>
            <a:pPr marL="354965" marR="5080" indent="-342900">
              <a:lnSpc>
                <a:spcPct val="100000"/>
              </a:lnSpc>
              <a:spcBef>
                <a:spcPts val="565"/>
              </a:spcBef>
            </a:pPr>
            <a:r>
              <a:rPr sz="2400" b="1" spc="-5">
                <a:solidFill>
                  <a:srgbClr val="FFFFFF"/>
                </a:solidFill>
                <a:latin typeface="Microsoft JhengHei"/>
                <a:cs typeface="Microsoft JhengHei"/>
              </a:rPr>
              <a:t>法定的免责事由是法律规定的免除责任的事由，主要是指不可抗</a:t>
            </a:r>
            <a:r>
              <a:rPr sz="2400" b="1" spc="-25">
                <a:solidFill>
                  <a:srgbClr val="FFFFFF"/>
                </a:solidFill>
                <a:latin typeface="Microsoft JhengHei"/>
                <a:cs typeface="Microsoft JhengHei"/>
              </a:rPr>
              <a:t>力；</a:t>
            </a:r>
            <a:endParaRPr sz="2400">
              <a:latin typeface="Microsoft JhengHei"/>
              <a:cs typeface="Microsoft JhengHei"/>
            </a:endParaRPr>
          </a:p>
          <a:p>
            <a:pPr marL="354965" marR="5080" indent="-342900">
              <a:lnSpc>
                <a:spcPct val="100000"/>
              </a:lnSpc>
              <a:spcBef>
                <a:spcPts val="575"/>
              </a:spcBef>
            </a:pPr>
            <a:r>
              <a:rPr sz="2400" b="1" spc="-5">
                <a:solidFill>
                  <a:srgbClr val="FFFFFF"/>
                </a:solidFill>
                <a:latin typeface="Microsoft JhengHei"/>
                <a:cs typeface="Microsoft JhengHei"/>
              </a:rPr>
              <a:t>约定的免责事由是指当事人通过合同约定的免除责任的事由，主要是当事人约定的免责条款。</a:t>
            </a:r>
            <a:endParaRPr sz="2400">
              <a:latin typeface="Microsoft JhengHei"/>
              <a:cs typeface="Microsoft JhengHei"/>
            </a:endParaRPr>
          </a:p>
          <a:p>
            <a:pPr marL="12700">
              <a:lnSpc>
                <a:spcPct val="100000"/>
              </a:lnSpc>
              <a:spcBef>
                <a:spcPts val="685"/>
              </a:spcBef>
            </a:pPr>
            <a:r>
              <a:rPr sz="2800" b="1" spc="-10">
                <a:solidFill>
                  <a:srgbClr val="FFFFFF"/>
                </a:solidFill>
                <a:latin typeface="Microsoft JhengHei"/>
                <a:cs typeface="Microsoft JhengHei"/>
              </a:rPr>
              <a:t>三、违约责任的形式</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（一）</a:t>
            </a:r>
            <a:r>
              <a:rPr sz="2800" b="1" spc="-15">
                <a:solidFill>
                  <a:srgbClr val="FFFFFF"/>
                </a:solidFill>
                <a:latin typeface="Microsoft JhengHei"/>
                <a:cs typeface="Microsoft JhengHei"/>
              </a:rPr>
              <a:t>继续履行</a:t>
            </a:r>
            <a:endParaRPr sz="2800">
              <a:latin typeface="Microsoft JhengHei"/>
              <a:cs typeface="Microsoft JhengHei"/>
            </a:endParaRPr>
          </a:p>
          <a:p>
            <a:pPr marL="12700">
              <a:lnSpc>
                <a:spcPct val="100000"/>
              </a:lnSpc>
              <a:spcBef>
                <a:spcPts val="675"/>
              </a:spcBef>
            </a:pPr>
            <a:r>
              <a:rPr sz="2800" b="1">
                <a:solidFill>
                  <a:srgbClr val="FFFFFF"/>
                </a:solidFill>
                <a:latin typeface="Microsoft JhengHei"/>
                <a:cs typeface="Microsoft JhengHei"/>
              </a:rPr>
              <a:t>（二）</a:t>
            </a:r>
            <a:r>
              <a:rPr sz="2800" b="1" spc="-10">
                <a:solidFill>
                  <a:srgbClr val="FFFFFF"/>
                </a:solidFill>
                <a:latin typeface="Microsoft JhengHei"/>
                <a:cs typeface="Microsoft JhengHei"/>
              </a:rPr>
              <a:t>采取补救措施</a:t>
            </a:r>
            <a:endParaRPr sz="2800">
              <a:latin typeface="Microsoft JhengHei"/>
              <a:cs typeface="Microsoft JhengHei"/>
            </a:endParaRPr>
          </a:p>
          <a:p>
            <a:pPr marL="12700">
              <a:lnSpc>
                <a:spcPct val="100000"/>
              </a:lnSpc>
              <a:spcBef>
                <a:spcPts val="670"/>
              </a:spcBef>
            </a:pPr>
            <a:r>
              <a:rPr sz="2800" b="1">
                <a:solidFill>
                  <a:srgbClr val="FFFFFF"/>
                </a:solidFill>
                <a:latin typeface="Microsoft JhengHei"/>
                <a:cs typeface="Microsoft JhengHei"/>
              </a:rPr>
              <a:t>（三）</a:t>
            </a:r>
            <a:r>
              <a:rPr sz="2800" b="1" spc="-15">
                <a:solidFill>
                  <a:srgbClr val="FFFFFF"/>
                </a:solidFill>
                <a:latin typeface="Microsoft JhengHei"/>
                <a:cs typeface="Microsoft JhengHei"/>
              </a:rPr>
              <a:t>赔偿损失</a:t>
            </a:r>
            <a:endParaRPr sz="2800">
              <a:latin typeface="Microsoft JhengHei"/>
              <a:cs typeface="Microsoft JhengHei"/>
            </a:endParaRPr>
          </a:p>
          <a:p>
            <a:pPr marL="354965" marR="5080" indent="-342900">
              <a:lnSpc>
                <a:spcPts val="2950"/>
              </a:lnSpc>
              <a:spcBef>
                <a:spcPts val="1100"/>
              </a:spcBef>
            </a:pPr>
            <a:r>
              <a:rPr sz="2800" b="1">
                <a:solidFill>
                  <a:srgbClr val="FFFFFF"/>
                </a:solidFill>
                <a:latin typeface="Microsoft JhengHei"/>
                <a:cs typeface="Microsoft JhengHei"/>
              </a:rPr>
              <a:t>（四）其他违约责任方式：</a:t>
            </a:r>
            <a:r>
              <a:rPr sz="2400" b="1" spc="-5">
                <a:solidFill>
                  <a:srgbClr val="FFFFFF"/>
                </a:solidFill>
                <a:latin typeface="Microsoft JhengHei"/>
                <a:cs typeface="Microsoft JhengHei"/>
              </a:rPr>
              <a:t>当事人既约定违约金，又约定定金的，一方违约时，对方可以选择适用违约金或定金条款。</a:t>
            </a:r>
            <a:endParaRPr sz="24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8000" spc="-10"/>
              <a:t>合同的相对性</a:t>
            </a:r>
            <a:endParaRPr sz="8000"/>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10</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459740" y="1694220"/>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409">
                <a:solidFill>
                  <a:srgbClr val="FFFFFF"/>
                </a:solidFill>
                <a:latin typeface="Microsoft JhengHei"/>
                <a:cs typeface="Microsoft JhengHei"/>
              </a:rPr>
              <a:t>[</a:t>
            </a:r>
            <a:r>
              <a:rPr sz="2800" b="1" spc="70">
                <a:solidFill>
                  <a:srgbClr val="FFFFFF"/>
                </a:solidFill>
                <a:latin typeface="Microsoft JhengHei"/>
                <a:cs typeface="Microsoft JhengHei"/>
              </a:rPr>
              <a:t>案例讨论]</a:t>
            </a:r>
            <a:endParaRPr sz="28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74019" y="104933"/>
            <a:ext cx="6731000" cy="1031240"/>
          </a:xfrm>
          <a:prstGeom prst="rect">
            <a:avLst/>
          </a:prstGeom>
        </p:spPr>
        <p:txBody>
          <a:bodyPr vert="horz" wrap="square" lIns="0" tIns="12700" rIns="0" bIns="0" rtlCol="0">
            <a:spAutoFit/>
          </a:bodyPr>
          <a:lstStyle/>
          <a:p>
            <a:pPr marL="12700">
              <a:lnSpc>
                <a:spcPct val="100000"/>
              </a:lnSpc>
              <a:spcBef>
                <a:spcPts val="100"/>
              </a:spcBef>
            </a:pPr>
            <a:r>
              <a:rPr sz="6600" spc="-10"/>
              <a:t>合同相对性之含义</a:t>
            </a:r>
            <a:endParaRPr sz="6600"/>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11</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78740" y="852972"/>
            <a:ext cx="8915400" cy="3780790"/>
          </a:xfrm>
          <a:prstGeom prst="rect">
            <a:avLst/>
          </a:prstGeom>
        </p:spPr>
        <p:txBody>
          <a:bodyPr vert="horz" wrap="square" lIns="0" tIns="183515" rIns="0" bIns="0" rtlCol="0">
            <a:spAutoFit/>
          </a:bodyPr>
          <a:lstStyle/>
          <a:p>
            <a:pPr marL="12700">
              <a:lnSpc>
                <a:spcPct val="100000"/>
              </a:lnSpc>
              <a:spcBef>
                <a:spcPts val="1445"/>
              </a:spcBef>
            </a:pPr>
            <a:r>
              <a:rPr sz="2800" b="1" spc="-15">
                <a:solidFill>
                  <a:srgbClr val="FFFFFF"/>
                </a:solidFill>
                <a:latin typeface="Microsoft JhengHei"/>
                <a:cs typeface="Microsoft JhengHei"/>
              </a:rPr>
              <a:t>【案例】</a:t>
            </a:r>
            <a:endParaRPr sz="2800">
              <a:latin typeface="Microsoft JhengHei"/>
              <a:cs typeface="Microsoft JhengHei"/>
            </a:endParaRPr>
          </a:p>
          <a:p>
            <a:pPr marL="354965" marR="5080" indent="-342900">
              <a:lnSpc>
                <a:spcPct val="120000"/>
              </a:lnSpc>
              <a:spcBef>
                <a:spcPts val="670"/>
              </a:spcBef>
            </a:pPr>
            <a:r>
              <a:rPr sz="2800" b="1" spc="-5">
                <a:solidFill>
                  <a:srgbClr val="FFFFFF"/>
                </a:solidFill>
                <a:latin typeface="Microsoft JhengHei"/>
                <a:cs typeface="Microsoft JhengHei"/>
              </a:rPr>
              <a:t>所谓合同的相对性，是指合同关系主要发生在特定的合同同当事人之间，只有合同的债权人能够依据合同或法</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律向债务人提出请求或者提起诉讼，也只有合同的债</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务人有义务向债权人履行债务、承担责任，而第三人</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不能对合同当事人享有合同债权，也不向合同当事人</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承担合同债务与责任。</a:t>
            </a:r>
            <a:endParaRPr sz="28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68300" y="-47466"/>
            <a:ext cx="8407400" cy="1031240"/>
          </a:xfrm>
          <a:prstGeom prst="rect">
            <a:avLst/>
          </a:prstGeom>
        </p:spPr>
        <p:txBody>
          <a:bodyPr vert="horz" wrap="square" lIns="0" tIns="12700" rIns="0" bIns="0" rtlCol="0">
            <a:spAutoFit/>
          </a:bodyPr>
          <a:lstStyle/>
          <a:p>
            <a:pPr marL="12700">
              <a:lnSpc>
                <a:spcPct val="100000"/>
              </a:lnSpc>
              <a:spcBef>
                <a:spcPts val="100"/>
              </a:spcBef>
            </a:pPr>
            <a:r>
              <a:rPr sz="6600" spc="-5"/>
              <a:t>合同相对性之法律规定</a:t>
            </a:r>
            <a:endParaRPr sz="6600"/>
          </a:p>
        </p:txBody>
      </p:sp>
      <p:grpSp>
        <p:nvGrpSpPr>
          <p:cNvPr id="3" name="object 3"/>
          <p:cNvGrpSpPr/>
          <p:nvPr/>
        </p:nvGrpSpPr>
        <p:grpSpPr>
          <a:xfrm>
            <a:off x="7920037" y="6396037"/>
            <a:ext cx="542925" cy="466725"/>
            <a:chOff x="7920037" y="6396037"/>
            <a:chExt cx="542925" cy="466725"/>
          </a:xfrm>
        </p:grpSpPr>
        <p:sp>
          <p:nvSpPr>
            <p:cNvPr id="4" name="object 4"/>
            <p:cNvSpPr/>
            <p:nvPr/>
          </p:nvSpPr>
          <p:spPr>
            <a:xfrm>
              <a:off x="7924800" y="6400800"/>
              <a:ext cx="533400" cy="457200"/>
            </a:xfrm>
            <a:custGeom>
              <a:rect l="l" t="t" r="r" b="b"/>
              <a:pathLst>
                <a:path w="533400" h="457200">
                  <a:moveTo>
                    <a:pt x="533400" y="457200"/>
                  </a:moveTo>
                  <a:lnTo>
                    <a:pt x="0" y="457200"/>
                  </a:lnTo>
                  <a:lnTo>
                    <a:pt x="0" y="0"/>
                  </a:lnTo>
                  <a:lnTo>
                    <a:pt x="533400" y="0"/>
                  </a:lnTo>
                  <a:lnTo>
                    <a:pt x="533400" y="57150"/>
                  </a:lnTo>
                  <a:lnTo>
                    <a:pt x="438150" y="57150"/>
                  </a:lnTo>
                  <a:lnTo>
                    <a:pt x="95250" y="228600"/>
                  </a:lnTo>
                  <a:lnTo>
                    <a:pt x="438150" y="400050"/>
                  </a:lnTo>
                  <a:lnTo>
                    <a:pt x="533400" y="400050"/>
                  </a:lnTo>
                  <a:lnTo>
                    <a:pt x="533400" y="457200"/>
                  </a:lnTo>
                  <a:close/>
                </a:path>
                <a:path w="533400" h="457200">
                  <a:moveTo>
                    <a:pt x="533400" y="400050"/>
                  </a:moveTo>
                  <a:lnTo>
                    <a:pt x="438150" y="400050"/>
                  </a:lnTo>
                  <a:lnTo>
                    <a:pt x="438150" y="57150"/>
                  </a:lnTo>
                  <a:lnTo>
                    <a:pt x="533400" y="57150"/>
                  </a:lnTo>
                  <a:lnTo>
                    <a:pt x="533400" y="400050"/>
                  </a:lnTo>
                  <a:close/>
                </a:path>
              </a:pathLst>
            </a:custGeom>
            <a:solidFill>
              <a:srgbClr val="66FFFF"/>
            </a:solidFill>
          </p:spPr>
          <p:txBody>
            <a:bodyPr wrap="square" lIns="0" tIns="0" rIns="0" bIns="0" rtlCol="0"/>
            <a:lstStyle/>
            <a:p/>
          </p:txBody>
        </p:sp>
        <p:sp>
          <p:nvSpPr>
            <p:cNvPr id="5" name="object 5"/>
            <p:cNvSpPr/>
            <p:nvPr/>
          </p:nvSpPr>
          <p:spPr>
            <a:xfrm>
              <a:off x="8020050" y="6457950"/>
              <a:ext cx="342900" cy="342900"/>
            </a:xfrm>
            <a:custGeom>
              <a:rect l="l" t="t" r="r" b="b"/>
              <a:pathLst>
                <a:path w="342900" h="342900">
                  <a:moveTo>
                    <a:pt x="342900" y="342900"/>
                  </a:moveTo>
                  <a:lnTo>
                    <a:pt x="0" y="171450"/>
                  </a:lnTo>
                  <a:lnTo>
                    <a:pt x="342900" y="0"/>
                  </a:lnTo>
                  <a:lnTo>
                    <a:pt x="342900" y="342900"/>
                  </a:lnTo>
                  <a:close/>
                </a:path>
              </a:pathLst>
            </a:custGeom>
            <a:solidFill>
              <a:srgbClr val="3D9999"/>
            </a:solidFill>
          </p:spPr>
          <p:txBody>
            <a:bodyPr wrap="square" lIns="0" tIns="0" rIns="0" bIns="0" rtlCol="0"/>
            <a:lstStyle/>
            <a:p/>
          </p:txBody>
        </p:sp>
        <p:sp>
          <p:nvSpPr>
            <p:cNvPr id="6" name="object 6"/>
            <p:cNvSpPr/>
            <p:nvPr/>
          </p:nvSpPr>
          <p:spPr>
            <a:xfrm>
              <a:off x="7924800" y="6400800"/>
              <a:ext cx="533400" cy="457200"/>
            </a:xfrm>
            <a:custGeom>
              <a:rect l="l" t="t" r="r" b="b"/>
              <a:pathLst>
                <a:path w="533400" h="457200">
                  <a:moveTo>
                    <a:pt x="95250" y="228600"/>
                  </a:moveTo>
                  <a:lnTo>
                    <a:pt x="438150" y="57150"/>
                  </a:lnTo>
                  <a:lnTo>
                    <a:pt x="438150" y="400050"/>
                  </a:lnTo>
                  <a:lnTo>
                    <a:pt x="95250" y="228600"/>
                  </a:lnTo>
                  <a:close/>
                </a:path>
                <a:path w="533400" h="457200">
                  <a:moveTo>
                    <a:pt x="0" y="0"/>
                  </a:moveTo>
                  <a:lnTo>
                    <a:pt x="533400" y="0"/>
                  </a:lnTo>
                  <a:lnTo>
                    <a:pt x="533400" y="457200"/>
                  </a:lnTo>
                  <a:lnTo>
                    <a:pt x="0" y="457200"/>
                  </a:lnTo>
                  <a:lnTo>
                    <a:pt x="0" y="0"/>
                  </a:lnTo>
                  <a:close/>
                </a:path>
              </a:pathLst>
            </a:custGeom>
            <a:ln w="9525">
              <a:solidFill>
                <a:srgbClr val="FFFFFF"/>
              </a:solidFill>
            </a:ln>
          </p:spPr>
          <p:txBody>
            <a:bodyPr wrap="square" lIns="0" tIns="0" rIns="0" bIns="0" rtlCol="0"/>
            <a:lstStyle/>
            <a:p/>
          </p:txBody>
        </p:sp>
      </p:grpSp>
      <p:sp>
        <p:nvSpPr>
          <p:cNvPr id="7" name="object 7"/>
          <p:cNvSpPr txBox="1"/>
          <p:nvPr/>
        </p:nvSpPr>
        <p:spPr>
          <a:xfrm>
            <a:off x="78740" y="784616"/>
            <a:ext cx="9105900" cy="5791835"/>
          </a:xfrm>
          <a:prstGeom prst="rect">
            <a:avLst/>
          </a:prstGeom>
        </p:spPr>
        <p:txBody>
          <a:bodyPr vert="horz" wrap="square" lIns="0" tIns="12700" rIns="0" bIns="0" rtlCol="0">
            <a:spAutoFit/>
          </a:bodyPr>
          <a:lstStyle/>
          <a:p>
            <a:pPr marL="354965" marR="208915" indent="-342900">
              <a:lnSpc>
                <a:spcPct val="120000"/>
              </a:lnSpc>
              <a:spcBef>
                <a:spcPts val="100"/>
              </a:spcBef>
            </a:pPr>
            <a:r>
              <a:rPr sz="3200" b="1">
                <a:solidFill>
                  <a:srgbClr val="FFFFFF"/>
                </a:solidFill>
                <a:latin typeface="Microsoft JhengHei"/>
                <a:cs typeface="Microsoft JhengHei"/>
              </a:rPr>
              <a:t>合同法第</a:t>
            </a:r>
            <a:r>
              <a:rPr sz="3200" b="1" spc="-325">
                <a:solidFill>
                  <a:srgbClr val="FFFFFF"/>
                </a:solidFill>
                <a:latin typeface="Microsoft JhengHei"/>
                <a:cs typeface="Microsoft JhengHei"/>
              </a:rPr>
              <a:t>121</a:t>
            </a:r>
            <a:r>
              <a:rPr sz="3200" b="1" spc="-5">
                <a:solidFill>
                  <a:srgbClr val="FFFFFF"/>
                </a:solidFill>
                <a:latin typeface="Microsoft JhengHei"/>
                <a:cs typeface="Microsoft JhengHei"/>
              </a:rPr>
              <a:t>条：当事人一方因第三人的原因造成违约的，应当向对方承担违约责任。当事人一方和第三人之间的纠纷，依照法律规定或者按照约</a:t>
            </a:r>
            <a:r>
              <a:rPr sz="3200" b="1" spc="-15">
                <a:solidFill>
                  <a:srgbClr val="FFFFFF"/>
                </a:solidFill>
                <a:latin typeface="Microsoft JhengHei"/>
                <a:cs typeface="Microsoft JhengHei"/>
              </a:rPr>
              <a:t>定解决。</a:t>
            </a:r>
            <a:endParaRPr sz="3200">
              <a:latin typeface="Microsoft JhengHei"/>
              <a:cs typeface="Microsoft JhengHei"/>
            </a:endParaRPr>
          </a:p>
          <a:p>
            <a:pPr marL="354965" marR="5080" indent="-342900">
              <a:lnSpc>
                <a:spcPct val="110000"/>
              </a:lnSpc>
              <a:spcBef>
                <a:spcPts val="855"/>
              </a:spcBef>
            </a:pPr>
            <a:r>
              <a:rPr sz="3200" b="1">
                <a:solidFill>
                  <a:srgbClr val="FFFFFF"/>
                </a:solidFill>
                <a:latin typeface="Microsoft JhengHei"/>
                <a:cs typeface="Microsoft JhengHei"/>
              </a:rPr>
              <a:t>合同法第</a:t>
            </a:r>
            <a:r>
              <a:rPr sz="3200" b="1" spc="-325">
                <a:solidFill>
                  <a:srgbClr val="FFFFFF"/>
                </a:solidFill>
                <a:latin typeface="Microsoft JhengHei"/>
                <a:cs typeface="Microsoft JhengHei"/>
              </a:rPr>
              <a:t>64</a:t>
            </a:r>
            <a:r>
              <a:rPr sz="3200" b="1" spc="-5">
                <a:solidFill>
                  <a:srgbClr val="FFFFFF"/>
                </a:solidFill>
                <a:latin typeface="Microsoft JhengHei"/>
                <a:cs typeface="Microsoft JhengHei"/>
              </a:rPr>
              <a:t>条：当事人约定由债务人向第三人履行</a:t>
            </a:r>
            <a:r>
              <a:rPr sz="3200" b="1" spc="195">
                <a:solidFill>
                  <a:srgbClr val="FFFFFF"/>
                </a:solidFill>
                <a:latin typeface="Microsoft JhengHei"/>
                <a:cs typeface="Microsoft JhengHei"/>
              </a:rPr>
              <a:t>债务的,</a:t>
            </a:r>
            <a:r>
              <a:rPr sz="3200" b="1" spc="-5">
                <a:solidFill>
                  <a:srgbClr val="FFFFFF"/>
                </a:solidFill>
                <a:latin typeface="Microsoft JhengHei"/>
                <a:cs typeface="Microsoft JhengHei"/>
              </a:rPr>
              <a:t>债务人未向第三人履行债务或者履行债务务不符合约定，应当向债权人承担违约责任。</a:t>
            </a:r>
            <a:endParaRPr sz="3200">
              <a:latin typeface="Microsoft JhengHei"/>
              <a:cs typeface="Microsoft JhengHei"/>
            </a:endParaRPr>
          </a:p>
          <a:p>
            <a:pPr marL="354965" marR="5080" indent="-342900">
              <a:lnSpc>
                <a:spcPct val="110000"/>
              </a:lnSpc>
              <a:spcBef>
                <a:spcPts val="770"/>
              </a:spcBef>
            </a:pPr>
            <a:r>
              <a:rPr sz="3200" b="1">
                <a:solidFill>
                  <a:srgbClr val="FFFFFF"/>
                </a:solidFill>
                <a:latin typeface="Microsoft JhengHei"/>
                <a:cs typeface="Microsoft JhengHei"/>
              </a:rPr>
              <a:t>合同法第</a:t>
            </a:r>
            <a:r>
              <a:rPr sz="3200" b="1" spc="-325">
                <a:solidFill>
                  <a:srgbClr val="FFFFFF"/>
                </a:solidFill>
                <a:latin typeface="Microsoft JhengHei"/>
                <a:cs typeface="Microsoft JhengHei"/>
              </a:rPr>
              <a:t>65</a:t>
            </a:r>
            <a:r>
              <a:rPr sz="3200" b="1" spc="-5">
                <a:solidFill>
                  <a:srgbClr val="FFFFFF"/>
                </a:solidFill>
                <a:latin typeface="Microsoft JhengHei"/>
                <a:cs typeface="Microsoft JhengHei"/>
              </a:rPr>
              <a:t>条：当事人约定由第三人向债权人履行</a:t>
            </a:r>
            <a:r>
              <a:rPr sz="3200" b="1" spc="195">
                <a:solidFill>
                  <a:srgbClr val="FFFFFF"/>
                </a:solidFill>
                <a:latin typeface="Microsoft JhengHei"/>
                <a:cs typeface="Microsoft JhengHei"/>
              </a:rPr>
              <a:t>债务的,</a:t>
            </a:r>
            <a:r>
              <a:rPr sz="3200" b="1" spc="-5">
                <a:solidFill>
                  <a:srgbClr val="FFFFFF"/>
                </a:solidFill>
                <a:latin typeface="Microsoft JhengHei"/>
                <a:cs typeface="Microsoft JhengHei"/>
              </a:rPr>
              <a:t>第三人不履行债务或者履行债务不符合约</a:t>
            </a:r>
            <a:r>
              <a:rPr sz="3200" b="1" spc="254">
                <a:solidFill>
                  <a:srgbClr val="FFFFFF"/>
                </a:solidFill>
                <a:latin typeface="Microsoft JhengHei"/>
                <a:cs typeface="Microsoft JhengHei"/>
              </a:rPr>
              <a:t>约定,</a:t>
            </a:r>
            <a:r>
              <a:rPr sz="3200" b="1" spc="-5">
                <a:solidFill>
                  <a:srgbClr val="FFFFFF"/>
                </a:solidFill>
                <a:latin typeface="Microsoft JhengHei"/>
                <a:cs typeface="Microsoft JhengHei"/>
              </a:rPr>
              <a:t>债务人应当向债权人承担违约责任。</a:t>
            </a:r>
            <a:endParaRPr sz="3200">
              <a:latin typeface="Microsoft JhengHei"/>
              <a:cs typeface="Microsoft JhengHei"/>
            </a:endParaRPr>
          </a:p>
        </p:txBody>
      </p:sp>
      <p:sp>
        <p:nvSpPr>
          <p:cNvPr id="8" name="object 8"/>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12</a:t>
            </a:fld>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74219" y="897572"/>
            <a:ext cx="3225800" cy="452120"/>
          </a:xfrm>
          <a:prstGeom prst="rect">
            <a:avLst/>
          </a:prstGeom>
        </p:spPr>
        <p:txBody>
          <a:bodyPr vert="horz" wrap="square" lIns="0" tIns="12700" rIns="0" bIns="0" rtlCol="0">
            <a:spAutoFit/>
          </a:bodyPr>
          <a:lstStyle/>
          <a:p>
            <a:pPr marL="12700">
              <a:lnSpc>
                <a:spcPct val="100000"/>
              </a:lnSpc>
              <a:spcBef>
                <a:spcPts val="100"/>
              </a:spcBef>
            </a:pPr>
            <a:r>
              <a:rPr sz="2800" spc="-10"/>
              <a:t>合同的相对性之例外</a:t>
            </a:r>
            <a:endParaRPr sz="2800"/>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13</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231140" y="1435588"/>
            <a:ext cx="9055100" cy="4963160"/>
          </a:xfrm>
          <a:prstGeom prst="rect">
            <a:avLst/>
          </a:prstGeom>
        </p:spPr>
        <p:txBody>
          <a:bodyPr vert="horz" wrap="square" lIns="0" tIns="231775" rIns="0" bIns="0" rtlCol="0">
            <a:spAutoFit/>
          </a:bodyPr>
          <a:lstStyle/>
          <a:p>
            <a:pPr marL="12700">
              <a:lnSpc>
                <a:spcPct val="100000"/>
              </a:lnSpc>
              <a:spcBef>
                <a:spcPts val="1825"/>
              </a:spcBef>
            </a:pPr>
            <a:r>
              <a:rPr sz="3600" b="1" spc="-5">
                <a:solidFill>
                  <a:srgbClr val="FFFFFF"/>
                </a:solidFill>
                <a:latin typeface="Microsoft JhengHei"/>
                <a:cs typeface="Microsoft JhengHei"/>
              </a:rPr>
              <a:t>例外一：为第三人利益的合同</a:t>
            </a:r>
            <a:endParaRPr sz="3600">
              <a:latin typeface="Microsoft JhengHei"/>
              <a:cs typeface="Microsoft JhengHei"/>
            </a:endParaRPr>
          </a:p>
          <a:p>
            <a:pPr marL="12700">
              <a:lnSpc>
                <a:spcPct val="100000"/>
              </a:lnSpc>
              <a:spcBef>
                <a:spcPts val="1730"/>
              </a:spcBef>
            </a:pPr>
            <a:r>
              <a:rPr sz="3600" b="1" spc="-5">
                <a:solidFill>
                  <a:srgbClr val="FFFFFF"/>
                </a:solidFill>
                <a:latin typeface="Microsoft JhengHei"/>
                <a:cs typeface="Microsoft JhengHei"/>
              </a:rPr>
              <a:t>根据我国《保险法》规定，保险合同双方</a:t>
            </a:r>
            <a:endParaRPr sz="3600">
              <a:latin typeface="Microsoft JhengHei"/>
              <a:cs typeface="Microsoft JhengHei"/>
            </a:endParaRPr>
          </a:p>
          <a:p>
            <a:pPr marL="354965" marR="5080">
              <a:lnSpc>
                <a:spcPct val="120000"/>
              </a:lnSpc>
            </a:pPr>
            <a:r>
              <a:rPr sz="3600" b="1" spc="-5">
                <a:solidFill>
                  <a:srgbClr val="FFFFFF"/>
                </a:solidFill>
                <a:latin typeface="Microsoft JhengHei"/>
                <a:cs typeface="Microsoft JhengHei"/>
              </a:rPr>
              <a:t>当事人可以对受益人的权益在保险合同中予予以约定，即当保险事故发生后，受益人</a:t>
            </a:r>
            <a:r>
              <a:rPr sz="3600" b="1" spc="-50">
                <a:solidFill>
                  <a:srgbClr val="FFFFFF"/>
                </a:solidFill>
                <a:latin typeface="Microsoft JhengHei"/>
                <a:cs typeface="Microsoft JhengHei"/>
              </a:rPr>
              <a:t> </a:t>
            </a:r>
            <a:r>
              <a:rPr sz="3600" b="1" spc="-5">
                <a:solidFill>
                  <a:srgbClr val="FFFFFF"/>
                </a:solidFill>
                <a:latin typeface="Microsoft JhengHei"/>
                <a:cs typeface="Microsoft JhengHei"/>
              </a:rPr>
              <a:t>可以直接基于保险合同所规定的内容，就保保险金直接向保险人予以请求。</a:t>
            </a:r>
            <a:endParaRPr sz="3600">
              <a:latin typeface="Microsoft JhengHei"/>
              <a:cs typeface="Microsoft JhengHei"/>
            </a:endParaRPr>
          </a:p>
          <a:p>
            <a:pPr marL="12700">
              <a:lnSpc>
                <a:spcPct val="100000"/>
              </a:lnSpc>
              <a:spcBef>
                <a:spcPts val="1730"/>
              </a:spcBef>
            </a:pPr>
            <a:r>
              <a:rPr sz="3600" b="1" spc="-5">
                <a:solidFill>
                  <a:srgbClr val="FFFFFF"/>
                </a:solidFill>
                <a:latin typeface="Microsoft JhengHei"/>
                <a:cs typeface="Microsoft JhengHei"/>
              </a:rPr>
              <a:t>但其他合同领域，却鲜有这种规定。</a:t>
            </a:r>
            <a:endParaRPr sz="36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8740" y="440372"/>
            <a:ext cx="6193155" cy="1019175"/>
          </a:xfrm>
          <a:prstGeom prst="rect">
            <a:avLst/>
          </a:prstGeom>
        </p:spPr>
        <p:txBody>
          <a:bodyPr vert="horz" wrap="square" lIns="0" tIns="12700" rIns="0" bIns="0" rtlCol="0">
            <a:spAutoFit/>
          </a:bodyPr>
          <a:lstStyle/>
          <a:p>
            <a:pPr marL="2979420">
              <a:lnSpc>
                <a:spcPct val="100000"/>
              </a:lnSpc>
              <a:spcBef>
                <a:spcPts val="100"/>
              </a:spcBef>
            </a:pPr>
            <a:r>
              <a:rPr sz="2800" spc="-10"/>
              <a:t>合同的相对性之例外</a:t>
            </a:r>
            <a:endParaRPr sz="2800"/>
          </a:p>
          <a:p>
            <a:pPr marL="12700">
              <a:lnSpc>
                <a:spcPct val="100000"/>
              </a:lnSpc>
              <a:spcBef>
                <a:spcPts val="145"/>
              </a:spcBef>
            </a:pPr>
            <a:r>
              <a:rPr spc="-5"/>
              <a:t>例外二：合同保全制度</a:t>
            </a:r>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5" name="object 5"/>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14</a:t>
            </a:fld>
          </a:p>
        </p:txBody>
      </p:sp>
      <p:sp>
        <p:nvSpPr>
          <p:cNvPr id="6" name="object 6"/>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
        <p:nvSpPr>
          <p:cNvPr id="3" name="object 3"/>
          <p:cNvSpPr txBox="1"/>
          <p:nvPr/>
        </p:nvSpPr>
        <p:spPr>
          <a:xfrm>
            <a:off x="78740" y="1516316"/>
            <a:ext cx="8915400" cy="3951604"/>
          </a:xfrm>
          <a:prstGeom prst="rect">
            <a:avLst/>
          </a:prstGeom>
        </p:spPr>
        <p:txBody>
          <a:bodyPr vert="horz" wrap="square" lIns="0" tIns="12700" rIns="0" bIns="0" rtlCol="0">
            <a:spAutoFit/>
          </a:bodyPr>
          <a:lstStyle/>
          <a:p>
            <a:pPr marL="354965" marR="5080" indent="-342900" algn="just">
              <a:lnSpc>
                <a:spcPct val="100000"/>
              </a:lnSpc>
              <a:spcBef>
                <a:spcPts val="100"/>
              </a:spcBef>
            </a:pPr>
            <a:r>
              <a:rPr sz="2800" b="1">
                <a:solidFill>
                  <a:srgbClr val="FFFFFF"/>
                </a:solidFill>
                <a:latin typeface="Microsoft JhengHei"/>
                <a:cs typeface="Microsoft JhengHei"/>
              </a:rPr>
              <a:t>合同法第</a:t>
            </a:r>
            <a:r>
              <a:rPr sz="2800" b="1" spc="-285">
                <a:solidFill>
                  <a:srgbClr val="FFFFFF"/>
                </a:solidFill>
                <a:latin typeface="Microsoft JhengHei"/>
                <a:cs typeface="Microsoft JhengHei"/>
              </a:rPr>
              <a:t>73</a:t>
            </a:r>
            <a:r>
              <a:rPr sz="2800" b="1" spc="-5">
                <a:solidFill>
                  <a:srgbClr val="FFFFFF"/>
                </a:solidFill>
                <a:latin typeface="Microsoft JhengHei"/>
                <a:cs typeface="Microsoft JhengHei"/>
              </a:rPr>
              <a:t>条：因债务人怠于行使其到期债权，对债权人造成损害的，债权人可以向人民法院请求以自己的名义代位行使债务人的债权，但该债权专属于债务人自身的</a:t>
            </a:r>
            <a:r>
              <a:rPr sz="2800" b="1" spc="-20">
                <a:solidFill>
                  <a:srgbClr val="FFFFFF"/>
                </a:solidFill>
                <a:latin typeface="Microsoft JhengHei"/>
                <a:cs typeface="Microsoft JhengHei"/>
              </a:rPr>
              <a:t>除外。</a:t>
            </a:r>
            <a:endParaRPr sz="2800">
              <a:latin typeface="Microsoft JhengHei"/>
              <a:cs typeface="Microsoft JhengHei"/>
            </a:endParaRPr>
          </a:p>
          <a:p>
            <a:pPr marL="354965" marR="5080" indent="-342900" algn="just">
              <a:lnSpc>
                <a:spcPct val="100000"/>
              </a:lnSpc>
              <a:spcBef>
                <a:spcPts val="670"/>
              </a:spcBef>
            </a:pPr>
            <a:r>
              <a:rPr sz="2800" b="1">
                <a:solidFill>
                  <a:srgbClr val="FFFFFF"/>
                </a:solidFill>
                <a:latin typeface="Microsoft JhengHei"/>
                <a:cs typeface="Microsoft JhengHei"/>
              </a:rPr>
              <a:t>合同法第</a:t>
            </a:r>
            <a:r>
              <a:rPr sz="2800" b="1" spc="-285">
                <a:solidFill>
                  <a:srgbClr val="FFFFFF"/>
                </a:solidFill>
                <a:latin typeface="Microsoft JhengHei"/>
                <a:cs typeface="Microsoft JhengHei"/>
              </a:rPr>
              <a:t>74</a:t>
            </a:r>
            <a:r>
              <a:rPr sz="2800" b="1" spc="-5">
                <a:solidFill>
                  <a:srgbClr val="FFFFFF"/>
                </a:solidFill>
                <a:latin typeface="Microsoft JhengHei"/>
                <a:cs typeface="Microsoft JhengHei"/>
              </a:rPr>
              <a:t>条：因债务人放弃其到期债权或者无偿转让财产，对债权人造成损害的，债权人可以请求人民法院撤销债务人的行为。债务人以明显不合理的低价转让财产对债权人造成损害，并且受让人知道该情形的，债权人也可以请求人民法院撤销债务人的行为。</a:t>
            </a:r>
            <a:endParaRPr sz="28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340360"/>
            <a:ext cx="8915400" cy="4625975"/>
          </a:xfrm>
          <a:prstGeom prst="rect">
            <a:avLst/>
          </a:prstGeom>
        </p:spPr>
        <p:txBody>
          <a:bodyPr vert="horz" wrap="square" lIns="0" tIns="12700" rIns="0" bIns="0" rtlCol="0">
            <a:spAutoFit/>
          </a:bodyPr>
          <a:lstStyle/>
          <a:p>
            <a:pPr marL="231140" algn="ctr">
              <a:lnSpc>
                <a:spcPct val="100000"/>
              </a:lnSpc>
              <a:spcBef>
                <a:spcPts val="100"/>
              </a:spcBef>
            </a:pPr>
            <a:r>
              <a:rPr sz="2800" b="1" spc="-10">
                <a:solidFill>
                  <a:srgbClr val="FFFFFF"/>
                </a:solidFill>
                <a:latin typeface="Microsoft JhengHei"/>
                <a:cs typeface="Microsoft JhengHei"/>
              </a:rPr>
              <a:t>合同的相对性之例外</a:t>
            </a:r>
            <a:endParaRPr sz="2800">
              <a:latin typeface="Microsoft JhengHei"/>
              <a:cs typeface="Microsoft JhengHei"/>
            </a:endParaRPr>
          </a:p>
          <a:p>
            <a:pPr marL="12700">
              <a:lnSpc>
                <a:spcPct val="100000"/>
              </a:lnSpc>
              <a:spcBef>
                <a:spcPts val="2175"/>
              </a:spcBef>
            </a:pPr>
            <a:r>
              <a:rPr sz="2800" b="1">
                <a:solidFill>
                  <a:srgbClr val="FFFFFF"/>
                </a:solidFill>
                <a:latin typeface="Microsoft JhengHei"/>
                <a:cs typeface="Microsoft JhengHei"/>
              </a:rPr>
              <a:t>合同法司法解释</a:t>
            </a:r>
            <a:r>
              <a:rPr sz="2800" b="1">
                <a:solidFill>
                  <a:srgbClr val="FFFFFF"/>
                </a:solidFill>
                <a:latin typeface="Tahoma"/>
                <a:cs typeface="Tahoma"/>
              </a:rPr>
              <a:t>2</a:t>
            </a:r>
            <a:r>
              <a:rPr sz="2800" b="1">
                <a:solidFill>
                  <a:srgbClr val="FFFFFF"/>
                </a:solidFill>
                <a:latin typeface="Microsoft JhengHei"/>
                <a:cs typeface="Microsoft JhengHei"/>
              </a:rPr>
              <a:t>中规定</a:t>
            </a:r>
            <a:r>
              <a:rPr sz="2800" b="1" spc="-50">
                <a:solidFill>
                  <a:srgbClr val="FFFFFF"/>
                </a:solidFill>
                <a:latin typeface="Tahoma"/>
                <a:cs typeface="Tahoma"/>
              </a:rPr>
              <a:t>:</a:t>
            </a:r>
            <a:endParaRPr sz="2800">
              <a:latin typeface="Tahoma"/>
              <a:cs typeface="Tahoma"/>
            </a:endParaRPr>
          </a:p>
          <a:p>
            <a:pPr marL="354965" marR="5080" indent="-342900" algn="just">
              <a:lnSpc>
                <a:spcPct val="110000"/>
              </a:lnSpc>
              <a:spcBef>
                <a:spcPts val="785"/>
              </a:spcBef>
            </a:pPr>
            <a:r>
              <a:rPr sz="2800" b="1" spc="-5">
                <a:solidFill>
                  <a:srgbClr val="FFFFFF"/>
                </a:solidFill>
                <a:latin typeface="Microsoft JhengHei"/>
                <a:cs typeface="Microsoft JhengHei"/>
              </a:rPr>
              <a:t>债务人以明显不合理的高价收购他人财产，人民法院可以根据债权人的申请，参照合同法第七十四条的规定予以</a:t>
            </a:r>
            <a:r>
              <a:rPr sz="2800" b="1" spc="-20">
                <a:solidFill>
                  <a:srgbClr val="FFFFFF"/>
                </a:solidFill>
                <a:latin typeface="Microsoft JhengHei"/>
                <a:cs typeface="Microsoft JhengHei"/>
              </a:rPr>
              <a:t>撤销。</a:t>
            </a:r>
            <a:endParaRPr sz="2800">
              <a:latin typeface="Microsoft JhengHei"/>
              <a:cs typeface="Microsoft JhengHei"/>
            </a:endParaRPr>
          </a:p>
          <a:p>
            <a:pPr marL="354965" marR="5080" indent="-342900" algn="just">
              <a:lnSpc>
                <a:spcPct val="110000"/>
              </a:lnSpc>
              <a:spcBef>
                <a:spcPts val="670"/>
              </a:spcBef>
            </a:pPr>
            <a:r>
              <a:rPr sz="2800" b="1" spc="-5">
                <a:solidFill>
                  <a:srgbClr val="FFFFFF"/>
                </a:solidFill>
                <a:latin typeface="Microsoft JhengHei"/>
                <a:cs typeface="Microsoft JhengHei"/>
              </a:rPr>
              <a:t>转让价格达不到交易时交易地的指导价或者市场交易价百分之七十的，一般可以视为明显不合理的低价；对转让价格高于当地指导价或者市场交易价百分之三十的，一般可以视为明显不合理的高价。</a:t>
            </a:r>
            <a:endParaRPr sz="2800">
              <a:latin typeface="Microsoft JhengHei"/>
              <a:cs typeface="Microsoft JhengHei"/>
            </a:endParaRPr>
          </a:p>
        </p:txBody>
      </p:sp>
      <p:sp>
        <p:nvSpPr>
          <p:cNvPr id="3" name="object 3"/>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15</a:t>
            </a:fld>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26619" y="668972"/>
            <a:ext cx="3225800" cy="452120"/>
          </a:xfrm>
          <a:prstGeom prst="rect">
            <a:avLst/>
          </a:prstGeom>
        </p:spPr>
        <p:txBody>
          <a:bodyPr vert="horz" wrap="square" lIns="0" tIns="12700" rIns="0" bIns="0" rtlCol="0">
            <a:spAutoFit/>
          </a:bodyPr>
          <a:lstStyle/>
          <a:p>
            <a:pPr marL="12700">
              <a:lnSpc>
                <a:spcPct val="100000"/>
              </a:lnSpc>
              <a:spcBef>
                <a:spcPts val="100"/>
              </a:spcBef>
            </a:pPr>
            <a:r>
              <a:rPr sz="2800" spc="-10"/>
              <a:t>合同的相对性之例外</a:t>
            </a:r>
            <a:endParaRPr sz="2800"/>
          </a:p>
        </p:txBody>
      </p:sp>
      <p:sp>
        <p:nvSpPr>
          <p:cNvPr id="3" name="object 3"/>
          <p:cNvSpPr txBox="1"/>
          <p:nvPr/>
        </p:nvSpPr>
        <p:spPr>
          <a:xfrm>
            <a:off x="307340" y="1240515"/>
            <a:ext cx="8483600" cy="4305300"/>
          </a:xfrm>
          <a:prstGeom prst="rect">
            <a:avLst/>
          </a:prstGeom>
        </p:spPr>
        <p:txBody>
          <a:bodyPr vert="horz" wrap="square" lIns="0" tIns="12700" rIns="0" bIns="0" rtlCol="0">
            <a:spAutoFit/>
          </a:bodyPr>
          <a:lstStyle/>
          <a:p>
            <a:pPr marL="354965" marR="233679" indent="-342900">
              <a:lnSpc>
                <a:spcPct val="120000"/>
              </a:lnSpc>
              <a:spcBef>
                <a:spcPts val="100"/>
              </a:spcBef>
            </a:pPr>
            <a:r>
              <a:rPr sz="3600" b="1" spc="-5">
                <a:solidFill>
                  <a:srgbClr val="FFFFFF"/>
                </a:solidFill>
                <a:latin typeface="Microsoft JhengHei"/>
                <a:cs typeface="Microsoft JhengHei"/>
              </a:rPr>
              <a:t>例外三：特殊情形下的债权人可以对抗合同当事人之外的第三人</a:t>
            </a:r>
            <a:endParaRPr sz="3600">
              <a:latin typeface="Microsoft JhengHei"/>
              <a:cs typeface="Microsoft JhengHei"/>
            </a:endParaRPr>
          </a:p>
          <a:p>
            <a:pPr marL="354965" marR="5080" indent="-342900">
              <a:lnSpc>
                <a:spcPct val="120000"/>
              </a:lnSpc>
              <a:spcBef>
                <a:spcPts val="860"/>
              </a:spcBef>
            </a:pPr>
            <a:r>
              <a:rPr sz="3600" b="1">
                <a:solidFill>
                  <a:srgbClr val="FFFFFF"/>
                </a:solidFill>
                <a:latin typeface="Microsoft JhengHei"/>
                <a:cs typeface="Microsoft JhengHei"/>
              </a:rPr>
              <a:t>合同法第</a:t>
            </a:r>
            <a:r>
              <a:rPr sz="3600" b="1" spc="-365">
                <a:solidFill>
                  <a:srgbClr val="FFFFFF"/>
                </a:solidFill>
                <a:latin typeface="Microsoft JhengHei"/>
                <a:cs typeface="Microsoft JhengHei"/>
              </a:rPr>
              <a:t>229</a:t>
            </a:r>
            <a:r>
              <a:rPr sz="3600" b="1" spc="-5">
                <a:solidFill>
                  <a:srgbClr val="FFFFFF"/>
                </a:solidFill>
                <a:latin typeface="Microsoft JhengHei"/>
                <a:cs typeface="Microsoft JhengHei"/>
              </a:rPr>
              <a:t>条：租赁物在租赁期间发生所有权变动的，不影响租赁合同的效力。</a:t>
            </a:r>
            <a:endParaRPr sz="3600">
              <a:latin typeface="Microsoft JhengHei"/>
              <a:cs typeface="Microsoft JhengHei"/>
            </a:endParaRPr>
          </a:p>
          <a:p>
            <a:pPr marL="12700">
              <a:lnSpc>
                <a:spcPct val="100000"/>
              </a:lnSpc>
              <a:spcBef>
                <a:spcPts val="1730"/>
              </a:spcBef>
            </a:pPr>
            <a:r>
              <a:rPr sz="3600" b="1" spc="-315">
                <a:solidFill>
                  <a:srgbClr val="FFFFFF"/>
                </a:solidFill>
                <a:latin typeface="Microsoft JhengHei"/>
                <a:cs typeface="Microsoft JhengHei"/>
              </a:rPr>
              <a:t>——</a:t>
            </a:r>
            <a:r>
              <a:rPr sz="3600" b="1" spc="-10">
                <a:solidFill>
                  <a:srgbClr val="FFFFFF"/>
                </a:solidFill>
                <a:latin typeface="Microsoft JhengHei"/>
                <a:cs typeface="Microsoft JhengHei"/>
              </a:rPr>
              <a:t>买卖不破租赁</a:t>
            </a:r>
            <a:endParaRPr sz="3600">
              <a:latin typeface="Microsoft JhengHei"/>
              <a:cs typeface="Microsoft JhengHei"/>
            </a:endParaRPr>
          </a:p>
          <a:p>
            <a:pPr marL="12700">
              <a:lnSpc>
                <a:spcPct val="100000"/>
              </a:lnSpc>
              <a:spcBef>
                <a:spcPts val="1730"/>
              </a:spcBef>
            </a:pPr>
            <a:r>
              <a:rPr sz="3600" b="1" spc="-315">
                <a:solidFill>
                  <a:srgbClr val="FFFFFF"/>
                </a:solidFill>
                <a:latin typeface="Microsoft JhengHei"/>
                <a:cs typeface="Microsoft JhengHei"/>
              </a:rPr>
              <a:t>——</a:t>
            </a:r>
            <a:r>
              <a:rPr sz="3600" b="1" spc="-10">
                <a:solidFill>
                  <a:srgbClr val="FFFFFF"/>
                </a:solidFill>
                <a:latin typeface="Microsoft JhengHei"/>
                <a:cs typeface="Microsoft JhengHei"/>
              </a:rPr>
              <a:t>债权物权化</a:t>
            </a:r>
            <a:endParaRPr sz="3600">
              <a:latin typeface="Microsoft JhengHei"/>
              <a:cs typeface="Microsoft JhengHei"/>
            </a:endParaRPr>
          </a:p>
        </p:txBody>
      </p:sp>
      <p:grpSp>
        <p:nvGrpSpPr>
          <p:cNvPr id="4" name="object 4"/>
          <p:cNvGrpSpPr/>
          <p:nvPr/>
        </p:nvGrpSpPr>
        <p:grpSpPr>
          <a:xfrm>
            <a:off x="7234237" y="6091237"/>
            <a:ext cx="542925" cy="390525"/>
            <a:chOff x="7234237" y="6091237"/>
            <a:chExt cx="542925" cy="390525"/>
          </a:xfrm>
        </p:grpSpPr>
        <p:sp>
          <p:nvSpPr>
            <p:cNvPr id="5" name="object 5"/>
            <p:cNvSpPr/>
            <p:nvPr/>
          </p:nvSpPr>
          <p:spPr>
            <a:xfrm>
              <a:off x="7239000" y="6096000"/>
              <a:ext cx="533400" cy="381000"/>
            </a:xfrm>
            <a:custGeom>
              <a:rect l="l" t="t" r="r" b="b"/>
              <a:pathLst>
                <a:path w="533400" h="381000">
                  <a:moveTo>
                    <a:pt x="533400" y="381000"/>
                  </a:moveTo>
                  <a:lnTo>
                    <a:pt x="0" y="381000"/>
                  </a:lnTo>
                  <a:lnTo>
                    <a:pt x="0" y="0"/>
                  </a:lnTo>
                  <a:lnTo>
                    <a:pt x="533400" y="0"/>
                  </a:lnTo>
                  <a:lnTo>
                    <a:pt x="533400" y="47625"/>
                  </a:lnTo>
                  <a:lnTo>
                    <a:pt x="409575" y="47625"/>
                  </a:lnTo>
                  <a:lnTo>
                    <a:pt x="123825" y="190500"/>
                  </a:lnTo>
                  <a:lnTo>
                    <a:pt x="409575" y="333375"/>
                  </a:lnTo>
                  <a:lnTo>
                    <a:pt x="533400" y="333375"/>
                  </a:lnTo>
                  <a:lnTo>
                    <a:pt x="533400" y="381000"/>
                  </a:lnTo>
                  <a:close/>
                </a:path>
                <a:path w="533400" h="381000">
                  <a:moveTo>
                    <a:pt x="533400" y="333375"/>
                  </a:moveTo>
                  <a:lnTo>
                    <a:pt x="409575" y="333375"/>
                  </a:lnTo>
                  <a:lnTo>
                    <a:pt x="409575" y="47625"/>
                  </a:lnTo>
                  <a:lnTo>
                    <a:pt x="533400" y="47625"/>
                  </a:lnTo>
                  <a:lnTo>
                    <a:pt x="533400" y="333375"/>
                  </a:lnTo>
                  <a:close/>
                </a:path>
              </a:pathLst>
            </a:custGeom>
            <a:solidFill>
              <a:srgbClr val="66FFFF"/>
            </a:solidFill>
          </p:spPr>
          <p:txBody>
            <a:bodyPr wrap="square" lIns="0" tIns="0" rIns="0" bIns="0" rtlCol="0"/>
            <a:lstStyle/>
            <a:p/>
          </p:txBody>
        </p:sp>
        <p:sp>
          <p:nvSpPr>
            <p:cNvPr id="6" name="object 6"/>
            <p:cNvSpPr/>
            <p:nvPr/>
          </p:nvSpPr>
          <p:spPr>
            <a:xfrm>
              <a:off x="7362825" y="6143625"/>
              <a:ext cx="285750" cy="285750"/>
            </a:xfrm>
            <a:custGeom>
              <a:rect l="l" t="t" r="r" b="b"/>
              <a:pathLst>
                <a:path w="285750" h="285750">
                  <a:moveTo>
                    <a:pt x="285750" y="285750"/>
                  </a:moveTo>
                  <a:lnTo>
                    <a:pt x="0" y="142875"/>
                  </a:lnTo>
                  <a:lnTo>
                    <a:pt x="285750" y="0"/>
                  </a:lnTo>
                  <a:lnTo>
                    <a:pt x="285750" y="285750"/>
                  </a:lnTo>
                  <a:close/>
                </a:path>
              </a:pathLst>
            </a:custGeom>
            <a:solidFill>
              <a:srgbClr val="3D9999"/>
            </a:solidFill>
          </p:spPr>
          <p:txBody>
            <a:bodyPr wrap="square" lIns="0" tIns="0" rIns="0" bIns="0" rtlCol="0"/>
            <a:lstStyle/>
            <a:p/>
          </p:txBody>
        </p:sp>
        <p:sp>
          <p:nvSpPr>
            <p:cNvPr id="7" name="object 7"/>
            <p:cNvSpPr/>
            <p:nvPr/>
          </p:nvSpPr>
          <p:spPr>
            <a:xfrm>
              <a:off x="7239000" y="6096000"/>
              <a:ext cx="533400" cy="381000"/>
            </a:xfrm>
            <a:custGeom>
              <a:rect l="l" t="t" r="r" b="b"/>
              <a:pathLst>
                <a:path w="533400" h="381000">
                  <a:moveTo>
                    <a:pt x="123825" y="190500"/>
                  </a:moveTo>
                  <a:lnTo>
                    <a:pt x="409575" y="47625"/>
                  </a:lnTo>
                  <a:lnTo>
                    <a:pt x="409575" y="333375"/>
                  </a:lnTo>
                  <a:lnTo>
                    <a:pt x="123825" y="190500"/>
                  </a:lnTo>
                  <a:close/>
                </a:path>
                <a:path w="533400" h="381000">
                  <a:moveTo>
                    <a:pt x="0" y="0"/>
                  </a:moveTo>
                  <a:lnTo>
                    <a:pt x="533400" y="0"/>
                  </a:lnTo>
                  <a:lnTo>
                    <a:pt x="533400" y="381000"/>
                  </a:lnTo>
                  <a:lnTo>
                    <a:pt x="0" y="381000"/>
                  </a:lnTo>
                  <a:lnTo>
                    <a:pt x="0" y="0"/>
                  </a:lnTo>
                  <a:close/>
                </a:path>
              </a:pathLst>
            </a:custGeom>
            <a:ln w="9525">
              <a:solidFill>
                <a:srgbClr val="FFFFFF"/>
              </a:solidFill>
            </a:ln>
          </p:spPr>
          <p:txBody>
            <a:bodyPr wrap="square" lIns="0" tIns="0" rIns="0" bIns="0" rtlCol="0"/>
            <a:lstStyle/>
            <a:p/>
          </p:txBody>
        </p:sp>
      </p:grpSp>
      <p:sp>
        <p:nvSpPr>
          <p:cNvPr id="8" name="object 8"/>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16</a:t>
            </a:fld>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40000" y="104933"/>
            <a:ext cx="4216400" cy="1031240"/>
          </a:xfrm>
          <a:prstGeom prst="rect">
            <a:avLst/>
          </a:prstGeom>
        </p:spPr>
        <p:txBody>
          <a:bodyPr vert="horz" wrap="square" lIns="0" tIns="12700" rIns="0" bIns="0" rtlCol="0">
            <a:spAutoFit/>
          </a:bodyPr>
          <a:lstStyle/>
          <a:p>
            <a:pPr marL="12700">
              <a:lnSpc>
                <a:spcPct val="100000"/>
              </a:lnSpc>
              <a:spcBef>
                <a:spcPts val="100"/>
              </a:spcBef>
            </a:pPr>
            <a:r>
              <a:rPr sz="6600" spc="-10"/>
              <a:t>合同的分类</a:t>
            </a:r>
            <a:endParaRPr sz="6600"/>
          </a:p>
        </p:txBody>
      </p:sp>
      <p:sp>
        <p:nvSpPr>
          <p:cNvPr id="3" name="object 3"/>
          <p:cNvSpPr txBox="1"/>
          <p:nvPr/>
        </p:nvSpPr>
        <p:spPr>
          <a:xfrm>
            <a:off x="383540" y="939280"/>
            <a:ext cx="4114800" cy="3909060"/>
          </a:xfrm>
          <a:prstGeom prst="rect">
            <a:avLst/>
          </a:prstGeom>
        </p:spPr>
        <p:txBody>
          <a:bodyPr vert="horz" wrap="square" lIns="0" tIns="140335" rIns="0" bIns="0" rtlCol="0">
            <a:spAutoFit/>
          </a:bodyPr>
          <a:lstStyle/>
          <a:p>
            <a:pPr marL="546735" indent="-534035">
              <a:lnSpc>
                <a:spcPct val="100000"/>
              </a:lnSpc>
              <a:spcBef>
                <a:spcPts val="1105"/>
              </a:spcBef>
              <a:buSzPct val="96428"/>
              <a:buAutoNum type="arabicPeriod"/>
              <a:tabLst>
                <a:tab pos="546735"/>
              </a:tabLst>
            </a:pPr>
            <a:r>
              <a:rPr sz="2800" b="1" spc="-10">
                <a:solidFill>
                  <a:srgbClr val="FFFFFF"/>
                </a:solidFill>
                <a:latin typeface="Microsoft JhengHei"/>
                <a:cs typeface="Microsoft JhengHei"/>
              </a:rPr>
              <a:t>有名合同与无名合同</a:t>
            </a:r>
            <a:endParaRPr sz="2800">
              <a:latin typeface="Microsoft JhengHei"/>
              <a:cs typeface="Microsoft JhengHei"/>
            </a:endParaRPr>
          </a:p>
          <a:p>
            <a:pPr marL="546735" indent="-534035">
              <a:lnSpc>
                <a:spcPct val="100000"/>
              </a:lnSpc>
              <a:spcBef>
                <a:spcPts val="1010"/>
              </a:spcBef>
              <a:buSzPct val="96428"/>
              <a:buAutoNum type="arabicPeriod"/>
              <a:tabLst>
                <a:tab pos="546735"/>
              </a:tabLst>
            </a:pPr>
            <a:r>
              <a:rPr sz="2800" b="1" spc="-10">
                <a:solidFill>
                  <a:srgbClr val="FFFFFF"/>
                </a:solidFill>
                <a:latin typeface="Microsoft JhengHei"/>
                <a:cs typeface="Microsoft JhengHei"/>
              </a:rPr>
              <a:t>双务合同与单务合同</a:t>
            </a:r>
            <a:endParaRPr sz="2800">
              <a:latin typeface="Microsoft JhengHei"/>
              <a:cs typeface="Microsoft JhengHei"/>
            </a:endParaRPr>
          </a:p>
          <a:p>
            <a:pPr marL="546735" indent="-534035">
              <a:lnSpc>
                <a:spcPct val="100000"/>
              </a:lnSpc>
              <a:spcBef>
                <a:spcPts val="1010"/>
              </a:spcBef>
              <a:buSzPct val="96428"/>
              <a:buAutoNum type="arabicPeriod"/>
              <a:tabLst>
                <a:tab pos="546735"/>
              </a:tabLst>
            </a:pPr>
            <a:r>
              <a:rPr sz="2800" b="1" spc="-10">
                <a:solidFill>
                  <a:srgbClr val="FFFFFF"/>
                </a:solidFill>
                <a:latin typeface="Microsoft JhengHei"/>
                <a:cs typeface="Microsoft JhengHei"/>
              </a:rPr>
              <a:t>有偿合同与无偿合同</a:t>
            </a:r>
            <a:endParaRPr sz="2800">
              <a:latin typeface="Microsoft JhengHei"/>
              <a:cs typeface="Microsoft JhengHei"/>
            </a:endParaRPr>
          </a:p>
          <a:p>
            <a:pPr marL="546735" indent="-534035">
              <a:lnSpc>
                <a:spcPct val="100000"/>
              </a:lnSpc>
              <a:spcBef>
                <a:spcPts val="1005"/>
              </a:spcBef>
              <a:buSzPct val="96428"/>
              <a:buAutoNum type="arabicPeriod"/>
              <a:tabLst>
                <a:tab pos="546735"/>
              </a:tabLst>
            </a:pPr>
            <a:r>
              <a:rPr sz="2800" b="1" spc="-10">
                <a:solidFill>
                  <a:srgbClr val="FFFFFF"/>
                </a:solidFill>
                <a:latin typeface="Microsoft JhengHei"/>
                <a:cs typeface="Microsoft JhengHei"/>
              </a:rPr>
              <a:t>诺成合同与实践合同</a:t>
            </a:r>
            <a:endParaRPr sz="2800">
              <a:latin typeface="Microsoft JhengHei"/>
              <a:cs typeface="Microsoft JhengHei"/>
            </a:endParaRPr>
          </a:p>
          <a:p>
            <a:pPr marL="546735" indent="-534035">
              <a:lnSpc>
                <a:spcPct val="100000"/>
              </a:lnSpc>
              <a:spcBef>
                <a:spcPts val="1010"/>
              </a:spcBef>
              <a:buSzPct val="96428"/>
              <a:buAutoNum type="arabicPeriod"/>
              <a:tabLst>
                <a:tab pos="546735"/>
              </a:tabLst>
            </a:pPr>
            <a:r>
              <a:rPr sz="2800" b="1" spc="-5">
                <a:solidFill>
                  <a:srgbClr val="FFFFFF"/>
                </a:solidFill>
                <a:latin typeface="Microsoft JhengHei"/>
                <a:cs typeface="Microsoft JhengHei"/>
              </a:rPr>
              <a:t>要式合同与不要式合同</a:t>
            </a:r>
            <a:endParaRPr sz="2800">
              <a:latin typeface="Microsoft JhengHei"/>
              <a:cs typeface="Microsoft JhengHei"/>
            </a:endParaRPr>
          </a:p>
          <a:p>
            <a:pPr marL="546735" indent="-534035">
              <a:lnSpc>
                <a:spcPct val="100000"/>
              </a:lnSpc>
              <a:spcBef>
                <a:spcPts val="1005"/>
              </a:spcBef>
              <a:buSzPct val="96428"/>
              <a:buAutoNum type="arabicPeriod"/>
              <a:tabLst>
                <a:tab pos="546735"/>
              </a:tabLst>
            </a:pPr>
            <a:r>
              <a:rPr sz="2800" b="1" spc="-10">
                <a:solidFill>
                  <a:srgbClr val="FFFFFF"/>
                </a:solidFill>
                <a:latin typeface="Microsoft JhengHei"/>
                <a:cs typeface="Microsoft JhengHei"/>
              </a:rPr>
              <a:t>主合同与从合同</a:t>
            </a:r>
            <a:endParaRPr sz="2800">
              <a:latin typeface="Microsoft JhengHei"/>
              <a:cs typeface="Microsoft JhengHei"/>
            </a:endParaRPr>
          </a:p>
          <a:p>
            <a:pPr marL="546735" indent="-534035">
              <a:lnSpc>
                <a:spcPct val="100000"/>
              </a:lnSpc>
              <a:spcBef>
                <a:spcPts val="1010"/>
              </a:spcBef>
              <a:buSzPct val="96428"/>
              <a:buAutoNum type="arabicPeriod"/>
              <a:tabLst>
                <a:tab pos="546735"/>
              </a:tabLst>
            </a:pPr>
            <a:r>
              <a:rPr sz="2800" b="1" spc="-10">
                <a:solidFill>
                  <a:srgbClr val="FFFFFF"/>
                </a:solidFill>
                <a:latin typeface="Microsoft JhengHei"/>
                <a:cs typeface="Microsoft JhengHei"/>
              </a:rPr>
              <a:t>束己合同与涉他合同</a:t>
            </a:r>
            <a:endParaRPr sz="2800">
              <a:latin typeface="Microsoft JhengHei"/>
              <a:cs typeface="Microsoft JhengHei"/>
            </a:endParaRPr>
          </a:p>
        </p:txBody>
      </p:sp>
      <p:grpSp>
        <p:nvGrpSpPr>
          <p:cNvPr id="4" name="object 4"/>
          <p:cNvGrpSpPr/>
          <p:nvPr/>
        </p:nvGrpSpPr>
        <p:grpSpPr>
          <a:xfrm>
            <a:off x="7691437" y="6243637"/>
            <a:ext cx="771525" cy="619125"/>
            <a:chOff x="7691437" y="6243637"/>
            <a:chExt cx="771525" cy="619125"/>
          </a:xfrm>
        </p:grpSpPr>
        <p:sp>
          <p:nvSpPr>
            <p:cNvPr id="5" name="object 5"/>
            <p:cNvSpPr/>
            <p:nvPr/>
          </p:nvSpPr>
          <p:spPr>
            <a:xfrm>
              <a:off x="7696200" y="6248400"/>
              <a:ext cx="762000" cy="609600"/>
            </a:xfrm>
            <a:custGeom>
              <a:rect l="l" t="t" r="r" b="b"/>
              <a:pathLst>
                <a:path w="762000" h="609600">
                  <a:moveTo>
                    <a:pt x="762000" y="609600"/>
                  </a:moveTo>
                  <a:lnTo>
                    <a:pt x="0" y="609600"/>
                  </a:lnTo>
                  <a:lnTo>
                    <a:pt x="0" y="0"/>
                  </a:lnTo>
                  <a:lnTo>
                    <a:pt x="762000" y="0"/>
                  </a:lnTo>
                  <a:lnTo>
                    <a:pt x="762000" y="76200"/>
                  </a:lnTo>
                  <a:lnTo>
                    <a:pt x="609600" y="76200"/>
                  </a:lnTo>
                  <a:lnTo>
                    <a:pt x="152400" y="304800"/>
                  </a:lnTo>
                  <a:lnTo>
                    <a:pt x="609600" y="533400"/>
                  </a:lnTo>
                  <a:lnTo>
                    <a:pt x="762000" y="533400"/>
                  </a:lnTo>
                  <a:lnTo>
                    <a:pt x="762000" y="609600"/>
                  </a:lnTo>
                  <a:close/>
                </a:path>
                <a:path w="762000" h="609600">
                  <a:moveTo>
                    <a:pt x="762000" y="533400"/>
                  </a:moveTo>
                  <a:lnTo>
                    <a:pt x="609600" y="533400"/>
                  </a:lnTo>
                  <a:lnTo>
                    <a:pt x="609600" y="76200"/>
                  </a:lnTo>
                  <a:lnTo>
                    <a:pt x="762000" y="76200"/>
                  </a:lnTo>
                  <a:lnTo>
                    <a:pt x="762000" y="533400"/>
                  </a:lnTo>
                  <a:close/>
                </a:path>
              </a:pathLst>
            </a:custGeom>
            <a:solidFill>
              <a:srgbClr val="66FFFF"/>
            </a:solidFill>
          </p:spPr>
          <p:txBody>
            <a:bodyPr wrap="square" lIns="0" tIns="0" rIns="0" bIns="0" rtlCol="0"/>
            <a:lstStyle/>
            <a:p/>
          </p:txBody>
        </p:sp>
        <p:sp>
          <p:nvSpPr>
            <p:cNvPr id="6" name="object 6"/>
            <p:cNvSpPr/>
            <p:nvPr/>
          </p:nvSpPr>
          <p:spPr>
            <a:xfrm>
              <a:off x="7848600" y="6324600"/>
              <a:ext cx="457200" cy="457200"/>
            </a:xfrm>
            <a:custGeom>
              <a:rect l="l" t="t" r="r" b="b"/>
              <a:pathLst>
                <a:path w="457200" h="457200">
                  <a:moveTo>
                    <a:pt x="457200" y="457200"/>
                  </a:moveTo>
                  <a:lnTo>
                    <a:pt x="0" y="228600"/>
                  </a:lnTo>
                  <a:lnTo>
                    <a:pt x="457200" y="0"/>
                  </a:lnTo>
                  <a:lnTo>
                    <a:pt x="457200" y="457200"/>
                  </a:lnTo>
                  <a:close/>
                </a:path>
              </a:pathLst>
            </a:custGeom>
            <a:solidFill>
              <a:srgbClr val="3D9999"/>
            </a:solidFill>
          </p:spPr>
          <p:txBody>
            <a:bodyPr wrap="square" lIns="0" tIns="0" rIns="0" bIns="0" rtlCol="0"/>
            <a:lstStyle/>
            <a:p/>
          </p:txBody>
        </p:sp>
        <p:sp>
          <p:nvSpPr>
            <p:cNvPr id="7" name="object 7"/>
            <p:cNvSpPr/>
            <p:nvPr/>
          </p:nvSpPr>
          <p:spPr>
            <a:xfrm>
              <a:off x="7696200" y="6248400"/>
              <a:ext cx="762000" cy="609600"/>
            </a:xfrm>
            <a:custGeom>
              <a:rect l="l" t="t" r="r" b="b"/>
              <a:pathLst>
                <a:path w="762000" h="609600">
                  <a:moveTo>
                    <a:pt x="152400" y="304800"/>
                  </a:moveTo>
                  <a:lnTo>
                    <a:pt x="609600" y="76200"/>
                  </a:lnTo>
                  <a:lnTo>
                    <a:pt x="609600" y="533400"/>
                  </a:lnTo>
                  <a:lnTo>
                    <a:pt x="152400" y="304800"/>
                  </a:lnTo>
                  <a:close/>
                </a:path>
                <a:path w="762000" h="609600">
                  <a:moveTo>
                    <a:pt x="0" y="0"/>
                  </a:moveTo>
                  <a:lnTo>
                    <a:pt x="762000" y="0"/>
                  </a:lnTo>
                  <a:lnTo>
                    <a:pt x="762000" y="609600"/>
                  </a:lnTo>
                  <a:lnTo>
                    <a:pt x="0" y="609600"/>
                  </a:lnTo>
                  <a:lnTo>
                    <a:pt x="0" y="0"/>
                  </a:lnTo>
                  <a:close/>
                </a:path>
              </a:pathLst>
            </a:custGeom>
            <a:ln w="9525">
              <a:solidFill>
                <a:srgbClr val="FFFFFF"/>
              </a:solidFill>
            </a:ln>
          </p:spPr>
          <p:txBody>
            <a:bodyPr wrap="square" lIns="0" tIns="0" rIns="0" bIns="0" rtlCol="0"/>
            <a:lstStyle/>
            <a:p/>
          </p:txBody>
        </p:sp>
      </p:grpSp>
      <p:sp>
        <p:nvSpPr>
          <p:cNvPr id="8" name="object 8"/>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17</a:t>
            </a:fld>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603500" y="440372"/>
            <a:ext cx="3937000" cy="452120"/>
          </a:xfrm>
          <a:prstGeom prst="rect">
            <a:avLst/>
          </a:prstGeom>
        </p:spPr>
        <p:txBody>
          <a:bodyPr vert="horz" wrap="square" lIns="0" tIns="12700" rIns="0" bIns="0" rtlCol="0">
            <a:spAutoFit/>
          </a:bodyPr>
          <a:lstStyle/>
          <a:p>
            <a:pPr marL="12700">
              <a:lnSpc>
                <a:spcPct val="100000"/>
              </a:lnSpc>
              <a:spcBef>
                <a:spcPts val="100"/>
              </a:spcBef>
            </a:pPr>
            <a:r>
              <a:rPr sz="2800"/>
              <a:t>《合同法》</a:t>
            </a:r>
            <a:r>
              <a:rPr sz="2800" spc="-285"/>
              <a:t>15</a:t>
            </a:r>
            <a:r>
              <a:rPr sz="2800" spc="-10"/>
              <a:t>种有名合同</a:t>
            </a:r>
            <a:endParaRPr sz="2800"/>
          </a:p>
        </p:txBody>
      </p:sp>
      <p:sp>
        <p:nvSpPr>
          <p:cNvPr id="3" name="object 3"/>
          <p:cNvSpPr txBox="1"/>
          <p:nvPr/>
        </p:nvSpPr>
        <p:spPr>
          <a:xfrm>
            <a:off x="2059939" y="1034732"/>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FFFFFF"/>
                </a:solidFill>
                <a:latin typeface="Microsoft JhengHei"/>
                <a:cs typeface="Microsoft JhengHei"/>
              </a:rPr>
              <a:t>转移所有权</a:t>
            </a:r>
            <a:endParaRPr sz="2800">
              <a:latin typeface="Microsoft JhengHei"/>
              <a:cs typeface="Microsoft JhengHei"/>
            </a:endParaRPr>
          </a:p>
        </p:txBody>
      </p:sp>
      <p:sp>
        <p:nvSpPr>
          <p:cNvPr id="4" name="object 4"/>
          <p:cNvSpPr txBox="1"/>
          <p:nvPr/>
        </p:nvSpPr>
        <p:spPr>
          <a:xfrm>
            <a:off x="2059939" y="2253932"/>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FFFFFF"/>
                </a:solidFill>
                <a:latin typeface="Microsoft JhengHei"/>
                <a:cs typeface="Microsoft JhengHei"/>
              </a:rPr>
              <a:t>转移使用权</a:t>
            </a:r>
            <a:endParaRPr sz="2800">
              <a:latin typeface="Microsoft JhengHei"/>
              <a:cs typeface="Microsoft JhengHei"/>
            </a:endParaRPr>
          </a:p>
        </p:txBody>
      </p:sp>
      <p:sp>
        <p:nvSpPr>
          <p:cNvPr id="5" name="object 5"/>
          <p:cNvSpPr txBox="1"/>
          <p:nvPr/>
        </p:nvSpPr>
        <p:spPr>
          <a:xfrm>
            <a:off x="78739" y="1796732"/>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FFFFFF"/>
                </a:solidFill>
                <a:latin typeface="Microsoft JhengHei"/>
                <a:cs typeface="Microsoft JhengHei"/>
              </a:rPr>
              <a:t>转移财产权</a:t>
            </a:r>
            <a:endParaRPr sz="2800">
              <a:latin typeface="Microsoft JhengHei"/>
              <a:cs typeface="Microsoft JhengHei"/>
            </a:endParaRPr>
          </a:p>
        </p:txBody>
      </p:sp>
      <p:sp>
        <p:nvSpPr>
          <p:cNvPr id="6" name="object 6"/>
          <p:cNvSpPr txBox="1"/>
          <p:nvPr/>
        </p:nvSpPr>
        <p:spPr>
          <a:xfrm>
            <a:off x="154940" y="3320732"/>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FFFFFF"/>
                </a:solidFill>
                <a:latin typeface="Microsoft JhengHei"/>
                <a:cs typeface="Microsoft JhengHei"/>
              </a:rPr>
              <a:t>完成工作</a:t>
            </a:r>
            <a:endParaRPr sz="2800">
              <a:latin typeface="Microsoft JhengHei"/>
              <a:cs typeface="Microsoft JhengHei"/>
            </a:endParaRPr>
          </a:p>
        </p:txBody>
      </p:sp>
      <p:sp>
        <p:nvSpPr>
          <p:cNvPr id="7" name="object 7"/>
          <p:cNvSpPr txBox="1"/>
          <p:nvPr/>
        </p:nvSpPr>
        <p:spPr>
          <a:xfrm>
            <a:off x="154940" y="4859020"/>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FFFFFF"/>
                </a:solidFill>
                <a:latin typeface="Microsoft JhengHei"/>
                <a:cs typeface="Microsoft JhengHei"/>
              </a:rPr>
              <a:t>提供劳务</a:t>
            </a:r>
            <a:endParaRPr sz="2800">
              <a:latin typeface="Microsoft JhengHei"/>
              <a:cs typeface="Microsoft JhengHei"/>
            </a:endParaRPr>
          </a:p>
        </p:txBody>
      </p:sp>
      <p:grpSp>
        <p:nvGrpSpPr>
          <p:cNvPr id="8" name="object 8"/>
          <p:cNvGrpSpPr/>
          <p:nvPr/>
        </p:nvGrpSpPr>
        <p:grpSpPr>
          <a:xfrm>
            <a:off x="8682037" y="6243637"/>
            <a:ext cx="466725" cy="466725"/>
            <a:chOff x="8682037" y="6243637"/>
            <a:chExt cx="466725" cy="466725"/>
          </a:xfrm>
        </p:grpSpPr>
        <p:sp>
          <p:nvSpPr>
            <p:cNvPr id="9" name="object 9"/>
            <p:cNvSpPr/>
            <p:nvPr/>
          </p:nvSpPr>
          <p:spPr>
            <a:xfrm>
              <a:off x="8686800" y="6248400"/>
              <a:ext cx="457200" cy="457200"/>
            </a:xfrm>
            <a:custGeom>
              <a:rect l="l" t="t" r="r" b="b"/>
              <a:pathLst>
                <a:path w="457200" h="457200">
                  <a:moveTo>
                    <a:pt x="457200" y="457200"/>
                  </a:moveTo>
                  <a:lnTo>
                    <a:pt x="0" y="457200"/>
                  </a:lnTo>
                  <a:lnTo>
                    <a:pt x="0" y="0"/>
                  </a:lnTo>
                  <a:lnTo>
                    <a:pt x="457200" y="0"/>
                  </a:lnTo>
                  <a:lnTo>
                    <a:pt x="457200" y="57150"/>
                  </a:lnTo>
                  <a:lnTo>
                    <a:pt x="400050" y="57150"/>
                  </a:lnTo>
                  <a:lnTo>
                    <a:pt x="57150" y="228600"/>
                  </a:lnTo>
                  <a:lnTo>
                    <a:pt x="400050" y="400050"/>
                  </a:lnTo>
                  <a:lnTo>
                    <a:pt x="457200" y="400050"/>
                  </a:lnTo>
                  <a:lnTo>
                    <a:pt x="457200" y="457200"/>
                  </a:lnTo>
                  <a:close/>
                </a:path>
                <a:path w="457200" h="457200">
                  <a:moveTo>
                    <a:pt x="457200" y="400050"/>
                  </a:moveTo>
                  <a:lnTo>
                    <a:pt x="400050" y="400050"/>
                  </a:lnTo>
                  <a:lnTo>
                    <a:pt x="400050" y="57150"/>
                  </a:lnTo>
                  <a:lnTo>
                    <a:pt x="457200" y="57150"/>
                  </a:lnTo>
                  <a:lnTo>
                    <a:pt x="457200" y="400050"/>
                  </a:lnTo>
                  <a:close/>
                </a:path>
              </a:pathLst>
            </a:custGeom>
            <a:solidFill>
              <a:srgbClr val="66FFFF"/>
            </a:solidFill>
          </p:spPr>
          <p:txBody>
            <a:bodyPr wrap="square" lIns="0" tIns="0" rIns="0" bIns="0" rtlCol="0"/>
            <a:lstStyle/>
            <a:p/>
          </p:txBody>
        </p:sp>
        <p:sp>
          <p:nvSpPr>
            <p:cNvPr id="10" name="object 10"/>
            <p:cNvSpPr/>
            <p:nvPr/>
          </p:nvSpPr>
          <p:spPr>
            <a:xfrm>
              <a:off x="8743950" y="6305550"/>
              <a:ext cx="342900" cy="342900"/>
            </a:xfrm>
            <a:custGeom>
              <a:rect l="l" t="t" r="r" b="b"/>
              <a:pathLst>
                <a:path w="342900" h="342900">
                  <a:moveTo>
                    <a:pt x="342900" y="342900"/>
                  </a:moveTo>
                  <a:lnTo>
                    <a:pt x="0" y="171450"/>
                  </a:lnTo>
                  <a:lnTo>
                    <a:pt x="342900" y="0"/>
                  </a:lnTo>
                  <a:lnTo>
                    <a:pt x="342900" y="342900"/>
                  </a:lnTo>
                  <a:close/>
                </a:path>
              </a:pathLst>
            </a:custGeom>
            <a:solidFill>
              <a:srgbClr val="3D9999"/>
            </a:solidFill>
          </p:spPr>
          <p:txBody>
            <a:bodyPr wrap="square" lIns="0" tIns="0" rIns="0" bIns="0" rtlCol="0"/>
            <a:lstStyle/>
            <a:p/>
          </p:txBody>
        </p:sp>
        <p:sp>
          <p:nvSpPr>
            <p:cNvPr id="11" name="object 11"/>
            <p:cNvSpPr/>
            <p:nvPr/>
          </p:nvSpPr>
          <p:spPr>
            <a:xfrm>
              <a:off x="8686800" y="6248400"/>
              <a:ext cx="457200" cy="457200"/>
            </a:xfrm>
            <a:custGeom>
              <a:rect l="l" t="t" r="r" b="b"/>
              <a:pathLst>
                <a:path w="457200" h="457200">
                  <a:moveTo>
                    <a:pt x="57150" y="228600"/>
                  </a:moveTo>
                  <a:lnTo>
                    <a:pt x="400050" y="57150"/>
                  </a:lnTo>
                  <a:lnTo>
                    <a:pt x="400050" y="400050"/>
                  </a:lnTo>
                  <a:lnTo>
                    <a:pt x="57150" y="228600"/>
                  </a:lnTo>
                  <a:close/>
                </a:path>
                <a:path w="457200" h="457200">
                  <a:moveTo>
                    <a:pt x="0" y="0"/>
                  </a:moveTo>
                  <a:lnTo>
                    <a:pt x="457200" y="0"/>
                  </a:lnTo>
                  <a:lnTo>
                    <a:pt x="457200" y="457200"/>
                  </a:lnTo>
                  <a:lnTo>
                    <a:pt x="0" y="457200"/>
                  </a:lnTo>
                  <a:lnTo>
                    <a:pt x="0" y="0"/>
                  </a:lnTo>
                  <a:close/>
                </a:path>
              </a:pathLst>
            </a:custGeom>
            <a:ln w="9525">
              <a:solidFill>
                <a:srgbClr val="FFFFFF"/>
              </a:solidFill>
            </a:ln>
          </p:spPr>
          <p:txBody>
            <a:bodyPr wrap="square" lIns="0" tIns="0" rIns="0" bIns="0" rtlCol="0"/>
            <a:lstStyle/>
            <a:p/>
          </p:txBody>
        </p:sp>
      </p:grpSp>
      <p:sp>
        <p:nvSpPr>
          <p:cNvPr id="12" name="object 12"/>
          <p:cNvSpPr/>
          <p:nvPr/>
        </p:nvSpPr>
        <p:spPr>
          <a:xfrm>
            <a:off x="3962399" y="761999"/>
            <a:ext cx="76200" cy="990600"/>
          </a:xfrm>
          <a:custGeom>
            <a:rect l="l" t="t" r="r" b="b"/>
            <a:pathLst>
              <a:path w="76200" h="990600">
                <a:moveTo>
                  <a:pt x="76200" y="990599"/>
                </a:moveTo>
                <a:lnTo>
                  <a:pt x="61370" y="984112"/>
                </a:lnTo>
                <a:lnTo>
                  <a:pt x="49259" y="966421"/>
                </a:lnTo>
                <a:lnTo>
                  <a:pt x="41094" y="940182"/>
                </a:lnTo>
                <a:lnTo>
                  <a:pt x="38100" y="908050"/>
                </a:lnTo>
                <a:lnTo>
                  <a:pt x="38100" y="577849"/>
                </a:lnTo>
                <a:lnTo>
                  <a:pt x="35105" y="545717"/>
                </a:lnTo>
                <a:lnTo>
                  <a:pt x="26940" y="519478"/>
                </a:lnTo>
                <a:lnTo>
                  <a:pt x="14830" y="501787"/>
                </a:lnTo>
                <a:lnTo>
                  <a:pt x="0" y="495300"/>
                </a:lnTo>
                <a:lnTo>
                  <a:pt x="14830" y="488812"/>
                </a:lnTo>
                <a:lnTo>
                  <a:pt x="26940" y="471121"/>
                </a:lnTo>
                <a:lnTo>
                  <a:pt x="35105" y="444882"/>
                </a:lnTo>
                <a:lnTo>
                  <a:pt x="38099" y="412750"/>
                </a:lnTo>
                <a:lnTo>
                  <a:pt x="38100" y="82549"/>
                </a:lnTo>
                <a:lnTo>
                  <a:pt x="41094" y="50417"/>
                </a:lnTo>
                <a:lnTo>
                  <a:pt x="49259" y="24178"/>
                </a:lnTo>
                <a:lnTo>
                  <a:pt x="61369" y="6487"/>
                </a:lnTo>
                <a:lnTo>
                  <a:pt x="76200" y="0"/>
                </a:lnTo>
              </a:path>
            </a:pathLst>
          </a:custGeom>
          <a:ln w="25400">
            <a:solidFill>
              <a:srgbClr val="FFFFFF"/>
            </a:solidFill>
          </a:ln>
        </p:spPr>
        <p:txBody>
          <a:bodyPr wrap="square" lIns="0" tIns="0" rIns="0" bIns="0" rtlCol="0"/>
          <a:lstStyle/>
          <a:p/>
        </p:txBody>
      </p:sp>
      <p:sp>
        <p:nvSpPr>
          <p:cNvPr id="13" name="object 13"/>
          <p:cNvSpPr/>
          <p:nvPr/>
        </p:nvSpPr>
        <p:spPr>
          <a:xfrm>
            <a:off x="3962399" y="1981199"/>
            <a:ext cx="76200" cy="1066800"/>
          </a:xfrm>
          <a:custGeom>
            <a:rect l="l" t="t" r="r" b="b"/>
            <a:pathLst>
              <a:path w="76200" h="1066800">
                <a:moveTo>
                  <a:pt x="76200" y="1066800"/>
                </a:moveTo>
                <a:lnTo>
                  <a:pt x="61370" y="1059813"/>
                </a:lnTo>
                <a:lnTo>
                  <a:pt x="49259" y="1040761"/>
                </a:lnTo>
                <a:lnTo>
                  <a:pt x="41094" y="1012503"/>
                </a:lnTo>
                <a:lnTo>
                  <a:pt x="38100" y="977900"/>
                </a:lnTo>
                <a:lnTo>
                  <a:pt x="38100" y="622300"/>
                </a:lnTo>
                <a:lnTo>
                  <a:pt x="35105" y="587696"/>
                </a:lnTo>
                <a:lnTo>
                  <a:pt x="26940" y="559438"/>
                </a:lnTo>
                <a:lnTo>
                  <a:pt x="14830" y="540386"/>
                </a:lnTo>
                <a:lnTo>
                  <a:pt x="0" y="533400"/>
                </a:lnTo>
                <a:lnTo>
                  <a:pt x="14830" y="526413"/>
                </a:lnTo>
                <a:lnTo>
                  <a:pt x="26940" y="507361"/>
                </a:lnTo>
                <a:lnTo>
                  <a:pt x="35105" y="479103"/>
                </a:lnTo>
                <a:lnTo>
                  <a:pt x="38099" y="444499"/>
                </a:lnTo>
                <a:lnTo>
                  <a:pt x="38100" y="88900"/>
                </a:lnTo>
                <a:lnTo>
                  <a:pt x="41094" y="54296"/>
                </a:lnTo>
                <a:lnTo>
                  <a:pt x="49259" y="26038"/>
                </a:lnTo>
                <a:lnTo>
                  <a:pt x="61369" y="6986"/>
                </a:lnTo>
                <a:lnTo>
                  <a:pt x="76200" y="0"/>
                </a:lnTo>
              </a:path>
            </a:pathLst>
          </a:custGeom>
          <a:ln w="25399">
            <a:solidFill>
              <a:srgbClr val="FFFFFF"/>
            </a:solidFill>
          </a:ln>
        </p:spPr>
        <p:txBody>
          <a:bodyPr wrap="square" lIns="0" tIns="0" rIns="0" bIns="0" rtlCol="0"/>
          <a:lstStyle/>
          <a:p/>
        </p:txBody>
      </p:sp>
      <p:sp>
        <p:nvSpPr>
          <p:cNvPr id="14" name="object 14"/>
          <p:cNvSpPr/>
          <p:nvPr/>
        </p:nvSpPr>
        <p:spPr>
          <a:xfrm>
            <a:off x="1904999" y="3200400"/>
            <a:ext cx="76200" cy="609600"/>
          </a:xfrm>
          <a:custGeom>
            <a:rect l="l" t="t" r="r" b="b"/>
            <a:pathLst>
              <a:path w="76200" h="609600">
                <a:moveTo>
                  <a:pt x="76200" y="609599"/>
                </a:moveTo>
                <a:lnTo>
                  <a:pt x="61369" y="605607"/>
                </a:lnTo>
                <a:lnTo>
                  <a:pt x="49259" y="594720"/>
                </a:lnTo>
                <a:lnTo>
                  <a:pt x="41094" y="578572"/>
                </a:lnTo>
                <a:lnTo>
                  <a:pt x="38100" y="558799"/>
                </a:lnTo>
                <a:lnTo>
                  <a:pt x="38100" y="355600"/>
                </a:lnTo>
                <a:lnTo>
                  <a:pt x="35105" y="335825"/>
                </a:lnTo>
                <a:lnTo>
                  <a:pt x="26940" y="319678"/>
                </a:lnTo>
                <a:lnTo>
                  <a:pt x="14830" y="308791"/>
                </a:lnTo>
                <a:lnTo>
                  <a:pt x="0" y="304799"/>
                </a:lnTo>
                <a:lnTo>
                  <a:pt x="14830" y="300806"/>
                </a:lnTo>
                <a:lnTo>
                  <a:pt x="26940" y="289919"/>
                </a:lnTo>
                <a:lnTo>
                  <a:pt x="35105" y="273772"/>
                </a:lnTo>
                <a:lnTo>
                  <a:pt x="38099" y="253998"/>
                </a:lnTo>
                <a:lnTo>
                  <a:pt x="38100" y="50800"/>
                </a:lnTo>
                <a:lnTo>
                  <a:pt x="41094" y="31026"/>
                </a:lnTo>
                <a:lnTo>
                  <a:pt x="49259" y="14879"/>
                </a:lnTo>
                <a:lnTo>
                  <a:pt x="61369" y="3992"/>
                </a:lnTo>
                <a:lnTo>
                  <a:pt x="76200" y="0"/>
                </a:lnTo>
              </a:path>
            </a:pathLst>
          </a:custGeom>
          <a:ln w="25399">
            <a:solidFill>
              <a:srgbClr val="FFFFFF"/>
            </a:solidFill>
          </a:ln>
        </p:spPr>
        <p:txBody>
          <a:bodyPr wrap="square" lIns="0" tIns="0" rIns="0" bIns="0" rtlCol="0"/>
          <a:lstStyle/>
          <a:p/>
        </p:txBody>
      </p:sp>
      <p:sp>
        <p:nvSpPr>
          <p:cNvPr id="15" name="object 15"/>
          <p:cNvSpPr/>
          <p:nvPr/>
        </p:nvSpPr>
        <p:spPr>
          <a:xfrm>
            <a:off x="1904999" y="4114799"/>
            <a:ext cx="76200" cy="2057400"/>
          </a:xfrm>
          <a:custGeom>
            <a:rect l="l" t="t" r="r" b="b"/>
            <a:pathLst>
              <a:path w="76200" h="2057400">
                <a:moveTo>
                  <a:pt x="76200" y="2057400"/>
                </a:moveTo>
                <a:lnTo>
                  <a:pt x="61369" y="2043926"/>
                </a:lnTo>
                <a:lnTo>
                  <a:pt x="49259" y="2007183"/>
                </a:lnTo>
                <a:lnTo>
                  <a:pt x="41094" y="1952686"/>
                </a:lnTo>
                <a:lnTo>
                  <a:pt x="38100" y="1885950"/>
                </a:lnTo>
                <a:lnTo>
                  <a:pt x="38100" y="1165297"/>
                </a:lnTo>
                <a:lnTo>
                  <a:pt x="35105" y="1098561"/>
                </a:lnTo>
                <a:lnTo>
                  <a:pt x="26940" y="1044064"/>
                </a:lnTo>
                <a:lnTo>
                  <a:pt x="14830" y="1007320"/>
                </a:lnTo>
                <a:lnTo>
                  <a:pt x="0" y="993847"/>
                </a:lnTo>
                <a:lnTo>
                  <a:pt x="14830" y="980374"/>
                </a:lnTo>
                <a:lnTo>
                  <a:pt x="26940" y="943630"/>
                </a:lnTo>
                <a:lnTo>
                  <a:pt x="35105" y="889133"/>
                </a:lnTo>
                <a:lnTo>
                  <a:pt x="38099" y="822397"/>
                </a:lnTo>
                <a:lnTo>
                  <a:pt x="38100" y="171450"/>
                </a:lnTo>
                <a:lnTo>
                  <a:pt x="41094" y="104714"/>
                </a:lnTo>
                <a:lnTo>
                  <a:pt x="49259" y="50216"/>
                </a:lnTo>
                <a:lnTo>
                  <a:pt x="61369" y="13473"/>
                </a:lnTo>
                <a:lnTo>
                  <a:pt x="76200" y="0"/>
                </a:lnTo>
              </a:path>
            </a:pathLst>
          </a:custGeom>
          <a:ln w="25400">
            <a:solidFill>
              <a:srgbClr val="FFFFFF"/>
            </a:solidFill>
          </a:ln>
        </p:spPr>
        <p:txBody>
          <a:bodyPr wrap="square" lIns="0" tIns="0" rIns="0" bIns="0" rtlCol="0"/>
          <a:lstStyle/>
          <a:p/>
        </p:txBody>
      </p:sp>
      <p:sp>
        <p:nvSpPr>
          <p:cNvPr id="16" name="object 16"/>
          <p:cNvSpPr/>
          <p:nvPr/>
        </p:nvSpPr>
        <p:spPr>
          <a:xfrm>
            <a:off x="1904999" y="1142999"/>
            <a:ext cx="76200" cy="1524000"/>
          </a:xfrm>
          <a:custGeom>
            <a:rect l="l" t="t" r="r" b="b"/>
            <a:pathLst>
              <a:path w="76200" h="1524000">
                <a:moveTo>
                  <a:pt x="76200" y="1524000"/>
                </a:moveTo>
                <a:lnTo>
                  <a:pt x="61369" y="1514019"/>
                </a:lnTo>
                <a:lnTo>
                  <a:pt x="49259" y="1486802"/>
                </a:lnTo>
                <a:lnTo>
                  <a:pt x="41094" y="1446434"/>
                </a:lnTo>
                <a:lnTo>
                  <a:pt x="38100" y="1396999"/>
                </a:lnTo>
                <a:lnTo>
                  <a:pt x="38100" y="889000"/>
                </a:lnTo>
                <a:lnTo>
                  <a:pt x="35105" y="839565"/>
                </a:lnTo>
                <a:lnTo>
                  <a:pt x="26940" y="799197"/>
                </a:lnTo>
                <a:lnTo>
                  <a:pt x="14830" y="771980"/>
                </a:lnTo>
                <a:lnTo>
                  <a:pt x="0" y="761999"/>
                </a:lnTo>
                <a:lnTo>
                  <a:pt x="14830" y="752019"/>
                </a:lnTo>
                <a:lnTo>
                  <a:pt x="26940" y="724802"/>
                </a:lnTo>
                <a:lnTo>
                  <a:pt x="35105" y="684433"/>
                </a:lnTo>
                <a:lnTo>
                  <a:pt x="38099" y="634999"/>
                </a:lnTo>
                <a:lnTo>
                  <a:pt x="38100" y="127000"/>
                </a:lnTo>
                <a:lnTo>
                  <a:pt x="41094" y="77566"/>
                </a:lnTo>
                <a:lnTo>
                  <a:pt x="49259" y="37197"/>
                </a:lnTo>
                <a:lnTo>
                  <a:pt x="61369" y="9980"/>
                </a:lnTo>
                <a:lnTo>
                  <a:pt x="76200" y="0"/>
                </a:lnTo>
              </a:path>
            </a:pathLst>
          </a:custGeom>
          <a:ln w="25399">
            <a:solidFill>
              <a:srgbClr val="FF9900"/>
            </a:solidFill>
          </a:ln>
        </p:spPr>
        <p:txBody>
          <a:bodyPr wrap="square" lIns="0" tIns="0" rIns="0" bIns="0" rtlCol="0"/>
          <a:lstStyle/>
          <a:p/>
        </p:txBody>
      </p:sp>
      <p:sp>
        <p:nvSpPr>
          <p:cNvPr id="17" name="object 17"/>
          <p:cNvSpPr txBox="1"/>
          <p:nvPr/>
        </p:nvSpPr>
        <p:spPr>
          <a:xfrm>
            <a:off x="4091940" y="578495"/>
            <a:ext cx="4343400" cy="2653030"/>
          </a:xfrm>
          <a:prstGeom prst="rect">
            <a:avLst/>
          </a:prstGeom>
        </p:spPr>
        <p:txBody>
          <a:bodyPr vert="horz" wrap="square" lIns="0" tIns="55244" rIns="0" bIns="0" rtlCol="0">
            <a:spAutoFit/>
          </a:bodyPr>
          <a:lstStyle/>
          <a:p>
            <a:pPr marL="38100">
              <a:lnSpc>
                <a:spcPct val="100000"/>
              </a:lnSpc>
              <a:spcBef>
                <a:spcPts val="434"/>
              </a:spcBef>
            </a:pPr>
            <a:r>
              <a:rPr sz="2800" b="1" spc="-15">
                <a:solidFill>
                  <a:srgbClr val="FFFFFF"/>
                </a:solidFill>
                <a:latin typeface="Microsoft JhengHei"/>
                <a:cs typeface="Microsoft JhengHei"/>
              </a:rPr>
              <a:t>买卖合同</a:t>
            </a:r>
            <a:endParaRPr sz="2800">
              <a:latin typeface="Microsoft JhengHei"/>
              <a:cs typeface="Microsoft JhengHei"/>
            </a:endParaRPr>
          </a:p>
          <a:p>
            <a:pPr marL="38100" marR="30480">
              <a:lnSpc>
                <a:spcPts val="3020"/>
              </a:lnSpc>
              <a:spcBef>
                <a:spcPts val="720"/>
              </a:spcBef>
            </a:pPr>
            <a:r>
              <a:rPr sz="2800" b="1" spc="-5">
                <a:solidFill>
                  <a:srgbClr val="FFFFFF"/>
                </a:solidFill>
                <a:latin typeface="Microsoft JhengHei"/>
                <a:cs typeface="Microsoft JhengHei"/>
              </a:rPr>
              <a:t>供用电、水、气、热力合同</a:t>
            </a:r>
            <a:r>
              <a:rPr sz="2800" b="1" spc="-50">
                <a:solidFill>
                  <a:srgbClr val="FFFFFF"/>
                </a:solidFill>
                <a:latin typeface="Microsoft JhengHei"/>
                <a:cs typeface="Microsoft JhengHei"/>
              </a:rPr>
              <a:t>同</a:t>
            </a:r>
            <a:endParaRPr sz="2800">
              <a:latin typeface="Microsoft JhengHei"/>
              <a:cs typeface="Microsoft JhengHei"/>
            </a:endParaRPr>
          </a:p>
          <a:p>
            <a:pPr marL="38100">
              <a:lnSpc>
                <a:spcPts val="2840"/>
              </a:lnSpc>
            </a:pPr>
            <a:r>
              <a:rPr sz="4200" b="1" spc="-3300" baseline="-15873">
                <a:solidFill>
                  <a:srgbClr val="FFFFFF"/>
                </a:solidFill>
                <a:latin typeface="Microsoft JhengHei"/>
                <a:cs typeface="Microsoft JhengHei"/>
              </a:rPr>
              <a:t>赠</a:t>
            </a:r>
            <a:r>
              <a:rPr sz="2800" b="1" spc="-600">
                <a:solidFill>
                  <a:srgbClr val="FFFFFF"/>
                </a:solidFill>
                <a:latin typeface="Microsoft JhengHei"/>
                <a:cs typeface="Microsoft JhengHei"/>
              </a:rPr>
              <a:t>借</a:t>
            </a:r>
            <a:r>
              <a:rPr sz="4200" b="1" spc="-3300" baseline="-15873">
                <a:solidFill>
                  <a:srgbClr val="FFFFFF"/>
                </a:solidFill>
                <a:latin typeface="Microsoft JhengHei"/>
                <a:cs typeface="Microsoft JhengHei"/>
              </a:rPr>
              <a:t>与</a:t>
            </a:r>
            <a:r>
              <a:rPr sz="2800" b="1" spc="-20">
                <a:solidFill>
                  <a:srgbClr val="FFFFFF"/>
                </a:solidFill>
                <a:latin typeface="Microsoft JhengHei"/>
                <a:cs typeface="Microsoft JhengHei"/>
              </a:rPr>
              <a:t>款合同</a:t>
            </a:r>
            <a:endParaRPr sz="2800">
              <a:latin typeface="Microsoft JhengHei"/>
              <a:cs typeface="Microsoft JhengHei"/>
            </a:endParaRPr>
          </a:p>
          <a:p>
            <a:pPr marL="113664">
              <a:lnSpc>
                <a:spcPct val="100000"/>
              </a:lnSpc>
              <a:spcBef>
                <a:spcPts val="335"/>
              </a:spcBef>
            </a:pPr>
            <a:r>
              <a:rPr sz="2800" b="1" spc="-15">
                <a:solidFill>
                  <a:srgbClr val="FFFFFF"/>
                </a:solidFill>
                <a:latin typeface="Microsoft JhengHei"/>
                <a:cs typeface="Microsoft JhengHei"/>
              </a:rPr>
              <a:t>租赁合同</a:t>
            </a:r>
            <a:endParaRPr sz="2800">
              <a:latin typeface="Microsoft JhengHei"/>
              <a:cs typeface="Microsoft JhengHei"/>
            </a:endParaRPr>
          </a:p>
          <a:p>
            <a:pPr marL="113664">
              <a:lnSpc>
                <a:spcPct val="100000"/>
              </a:lnSpc>
              <a:spcBef>
                <a:spcPts val="335"/>
              </a:spcBef>
            </a:pPr>
            <a:r>
              <a:rPr sz="2800" b="1" spc="-10">
                <a:solidFill>
                  <a:srgbClr val="FFFFFF"/>
                </a:solidFill>
                <a:latin typeface="Microsoft JhengHei"/>
                <a:cs typeface="Microsoft JhengHei"/>
              </a:rPr>
              <a:t>融资租赁合同</a:t>
            </a:r>
            <a:endParaRPr sz="2800">
              <a:latin typeface="Microsoft JhengHei"/>
              <a:cs typeface="Microsoft JhengHei"/>
            </a:endParaRPr>
          </a:p>
        </p:txBody>
      </p:sp>
      <p:sp>
        <p:nvSpPr>
          <p:cNvPr id="18" name="object 18"/>
          <p:cNvSpPr txBox="1"/>
          <p:nvPr/>
        </p:nvSpPr>
        <p:spPr>
          <a:xfrm>
            <a:off x="2136140" y="3059569"/>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FFFFFF"/>
                </a:solidFill>
                <a:latin typeface="Microsoft JhengHei"/>
                <a:cs typeface="Microsoft JhengHei"/>
              </a:rPr>
              <a:t>承揽合同</a:t>
            </a:r>
            <a:endParaRPr sz="2800">
              <a:latin typeface="Microsoft JhengHei"/>
              <a:cs typeface="Microsoft JhengHei"/>
            </a:endParaRPr>
          </a:p>
        </p:txBody>
      </p:sp>
      <p:sp>
        <p:nvSpPr>
          <p:cNvPr id="19" name="object 19"/>
          <p:cNvSpPr txBox="1"/>
          <p:nvPr/>
        </p:nvSpPr>
        <p:spPr>
          <a:xfrm>
            <a:off x="2136139" y="3528961"/>
            <a:ext cx="2159000" cy="2708275"/>
          </a:xfrm>
          <a:prstGeom prst="rect">
            <a:avLst/>
          </a:prstGeom>
        </p:spPr>
        <p:txBody>
          <a:bodyPr vert="horz" wrap="square" lIns="0" tIns="65405" rIns="0" bIns="0" rtlCol="0">
            <a:spAutoFit/>
          </a:bodyPr>
          <a:lstStyle/>
          <a:p>
            <a:pPr marL="12700" marR="5080">
              <a:lnSpc>
                <a:spcPts val="2980"/>
              </a:lnSpc>
              <a:spcBef>
                <a:spcPts val="515"/>
              </a:spcBef>
            </a:pPr>
            <a:r>
              <a:rPr sz="2800" b="1" spc="-10">
                <a:solidFill>
                  <a:srgbClr val="FFFFFF"/>
                </a:solidFill>
                <a:latin typeface="Microsoft JhengHei"/>
                <a:cs typeface="Microsoft JhengHei"/>
              </a:rPr>
              <a:t>建设工程合同</a:t>
            </a:r>
            <a:r>
              <a:rPr sz="2800" b="1" spc="-15">
                <a:solidFill>
                  <a:srgbClr val="FFFFFF"/>
                </a:solidFill>
                <a:latin typeface="Microsoft JhengHei"/>
                <a:cs typeface="Microsoft JhengHei"/>
              </a:rPr>
              <a:t>运输合同</a:t>
            </a:r>
            <a:endParaRPr sz="2800">
              <a:latin typeface="Microsoft JhengHei"/>
              <a:cs typeface="Microsoft JhengHei"/>
            </a:endParaRPr>
          </a:p>
          <a:p>
            <a:pPr marL="12700" marR="716280" algn="just">
              <a:lnSpc>
                <a:spcPts val="3700"/>
              </a:lnSpc>
              <a:spcBef>
                <a:spcPts val="45"/>
              </a:spcBef>
            </a:pPr>
            <a:r>
              <a:rPr sz="2800" b="1" spc="-15">
                <a:solidFill>
                  <a:srgbClr val="FFFFFF"/>
                </a:solidFill>
                <a:latin typeface="Microsoft JhengHei"/>
                <a:cs typeface="Microsoft JhengHei"/>
              </a:rPr>
              <a:t>保管合同仓储合同委托合同行纪合同</a:t>
            </a:r>
            <a:endParaRPr sz="2800">
              <a:latin typeface="Microsoft JhengHei"/>
              <a:cs typeface="Microsoft JhengHei"/>
            </a:endParaRPr>
          </a:p>
        </p:txBody>
      </p:sp>
      <p:sp>
        <p:nvSpPr>
          <p:cNvPr id="20" name="object 20"/>
          <p:cNvSpPr txBox="1"/>
          <p:nvPr/>
        </p:nvSpPr>
        <p:spPr>
          <a:xfrm>
            <a:off x="8388538" y="6509070"/>
            <a:ext cx="219710" cy="238760"/>
          </a:xfrm>
          <a:prstGeom prst="rect">
            <a:avLst/>
          </a:prstGeom>
        </p:spPr>
        <p:txBody>
          <a:bodyPr vert="horz" wrap="square" lIns="0" tIns="12700" rIns="0" bIns="0" rtlCol="0">
            <a:spAutoFit/>
          </a:bodyPr>
          <a:lstStyle/>
          <a:p>
            <a:pPr marL="12700">
              <a:lnSpc>
                <a:spcPct val="100000"/>
              </a:lnSpc>
              <a:spcBef>
                <a:spcPts val="100"/>
              </a:spcBef>
            </a:pPr>
            <a:r>
              <a:rPr sz="1400" spc="-25">
                <a:solidFill>
                  <a:srgbClr val="FFFFFF"/>
                </a:solidFill>
                <a:latin typeface="Tahoma"/>
                <a:cs typeface="Tahoma"/>
              </a:rPr>
              <a:t>18</a:t>
            </a:r>
            <a:endParaRPr sz="1400">
              <a:latin typeface="Tahoma"/>
              <a:cs typeface="Tahoma"/>
            </a:endParaRPr>
          </a:p>
        </p:txBody>
      </p:sp>
      <p:sp>
        <p:nvSpPr>
          <p:cNvPr id="21" name="object 21"/>
          <p:cNvSpPr txBox="1"/>
          <p:nvPr/>
        </p:nvSpPr>
        <p:spPr>
          <a:xfrm>
            <a:off x="510540" y="6344256"/>
            <a:ext cx="6781800" cy="452120"/>
          </a:xfrm>
          <a:prstGeom prst="rect">
            <a:avLst/>
          </a:prstGeom>
        </p:spPr>
        <p:txBody>
          <a:bodyPr vert="horz" wrap="square" lIns="0" tIns="12700" rIns="0" bIns="0" rtlCol="0">
            <a:spAutoFit/>
          </a:bodyPr>
          <a:lstStyle/>
          <a:p>
            <a:pPr marL="38100">
              <a:lnSpc>
                <a:spcPct val="100000"/>
              </a:lnSpc>
              <a:spcBef>
                <a:spcPts val="100"/>
              </a:spcBef>
            </a:pPr>
            <a:r>
              <a:rPr sz="2400" b="1" spc="-600">
                <a:solidFill>
                  <a:srgbClr val="FFFFFF"/>
                </a:solidFill>
                <a:latin typeface="Microsoft JhengHei"/>
                <a:cs typeface="Microsoft JhengHei"/>
              </a:rPr>
              <a:t>技术</a:t>
            </a:r>
            <a:r>
              <a:rPr sz="2100" spc="-262" baseline="3968">
                <a:solidFill>
                  <a:srgbClr val="FFFFFF"/>
                </a:solidFill>
                <a:latin typeface="Tahoma"/>
                <a:cs typeface="Tahoma"/>
              </a:rPr>
              <a:t>20</a:t>
            </a:r>
            <a:r>
              <a:rPr sz="2400" b="1" spc="-2075">
                <a:solidFill>
                  <a:srgbClr val="FFFFFF"/>
                </a:solidFill>
                <a:latin typeface="Microsoft JhengHei"/>
                <a:cs typeface="Microsoft JhengHei"/>
              </a:rPr>
              <a:t>合</a:t>
            </a:r>
            <a:r>
              <a:rPr sz="2100" spc="-7" baseline="3968">
                <a:solidFill>
                  <a:srgbClr val="FFFFFF"/>
                </a:solidFill>
                <a:latin typeface="Tahoma"/>
                <a:cs typeface="Tahoma"/>
              </a:rPr>
              <a:t>23/</a:t>
            </a:r>
            <a:r>
              <a:rPr sz="2100" spc="-1132" baseline="3968">
                <a:solidFill>
                  <a:srgbClr val="FFFFFF"/>
                </a:solidFill>
                <a:latin typeface="Tahoma"/>
                <a:cs typeface="Tahoma"/>
              </a:rPr>
              <a:t>3</a:t>
            </a:r>
            <a:r>
              <a:rPr sz="2400" b="1" spc="-1655">
                <a:solidFill>
                  <a:srgbClr val="FFFFFF"/>
                </a:solidFill>
                <a:latin typeface="Microsoft JhengHei"/>
                <a:cs typeface="Microsoft JhengHei"/>
              </a:rPr>
              <a:t>同</a:t>
            </a:r>
            <a:r>
              <a:rPr sz="2100" baseline="3968">
                <a:solidFill>
                  <a:srgbClr val="FFFFFF"/>
                </a:solidFill>
                <a:latin typeface="Tahoma"/>
                <a:cs typeface="Tahoma"/>
              </a:rPr>
              <a:t>/8</a:t>
            </a:r>
            <a:r>
              <a:rPr sz="2100" spc="-82" baseline="3968">
                <a:solidFill>
                  <a:srgbClr val="FFFFFF"/>
                </a:solidFill>
                <a:latin typeface="Tahoma"/>
                <a:cs typeface="Tahoma"/>
              </a:rPr>
              <a:t> </a:t>
            </a:r>
            <a:r>
              <a:rPr sz="2400" b="1">
                <a:solidFill>
                  <a:srgbClr val="FFFFFF"/>
                </a:solidFill>
                <a:latin typeface="Microsoft JhengHei"/>
                <a:cs typeface="Microsoft JhengHei"/>
              </a:rPr>
              <a:t>（</a:t>
            </a:r>
            <a:r>
              <a:rPr sz="2400" b="1" spc="-1800">
                <a:solidFill>
                  <a:srgbClr val="FFFFFF"/>
                </a:solidFill>
                <a:latin typeface="Microsoft JhengHei"/>
                <a:cs typeface="Microsoft JhengHei"/>
              </a:rPr>
              <a:t>技</a:t>
            </a:r>
            <a:r>
              <a:rPr sz="4200" b="1" spc="-1500" baseline="13888">
                <a:solidFill>
                  <a:srgbClr val="FFFFFF"/>
                </a:solidFill>
                <a:latin typeface="Microsoft JhengHei"/>
                <a:cs typeface="Microsoft JhengHei"/>
              </a:rPr>
              <a:t>居</a:t>
            </a:r>
            <a:r>
              <a:rPr sz="2400" b="1" spc="-1400">
                <a:solidFill>
                  <a:srgbClr val="FFFFFF"/>
                </a:solidFill>
                <a:latin typeface="Microsoft JhengHei"/>
                <a:cs typeface="Microsoft JhengHei"/>
              </a:rPr>
              <a:t>术</a:t>
            </a:r>
            <a:r>
              <a:rPr sz="4200" b="1" spc="-2100" baseline="13888">
                <a:solidFill>
                  <a:srgbClr val="FFFFFF"/>
                </a:solidFill>
                <a:latin typeface="Microsoft JhengHei"/>
                <a:cs typeface="Microsoft JhengHei"/>
              </a:rPr>
              <a:t>间</a:t>
            </a:r>
            <a:r>
              <a:rPr sz="2400" b="1" spc="-1000">
                <a:solidFill>
                  <a:srgbClr val="FFFFFF"/>
                </a:solidFill>
                <a:latin typeface="Microsoft JhengHei"/>
                <a:cs typeface="Microsoft JhengHei"/>
              </a:rPr>
              <a:t>开</a:t>
            </a:r>
            <a:r>
              <a:rPr sz="4200" b="1" spc="-2700" baseline="13888">
                <a:solidFill>
                  <a:srgbClr val="FFFFFF"/>
                </a:solidFill>
                <a:latin typeface="Microsoft JhengHei"/>
                <a:cs typeface="Microsoft JhengHei"/>
              </a:rPr>
              <a:t>合</a:t>
            </a:r>
            <a:r>
              <a:rPr sz="2400" b="1" spc="-600">
                <a:solidFill>
                  <a:srgbClr val="FFFFFF"/>
                </a:solidFill>
                <a:latin typeface="Microsoft JhengHei"/>
                <a:cs typeface="Microsoft JhengHei"/>
              </a:rPr>
              <a:t>发</a:t>
            </a:r>
            <a:r>
              <a:rPr sz="4200" b="1" spc="-3300" baseline="13888">
                <a:solidFill>
                  <a:srgbClr val="FFFFFF"/>
                </a:solidFill>
                <a:latin typeface="Microsoft JhengHei"/>
                <a:cs typeface="Microsoft JhengHei"/>
              </a:rPr>
              <a:t>同</a:t>
            </a:r>
            <a:r>
              <a:rPr sz="2400" b="1" spc="-75">
                <a:solidFill>
                  <a:srgbClr val="FFFFFF"/>
                </a:solidFill>
                <a:latin typeface="Microsoft JhengHei"/>
                <a:cs typeface="Microsoft JhengHei"/>
              </a:rPr>
              <a:t>、技术</a:t>
            </a:r>
            <a:r>
              <a:rPr sz="2100" spc="-1770" baseline="1984">
                <a:solidFill>
                  <a:srgbClr val="FFFFFF"/>
                </a:solidFill>
                <a:latin typeface="宋体"/>
                <a:cs typeface="宋体"/>
              </a:rPr>
              <a:t>管</a:t>
            </a:r>
            <a:r>
              <a:rPr sz="2400" b="1" spc="-1220">
                <a:solidFill>
                  <a:srgbClr val="FFFFFF"/>
                </a:solidFill>
                <a:latin typeface="Microsoft JhengHei"/>
                <a:cs typeface="Microsoft JhengHei"/>
              </a:rPr>
              <a:t>转</a:t>
            </a:r>
            <a:r>
              <a:rPr sz="2100" spc="-270" baseline="1984">
                <a:solidFill>
                  <a:srgbClr val="FFFFFF"/>
                </a:solidFill>
                <a:latin typeface="宋体"/>
                <a:cs typeface="宋体"/>
              </a:rPr>
              <a:t>理</a:t>
            </a:r>
            <a:r>
              <a:rPr sz="2400" b="1" spc="-2220">
                <a:solidFill>
                  <a:srgbClr val="FFFFFF"/>
                </a:solidFill>
                <a:latin typeface="Microsoft JhengHei"/>
                <a:cs typeface="Microsoft JhengHei"/>
              </a:rPr>
              <a:t>让</a:t>
            </a:r>
            <a:r>
              <a:rPr sz="2100" spc="-434" baseline="1984">
                <a:solidFill>
                  <a:srgbClr val="FFFFFF"/>
                </a:solidFill>
                <a:latin typeface="宋体"/>
                <a:cs typeface="宋体"/>
              </a:rPr>
              <a:t>学院</a:t>
            </a:r>
            <a:r>
              <a:rPr sz="2400" b="1" spc="-1820">
                <a:solidFill>
                  <a:srgbClr val="FFFFFF"/>
                </a:solidFill>
                <a:latin typeface="Microsoft JhengHei"/>
                <a:cs typeface="Microsoft JhengHei"/>
              </a:rPr>
              <a:t>、</a:t>
            </a:r>
            <a:r>
              <a:rPr sz="2100" spc="-735" baseline="1984">
                <a:solidFill>
                  <a:srgbClr val="FFFFFF"/>
                </a:solidFill>
                <a:latin typeface="宋体"/>
                <a:cs typeface="宋体"/>
              </a:rPr>
              <a:t>范小</a:t>
            </a:r>
            <a:r>
              <a:rPr sz="2400" b="1" spc="-1420">
                <a:solidFill>
                  <a:srgbClr val="FFFFFF"/>
                </a:solidFill>
                <a:latin typeface="Microsoft JhengHei"/>
                <a:cs typeface="Microsoft JhengHei"/>
              </a:rPr>
              <a:t>技</a:t>
            </a:r>
            <a:r>
              <a:rPr sz="2100" baseline="1984">
                <a:solidFill>
                  <a:srgbClr val="FFFFFF"/>
                </a:solidFill>
                <a:latin typeface="宋体"/>
                <a:cs typeface="宋体"/>
              </a:rPr>
              <a:t>华</a:t>
            </a:r>
            <a:r>
              <a:rPr sz="2400" b="1" spc="-10">
                <a:solidFill>
                  <a:srgbClr val="FFFFFF"/>
                </a:solidFill>
                <a:latin typeface="Microsoft JhengHei"/>
                <a:cs typeface="Microsoft JhengHei"/>
              </a:rPr>
              <a:t>术咨询、技术</a:t>
            </a:r>
            <a:endParaRPr sz="24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136900" y="364172"/>
            <a:ext cx="2870200" cy="452120"/>
          </a:xfrm>
          <a:prstGeom prst="rect">
            <a:avLst/>
          </a:prstGeom>
        </p:spPr>
        <p:txBody>
          <a:bodyPr vert="horz" wrap="square" lIns="0" tIns="12700" rIns="0" bIns="0" rtlCol="0">
            <a:spAutoFit/>
          </a:bodyPr>
          <a:lstStyle/>
          <a:p>
            <a:pPr marL="12700">
              <a:lnSpc>
                <a:spcPct val="100000"/>
              </a:lnSpc>
              <a:spcBef>
                <a:spcPts val="100"/>
              </a:spcBef>
            </a:pPr>
            <a:r>
              <a:rPr sz="2800" spc="-10"/>
              <a:t>对格式合同的规制</a:t>
            </a:r>
            <a:endParaRPr sz="2800"/>
          </a:p>
        </p:txBody>
      </p:sp>
      <p:sp>
        <p:nvSpPr>
          <p:cNvPr id="3" name="object 3"/>
          <p:cNvSpPr txBox="1"/>
          <p:nvPr/>
        </p:nvSpPr>
        <p:spPr>
          <a:xfrm>
            <a:off x="78740" y="577532"/>
            <a:ext cx="8915400" cy="5743575"/>
          </a:xfrm>
          <a:prstGeom prst="rect">
            <a:avLst/>
          </a:prstGeom>
        </p:spPr>
        <p:txBody>
          <a:bodyPr vert="horz" wrap="square" lIns="0" tIns="12700" rIns="0" bIns="0" rtlCol="0">
            <a:spAutoFit/>
          </a:bodyPr>
          <a:lstStyle/>
          <a:p>
            <a:pPr marL="354965" marR="5080" indent="-342900">
              <a:lnSpc>
                <a:spcPct val="100000"/>
              </a:lnSpc>
              <a:spcBef>
                <a:spcPts val="100"/>
              </a:spcBef>
              <a:buSzPct val="96428"/>
              <a:buAutoNum type="arabicPlain"/>
              <a:tabLst>
                <a:tab pos="902335"/>
              </a:tabLst>
            </a:pPr>
            <a:r>
              <a:rPr sz="2800" b="1">
                <a:solidFill>
                  <a:srgbClr val="FFFFFF"/>
                </a:solidFill>
                <a:latin typeface="Microsoft JhengHei"/>
                <a:cs typeface="Microsoft JhengHei"/>
              </a:rPr>
              <a:t>《合同法》第</a:t>
            </a:r>
            <a:r>
              <a:rPr sz="2800" b="1" spc="-285">
                <a:solidFill>
                  <a:srgbClr val="FFFFFF"/>
                </a:solidFill>
                <a:latin typeface="Microsoft JhengHei"/>
                <a:cs typeface="Microsoft JhengHei"/>
              </a:rPr>
              <a:t>39</a:t>
            </a:r>
            <a:r>
              <a:rPr sz="2800" b="1">
                <a:solidFill>
                  <a:srgbClr val="FFFFFF"/>
                </a:solidFill>
                <a:latin typeface="Microsoft JhengHei"/>
                <a:cs typeface="Microsoft JhengHei"/>
              </a:rPr>
              <a:t>条第</a:t>
            </a:r>
            <a:r>
              <a:rPr sz="2800" b="1" spc="-285">
                <a:solidFill>
                  <a:srgbClr val="FFFFFF"/>
                </a:solidFill>
                <a:latin typeface="Microsoft JhengHei"/>
                <a:cs typeface="Microsoft JhengHei"/>
              </a:rPr>
              <a:t>1</a:t>
            </a:r>
            <a:r>
              <a:rPr sz="2800" b="1" spc="-5">
                <a:solidFill>
                  <a:srgbClr val="FFFFFF"/>
                </a:solidFill>
                <a:latin typeface="Microsoft JhengHei"/>
                <a:cs typeface="Microsoft JhengHei"/>
              </a:rPr>
              <a:t>款规定：“采用格式条款订立</a:t>
            </a:r>
            <a:r>
              <a:rPr sz="2800" b="1" spc="170">
                <a:solidFill>
                  <a:srgbClr val="FFFFFF"/>
                </a:solidFill>
                <a:latin typeface="Microsoft JhengHei"/>
                <a:cs typeface="Microsoft JhengHei"/>
              </a:rPr>
              <a:t>合同的,</a:t>
            </a:r>
            <a:r>
              <a:rPr sz="2800" b="1" spc="-5">
                <a:solidFill>
                  <a:srgbClr val="FFFFFF"/>
                </a:solidFill>
                <a:latin typeface="Microsoft JhengHei"/>
                <a:cs typeface="Microsoft JhengHei"/>
              </a:rPr>
              <a:t>提供格式条款的一方应当遵循公平原则确定当事人之间的权利和义务，并采取合理的方式提请对方注意免除或者限制其责任的条款，按照对方的要求，对该</a:t>
            </a:r>
            <a:r>
              <a:rPr sz="2800" b="1" spc="-10">
                <a:solidFill>
                  <a:srgbClr val="FFFFFF"/>
                </a:solidFill>
                <a:latin typeface="Microsoft JhengHei"/>
                <a:cs typeface="Microsoft JhengHei"/>
              </a:rPr>
              <a:t>条款予以说明。”</a:t>
            </a:r>
            <a:endParaRPr sz="2800">
              <a:latin typeface="Microsoft JhengHei"/>
              <a:cs typeface="Microsoft JhengHei"/>
            </a:endParaRPr>
          </a:p>
          <a:p>
            <a:pPr marL="354965" marR="18415" indent="-342900">
              <a:lnSpc>
                <a:spcPct val="100000"/>
              </a:lnSpc>
              <a:spcBef>
                <a:spcPts val="670"/>
              </a:spcBef>
              <a:buSzPct val="96428"/>
              <a:buAutoNum type="arabicPlain"/>
              <a:tabLst>
                <a:tab pos="902335"/>
              </a:tabLst>
            </a:pPr>
            <a:r>
              <a:rPr sz="2800" b="1">
                <a:solidFill>
                  <a:srgbClr val="FFFFFF"/>
                </a:solidFill>
                <a:latin typeface="Microsoft JhengHei"/>
                <a:cs typeface="Microsoft JhengHei"/>
              </a:rPr>
              <a:t>《合同法》第</a:t>
            </a:r>
            <a:r>
              <a:rPr sz="2800" b="1" spc="-285">
                <a:solidFill>
                  <a:srgbClr val="FFFFFF"/>
                </a:solidFill>
                <a:latin typeface="Microsoft JhengHei"/>
                <a:cs typeface="Microsoft JhengHei"/>
              </a:rPr>
              <a:t>40</a:t>
            </a:r>
            <a:r>
              <a:rPr sz="2800" b="1" spc="-5">
                <a:solidFill>
                  <a:srgbClr val="FFFFFF"/>
                </a:solidFill>
                <a:latin typeface="Microsoft JhengHei"/>
                <a:cs typeface="Microsoft JhengHei"/>
              </a:rPr>
              <a:t>条规定：“格式条款具有本法第五十二条和第五十三条规定情形的，或者提供格式条款一方免除其责任、加重对方责任、排除对方主要权利的，</a:t>
            </a:r>
            <a:r>
              <a:rPr sz="2800" b="1" spc="-10">
                <a:solidFill>
                  <a:srgbClr val="FFFFFF"/>
                </a:solidFill>
                <a:latin typeface="Microsoft JhengHei"/>
                <a:cs typeface="Microsoft JhengHei"/>
              </a:rPr>
              <a:t>该条款无效。”</a:t>
            </a:r>
            <a:endParaRPr sz="2800">
              <a:latin typeface="Microsoft JhengHei"/>
              <a:cs typeface="Microsoft JhengHei"/>
            </a:endParaRPr>
          </a:p>
          <a:p>
            <a:pPr marL="354965" marR="18415" indent="-342900">
              <a:lnSpc>
                <a:spcPct val="100000"/>
              </a:lnSpc>
              <a:spcBef>
                <a:spcPts val="675"/>
              </a:spcBef>
              <a:buSzPct val="96428"/>
              <a:buAutoNum type="arabicPlain"/>
              <a:tabLst>
                <a:tab pos="902335"/>
              </a:tabLst>
            </a:pPr>
            <a:r>
              <a:rPr sz="2800" b="1">
                <a:solidFill>
                  <a:srgbClr val="FFFFFF"/>
                </a:solidFill>
                <a:latin typeface="Microsoft JhengHei"/>
                <a:cs typeface="Microsoft JhengHei"/>
              </a:rPr>
              <a:t>《合同法》第</a:t>
            </a:r>
            <a:r>
              <a:rPr sz="2800" b="1" spc="-285">
                <a:solidFill>
                  <a:srgbClr val="FFFFFF"/>
                </a:solidFill>
                <a:latin typeface="Microsoft JhengHei"/>
                <a:cs typeface="Microsoft JhengHei"/>
              </a:rPr>
              <a:t>41</a:t>
            </a:r>
            <a:r>
              <a:rPr sz="2800" b="1" spc="-5">
                <a:solidFill>
                  <a:srgbClr val="FFFFFF"/>
                </a:solidFill>
                <a:latin typeface="Microsoft JhengHei"/>
                <a:cs typeface="Microsoft JhengHei"/>
              </a:rPr>
              <a:t>条规定：“对格式条款的理解发生争议的，应当按照通常理解予以解释。对格式条款有两种以上解释的，应当作出不利于提供格式条款一方的解释。格式条款和非格式条款不一致的，应当采用非格式</a:t>
            </a:r>
            <a:endParaRPr sz="2800">
              <a:latin typeface="Microsoft JhengHei"/>
              <a:cs typeface="Microsoft JhengHei"/>
            </a:endParaRPr>
          </a:p>
        </p:txBody>
      </p:sp>
      <p:grpSp>
        <p:nvGrpSpPr>
          <p:cNvPr id="4" name="object 4"/>
          <p:cNvGrpSpPr/>
          <p:nvPr/>
        </p:nvGrpSpPr>
        <p:grpSpPr>
          <a:xfrm>
            <a:off x="6777037" y="6396037"/>
            <a:ext cx="619125" cy="314325"/>
            <a:chOff x="6777037" y="6396037"/>
            <a:chExt cx="619125" cy="314325"/>
          </a:xfrm>
        </p:grpSpPr>
        <p:sp>
          <p:nvSpPr>
            <p:cNvPr id="5" name="object 5"/>
            <p:cNvSpPr/>
            <p:nvPr/>
          </p:nvSpPr>
          <p:spPr>
            <a:xfrm>
              <a:off x="6781800" y="6400800"/>
              <a:ext cx="609600" cy="304800"/>
            </a:xfrm>
            <a:custGeom>
              <a:rect l="l" t="t" r="r" b="b"/>
              <a:pathLst>
                <a:path w="609600" h="304800">
                  <a:moveTo>
                    <a:pt x="609600" y="304800"/>
                  </a:moveTo>
                  <a:lnTo>
                    <a:pt x="0" y="304800"/>
                  </a:lnTo>
                  <a:lnTo>
                    <a:pt x="0" y="0"/>
                  </a:lnTo>
                  <a:lnTo>
                    <a:pt x="609600" y="0"/>
                  </a:lnTo>
                  <a:lnTo>
                    <a:pt x="609600" y="38100"/>
                  </a:lnTo>
                  <a:lnTo>
                    <a:pt x="419100" y="38100"/>
                  </a:lnTo>
                  <a:lnTo>
                    <a:pt x="190500" y="152400"/>
                  </a:lnTo>
                  <a:lnTo>
                    <a:pt x="419100" y="266700"/>
                  </a:lnTo>
                  <a:lnTo>
                    <a:pt x="609600" y="266700"/>
                  </a:lnTo>
                  <a:lnTo>
                    <a:pt x="609600" y="304800"/>
                  </a:lnTo>
                  <a:close/>
                </a:path>
                <a:path w="609600" h="304800">
                  <a:moveTo>
                    <a:pt x="609600" y="266700"/>
                  </a:moveTo>
                  <a:lnTo>
                    <a:pt x="419100" y="266700"/>
                  </a:lnTo>
                  <a:lnTo>
                    <a:pt x="419100" y="38100"/>
                  </a:lnTo>
                  <a:lnTo>
                    <a:pt x="609600" y="38100"/>
                  </a:lnTo>
                  <a:lnTo>
                    <a:pt x="609600" y="266700"/>
                  </a:lnTo>
                  <a:close/>
                </a:path>
              </a:pathLst>
            </a:custGeom>
            <a:solidFill>
              <a:srgbClr val="66FFFF"/>
            </a:solidFill>
          </p:spPr>
          <p:txBody>
            <a:bodyPr wrap="square" lIns="0" tIns="0" rIns="0" bIns="0" rtlCol="0"/>
            <a:lstStyle/>
            <a:p/>
          </p:txBody>
        </p:sp>
        <p:pic>
          <p:nvPicPr>
            <p:cNvPr id="6" name="object 6"/>
            <p:cNvPicPr/>
            <p:nvPr/>
          </p:nvPicPr>
          <p:blipFill>
            <a:blip r:embed="rId2"/>
            <a:stretch>
              <a:fillRect/>
            </a:stretch>
          </p:blipFill>
          <p:spPr>
            <a:xfrm>
              <a:off x="6967537" y="6434137"/>
              <a:ext cx="238125" cy="238125"/>
            </a:xfrm>
            <a:prstGeom prst="rect">
              <a:avLst/>
            </a:prstGeom>
          </p:spPr>
        </p:pic>
        <p:sp>
          <p:nvSpPr>
            <p:cNvPr id="7" name="object 7"/>
            <p:cNvSpPr/>
            <p:nvPr/>
          </p:nvSpPr>
          <p:spPr>
            <a:xfrm>
              <a:off x="6781800" y="6400800"/>
              <a:ext cx="609600" cy="304800"/>
            </a:xfrm>
            <a:custGeom>
              <a:rect l="l" t="t" r="r" b="b"/>
              <a:pathLst>
                <a:path w="609600" h="304800">
                  <a:moveTo>
                    <a:pt x="0" y="0"/>
                  </a:moveTo>
                  <a:lnTo>
                    <a:pt x="609600" y="0"/>
                  </a:lnTo>
                  <a:lnTo>
                    <a:pt x="609600" y="304800"/>
                  </a:lnTo>
                  <a:lnTo>
                    <a:pt x="0" y="304800"/>
                  </a:lnTo>
                  <a:lnTo>
                    <a:pt x="0" y="0"/>
                  </a:lnTo>
                  <a:close/>
                </a:path>
              </a:pathLst>
            </a:custGeom>
            <a:ln w="9525">
              <a:solidFill>
                <a:srgbClr val="FFFFFF"/>
              </a:solidFill>
            </a:ln>
          </p:spPr>
          <p:txBody>
            <a:bodyPr wrap="square" lIns="0" tIns="0" rIns="0" bIns="0" rtlCol="0"/>
            <a:lstStyle/>
            <a:p/>
          </p:txBody>
        </p:sp>
      </p:grpSp>
      <p:sp>
        <p:nvSpPr>
          <p:cNvPr id="8" name="object 8"/>
          <p:cNvSpPr/>
          <p:nvPr/>
        </p:nvSpPr>
        <p:spPr>
          <a:xfrm>
            <a:off x="3124200" y="6400800"/>
            <a:ext cx="990600" cy="457200"/>
          </a:xfrm>
          <a:custGeom>
            <a:rect l="l" t="t" r="r" b="b"/>
            <a:pathLst>
              <a:path w="990600" h="457200">
                <a:moveTo>
                  <a:pt x="990600" y="457200"/>
                </a:moveTo>
                <a:lnTo>
                  <a:pt x="459161" y="315700"/>
                </a:lnTo>
                <a:lnTo>
                  <a:pt x="560514" y="296057"/>
                </a:lnTo>
                <a:lnTo>
                  <a:pt x="230314" y="205422"/>
                </a:lnTo>
                <a:lnTo>
                  <a:pt x="348636" y="177418"/>
                </a:lnTo>
                <a:lnTo>
                  <a:pt x="0" y="82338"/>
                </a:lnTo>
                <a:lnTo>
                  <a:pt x="388535" y="0"/>
                </a:lnTo>
                <a:lnTo>
                  <a:pt x="589773" y="128693"/>
                </a:lnTo>
                <a:lnTo>
                  <a:pt x="506765" y="143869"/>
                </a:lnTo>
                <a:lnTo>
                  <a:pt x="760239" y="254148"/>
                </a:lnTo>
                <a:lnTo>
                  <a:pt x="677231" y="272563"/>
                </a:lnTo>
                <a:lnTo>
                  <a:pt x="990600" y="457200"/>
                </a:lnTo>
                <a:close/>
              </a:path>
            </a:pathLst>
          </a:custGeom>
          <a:solidFill>
            <a:srgbClr val="FFFFFF"/>
          </a:solidFill>
        </p:spPr>
        <p:txBody>
          <a:bodyPr wrap="square" lIns="0" tIns="0" rIns="0" bIns="0" rtlCol="0"/>
          <a:lstStyle/>
          <a:p/>
        </p:txBody>
      </p:sp>
      <p:sp>
        <p:nvSpPr>
          <p:cNvPr id="9" name="object 9"/>
          <p:cNvSpPr txBox="1"/>
          <p:nvPr/>
        </p:nvSpPr>
        <p:spPr>
          <a:xfrm>
            <a:off x="396240" y="6331270"/>
            <a:ext cx="1365250" cy="452120"/>
          </a:xfrm>
          <a:prstGeom prst="rect">
            <a:avLst/>
          </a:prstGeom>
        </p:spPr>
        <p:txBody>
          <a:bodyPr vert="horz" wrap="square" lIns="0" tIns="12700" rIns="0" bIns="0" rtlCol="0">
            <a:spAutoFit/>
          </a:bodyPr>
          <a:lstStyle/>
          <a:p>
            <a:pPr marL="38100">
              <a:lnSpc>
                <a:spcPct val="100000"/>
              </a:lnSpc>
              <a:spcBef>
                <a:spcPts val="100"/>
              </a:spcBef>
            </a:pPr>
            <a:r>
              <a:rPr sz="4200" b="1" spc="-825" baseline="5952">
                <a:solidFill>
                  <a:srgbClr val="FFFFFF"/>
                </a:solidFill>
                <a:latin typeface="Microsoft JhengHei"/>
                <a:cs typeface="Microsoft JhengHei"/>
              </a:rPr>
              <a:t>条款</a:t>
            </a:r>
            <a:r>
              <a:rPr sz="1400" spc="-225">
                <a:solidFill>
                  <a:srgbClr val="FFFFFF"/>
                </a:solidFill>
                <a:latin typeface="Tahoma"/>
                <a:cs typeface="Tahoma"/>
              </a:rPr>
              <a:t>20</a:t>
            </a:r>
            <a:r>
              <a:rPr sz="4200" b="1" spc="-3562" baseline="5952">
                <a:solidFill>
                  <a:srgbClr val="FFFFFF"/>
                </a:solidFill>
                <a:latin typeface="Microsoft JhengHei"/>
                <a:cs typeface="Microsoft JhengHei"/>
              </a:rPr>
              <a:t>。</a:t>
            </a:r>
            <a:r>
              <a:rPr sz="1400" spc="-15">
                <a:solidFill>
                  <a:srgbClr val="FFFFFF"/>
                </a:solidFill>
                <a:latin typeface="Tahoma"/>
                <a:cs typeface="Tahoma"/>
              </a:rPr>
              <a:t>23/</a:t>
            </a:r>
            <a:r>
              <a:rPr sz="1400" spc="-465">
                <a:solidFill>
                  <a:srgbClr val="FFFFFF"/>
                </a:solidFill>
                <a:latin typeface="Tahoma"/>
                <a:cs typeface="Tahoma"/>
              </a:rPr>
              <a:t>3</a:t>
            </a:r>
            <a:r>
              <a:rPr sz="4200" b="1" spc="-3547" baseline="5952">
                <a:solidFill>
                  <a:srgbClr val="FFFFFF"/>
                </a:solidFill>
                <a:latin typeface="Microsoft JhengHei"/>
                <a:cs typeface="Microsoft JhengHei"/>
              </a:rPr>
              <a:t>”</a:t>
            </a:r>
            <a:r>
              <a:rPr sz="1400" spc="-15">
                <a:solidFill>
                  <a:srgbClr val="FFFFFF"/>
                </a:solidFill>
                <a:latin typeface="Tahoma"/>
                <a:cs typeface="Tahoma"/>
              </a:rPr>
              <a:t>/8</a:t>
            </a:r>
            <a:endParaRPr sz="1400">
              <a:latin typeface="Tahoma"/>
              <a:cs typeface="Tahoma"/>
            </a:endParaRPr>
          </a:p>
        </p:txBody>
      </p:sp>
      <p:sp>
        <p:nvSpPr>
          <p:cNvPr id="10" name="object 10"/>
          <p:cNvSpPr txBox="1"/>
          <p:nvPr/>
        </p:nvSpPr>
        <p:spPr>
          <a:xfrm>
            <a:off x="4165600" y="6515575"/>
            <a:ext cx="4442460" cy="238760"/>
          </a:xfrm>
          <a:prstGeom prst="rect">
            <a:avLst/>
          </a:prstGeom>
        </p:spPr>
        <p:txBody>
          <a:bodyPr vert="horz" wrap="square" lIns="0" tIns="12700" rIns="0" bIns="0" rtlCol="0">
            <a:spAutoFit/>
          </a:bodyPr>
          <a:lstStyle/>
          <a:p>
            <a:pPr marL="12700">
              <a:lnSpc>
                <a:spcPct val="100000"/>
              </a:lnSpc>
              <a:spcBef>
                <a:spcPts val="100"/>
              </a:spcBef>
              <a:tabLst>
                <a:tab pos="4235450"/>
              </a:tabLst>
            </a:pPr>
            <a:r>
              <a:rPr sz="1400">
                <a:solidFill>
                  <a:srgbClr val="FFFFFF"/>
                </a:solidFill>
                <a:latin typeface="宋体"/>
                <a:cs typeface="宋体"/>
              </a:rPr>
              <a:t>管理学院范小</a:t>
            </a:r>
            <a:r>
              <a:rPr sz="1400" spc="-50">
                <a:solidFill>
                  <a:srgbClr val="FFFFFF"/>
                </a:solidFill>
                <a:latin typeface="宋体"/>
                <a:cs typeface="宋体"/>
              </a:rPr>
              <a:t>华</a:t>
            </a:r>
            <a:r>
              <a:rPr sz="1400">
                <a:solidFill>
                  <a:srgbClr val="FFFFFF"/>
                </a:solidFill>
                <a:latin typeface="宋体"/>
                <a:cs typeface="宋体"/>
              </a:rPr>
              <a:t>	</a:t>
            </a:r>
            <a:r>
              <a:rPr sz="2100" spc="-37" baseline="1984">
                <a:solidFill>
                  <a:srgbClr val="FFFFFF"/>
                </a:solidFill>
                <a:latin typeface="Tahoma"/>
                <a:cs typeface="Tahoma"/>
              </a:rPr>
              <a:t>19</a:t>
            </a:r>
            <a:endParaRPr sz="2100" baseline="1984">
              <a:latin typeface="Tahoma"/>
              <a:cs typeface="Tahom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241800" y="668972"/>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solidFill>
                  <a:srgbClr val="FFFFFF"/>
                </a:solidFill>
                <a:latin typeface="Microsoft JhengHei"/>
                <a:cs typeface="Microsoft JhengHei"/>
              </a:rPr>
              <a:t>要约</a:t>
            </a:r>
            <a:endParaRPr sz="2800">
              <a:latin typeface="Microsoft JhengHei"/>
              <a:cs typeface="Microsoft JhengHei"/>
            </a:endParaRPr>
          </a:p>
        </p:txBody>
      </p:sp>
      <p:sp>
        <p:nvSpPr>
          <p:cNvPr id="3" name="object 3"/>
          <p:cNvSpPr txBox="1">
            <a:spLocks noGrp="1"/>
          </p:cNvSpPr>
          <p:nvPr>
            <p:ph type="title"/>
          </p:nvPr>
        </p:nvSpPr>
        <p:spPr>
          <a:xfrm>
            <a:off x="688340" y="1460775"/>
            <a:ext cx="5283200" cy="574040"/>
          </a:xfrm>
          <a:prstGeom prst="rect">
            <a:avLst/>
          </a:prstGeom>
        </p:spPr>
        <p:txBody>
          <a:bodyPr vert="horz" wrap="square" lIns="0" tIns="12700" rIns="0" bIns="0" rtlCol="0">
            <a:spAutoFit/>
          </a:bodyPr>
          <a:lstStyle/>
          <a:p>
            <a:pPr marL="12700">
              <a:lnSpc>
                <a:spcPct val="100000"/>
              </a:lnSpc>
              <a:spcBef>
                <a:spcPts val="100"/>
              </a:spcBef>
            </a:pPr>
            <a:r>
              <a:rPr spc="-190"/>
              <a:t>1</a:t>
            </a:r>
            <a:r>
              <a:rPr spc="-35"/>
              <a:t>．要约的定义和构成要件</a:t>
            </a:r>
          </a:p>
        </p:txBody>
      </p:sp>
      <p:grpSp>
        <p:nvGrpSpPr>
          <p:cNvPr id="4" name="object 4"/>
          <p:cNvGrpSpPr/>
          <p:nvPr/>
        </p:nvGrpSpPr>
        <p:grpSpPr>
          <a:xfrm>
            <a:off x="5862637" y="5710237"/>
            <a:ext cx="771525" cy="466725"/>
            <a:chOff x="5862637" y="5710237"/>
            <a:chExt cx="771525" cy="466725"/>
          </a:xfrm>
        </p:grpSpPr>
        <p:sp>
          <p:nvSpPr>
            <p:cNvPr id="5" name="object 5"/>
            <p:cNvSpPr/>
            <p:nvPr/>
          </p:nvSpPr>
          <p:spPr>
            <a:xfrm>
              <a:off x="5867400" y="5715000"/>
              <a:ext cx="762000" cy="457200"/>
            </a:xfrm>
            <a:custGeom>
              <a:rect l="l" t="t" r="r" b="b"/>
              <a:pathLst>
                <a:path w="762000" h="457200">
                  <a:moveTo>
                    <a:pt x="762000" y="457200"/>
                  </a:moveTo>
                  <a:lnTo>
                    <a:pt x="0" y="457200"/>
                  </a:lnTo>
                  <a:lnTo>
                    <a:pt x="0" y="0"/>
                  </a:lnTo>
                  <a:lnTo>
                    <a:pt x="762000" y="0"/>
                  </a:lnTo>
                  <a:lnTo>
                    <a:pt x="762000" y="57150"/>
                  </a:lnTo>
                  <a:lnTo>
                    <a:pt x="552450" y="57150"/>
                  </a:lnTo>
                  <a:lnTo>
                    <a:pt x="209550" y="228600"/>
                  </a:lnTo>
                  <a:lnTo>
                    <a:pt x="552450" y="400050"/>
                  </a:lnTo>
                  <a:lnTo>
                    <a:pt x="762000" y="400050"/>
                  </a:lnTo>
                  <a:lnTo>
                    <a:pt x="762000" y="457200"/>
                  </a:lnTo>
                  <a:close/>
                </a:path>
                <a:path w="762000" h="457200">
                  <a:moveTo>
                    <a:pt x="762000" y="400050"/>
                  </a:moveTo>
                  <a:lnTo>
                    <a:pt x="552450" y="400050"/>
                  </a:lnTo>
                  <a:lnTo>
                    <a:pt x="552450" y="57150"/>
                  </a:lnTo>
                  <a:lnTo>
                    <a:pt x="762000" y="57150"/>
                  </a:lnTo>
                  <a:lnTo>
                    <a:pt x="762000" y="400050"/>
                  </a:lnTo>
                  <a:close/>
                </a:path>
              </a:pathLst>
            </a:custGeom>
            <a:solidFill>
              <a:srgbClr val="66FFFF"/>
            </a:solidFill>
          </p:spPr>
          <p:txBody>
            <a:bodyPr wrap="square" lIns="0" tIns="0" rIns="0" bIns="0" rtlCol="0"/>
            <a:lstStyle/>
            <a:p/>
          </p:txBody>
        </p:sp>
        <p:sp>
          <p:nvSpPr>
            <p:cNvPr id="6" name="object 6"/>
            <p:cNvSpPr/>
            <p:nvPr/>
          </p:nvSpPr>
          <p:spPr>
            <a:xfrm>
              <a:off x="6076950" y="5772150"/>
              <a:ext cx="342900" cy="342900"/>
            </a:xfrm>
            <a:custGeom>
              <a:rect l="l" t="t" r="r" b="b"/>
              <a:pathLst>
                <a:path w="342900" h="342900">
                  <a:moveTo>
                    <a:pt x="342900" y="342900"/>
                  </a:moveTo>
                  <a:lnTo>
                    <a:pt x="0" y="171450"/>
                  </a:lnTo>
                  <a:lnTo>
                    <a:pt x="342900" y="0"/>
                  </a:lnTo>
                  <a:lnTo>
                    <a:pt x="342900" y="342900"/>
                  </a:lnTo>
                  <a:close/>
                </a:path>
              </a:pathLst>
            </a:custGeom>
            <a:solidFill>
              <a:srgbClr val="3D9999"/>
            </a:solidFill>
          </p:spPr>
          <p:txBody>
            <a:bodyPr wrap="square" lIns="0" tIns="0" rIns="0" bIns="0" rtlCol="0"/>
            <a:lstStyle/>
            <a:p/>
          </p:txBody>
        </p:sp>
        <p:sp>
          <p:nvSpPr>
            <p:cNvPr id="7" name="object 7"/>
            <p:cNvSpPr/>
            <p:nvPr/>
          </p:nvSpPr>
          <p:spPr>
            <a:xfrm>
              <a:off x="5867400" y="5715000"/>
              <a:ext cx="762000" cy="457200"/>
            </a:xfrm>
            <a:custGeom>
              <a:rect l="l" t="t" r="r" b="b"/>
              <a:pathLst>
                <a:path w="762000" h="457200">
                  <a:moveTo>
                    <a:pt x="209550" y="228600"/>
                  </a:moveTo>
                  <a:lnTo>
                    <a:pt x="552450" y="57150"/>
                  </a:lnTo>
                  <a:lnTo>
                    <a:pt x="552450" y="400050"/>
                  </a:lnTo>
                  <a:lnTo>
                    <a:pt x="209550" y="228600"/>
                  </a:lnTo>
                  <a:close/>
                </a:path>
                <a:path w="762000" h="457200">
                  <a:moveTo>
                    <a:pt x="0" y="0"/>
                  </a:moveTo>
                  <a:lnTo>
                    <a:pt x="762000" y="0"/>
                  </a:lnTo>
                  <a:lnTo>
                    <a:pt x="762000" y="457200"/>
                  </a:lnTo>
                  <a:lnTo>
                    <a:pt x="0" y="457200"/>
                  </a:lnTo>
                  <a:lnTo>
                    <a:pt x="0" y="0"/>
                  </a:lnTo>
                  <a:close/>
                </a:path>
              </a:pathLst>
            </a:custGeom>
            <a:ln w="9525">
              <a:solidFill>
                <a:srgbClr val="FFFFFF"/>
              </a:solidFill>
            </a:ln>
          </p:spPr>
          <p:txBody>
            <a:bodyPr wrap="square" lIns="0" tIns="0" rIns="0" bIns="0" rtlCol="0"/>
            <a:lstStyle/>
            <a:p/>
          </p:txBody>
        </p:sp>
      </p:grpSp>
      <p:sp>
        <p:nvSpPr>
          <p:cNvPr id="8" name="object 8"/>
          <p:cNvSpPr/>
          <p:nvPr/>
        </p:nvSpPr>
        <p:spPr>
          <a:xfrm>
            <a:off x="6248400" y="1600200"/>
            <a:ext cx="1219200" cy="609600"/>
          </a:xfrm>
          <a:custGeom>
            <a:rect l="l" t="t" r="r" b="b"/>
            <a:pathLst>
              <a:path w="1219200" h="609600">
                <a:moveTo>
                  <a:pt x="1219200" y="609600"/>
                </a:moveTo>
                <a:lnTo>
                  <a:pt x="565122" y="420934"/>
                </a:lnTo>
                <a:lnTo>
                  <a:pt x="689864" y="394744"/>
                </a:lnTo>
                <a:lnTo>
                  <a:pt x="283464" y="273896"/>
                </a:lnTo>
                <a:lnTo>
                  <a:pt x="429090" y="236558"/>
                </a:lnTo>
                <a:lnTo>
                  <a:pt x="0" y="109784"/>
                </a:lnTo>
                <a:lnTo>
                  <a:pt x="478197" y="0"/>
                </a:lnTo>
                <a:lnTo>
                  <a:pt x="725875" y="171591"/>
                </a:lnTo>
                <a:lnTo>
                  <a:pt x="623710" y="191826"/>
                </a:lnTo>
                <a:lnTo>
                  <a:pt x="935679" y="338864"/>
                </a:lnTo>
                <a:lnTo>
                  <a:pt x="833515" y="363417"/>
                </a:lnTo>
                <a:lnTo>
                  <a:pt x="1219200" y="609600"/>
                </a:lnTo>
                <a:close/>
              </a:path>
            </a:pathLst>
          </a:custGeom>
          <a:solidFill>
            <a:srgbClr val="FFFFFF"/>
          </a:solidFill>
        </p:spPr>
        <p:txBody>
          <a:bodyPr wrap="square" lIns="0" tIns="0" rIns="0" bIns="0" rtlCol="0"/>
          <a:lstStyle/>
          <a:p/>
        </p:txBody>
      </p:sp>
      <p:sp>
        <p:nvSpPr>
          <p:cNvPr id="9" name="object 9"/>
          <p:cNvSpPr txBox="1"/>
          <p:nvPr/>
        </p:nvSpPr>
        <p:spPr>
          <a:xfrm>
            <a:off x="684339" y="2029947"/>
            <a:ext cx="5287645" cy="3386454"/>
          </a:xfrm>
          <a:prstGeom prst="rect">
            <a:avLst/>
          </a:prstGeom>
        </p:spPr>
        <p:txBody>
          <a:bodyPr vert="horz" wrap="square" lIns="0" tIns="156845" rIns="0" bIns="0" rtlCol="0">
            <a:spAutoFit/>
          </a:bodyPr>
          <a:lstStyle/>
          <a:p>
            <a:pPr marL="702945" indent="-687070">
              <a:lnSpc>
                <a:spcPct val="100000"/>
              </a:lnSpc>
              <a:spcBef>
                <a:spcPts val="1235"/>
              </a:spcBef>
              <a:buSzPct val="97222"/>
              <a:buAutoNum type="arabicPeriod" startAt="2"/>
              <a:tabLst>
                <a:tab pos="703580"/>
              </a:tabLst>
            </a:pPr>
            <a:r>
              <a:rPr sz="3600" b="1" spc="-5">
                <a:solidFill>
                  <a:srgbClr val="FFFFFF"/>
                </a:solidFill>
                <a:latin typeface="Microsoft JhengHei"/>
                <a:cs typeface="Microsoft JhengHei"/>
              </a:rPr>
              <a:t>要约与要约邀请的区别</a:t>
            </a:r>
            <a:endParaRPr sz="3600">
              <a:latin typeface="Microsoft JhengHei"/>
              <a:cs typeface="Microsoft JhengHei"/>
            </a:endParaRPr>
          </a:p>
          <a:p>
            <a:pPr marL="699135" indent="-686435">
              <a:lnSpc>
                <a:spcPct val="100000"/>
              </a:lnSpc>
              <a:spcBef>
                <a:spcPts val="1130"/>
              </a:spcBef>
              <a:buSzPct val="97222"/>
              <a:buAutoNum type="arabicPeriod" startAt="2"/>
              <a:tabLst>
                <a:tab pos="699135"/>
              </a:tabLst>
            </a:pPr>
            <a:r>
              <a:rPr sz="3600" b="1" spc="-10">
                <a:solidFill>
                  <a:srgbClr val="FFFFFF"/>
                </a:solidFill>
                <a:latin typeface="Microsoft JhengHei"/>
                <a:cs typeface="Microsoft JhengHei"/>
              </a:rPr>
              <a:t>要约的效力</a:t>
            </a:r>
            <a:endParaRPr sz="3600">
              <a:latin typeface="Microsoft JhengHei"/>
              <a:cs typeface="Microsoft JhengHei"/>
            </a:endParaRPr>
          </a:p>
          <a:p>
            <a:pPr marL="699135" indent="-686435">
              <a:lnSpc>
                <a:spcPct val="100000"/>
              </a:lnSpc>
              <a:spcBef>
                <a:spcPts val="865"/>
              </a:spcBef>
              <a:buSzPct val="97222"/>
              <a:buAutoNum type="arabicPeriod" startAt="2"/>
              <a:tabLst>
                <a:tab pos="699135"/>
              </a:tabLst>
            </a:pPr>
            <a:r>
              <a:rPr sz="3600" b="1" spc="-10">
                <a:solidFill>
                  <a:srgbClr val="FFFFFF"/>
                </a:solidFill>
                <a:latin typeface="Microsoft JhengHei"/>
                <a:cs typeface="Microsoft JhengHei"/>
              </a:rPr>
              <a:t>要约的撤回</a:t>
            </a:r>
            <a:endParaRPr sz="3600">
              <a:latin typeface="Microsoft JhengHei"/>
              <a:cs typeface="Microsoft JhengHei"/>
            </a:endParaRPr>
          </a:p>
          <a:p>
            <a:pPr marL="699135" indent="-686435">
              <a:lnSpc>
                <a:spcPct val="100000"/>
              </a:lnSpc>
              <a:spcBef>
                <a:spcPts val="865"/>
              </a:spcBef>
              <a:buSzPct val="97222"/>
              <a:buAutoNum type="arabicPeriod" startAt="2"/>
              <a:tabLst>
                <a:tab pos="699135"/>
              </a:tabLst>
            </a:pPr>
            <a:r>
              <a:rPr sz="3600" b="1" spc="-10">
                <a:solidFill>
                  <a:srgbClr val="FFFFFF"/>
                </a:solidFill>
                <a:latin typeface="Microsoft JhengHei"/>
                <a:cs typeface="Microsoft JhengHei"/>
              </a:rPr>
              <a:t>要约的撤销</a:t>
            </a:r>
            <a:endParaRPr sz="3600">
              <a:latin typeface="Microsoft JhengHei"/>
              <a:cs typeface="Microsoft JhengHei"/>
            </a:endParaRPr>
          </a:p>
          <a:p>
            <a:pPr marL="699135" indent="-686435">
              <a:lnSpc>
                <a:spcPct val="100000"/>
              </a:lnSpc>
              <a:spcBef>
                <a:spcPts val="865"/>
              </a:spcBef>
              <a:buSzPct val="97222"/>
              <a:buAutoNum type="arabicPeriod" startAt="2"/>
              <a:tabLst>
                <a:tab pos="699135"/>
              </a:tabLst>
            </a:pPr>
            <a:r>
              <a:rPr sz="3600" b="1" spc="-10">
                <a:solidFill>
                  <a:srgbClr val="FFFFFF"/>
                </a:solidFill>
                <a:latin typeface="Microsoft JhengHei"/>
                <a:cs typeface="Microsoft JhengHei"/>
              </a:rPr>
              <a:t>要约的失效</a:t>
            </a:r>
            <a:endParaRPr sz="3600">
              <a:latin typeface="Microsoft JhengHei"/>
              <a:cs typeface="Microsoft JhengHei"/>
            </a:endParaRPr>
          </a:p>
        </p:txBody>
      </p:sp>
      <p:sp>
        <p:nvSpPr>
          <p:cNvPr id="10" name="object 10"/>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11" name="object 11"/>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20</a:t>
            </a:fld>
          </a:p>
        </p:txBody>
      </p:sp>
      <p:sp>
        <p:nvSpPr>
          <p:cNvPr id="12" name="object 12"/>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644900" y="244475"/>
            <a:ext cx="1854200" cy="1122680"/>
          </a:xfrm>
          <a:prstGeom prst="rect">
            <a:avLst/>
          </a:prstGeom>
        </p:spPr>
        <p:txBody>
          <a:bodyPr vert="horz" wrap="square" lIns="0" tIns="12700" rIns="0" bIns="0" rtlCol="0">
            <a:spAutoFit/>
          </a:bodyPr>
          <a:lstStyle/>
          <a:p>
            <a:pPr marL="12700">
              <a:lnSpc>
                <a:spcPct val="100000"/>
              </a:lnSpc>
              <a:spcBef>
                <a:spcPts val="100"/>
              </a:spcBef>
            </a:pPr>
            <a:r>
              <a:rPr sz="7200" spc="-25"/>
              <a:t>承诺</a:t>
            </a:r>
            <a:endParaRPr sz="7200"/>
          </a:p>
        </p:txBody>
      </p:sp>
      <p:sp>
        <p:nvSpPr>
          <p:cNvPr id="3" name="object 3"/>
          <p:cNvSpPr txBox="1"/>
          <p:nvPr/>
        </p:nvSpPr>
        <p:spPr>
          <a:xfrm>
            <a:off x="1069340" y="1422094"/>
            <a:ext cx="5867400" cy="4292600"/>
          </a:xfrm>
          <a:prstGeom prst="rect">
            <a:avLst/>
          </a:prstGeom>
        </p:spPr>
        <p:txBody>
          <a:bodyPr vert="horz" wrap="square" lIns="0" tIns="256540" rIns="0" bIns="0" rtlCol="0">
            <a:spAutoFit/>
          </a:bodyPr>
          <a:lstStyle/>
          <a:p>
            <a:pPr marL="775335" indent="-762635">
              <a:lnSpc>
                <a:spcPct val="100000"/>
              </a:lnSpc>
              <a:spcBef>
                <a:spcPts val="2020"/>
              </a:spcBef>
              <a:buSzPct val="97500"/>
              <a:buAutoNum type="arabicPeriod"/>
              <a:tabLst>
                <a:tab pos="775335"/>
              </a:tabLst>
            </a:pPr>
            <a:r>
              <a:rPr sz="4000" b="1" spc="-5">
                <a:solidFill>
                  <a:srgbClr val="FFFFFF"/>
                </a:solidFill>
                <a:latin typeface="Microsoft JhengHei"/>
                <a:cs typeface="Microsoft JhengHei"/>
              </a:rPr>
              <a:t>承诺的概念和构成要件</a:t>
            </a:r>
            <a:endParaRPr sz="4000">
              <a:latin typeface="Microsoft JhengHei"/>
              <a:cs typeface="Microsoft JhengHei"/>
            </a:endParaRPr>
          </a:p>
          <a:p>
            <a:pPr marL="775335" indent="-762635">
              <a:lnSpc>
                <a:spcPct val="100000"/>
              </a:lnSpc>
              <a:spcBef>
                <a:spcPts val="1920"/>
              </a:spcBef>
              <a:buSzPct val="97500"/>
              <a:buAutoNum type="arabicPeriod"/>
              <a:tabLst>
                <a:tab pos="775335"/>
              </a:tabLst>
            </a:pPr>
            <a:r>
              <a:rPr sz="4000" b="1" spc="-10">
                <a:solidFill>
                  <a:srgbClr val="FFFFFF"/>
                </a:solidFill>
                <a:latin typeface="Microsoft JhengHei"/>
                <a:cs typeface="Microsoft JhengHei"/>
              </a:rPr>
              <a:t>承诺的方式</a:t>
            </a:r>
            <a:endParaRPr sz="4000">
              <a:latin typeface="Microsoft JhengHei"/>
              <a:cs typeface="Microsoft JhengHei"/>
            </a:endParaRPr>
          </a:p>
          <a:p>
            <a:pPr marL="775335" indent="-762635">
              <a:lnSpc>
                <a:spcPct val="100000"/>
              </a:lnSpc>
              <a:spcBef>
                <a:spcPts val="1920"/>
              </a:spcBef>
              <a:buSzPct val="97500"/>
              <a:buAutoNum type="arabicPeriod"/>
              <a:tabLst>
                <a:tab pos="775335"/>
              </a:tabLst>
            </a:pPr>
            <a:r>
              <a:rPr sz="4000" b="1" spc="-10">
                <a:solidFill>
                  <a:srgbClr val="FFFFFF"/>
                </a:solidFill>
                <a:latin typeface="Microsoft JhengHei"/>
                <a:cs typeface="Microsoft JhengHei"/>
              </a:rPr>
              <a:t>承诺的生效</a:t>
            </a:r>
            <a:endParaRPr sz="4000">
              <a:latin typeface="Microsoft JhengHei"/>
              <a:cs typeface="Microsoft JhengHei"/>
            </a:endParaRPr>
          </a:p>
          <a:p>
            <a:pPr marL="775335" indent="-762635">
              <a:lnSpc>
                <a:spcPct val="100000"/>
              </a:lnSpc>
              <a:spcBef>
                <a:spcPts val="1920"/>
              </a:spcBef>
              <a:buSzPct val="97500"/>
              <a:buAutoNum type="arabicPeriod"/>
              <a:tabLst>
                <a:tab pos="775335"/>
              </a:tabLst>
            </a:pPr>
            <a:r>
              <a:rPr sz="4000" b="1" spc="-10">
                <a:solidFill>
                  <a:srgbClr val="FFFFFF"/>
                </a:solidFill>
                <a:latin typeface="Microsoft JhengHei"/>
                <a:cs typeface="Microsoft JhengHei"/>
              </a:rPr>
              <a:t>承诺的撤回</a:t>
            </a:r>
            <a:endParaRPr sz="4000">
              <a:latin typeface="Microsoft JhengHei"/>
              <a:cs typeface="Microsoft JhengHei"/>
            </a:endParaRPr>
          </a:p>
          <a:p>
            <a:pPr marL="775335" indent="-762635">
              <a:lnSpc>
                <a:spcPct val="100000"/>
              </a:lnSpc>
              <a:spcBef>
                <a:spcPts val="1920"/>
              </a:spcBef>
              <a:buSzPct val="97500"/>
              <a:buAutoNum type="arabicPeriod"/>
              <a:tabLst>
                <a:tab pos="775335"/>
              </a:tabLst>
            </a:pPr>
            <a:r>
              <a:rPr sz="4000" b="1" spc="-10">
                <a:solidFill>
                  <a:srgbClr val="FFFFFF"/>
                </a:solidFill>
                <a:latin typeface="Microsoft JhengHei"/>
                <a:cs typeface="Microsoft JhengHei"/>
              </a:rPr>
              <a:t>承诺的迟到</a:t>
            </a:r>
            <a:endParaRPr sz="4000">
              <a:latin typeface="Microsoft JhengHei"/>
              <a:cs typeface="Microsoft JhengHei"/>
            </a:endParaRPr>
          </a:p>
        </p:txBody>
      </p:sp>
      <p:grpSp>
        <p:nvGrpSpPr>
          <p:cNvPr id="4" name="object 4"/>
          <p:cNvGrpSpPr/>
          <p:nvPr/>
        </p:nvGrpSpPr>
        <p:grpSpPr>
          <a:xfrm>
            <a:off x="6396037" y="5329237"/>
            <a:ext cx="923925" cy="847725"/>
            <a:chOff x="6396037" y="5329237"/>
            <a:chExt cx="923925" cy="847725"/>
          </a:xfrm>
        </p:grpSpPr>
        <p:sp>
          <p:nvSpPr>
            <p:cNvPr id="5" name="object 5"/>
            <p:cNvSpPr/>
            <p:nvPr/>
          </p:nvSpPr>
          <p:spPr>
            <a:xfrm>
              <a:off x="6400800" y="5334000"/>
              <a:ext cx="914400" cy="838200"/>
            </a:xfrm>
            <a:custGeom>
              <a:rect l="l" t="t" r="r" b="b"/>
              <a:pathLst>
                <a:path w="914400" h="838200">
                  <a:moveTo>
                    <a:pt x="914400" y="838200"/>
                  </a:moveTo>
                  <a:lnTo>
                    <a:pt x="0" y="838200"/>
                  </a:lnTo>
                  <a:lnTo>
                    <a:pt x="0" y="0"/>
                  </a:lnTo>
                  <a:lnTo>
                    <a:pt x="914400" y="0"/>
                  </a:lnTo>
                  <a:lnTo>
                    <a:pt x="914400" y="104775"/>
                  </a:lnTo>
                  <a:lnTo>
                    <a:pt x="771525" y="104775"/>
                  </a:lnTo>
                  <a:lnTo>
                    <a:pt x="142875" y="419100"/>
                  </a:lnTo>
                  <a:lnTo>
                    <a:pt x="771525" y="733425"/>
                  </a:lnTo>
                  <a:lnTo>
                    <a:pt x="914400" y="733425"/>
                  </a:lnTo>
                  <a:lnTo>
                    <a:pt x="914400" y="838200"/>
                  </a:lnTo>
                  <a:close/>
                </a:path>
                <a:path w="914400" h="838200">
                  <a:moveTo>
                    <a:pt x="914400" y="733425"/>
                  </a:moveTo>
                  <a:lnTo>
                    <a:pt x="771525" y="733425"/>
                  </a:lnTo>
                  <a:lnTo>
                    <a:pt x="771525" y="104775"/>
                  </a:lnTo>
                  <a:lnTo>
                    <a:pt x="914400" y="104775"/>
                  </a:lnTo>
                  <a:lnTo>
                    <a:pt x="914400" y="733425"/>
                  </a:lnTo>
                  <a:close/>
                </a:path>
              </a:pathLst>
            </a:custGeom>
            <a:solidFill>
              <a:srgbClr val="66FFFF"/>
            </a:solidFill>
          </p:spPr>
          <p:txBody>
            <a:bodyPr wrap="square" lIns="0" tIns="0" rIns="0" bIns="0" rtlCol="0"/>
            <a:lstStyle/>
            <a:p/>
          </p:txBody>
        </p:sp>
        <p:sp>
          <p:nvSpPr>
            <p:cNvPr id="6" name="object 6"/>
            <p:cNvSpPr/>
            <p:nvPr/>
          </p:nvSpPr>
          <p:spPr>
            <a:xfrm>
              <a:off x="6543675" y="5438775"/>
              <a:ext cx="628650" cy="628650"/>
            </a:xfrm>
            <a:custGeom>
              <a:rect l="l" t="t" r="r" b="b"/>
              <a:pathLst>
                <a:path w="628650" h="628650">
                  <a:moveTo>
                    <a:pt x="628650" y="628650"/>
                  </a:moveTo>
                  <a:lnTo>
                    <a:pt x="0" y="314325"/>
                  </a:lnTo>
                  <a:lnTo>
                    <a:pt x="628650" y="0"/>
                  </a:lnTo>
                  <a:lnTo>
                    <a:pt x="628650" y="628650"/>
                  </a:lnTo>
                  <a:close/>
                </a:path>
              </a:pathLst>
            </a:custGeom>
            <a:solidFill>
              <a:srgbClr val="3D9999"/>
            </a:solidFill>
          </p:spPr>
          <p:txBody>
            <a:bodyPr wrap="square" lIns="0" tIns="0" rIns="0" bIns="0" rtlCol="0"/>
            <a:lstStyle/>
            <a:p/>
          </p:txBody>
        </p:sp>
        <p:sp>
          <p:nvSpPr>
            <p:cNvPr id="7" name="object 7"/>
            <p:cNvSpPr/>
            <p:nvPr/>
          </p:nvSpPr>
          <p:spPr>
            <a:xfrm>
              <a:off x="6400800" y="5334000"/>
              <a:ext cx="914400" cy="838200"/>
            </a:xfrm>
            <a:custGeom>
              <a:rect l="l" t="t" r="r" b="b"/>
              <a:pathLst>
                <a:path w="914400" h="838200">
                  <a:moveTo>
                    <a:pt x="142875" y="419100"/>
                  </a:moveTo>
                  <a:lnTo>
                    <a:pt x="771525" y="104775"/>
                  </a:lnTo>
                  <a:lnTo>
                    <a:pt x="771525" y="733425"/>
                  </a:lnTo>
                  <a:lnTo>
                    <a:pt x="142875" y="419100"/>
                  </a:lnTo>
                  <a:close/>
                </a:path>
                <a:path w="914400" h="838200">
                  <a:moveTo>
                    <a:pt x="0" y="0"/>
                  </a:moveTo>
                  <a:lnTo>
                    <a:pt x="914400" y="0"/>
                  </a:lnTo>
                  <a:lnTo>
                    <a:pt x="914400" y="838200"/>
                  </a:lnTo>
                  <a:lnTo>
                    <a:pt x="0" y="838200"/>
                  </a:lnTo>
                  <a:lnTo>
                    <a:pt x="0" y="0"/>
                  </a:lnTo>
                  <a:close/>
                </a:path>
              </a:pathLst>
            </a:custGeom>
            <a:ln w="9525">
              <a:solidFill>
                <a:srgbClr val="FFFFFF"/>
              </a:solidFill>
            </a:ln>
          </p:spPr>
          <p:txBody>
            <a:bodyPr wrap="square" lIns="0" tIns="0" rIns="0" bIns="0" rtlCol="0"/>
            <a:lstStyle/>
            <a:p/>
          </p:txBody>
        </p:sp>
      </p:grpSp>
      <p:sp>
        <p:nvSpPr>
          <p:cNvPr id="8" name="object 8"/>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9" name="object 9"/>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21</a:t>
            </a:fld>
          </a:p>
        </p:txBody>
      </p:sp>
      <p:sp>
        <p:nvSpPr>
          <p:cNvPr id="10" name="object 10"/>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440372"/>
            <a:ext cx="4470400" cy="4914900"/>
          </a:xfrm>
          <a:prstGeom prst="rect">
            <a:avLst/>
          </a:prstGeom>
        </p:spPr>
        <p:txBody>
          <a:bodyPr vert="horz" wrap="square" lIns="0" tIns="12700" rIns="0" bIns="0" rtlCol="0">
            <a:spAutoFit/>
          </a:bodyPr>
          <a:lstStyle/>
          <a:p>
            <a:pPr marR="8255" algn="r">
              <a:lnSpc>
                <a:spcPts val="3120"/>
              </a:lnSpc>
              <a:spcBef>
                <a:spcPts val="100"/>
              </a:spcBef>
            </a:pPr>
            <a:r>
              <a:rPr sz="2800" spc="-20">
                <a:solidFill>
                  <a:srgbClr val="FFFFFF"/>
                </a:solidFill>
                <a:latin typeface="黑体"/>
                <a:cs typeface="黑体"/>
              </a:rPr>
              <a:t>代位权</a:t>
            </a:r>
            <a:endParaRPr sz="2800">
              <a:latin typeface="黑体"/>
              <a:cs typeface="黑体"/>
            </a:endParaRPr>
          </a:p>
          <a:p>
            <a:pPr marL="546735" indent="-534035">
              <a:lnSpc>
                <a:spcPts val="3120"/>
              </a:lnSpc>
              <a:buSzPct val="96428"/>
              <a:buAutoNum type="arabicPeriod"/>
              <a:tabLst>
                <a:tab pos="546735"/>
              </a:tabLst>
            </a:pPr>
            <a:r>
              <a:rPr sz="2800" b="1" spc="-10">
                <a:solidFill>
                  <a:srgbClr val="FFFFFF"/>
                </a:solidFill>
                <a:latin typeface="Microsoft JhengHei"/>
                <a:cs typeface="Microsoft JhengHei"/>
              </a:rPr>
              <a:t>代位权的概念</a:t>
            </a:r>
            <a:endParaRPr sz="2800">
              <a:latin typeface="Microsoft JhengHei"/>
              <a:cs typeface="Microsoft JhengHei"/>
            </a:endParaRPr>
          </a:p>
          <a:p>
            <a:pPr marL="546735" indent="-534035">
              <a:lnSpc>
                <a:spcPct val="100000"/>
              </a:lnSpc>
              <a:spcBef>
                <a:spcPts val="670"/>
              </a:spcBef>
              <a:buSzPct val="96428"/>
              <a:buAutoNum type="arabicPeriod"/>
              <a:tabLst>
                <a:tab pos="546735"/>
              </a:tabLst>
            </a:pPr>
            <a:r>
              <a:rPr sz="2800" b="1" spc="-10">
                <a:solidFill>
                  <a:srgbClr val="FFFFFF"/>
                </a:solidFill>
                <a:latin typeface="Microsoft JhengHei"/>
                <a:cs typeface="Microsoft JhengHei"/>
              </a:rPr>
              <a:t>代位权产生的原因</a:t>
            </a:r>
            <a:endParaRPr sz="2800">
              <a:latin typeface="Microsoft JhengHei"/>
              <a:cs typeface="Microsoft JhengHei"/>
            </a:endParaRPr>
          </a:p>
          <a:p>
            <a:pPr marL="546735" indent="-534035">
              <a:lnSpc>
                <a:spcPct val="100000"/>
              </a:lnSpc>
              <a:spcBef>
                <a:spcPts val="675"/>
              </a:spcBef>
              <a:buSzPct val="96428"/>
              <a:buAutoNum type="arabicPeriod"/>
              <a:tabLst>
                <a:tab pos="546735"/>
              </a:tabLst>
            </a:pPr>
            <a:r>
              <a:rPr sz="2800" b="1" spc="-10">
                <a:solidFill>
                  <a:srgbClr val="FFFFFF"/>
                </a:solidFill>
                <a:latin typeface="Microsoft JhengHei"/>
                <a:cs typeface="Microsoft JhengHei"/>
              </a:rPr>
              <a:t>代位权的性质</a:t>
            </a:r>
            <a:endParaRPr sz="2800">
              <a:latin typeface="Microsoft JhengHei"/>
              <a:cs typeface="Microsoft JhengHei"/>
            </a:endParaRPr>
          </a:p>
          <a:p>
            <a:pPr marL="902335" indent="-889635">
              <a:lnSpc>
                <a:spcPct val="100000"/>
              </a:lnSpc>
              <a:spcBef>
                <a:spcPts val="670"/>
              </a:spcBef>
              <a:buSzPct val="96428"/>
              <a:buAutoNum type="arabicPlain"/>
              <a:tabLst>
                <a:tab pos="902335"/>
              </a:tabLst>
            </a:pPr>
            <a:r>
              <a:rPr sz="2800" b="1" spc="-20">
                <a:solidFill>
                  <a:srgbClr val="FFFFFF"/>
                </a:solidFill>
                <a:latin typeface="Microsoft JhengHei"/>
                <a:cs typeface="Microsoft JhengHei"/>
              </a:rPr>
              <a:t>诉权说</a:t>
            </a:r>
            <a:endParaRPr sz="2800">
              <a:latin typeface="Microsoft JhengHei"/>
              <a:cs typeface="Microsoft JhengHei"/>
            </a:endParaRPr>
          </a:p>
          <a:p>
            <a:pPr marL="12700" marR="1783714" indent="889635">
              <a:lnSpc>
                <a:spcPct val="120000"/>
              </a:lnSpc>
              <a:buSzPct val="96428"/>
              <a:buAutoNum type="arabicPlain"/>
              <a:tabLst>
                <a:tab pos="902335"/>
              </a:tabLst>
            </a:pPr>
            <a:r>
              <a:rPr sz="2800" b="1" spc="-15">
                <a:solidFill>
                  <a:srgbClr val="FFFFFF"/>
                </a:solidFill>
                <a:latin typeface="Microsoft JhengHei"/>
                <a:cs typeface="Microsoft JhengHei"/>
              </a:rPr>
              <a:t>受领权说</a:t>
            </a:r>
            <a:r>
              <a:rPr sz="2800" b="1" spc="-50">
                <a:solidFill>
                  <a:srgbClr val="FFFFFF"/>
                </a:solidFill>
                <a:latin typeface="Microsoft JhengHei"/>
                <a:cs typeface="Microsoft JhengHei"/>
              </a:rPr>
              <a:t> </a:t>
            </a:r>
            <a:r>
              <a:rPr sz="2800" b="1" spc="-150">
                <a:solidFill>
                  <a:srgbClr val="FFFFFF"/>
                </a:solidFill>
                <a:latin typeface="Microsoft JhengHei"/>
                <a:cs typeface="Microsoft JhengHei"/>
              </a:rPr>
              <a:t>4</a:t>
            </a:r>
            <a:r>
              <a:rPr sz="2800" b="1" spc="-35">
                <a:solidFill>
                  <a:srgbClr val="FFFFFF"/>
                </a:solidFill>
                <a:latin typeface="Microsoft JhengHei"/>
                <a:cs typeface="Microsoft JhengHei"/>
              </a:rPr>
              <a:t>．代位权的行使</a:t>
            </a:r>
            <a:endParaRPr sz="2800">
              <a:latin typeface="Microsoft JhengHei"/>
              <a:cs typeface="Microsoft JhengHei"/>
            </a:endParaRPr>
          </a:p>
          <a:p>
            <a:pPr marL="902335" indent="-889635">
              <a:lnSpc>
                <a:spcPct val="100000"/>
              </a:lnSpc>
              <a:spcBef>
                <a:spcPts val="670"/>
              </a:spcBef>
              <a:buSzPct val="96428"/>
              <a:buAutoNum type="arabicPlain"/>
              <a:tabLst>
                <a:tab pos="902335"/>
              </a:tabLst>
            </a:pPr>
            <a:r>
              <a:rPr sz="2800" b="1" spc="-10">
                <a:solidFill>
                  <a:srgbClr val="FFFFFF"/>
                </a:solidFill>
                <a:latin typeface="Microsoft JhengHei"/>
                <a:cs typeface="Microsoft JhengHei"/>
              </a:rPr>
              <a:t>代位权的行使方式</a:t>
            </a:r>
            <a:endParaRPr sz="2800">
              <a:latin typeface="Microsoft JhengHei"/>
              <a:cs typeface="Microsoft JhengHei"/>
            </a:endParaRPr>
          </a:p>
          <a:p>
            <a:pPr marL="902335" indent="-889635">
              <a:lnSpc>
                <a:spcPct val="100000"/>
              </a:lnSpc>
              <a:spcBef>
                <a:spcPts val="675"/>
              </a:spcBef>
              <a:buSzPct val="96428"/>
              <a:buAutoNum type="arabicPlain"/>
              <a:tabLst>
                <a:tab pos="902335"/>
              </a:tabLst>
            </a:pPr>
            <a:r>
              <a:rPr sz="2800" b="1" spc="-10">
                <a:solidFill>
                  <a:srgbClr val="FFFFFF"/>
                </a:solidFill>
                <a:latin typeface="Microsoft JhengHei"/>
                <a:cs typeface="Microsoft JhengHei"/>
              </a:rPr>
              <a:t>代位权的行使范围</a:t>
            </a:r>
            <a:endParaRPr sz="2800">
              <a:latin typeface="Microsoft JhengHei"/>
              <a:cs typeface="Microsoft JhengHei"/>
            </a:endParaRPr>
          </a:p>
          <a:p>
            <a:pPr marL="902335" indent="-889635">
              <a:lnSpc>
                <a:spcPct val="100000"/>
              </a:lnSpc>
              <a:spcBef>
                <a:spcPts val="670"/>
              </a:spcBef>
              <a:buSzPct val="96428"/>
              <a:buAutoNum type="arabicPlain"/>
              <a:tabLst>
                <a:tab pos="902335"/>
              </a:tabLst>
            </a:pPr>
            <a:r>
              <a:rPr sz="2800" b="1" spc="-5">
                <a:solidFill>
                  <a:srgbClr val="FFFFFF"/>
                </a:solidFill>
                <a:latin typeface="Microsoft JhengHei"/>
                <a:cs typeface="Microsoft JhengHei"/>
              </a:rPr>
              <a:t>代位权的行使费用负担</a:t>
            </a:r>
            <a:endParaRPr sz="2800">
              <a:latin typeface="Microsoft JhengHei"/>
              <a:cs typeface="Microsoft JhengHei"/>
            </a:endParaRPr>
          </a:p>
        </p:txBody>
      </p:sp>
      <p:grpSp>
        <p:nvGrpSpPr>
          <p:cNvPr id="3" name="object 3"/>
          <p:cNvGrpSpPr/>
          <p:nvPr/>
        </p:nvGrpSpPr>
        <p:grpSpPr>
          <a:xfrm>
            <a:off x="6853237" y="5710237"/>
            <a:ext cx="695325" cy="390525"/>
            <a:chOff x="6853237" y="5710237"/>
            <a:chExt cx="695325" cy="390525"/>
          </a:xfrm>
        </p:grpSpPr>
        <p:sp>
          <p:nvSpPr>
            <p:cNvPr id="4" name="object 4"/>
            <p:cNvSpPr/>
            <p:nvPr/>
          </p:nvSpPr>
          <p:spPr>
            <a:xfrm>
              <a:off x="6858000" y="5715000"/>
              <a:ext cx="685800" cy="381000"/>
            </a:xfrm>
            <a:custGeom>
              <a:rect l="l" t="t" r="r" b="b"/>
              <a:pathLst>
                <a:path w="685800" h="381000">
                  <a:moveTo>
                    <a:pt x="685800" y="381000"/>
                  </a:moveTo>
                  <a:lnTo>
                    <a:pt x="0" y="381000"/>
                  </a:lnTo>
                  <a:lnTo>
                    <a:pt x="0" y="0"/>
                  </a:lnTo>
                  <a:lnTo>
                    <a:pt x="685800" y="0"/>
                  </a:lnTo>
                  <a:lnTo>
                    <a:pt x="685800" y="47625"/>
                  </a:lnTo>
                  <a:lnTo>
                    <a:pt x="485775" y="47625"/>
                  </a:lnTo>
                  <a:lnTo>
                    <a:pt x="200025" y="190500"/>
                  </a:lnTo>
                  <a:lnTo>
                    <a:pt x="485775" y="333375"/>
                  </a:lnTo>
                  <a:lnTo>
                    <a:pt x="685800" y="333375"/>
                  </a:lnTo>
                  <a:lnTo>
                    <a:pt x="685800" y="381000"/>
                  </a:lnTo>
                  <a:close/>
                </a:path>
                <a:path w="685800" h="381000">
                  <a:moveTo>
                    <a:pt x="685800" y="333375"/>
                  </a:moveTo>
                  <a:lnTo>
                    <a:pt x="485775" y="333375"/>
                  </a:lnTo>
                  <a:lnTo>
                    <a:pt x="485775" y="47625"/>
                  </a:lnTo>
                  <a:lnTo>
                    <a:pt x="685800" y="47625"/>
                  </a:lnTo>
                  <a:lnTo>
                    <a:pt x="685800" y="333375"/>
                  </a:lnTo>
                  <a:close/>
                </a:path>
              </a:pathLst>
            </a:custGeom>
            <a:solidFill>
              <a:srgbClr val="66FFFF"/>
            </a:solidFill>
          </p:spPr>
          <p:txBody>
            <a:bodyPr wrap="square" lIns="0" tIns="0" rIns="0" bIns="0" rtlCol="0"/>
            <a:lstStyle/>
            <a:p/>
          </p:txBody>
        </p:sp>
        <p:sp>
          <p:nvSpPr>
            <p:cNvPr id="5" name="object 5"/>
            <p:cNvSpPr/>
            <p:nvPr/>
          </p:nvSpPr>
          <p:spPr>
            <a:xfrm>
              <a:off x="7058025" y="5762625"/>
              <a:ext cx="285750" cy="285750"/>
            </a:xfrm>
            <a:custGeom>
              <a:rect l="l" t="t" r="r" b="b"/>
              <a:pathLst>
                <a:path w="285750" h="285750">
                  <a:moveTo>
                    <a:pt x="285750" y="285750"/>
                  </a:moveTo>
                  <a:lnTo>
                    <a:pt x="0" y="142875"/>
                  </a:lnTo>
                  <a:lnTo>
                    <a:pt x="285750" y="0"/>
                  </a:lnTo>
                  <a:lnTo>
                    <a:pt x="285750" y="285750"/>
                  </a:lnTo>
                  <a:close/>
                </a:path>
              </a:pathLst>
            </a:custGeom>
            <a:solidFill>
              <a:srgbClr val="3D9999"/>
            </a:solidFill>
          </p:spPr>
          <p:txBody>
            <a:bodyPr wrap="square" lIns="0" tIns="0" rIns="0" bIns="0" rtlCol="0"/>
            <a:lstStyle/>
            <a:p/>
          </p:txBody>
        </p:sp>
        <p:sp>
          <p:nvSpPr>
            <p:cNvPr id="6" name="object 6"/>
            <p:cNvSpPr/>
            <p:nvPr/>
          </p:nvSpPr>
          <p:spPr>
            <a:xfrm>
              <a:off x="6858000" y="5715000"/>
              <a:ext cx="685800" cy="381000"/>
            </a:xfrm>
            <a:custGeom>
              <a:rect l="l" t="t" r="r" b="b"/>
              <a:pathLst>
                <a:path w="685800" h="381000">
                  <a:moveTo>
                    <a:pt x="200025" y="190500"/>
                  </a:moveTo>
                  <a:lnTo>
                    <a:pt x="485775" y="47625"/>
                  </a:lnTo>
                  <a:lnTo>
                    <a:pt x="485775" y="333375"/>
                  </a:lnTo>
                  <a:lnTo>
                    <a:pt x="200025" y="190500"/>
                  </a:lnTo>
                  <a:close/>
                </a:path>
                <a:path w="685800" h="381000">
                  <a:moveTo>
                    <a:pt x="0" y="0"/>
                  </a:moveTo>
                  <a:lnTo>
                    <a:pt x="685800" y="0"/>
                  </a:lnTo>
                  <a:lnTo>
                    <a:pt x="685800" y="381000"/>
                  </a:lnTo>
                  <a:lnTo>
                    <a:pt x="0" y="381000"/>
                  </a:lnTo>
                  <a:lnTo>
                    <a:pt x="0" y="0"/>
                  </a:lnTo>
                  <a:close/>
                </a:path>
              </a:pathLst>
            </a:custGeom>
            <a:ln w="9525">
              <a:solidFill>
                <a:srgbClr val="FFFFFF"/>
              </a:solidFill>
            </a:ln>
          </p:spPr>
          <p:txBody>
            <a:bodyPr wrap="square" lIns="0" tIns="0" rIns="0" bIns="0" rtlCol="0"/>
            <a:lstStyle/>
            <a:p/>
          </p:txBody>
        </p:sp>
      </p:grpSp>
      <p:sp>
        <p:nvSpPr>
          <p:cNvPr id="7" name="object 7"/>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2023/3/8</a:t>
            </a:r>
          </a:p>
        </p:txBody>
      </p:sp>
      <p:sp>
        <p:nvSpPr>
          <p:cNvPr id="8" name="object 8"/>
          <p:cNvSpPr txBox="1">
            <a:spLocks noGrp="1"/>
          </p:cNvSpPr>
          <p:nvPr>
            <p:ph type="sldNum" sz="quarter" idx="7"/>
          </p:nvPr>
        </p:nvSpPr>
        <p:spPr>
          <a:prstGeom prst="rect">
            <a:avLst/>
          </a:prstGeom>
        </p:spPr>
        <p:txBody>
          <a:bodyPr vert="horz" wrap="square" lIns="0" tIns="12700" rIns="0" bIns="0" rtlCol="0">
            <a:spAutoFit/>
          </a:bodyPr>
          <a:lstStyle/>
          <a:p>
            <a:pPr marL="38100">
              <a:lnSpc>
                <a:spcPct val="100000"/>
              </a:lnSpc>
              <a:spcBef>
                <a:spcPts val="100"/>
              </a:spcBef>
            </a:pPr>
            <a:fld id="{81D60167-4931-47E6-BA6A-407CBD079E47}" type="slidenum">
              <a:rPr spc="-25"/>
              <a:t>22</a:t>
            </a:fld>
          </a:p>
        </p:txBody>
      </p:sp>
      <p:sp>
        <p:nvSpPr>
          <p:cNvPr id="9" name="object 9"/>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10"/>
              <a:t>管理学院范小华</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https://d.book118.com/226150143034010051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222</Paragraphs>
  <Slides>23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23</vt:i4>
      </vt:variant>
    </vt:vector>
  </HeadingPairs>
  <TitlesOfParts>
    <vt:vector baseType="lpstr" size="30">
      <vt:lpstr>Arial</vt:lpstr>
      <vt:lpstr>Calibri</vt:lpstr>
      <vt:lpstr>Microsoft JhengHei</vt:lpstr>
      <vt:lpstr>宋体</vt:lpstr>
      <vt:lpstr>Tahoma</vt:lpstr>
      <vt:lpstr>黑体</vt:lpstr>
      <vt:lpstr>Office Theme</vt:lpstr>
      <vt:lpstr>第三章	合同法</vt:lpstr>
      <vt:lpstr>第一节概述</vt:lpstr>
      <vt:lpstr>第一节概	述
二、合同法概述</vt:lpstr>
      <vt:lpstr>第二节	合同的订立和成立</vt:lpstr>
      <vt:lpstr>第三节合同的效力
一、合同的效力概述二、合同的生效</vt:lpstr>
      <vt:lpstr>合同的履行</vt:lpstr>
      <vt:lpstr>第第五81节条合债同权的人变转更让和权转利让的，受让人取得</vt:lpstr>
      <vt:lpstr>PowerPoint Presentation</vt:lpstr>
      <vt:lpstr>第七节违约责任
一、违约责任的概念和特征</vt:lpstr>
      <vt:lpstr>合同的相对性</vt:lpstr>
      <vt:lpstr>合同相对性之含义</vt:lpstr>
      <vt:lpstr>合同相对性之法律规定</vt:lpstr>
      <vt:lpstr>合同的相对性之例外</vt:lpstr>
      <vt:lpstr>合同的相对性之例外
例外二：合同保全制度</vt:lpstr>
      <vt:lpstr>PowerPoint Presentation</vt:lpstr>
      <vt:lpstr>合同的相对性之例外</vt:lpstr>
      <vt:lpstr>合同的分类</vt:lpstr>
      <vt:lpstr>《合同法》15种有名合同</vt:lpstr>
      <vt:lpstr>对格式合同的规制</vt:lpstr>
      <vt:lpstr>1．要约的定义和构成要件</vt:lpstr>
      <vt:lpstr>承诺</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2024-09-16T22:11:43.871</cp:lastPrinted>
  <dcterms:created xsi:type="dcterms:W3CDTF">2024-09-16T14:11:43Z</dcterms:created>
  <dcterms:modified xsi:type="dcterms:W3CDTF">2024-09-16T14:11:45Z</dcterms:modified>
</cp:coreProperties>
</file>