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BNQCQM+MS-UIGothic"/>
      <p:regular r:id="rId20"/>
    </p:embeddedFont>
    <p:embeddedFont>
      <p:font typeface="WKCSBC+JCIASE+MicrosoftYaHei-Bold"/>
      <p:regular r:id="rId21"/>
    </p:embeddedFont>
    <p:embeddedFont>
      <p:font typeface="NEQLRE+EPHHBR+ArialMT"/>
      <p:regular r:id="rId22"/>
    </p:embeddedFont>
    <p:embeddedFont>
      <p:font typeface="MMIBJM+BSPNHF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6F59F2-3F9A-4EEE-B558-0085EB0F5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D230CC-8E93-4E5E-88E0-5409AEABFA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B0B2E-F38F-4A60-BEFF-B13A4DE0E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7A7EE-67E0-41E1-9F1E-240F197E4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E3C2FF-93F7-456E-B061-71D8DA5AB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23AE65-CB76-4943-AB97-9314D942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260D7B-D328-4B96-A83A-C0B6DEFF5F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D7C81-6E4E-4731-9482-909E4C212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3A17A7-DC30-4FED-A84F-FFF516174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77C80-D977-4F42-90F7-2F2D228C3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8D50AD-3D63-4D67-AA38-D480D105C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155203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500241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7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BNQCQM+MS-UIGothic"/>
                <a:cs typeface="BNQCQM+MS-UIGothic"/>
              </a:rPr>
              <a:t>清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华</a:t>
            </a:r>
            <a:r>
              <a:rPr sz="4950">
                <a:solidFill>
                  <a:srgbClr val="000000"/>
                </a:solidFill>
                <a:latin typeface="BNQCQM+MS-UIGothic"/>
                <a:cs typeface="BNQCQM+MS-UIGothic"/>
              </a:rPr>
              <a:t>大学</a:t>
            </a:r>
            <a:r>
              <a:rPr sz="4950">
                <a:solidFill>
                  <a:srgbClr val="000000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讲义</a:t>
            </a:r>
            <a:r>
              <a:rPr sz="4950">
                <a:solidFill>
                  <a:srgbClr val="000000"/>
                </a:solidFill>
                <a:latin typeface="BNQCQM+MS-UIGothic"/>
                <a:cs typeface="BNQCQM+MS-UIGothic"/>
              </a:rPr>
              <a:t>分</a:t>
            </a:r>
          </a:p>
          <a:p>
            <a:pPr marL="0" marR="0">
              <a:lnSpc>
                <a:spcPts val="4950"/>
              </a:lnSpc>
              <a:spcBef>
                <a:spcPts val="213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BNQCQM+MS-UIGothic"/>
                <a:cs typeface="BNQCQM+MS-UIGothic"/>
              </a:rPr>
              <a:t>析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000000"/>
                </a:solidFill>
                <a:latin typeface="BNQCQM+MS-UIGothic"/>
                <a:cs typeface="BNQCQM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BNQCQM+MS-UIGothic"/>
                <a:cs typeface="BNQCQM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WKCSBC+JCIASE+MicrosoftYaHei-Bold"/>
                <a:cs typeface="WKCSBC+JCIASE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69634" y="4146740"/>
            <a:ext cx="3323947" cy="13435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NEQLRE+EPHHBR+ArialMT"/>
                <a:cs typeface="NEQLRE+EPHHBR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A0237"/>
                </a:solidFill>
                <a:latin typeface="BNQCQM+MS-UIGothic"/>
                <a:cs typeface="BNQCQM+MS-UIGothic"/>
              </a:rPr>
              <a:t>程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A0237"/>
                </a:solidFill>
                <a:latin typeface="BNQCQM+MS-UIGothic"/>
                <a:cs typeface="BNQCQM+MS-UIGothic"/>
              </a:rPr>
              <a:t>估和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证书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NEQLRE+EPHHBR+ArialMT"/>
                <a:cs typeface="NEQLRE+EPHHBR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课</a:t>
            </a:r>
            <a:r>
              <a:rPr sz="2400">
                <a:solidFill>
                  <a:srgbClr val="0A0237"/>
                </a:solidFill>
                <a:latin typeface="BNQCQM+MS-UIGothic"/>
                <a:cs typeface="BNQCQM+MS-UIGothic"/>
              </a:rPr>
              <a:t>程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0A0237"/>
                </a:solidFill>
                <a:latin typeface="BNQCQM+MS-UIGothic"/>
                <a:cs typeface="BNQCQM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5033771" cy="17580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BNQCQM+MS-UIGothic"/>
                <a:cs typeface="BNQCQM+MS-UIGothic"/>
              </a:rPr>
              <a:t>程介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15539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是什么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296061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全称</a:t>
            </a: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“Know About Business”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是一种面向非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经济类专业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学生的通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程，旨在拓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学生的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野，增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其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经济发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展的能力。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02627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程由清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大学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管理学院推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出，以</a:t>
            </a:r>
            <a:r>
              <a:rPr sz="1350">
                <a:solidFill>
                  <a:srgbClr val="FFFFFF"/>
                </a:solidFill>
                <a:latin typeface="MMIBJM+BSPNHF+MicrosoftYaHei"/>
                <a:cs typeface="MMIBJM+BSPNHF+MicrosoftYaHei"/>
              </a:rPr>
              <a:t>“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、能力、素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MMIBJM+BSPNHF+MicrosoftYaHei"/>
                <a:cs typeface="MMIBJM+BSPNHF+MicrosoftYaHei"/>
              </a:rPr>
              <a:t>”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三位一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体的教育理念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，注重培养学生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合素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和社会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任感。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55854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的起源和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8114" y="2001373"/>
            <a:ext cx="8227417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程起源于美国，最初由美国一些知名大学的商学院开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，后来逐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渐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在全球范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BNQCQM+MS-UIGothic"/>
                <a:cs typeface="BNQCQM+MS-UIGothic"/>
              </a:rPr>
              <a:t>内得到推广。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42389" y="4585823"/>
            <a:ext cx="10530716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清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华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大学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管理学院于</a:t>
            </a:r>
            <a:r>
              <a:rPr sz="1350">
                <a:solidFill>
                  <a:srgbClr val="0084FF"/>
                </a:solidFill>
                <a:latin typeface="MMIBJM+BSPNHF+MicrosoftYaHei"/>
                <a:cs typeface="MMIBJM+BSPNHF+MicrosoftYaHei"/>
              </a:rPr>
              <a:t>2006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年推出</a:t>
            </a:r>
            <a:r>
              <a:rPr sz="1350">
                <a:solidFill>
                  <a:srgbClr val="0084FF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程，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多年的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践和改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，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该课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程已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经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成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中国高校中具有代表性的通</a:t>
            </a:r>
            <a:r>
              <a:rPr sz="1350">
                <a:solidFill>
                  <a:srgbClr val="0084FF"/>
                </a:solidFill>
                <a:latin typeface="SimSun"/>
                <a:cs typeface="SimSun"/>
              </a:rPr>
              <a:t>识课</a:t>
            </a: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42389" y="4894433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84FF"/>
                </a:solidFill>
                <a:latin typeface="BNQCQM+MS-UIGothic"/>
                <a:cs typeface="BNQCQM+MS-UIGothic"/>
              </a:rPr>
              <a:t>之一。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20540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程的特点和目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29262"/>
            <a:ext cx="5058578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程的特点是注重知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面和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用性的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合，不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涵盖了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学、管理学、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创业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学等多个学科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域，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案例分析、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角色扮演等方式培养学生的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操作能力。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3924788"/>
            <a:ext cx="506011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程的目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是帮助学生了解商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运作的基本原理和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规则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，培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养其批判性思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新能力，提高其社会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任感和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领导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力，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未来的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职业发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展奠定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坚实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5033771" cy="17580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400">
                <a:solidFill>
                  <a:srgbClr val="000000"/>
                </a:solidFill>
                <a:latin typeface="BNQCQM+MS-UIGothic"/>
                <a:cs typeface="BNQCQM+MS-UIGothic"/>
              </a:rPr>
              <a:t>程大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18769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程大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纲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的内容和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1015" y="1676253"/>
            <a:ext cx="467839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纲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包含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、本体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、价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五个部分，内容丰富，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严谨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58709" y="1676253"/>
            <a:ext cx="4862951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部分从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方法、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能力和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形式等方面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类认识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生、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展和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化，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为认识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世界提供了方法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01015" y="3562203"/>
            <a:ext cx="4810887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部分介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绍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了</a:t>
            </a: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程的特点和意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定了基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458709" y="3562203"/>
            <a:ext cx="486295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部分从价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、价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值评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价和价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值实现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等方面探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了价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的内涵、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途径，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值选择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提供了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01015" y="552244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本体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部分从哲学角度探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讨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了世界本原、人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认识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为认识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世界提供了理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支撑。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7458709" y="5522448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部分从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践主体和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践形式等方面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阐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述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践的概念、特点和作用，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践提供了理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18769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程大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纲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的特点和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23890" y="1875643"/>
            <a:ext cx="566423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纲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具有系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性、完整性和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连贯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性，各部分内容相互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衔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接，</a:t>
            </a:r>
          </a:p>
          <a:p>
            <a:pPr marL="152018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形成一个完整的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程体系。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761740" y="1939458"/>
            <a:ext cx="1041539" cy="43473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WKCSBC+JCIASE+MicrosoftYaHei-Bold"/>
                <a:cs typeface="WKCSBC+JCIASE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5779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WKCSBC+JCIASE+MicrosoftYaHei-Bold"/>
                <a:cs typeface="WKCSBC+JCIASE+MicrosoftYaHei-Bold"/>
              </a:rPr>
              <a:t>02</a:t>
            </a:r>
          </a:p>
          <a:p>
            <a:pPr marL="0" marR="0">
              <a:lnSpc>
                <a:spcPts val="3125"/>
              </a:lnSpc>
              <a:spcBef>
                <a:spcPts val="578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WKCSBC+JCIASE+MicrosoftYaHei-Bold"/>
                <a:cs typeface="WKCSBC+JCIASE+MicrosoftYaHei-Bold"/>
              </a:rPr>
              <a:t>03</a:t>
            </a:r>
          </a:p>
          <a:p>
            <a:pPr marL="0" marR="0">
              <a:lnSpc>
                <a:spcPts val="3125"/>
              </a:lnSpc>
              <a:spcBef>
                <a:spcPts val="5714"/>
              </a:spcBef>
              <a:spcAft>
                <a:spcPct val="0"/>
              </a:spcAft>
            </a:pPr>
            <a:r>
              <a:rPr sz="3000">
                <a:solidFill>
                  <a:srgbClr val="FFFFFF"/>
                </a:solidFill>
                <a:latin typeface="WKCSBC+JCIASE+MicrosoftYaHei-Bold"/>
                <a:cs typeface="WKCSBC+JCIASE+MicrosoftYaHei-Bold"/>
              </a:rPr>
              <a:t>04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23890" y="3009118"/>
            <a:ext cx="5730475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纲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注重理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合，既包含了理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，也包含了</a:t>
            </a:r>
          </a:p>
          <a:p>
            <a:pPr marL="83438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践操作，有利于培养学生的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操作能力。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23890" y="4132433"/>
            <a:ext cx="57967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纲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高的学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性和思想性，能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培养学生的哲学思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</a:t>
            </a:r>
          </a:p>
          <a:p>
            <a:pPr marL="117728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和人文素养，提高学生的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合素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23890" y="5254478"/>
            <a:ext cx="579672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程大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纲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注重与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生活相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合，通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案例分析和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践操作等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</a:p>
          <a:p>
            <a:pPr marL="491489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，使学生能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更好地将理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识应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用到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生活中。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063996" cy="97668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课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程大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纲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的不足和改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进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方向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516504" y="1813297"/>
            <a:ext cx="965332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程大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纲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的内容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较为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深奥，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于初学者来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可能存在一定的学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习难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度，需要加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础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的普及和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解。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455545" y="3571613"/>
            <a:ext cx="9798801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程大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纲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对较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少，需要增加更多的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践操作和案例分析，以提高学生的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操作能力。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446020" y="5330563"/>
            <a:ext cx="9579717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MMIBJM+BSPNHF+MicrosoftYaHei"/>
                <a:cs typeface="MMIBJM+BSPNHF+MicrosoftYaHei"/>
              </a:rPr>
              <a:t>kab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程大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纲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价方式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较为单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一，需要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一步完善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价机制，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合考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学生的知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掌握、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践能力和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合素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等方面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价。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5033771" cy="17580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5400">
                <a:solidFill>
                  <a:srgbClr val="000000"/>
                </a:solidFill>
                <a:latin typeface="BNQCQM+MS-UIGothic"/>
                <a:cs typeface="BNQCQM+MS-UIGothic"/>
              </a:rPr>
              <a:t>教学方法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理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论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教学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36725" y="22415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BNQCQM+MS-UIGothic"/>
                <a:cs typeface="BNQCQM+MS-UIGothic"/>
              </a:rPr>
              <a:t>案例分析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664" y="2586636"/>
            <a:ext cx="707694" cy="293420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01</a:t>
            </a:r>
          </a:p>
          <a:p>
            <a:pPr marL="13334" marR="0">
              <a:lnSpc>
                <a:spcPts val="2083"/>
              </a:lnSpc>
              <a:spcBef>
                <a:spcPts val="6906"/>
              </a:spcBef>
              <a:spcAft>
                <a:spcPct val="0"/>
              </a:spcAft>
            </a:pPr>
            <a:r>
              <a:rPr sz="2000">
                <a:solidFill>
                  <a:srgbClr val="5196FF"/>
                </a:solidFill>
                <a:latin typeface="WKCSBC+JCIASE+MicrosoftYaHei-Bold"/>
                <a:cs typeface="WKCSBC+JCIASE+MicrosoftYaHei-Bold"/>
              </a:rPr>
              <a:t>02</a:t>
            </a:r>
          </a:p>
          <a:p>
            <a:pPr marL="0" marR="0">
              <a:lnSpc>
                <a:spcPts val="2083"/>
              </a:lnSpc>
              <a:spcBef>
                <a:spcPts val="6946"/>
              </a:spcBef>
              <a:spcAft>
                <a:spcPct val="0"/>
              </a:spcAft>
            </a:pPr>
            <a:r>
              <a:rPr sz="2000">
                <a:solidFill>
                  <a:srgbClr val="4454DF"/>
                </a:solidFill>
                <a:latin typeface="WKCSBC+JCIASE+MicrosoftYaHei-Bold"/>
                <a:cs typeface="WKCSBC+JCIASE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6725" y="2614783"/>
            <a:ext cx="446861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分析真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的商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案例，帮助学生掌握商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运作的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736725" y="2923393"/>
            <a:ext cx="229977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基本原理和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操作方法。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736725" y="342772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196FF"/>
                </a:solidFill>
                <a:latin typeface="SimSun"/>
                <a:cs typeface="SimSun"/>
              </a:rPr>
              <a:t>课</a:t>
            </a:r>
            <a:r>
              <a:rPr sz="1550" spc="25">
                <a:solidFill>
                  <a:srgbClr val="5196FF"/>
                </a:solidFill>
                <a:latin typeface="BNQCQM+MS-UIGothic"/>
                <a:cs typeface="BNQCQM+MS-UIGothic"/>
              </a:rPr>
              <a:t>堂</a:t>
            </a:r>
            <a:r>
              <a:rPr sz="1550" spc="25">
                <a:solidFill>
                  <a:srgbClr val="5196FF"/>
                </a:solidFill>
                <a:latin typeface="SimSun"/>
                <a:cs typeface="SimSun"/>
              </a:rPr>
              <a:t>讲</a:t>
            </a:r>
            <a:r>
              <a:rPr sz="1550">
                <a:solidFill>
                  <a:srgbClr val="5196FF"/>
                </a:solidFill>
                <a:latin typeface="BNQCQM+MS-UIGothic"/>
                <a:cs typeface="BNQCQM+MS-UIGothic"/>
              </a:rPr>
              <a:t>解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736725" y="3800963"/>
            <a:ext cx="440238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由教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师讲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解商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、理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践，帮助学生构建系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的商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体系。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736725" y="4625971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4454DF"/>
                </a:solidFill>
                <a:latin typeface="BNQCQM+MS-UIGothic"/>
                <a:cs typeface="BNQCQM+MS-UIGothic"/>
              </a:rPr>
              <a:t>小</a:t>
            </a:r>
            <a:r>
              <a:rPr sz="1550" spc="25">
                <a:solidFill>
                  <a:srgbClr val="4454DF"/>
                </a:solidFill>
                <a:latin typeface="SimSun"/>
                <a:cs typeface="SimSun"/>
              </a:rPr>
              <a:t>组讨论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1736725" y="4999842"/>
            <a:ext cx="440238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组讨论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的方式，鼓励学生自主思考和合作，提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高他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的沟通能力和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350">
                <a:solidFill>
                  <a:srgbClr val="000000"/>
                </a:solidFill>
                <a:latin typeface="BNQCQM+MS-UIGothic"/>
                <a:cs typeface="BNQCQM+MS-UIGothic"/>
              </a:rPr>
              <a:t>作能力。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践教学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08710" y="158857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BNQCQM+MS-UIGothic"/>
                <a:cs typeface="BNQCQM+MS-UIGothic"/>
              </a:rPr>
              <a:t>角色扮演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8710" y="2137147"/>
            <a:ext cx="4453383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业场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景，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学生扮演不同的角色，帮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助他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深入了解商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运作的流程和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操作。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08710" y="319766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BNQCQM+MS-UIGothic"/>
                <a:cs typeface="BNQCQM+MS-UIGothic"/>
              </a:rPr>
              <a:t>模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拟实验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8710" y="3746238"/>
            <a:ext cx="45269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利用模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拟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业环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境或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实验设备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学生在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践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中学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运作和操作技能。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08710" y="483405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团队项</a:t>
            </a:r>
            <a:r>
              <a:rPr sz="2300">
                <a:solidFill>
                  <a:srgbClr val="0084FF"/>
                </a:solidFill>
                <a:latin typeface="BNQCQM+MS-UIGothic"/>
                <a:cs typeface="BNQCQM+MS-UIGothic"/>
              </a:rPr>
              <a:t>目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1108710" y="5383268"/>
            <a:ext cx="45269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要求学生以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形式完成一个真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的商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业项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目，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培养他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践能力和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0000"/>
                </a:solidFill>
                <a:latin typeface="BNQCQM+MS-UIGothic"/>
                <a:cs typeface="BNQCQM+MS-UIGothic"/>
              </a:rPr>
              <a:t>作能力。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互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3000">
                <a:solidFill>
                  <a:srgbClr val="0084FF"/>
                </a:solidFill>
                <a:latin typeface="BNQCQM+MS-UIGothic"/>
                <a:cs typeface="BNQCQM+MS-UIGothic"/>
              </a:rPr>
              <a:t>教学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375025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DCEAFF"/>
                </a:solidFill>
                <a:latin typeface="WKCSBC+JCIASE+MicrosoftYaHei-Bold"/>
                <a:cs typeface="WKCSBC+JCIASE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106284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DCEAFF"/>
                </a:solidFill>
                <a:latin typeface="WKCSBC+JCIASE+MicrosoftYaHei-Bold"/>
                <a:cs typeface="WKCSBC+JCIASE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552430" y="1739935"/>
            <a:ext cx="1197770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DCEAFF"/>
                </a:solidFill>
                <a:latin typeface="WKCSBC+JCIASE+MicrosoftYaHei-Bold"/>
                <a:cs typeface="WKCSBC+JCIASE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294130" y="26966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BNQCQM+MS-UIGothic"/>
                <a:cs typeface="BNQCQM+MS-UIGothic"/>
              </a:rPr>
              <a:t>提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2300" spc="25">
                <a:solidFill>
                  <a:srgbClr val="FFFFFF"/>
                </a:solidFill>
                <a:latin typeface="BNQCQM+MS-UIGothic"/>
                <a:cs typeface="BNQCQM+MS-UIGothic"/>
              </a:rPr>
              <a:t>答疑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31079" y="269664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4280"/>
                </a:solidFill>
                <a:latin typeface="BNQCQM+MS-UIGothic"/>
                <a:cs typeface="BNQCQM+MS-UIGothic"/>
              </a:rPr>
              <a:t>小</a:t>
            </a:r>
            <a:r>
              <a:rPr sz="2300" spc="25">
                <a:solidFill>
                  <a:srgbClr val="004280"/>
                </a:solidFill>
                <a:latin typeface="SimSun"/>
                <a:cs typeface="SimSun"/>
              </a:rPr>
              <a:t>组讨论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50884" y="269664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BNQCQM+MS-UIGothic"/>
                <a:cs typeface="BNQCQM+MS-UIGothic"/>
              </a:rPr>
              <a:t>在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2300" spc="25">
                <a:solidFill>
                  <a:srgbClr val="FFFFFF"/>
                </a:solidFill>
                <a:latin typeface="BNQCQM+MS-UIGothic"/>
                <a:cs typeface="BNQCQM+MS-UIGothic"/>
              </a:rPr>
              <a:t>交流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294130" y="3748778"/>
            <a:ext cx="2993454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鼓励学生随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向教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解决学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中的疑惑和困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，提高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效果。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831079" y="3748778"/>
            <a:ext cx="2993454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BNQCQM+MS-UIGothic"/>
                <a:cs typeface="BNQCQM+MS-UIGothic"/>
              </a:rPr>
              <a:t>通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BNQCQM+MS-UIGothic"/>
                <a:cs typeface="BNQCQM+MS-UIGothic"/>
              </a:rPr>
              <a:t>小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组讨论</a:t>
            </a:r>
            <a:r>
              <a:rPr sz="1500">
                <a:solidFill>
                  <a:srgbClr val="004280"/>
                </a:solidFill>
                <a:latin typeface="BNQCQM+MS-UIGothic"/>
                <a:cs typeface="BNQCQM+MS-UIGothic"/>
              </a:rPr>
              <a:t>的方式，鼓励学生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BNQCQM+MS-UIGothic"/>
                <a:cs typeface="BNQCQM+MS-UIGothic"/>
              </a:rPr>
              <a:t>相互交流和学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004280"/>
                </a:solidFill>
                <a:latin typeface="BNQCQM+MS-UIGothic"/>
                <a:cs typeface="BNQCQM+MS-UIGothic"/>
              </a:rPr>
              <a:t>，提高他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4280"/>
                </a:solidFill>
                <a:latin typeface="BNQCQM+MS-UIGothic"/>
                <a:cs typeface="BNQCQM+MS-UIGothic"/>
              </a:rPr>
              <a:t>的沟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BNQCQM+MS-UIGothic"/>
                <a:cs typeface="BNQCQM+MS-UIGothic"/>
              </a:rPr>
              <a:t>通能力和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团队协</a:t>
            </a:r>
            <a:r>
              <a:rPr sz="1500">
                <a:solidFill>
                  <a:srgbClr val="004280"/>
                </a:solidFill>
                <a:latin typeface="BNQCQM+MS-UIGothic"/>
                <a:cs typeface="BNQCQM+MS-UIGothic"/>
              </a:rPr>
              <a:t>作能力。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350884" y="3748778"/>
            <a:ext cx="2993454" cy="111632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利用互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网技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实现远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程教学</a:t>
            </a:r>
          </a:p>
          <a:p>
            <a:pPr marL="0" marR="0">
              <a:lnSpc>
                <a:spcPts val="1500"/>
              </a:lnSpc>
              <a:spcBef>
                <a:spcPts val="101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和在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交流，方便学生随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随地</a:t>
            </a:r>
          </a:p>
          <a:p>
            <a:pPr marL="0" marR="0">
              <a:lnSpc>
                <a:spcPts val="1500"/>
              </a:lnSpc>
              <a:spcBef>
                <a:spcPts val="102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BNQCQM+MS-UIGothic"/>
                <a:cs typeface="BNQCQM+MS-UIGothic"/>
              </a:rPr>
              <a:t>和交流。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431289" y="1096736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WKCSBC+JCIASE+MicrosoftYaHei-Bold"/>
                <a:cs typeface="WKCSBC+JCIASE+MicrosoftYaHei-Bold"/>
              </a:rPr>
              <a:t>04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025" y="2443400"/>
            <a:ext cx="5033771" cy="17580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626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WKCSBC+JCIASE+MicrosoftYaHei-Bold"/>
                <a:cs typeface="WKCSBC+JCIASE+MicrosoftYaHei-Bold"/>
              </a:rPr>
              <a:t>kab</a:t>
            </a:r>
            <a:r>
              <a:rPr sz="5400">
                <a:solidFill>
                  <a:srgbClr val="000000"/>
                </a:solidFill>
                <a:latin typeface="BNQCQM+MS-UIGothic"/>
                <a:cs typeface="BNQCQM+MS-UIGothic"/>
              </a:rPr>
              <a:t>教学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5400">
                <a:solidFill>
                  <a:srgbClr val="000000"/>
                </a:solidFill>
                <a:latin typeface="BNQCQM+MS-UIGothic"/>
                <a:cs typeface="BNQCQM+MS-UIGothic"/>
              </a:rPr>
              <a:t>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https://d.book118.com/226155203132010054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BNQCQM+MS-UIGothic</vt:lpstr>
      <vt:lpstr>SimSun</vt:lpstr>
      <vt:lpstr>WKCSBC+JCIASE+MicrosoftYaHei-Bold</vt:lpstr>
      <vt:lpstr>NEQLRE+EPHHBR+ArialMT</vt:lpstr>
      <vt:lpstr>Times New Roman</vt:lpstr>
      <vt:lpstr>MMIBJM+BSPNHF+MicrosoftYaHei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2024-09-21T16:38:57.932</cp:lastPrinted>
  <dcterms:created xsi:type="dcterms:W3CDTF">2024-09-21T08:38:57Z</dcterms:created>
  <dcterms:modified xsi:type="dcterms:W3CDTF">2024-09-21T08:38:59Z</dcterms:modified>
</cp:coreProperties>
</file>