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2.xml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13.xml" /><Relationship Id="rId3" Type="http://schemas.openxmlformats.org/officeDocument/2006/relationships/image" Target="../media/image5.png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image" Target="../media/image7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5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B5729-00EA-43F3-9ADF-853A06EC2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91E15-468A-43C7-B120-8139ABE21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2339D-4938-4363-A2D8-7E1417198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CC2B8-8A28-471C-AA07-B7BCF745A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F559B7-A98B-444B-8073-66484B551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F3F5C1-216F-4118-9F88-9EB547D1D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945511-6D0F-400D-8F3E-841C63315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5B3EC-ED6A-4006-9A06-B83393BFB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0602E-88FB-44FC-8B74-B0DB85924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A2EC5-51FC-4544-8D39-AB1FDECEA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03BEE-3E9F-419D-9C04-22E7A2B65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6" name="图形 1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9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1331595" y="2362197"/>
            <a:ext cx="5224780" cy="174688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1351915" y="4405630"/>
            <a:ext cx="1607820" cy="3975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6"/>
              </a:gs>
            </a:gsLst>
            <a:lin ang="72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95960" y="1245235"/>
            <a:ext cx="10800080" cy="49314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  <a:cs typeface="MiSans Normal" panose="00000500000000000000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  <a:cs typeface="MiSans Normal" panose="00000500000000000000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  <a:cs typeface="MiSans Normal" panose="00000500000000000000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  <a:cs typeface="MiSans Normal" panose="00000500000000000000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" name="图片 4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42951" y="421888"/>
            <a:ext cx="716839" cy="825888"/>
          </a:xfrm>
          <a:prstGeom prst="rect">
            <a:avLst/>
          </a:prstGeom>
        </p:spPr>
      </p:pic>
      <p:pic>
        <p:nvPicPr>
          <p:cNvPr id="45" name="图片 44" descr="图片包含 徽标&#10;&#10;描述已自动生成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32027" y="227092"/>
            <a:ext cx="1655525" cy="1679961"/>
          </a:xfrm>
          <a:prstGeom prst="rect">
            <a:avLst/>
          </a:prstGeom>
        </p:spPr>
      </p:pic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530985" y="610235"/>
            <a:ext cx="2432685" cy="6464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图片包含 游戏机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5400000">
            <a:off x="5868242" y="880942"/>
            <a:ext cx="5185154" cy="5276374"/>
          </a:xfrm>
          <a:prstGeom prst="rect">
            <a:avLst/>
          </a:prstGeom>
        </p:spPr>
      </p:pic>
      <p:pic>
        <p:nvPicPr>
          <p:cNvPr id="13" name="图片 12" descr="图片包含 徽标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457576" y="-281180"/>
            <a:ext cx="5524500" cy="5608587"/>
          </a:xfrm>
          <a:prstGeom prst="rect">
            <a:avLst/>
          </a:prstGeom>
        </p:spPr>
      </p:pic>
      <p:pic>
        <p:nvPicPr>
          <p:cNvPr id="14" name="图片 13" descr="图片包含 徽标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tretch>
            <a:fillRect/>
          </a:stretch>
        </p:blipFill>
        <p:spPr>
          <a:xfrm rot="17014633" flipH="1">
            <a:off x="2182688" y="1158830"/>
            <a:ext cx="2978942" cy="3024284"/>
          </a:xfrm>
          <a:prstGeom prst="rect">
            <a:avLst/>
          </a:prstGeom>
        </p:spPr>
      </p:pic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67130" y="3667125"/>
            <a:ext cx="5793740" cy="9937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54100">
                      <a:schemeClr val="accent3"/>
                    </a:gs>
                    <a:gs pos="0">
                      <a:schemeClr val="accent1"/>
                    </a:gs>
                    <a:gs pos="100000">
                      <a:schemeClr val="accent6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1167130" y="4742180"/>
            <a:ext cx="5793740" cy="12077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0" normalizeH="0" baseline="0" noProof="1">
                <a:gradFill>
                  <a:gsLst>
                    <a:gs pos="54100">
                      <a:schemeClr val="accent3"/>
                    </a:gs>
                    <a:gs pos="0">
                      <a:schemeClr val="accent1"/>
                    </a:gs>
                    <a:gs pos="100000">
                      <a:schemeClr val="accent6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0" y="1245870"/>
            <a:ext cx="509524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95960" y="1245870"/>
            <a:ext cx="508889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标题 10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235065" y="1720850"/>
            <a:ext cx="5260975" cy="4455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95325" y="1720850"/>
            <a:ext cx="5255260" cy="4455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9" name="标题 1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8300"/>
            <a:ext cx="10800080" cy="58083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6595" y="1118235"/>
            <a:ext cx="10799445" cy="4292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图形 1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351915" y="4349115"/>
            <a:ext cx="1607820" cy="3975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6"/>
              </a:gs>
            </a:gsLst>
            <a:lin ang="72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1331595" y="2075815"/>
            <a:ext cx="4764405" cy="19773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92150" y="6356350"/>
            <a:ext cx="2889250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884805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95960" y="1248410"/>
            <a:ext cx="10800715" cy="493268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标题占位符 3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marL="0" indent="0"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中文标题" charset="0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MiSans Normal"/>
          <a:ea typeface="微软雅黑"/>
          <a:cs typeface="MiSans Normal" panose="00000500000000000000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MiSans Normal"/>
          <a:ea typeface="微软雅黑"/>
          <a:cs typeface="MiSans Normal" panose="00000500000000000000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MiSans Normal"/>
          <a:ea typeface="微软雅黑"/>
          <a:cs typeface="MiSans Normal" panose="00000500000000000000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MiSans Normal"/>
          <a:ea typeface="微软雅黑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0402204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背部痈临床症状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-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序号"/>
          <p:cNvSpPr txBox="1"/>
          <p:nvPr>
            <p:custDataLst>
              <p:tags r:id="rId4"/>
            </p:custDataLst>
          </p:nvPr>
        </p:nvSpPr>
        <p:spPr>
          <a:xfrm>
            <a:off x="3229610" y="2035810"/>
            <a:ext cx="2486660" cy="71628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标题"/>
          <p:cNvSpPr txBox="1"/>
          <p:nvPr>
            <p:custDataLst>
              <p:tags r:id="rId5"/>
            </p:custDataLst>
          </p:nvPr>
        </p:nvSpPr>
        <p:spPr>
          <a:xfrm>
            <a:off x="3229610" y="2860675"/>
            <a:ext cx="2486660" cy="992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背部痈的早期症状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3" name="序号"/>
          <p:cNvSpPr txBox="1"/>
          <p:nvPr>
            <p:custDataLst>
              <p:tags r:id="rId6"/>
            </p:custDataLst>
          </p:nvPr>
        </p:nvSpPr>
        <p:spPr>
          <a:xfrm>
            <a:off x="6927215" y="2035810"/>
            <a:ext cx="2585085" cy="71628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4" name="标题"/>
          <p:cNvSpPr txBox="1"/>
          <p:nvPr>
            <p:custDataLst>
              <p:tags r:id="rId7"/>
            </p:custDataLst>
          </p:nvPr>
        </p:nvSpPr>
        <p:spPr>
          <a:xfrm>
            <a:off x="6927215" y="2860675"/>
            <a:ext cx="2585085" cy="992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背部痈的进展期症状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序号"/>
          <p:cNvSpPr txBox="1"/>
          <p:nvPr>
            <p:custDataLst>
              <p:tags r:id="rId8"/>
            </p:custDataLst>
          </p:nvPr>
        </p:nvSpPr>
        <p:spPr>
          <a:xfrm>
            <a:off x="3333115" y="4207510"/>
            <a:ext cx="2383155" cy="71628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2" name="标题"/>
          <p:cNvSpPr txBox="1"/>
          <p:nvPr>
            <p:custDataLst>
              <p:tags r:id="rId9"/>
            </p:custDataLst>
          </p:nvPr>
        </p:nvSpPr>
        <p:spPr>
          <a:xfrm>
            <a:off x="3333115" y="5032375"/>
            <a:ext cx="2382520" cy="992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背部痈的后期症状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4" name="序号"/>
          <p:cNvSpPr txBox="1"/>
          <p:nvPr>
            <p:custDataLst>
              <p:tags r:id="rId10"/>
            </p:custDataLst>
          </p:nvPr>
        </p:nvSpPr>
        <p:spPr>
          <a:xfrm>
            <a:off x="7030720" y="4207510"/>
            <a:ext cx="2585085" cy="71628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5" name="标题"/>
          <p:cNvSpPr txBox="1"/>
          <p:nvPr>
            <p:custDataLst>
              <p:tags r:id="rId11"/>
            </p:custDataLst>
          </p:nvPr>
        </p:nvSpPr>
        <p:spPr>
          <a:xfrm>
            <a:off x="7030720" y="5032375"/>
            <a:ext cx="2585085" cy="992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特殊类型的背部痈症状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背部痈的早期症状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背部痈临床症状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8606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071489" y="1618298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462975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局部皮肤发红：初期表现为局部皮肤发红，并伴有轻微肿胀。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3345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5570" y="1618298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97714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疼痛：痈的早期，患者会感到明显的疼痛，尤其是在触碰或压迫时。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8606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462975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温度升高：患处皮肤温度通常会升高，与周围正常皮肤形成对比。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071489" y="4237637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3219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66103" y="4237637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57589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淋巴结肿大：有时在痈的周围会出现淋巴结肿大，这是由于炎症引起的。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背部痈临床症状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027047" y="1487333"/>
            <a:ext cx="1193711" cy="11957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95960" y="3103371"/>
            <a:ext cx="1856715" cy="28318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皮肤温度升高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818995" y="2752238"/>
            <a:ext cx="1610508" cy="11404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3263787" y="1487333"/>
            <a:ext cx="1193711" cy="11957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932009" y="3103371"/>
            <a:ext cx="1856715" cy="28318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皮肤温度升高是背部痈的早期症状之一，通常表现为局部皮肤发红，并伴有灼热感。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055043" y="2752238"/>
            <a:ext cx="1610508" cy="11404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99145" y="1487333"/>
            <a:ext cx="1193711" cy="11957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67366" y="3103371"/>
            <a:ext cx="1856715" cy="28318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皮肤温度升高的原因是感染引起的炎症反应，导致局部血管扩张和血流增加。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5291092" y="2752238"/>
            <a:ext cx="1610508" cy="11404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35193" y="1487333"/>
            <a:ext cx="1193711" cy="11957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03415" y="3103371"/>
            <a:ext cx="1856715" cy="28318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在背部痈的早期阶段，患者可能会感到明显的疼痛和不适，尤其是在活动或触摸时。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7526449" y="2752238"/>
            <a:ext cx="1610508" cy="11404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971933" y="1487333"/>
            <a:ext cx="1193711" cy="11957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39463" y="3103371"/>
            <a:ext cx="1856715" cy="28318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皮肤温度升高通常伴随着其他症状，如局部肿胀、压痛和淋巴结肿大等。这些症状的出现表明背部痈已经发生，需要及时就医治疗。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16"/>
            </p:custDataLst>
          </p:nvPr>
        </p:nvSpPr>
        <p:spPr>
          <a:xfrm>
            <a:off x="9762498" y="2752238"/>
            <a:ext cx="1610508" cy="114049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疼痛和压痛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452738" y="1245235"/>
            <a:ext cx="9833935" cy="108121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905389" y="1245235"/>
            <a:ext cx="266693" cy="108121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734308" y="1338653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早期症状：疼痛和压痛是背部痈最常见的早期症状，通常表现为局部疼痛和压痛，有时可伴有发热和寒战。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452738" y="2528744"/>
            <a:ext cx="9833935" cy="108121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905389" y="2528744"/>
            <a:ext cx="266693" cy="108121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734308" y="2622162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疼痛性质：背部痈的疼痛性质多为钝痛或锐痛，有时可表现为跳痛或放射性疼痛，严重时可影响患者的睡眠和日常生活。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452738" y="3812252"/>
            <a:ext cx="9833935" cy="108121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905389" y="3812252"/>
            <a:ext cx="266693" cy="108121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734308" y="3905670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压痛特点：背部痈的压痛点通常位于病变部位，有时可向周围扩散，压痛明显，且有明显的压痛包块或结节。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452738" y="5095103"/>
            <a:ext cx="9833935" cy="108121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905389" y="5095103"/>
            <a:ext cx="266693" cy="108121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734308" y="5188521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伴随症状：背部痈的早期症状可能伴随其他症状，如乏力、食欲不振、恶心呕吐等，严重时可出现败血症和感染性休克。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肿胀和硬结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7428" y="1245235"/>
            <a:ext cx="1323324" cy="132562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00174" y="3037193"/>
            <a:ext cx="2058317" cy="3139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早期背部痈的症状包括肿胀和硬结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336468" y="2647783"/>
            <a:ext cx="1785376" cy="12643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5592" y="1245235"/>
            <a:ext cx="1323324" cy="132562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7667" y="3037193"/>
            <a:ext cx="2058317" cy="3139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这些症状通常在感染后2-3天内出现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14632" y="2647783"/>
            <a:ext cx="1785376" cy="12643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085" y="1245235"/>
            <a:ext cx="1323324" cy="132562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5831" y="3037193"/>
            <a:ext cx="2058317" cy="3139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肿胀和硬结的区域可能伴随着疼痛和压痛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1453" y="2647783"/>
            <a:ext cx="1785376" cy="12643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00577" y="1245235"/>
            <a:ext cx="1323324" cy="132562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33323" y="3037193"/>
            <a:ext cx="2058317" cy="3139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随着病情的发展，硬结可能会软化并形成脓肿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069617" y="2647783"/>
            <a:ext cx="1785376" cy="12643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背部痈的进展期症状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背部痈临床症状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255998" y="3414687"/>
            <a:ext cx="9680769" cy="7253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255998" y="3282508"/>
            <a:ext cx="523762" cy="49978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780112" y="3283165"/>
            <a:ext cx="78913" cy="13152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814308" y="3424551"/>
            <a:ext cx="8869173" cy="71284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水疱逐渐扩大，可融合成大疱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255998" y="1377414"/>
            <a:ext cx="9680769" cy="7253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255998" y="1245235"/>
            <a:ext cx="523762" cy="49978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780112" y="1245893"/>
            <a:ext cx="78913" cy="13152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814308" y="1380702"/>
            <a:ext cx="8869173" cy="71284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皮肤表面出现水疱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255998" y="2396051"/>
            <a:ext cx="9680769" cy="7253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255998" y="2263871"/>
            <a:ext cx="523762" cy="49978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780112" y="2264529"/>
            <a:ext cx="78913" cy="13152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814308" y="2405915"/>
            <a:ext cx="8869173" cy="71284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皮肤表面出现水疱，周围有红晕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255998" y="4433323"/>
            <a:ext cx="9680769" cy="7253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255998" y="4301144"/>
            <a:ext cx="523762" cy="49978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780112" y="4301802"/>
            <a:ext cx="78913" cy="13152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814308" y="4443188"/>
            <a:ext cx="8869173" cy="71284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水疱破溃后形成溃疡，可伴有疼痛和发热等症状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8"/>
            </p:custDataLst>
          </p:nvPr>
        </p:nvSpPr>
        <p:spPr>
          <a:xfrm>
            <a:off x="1255998" y="5451960"/>
            <a:ext cx="9680769" cy="7253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9"/>
            </p:custDataLst>
          </p:nvPr>
        </p:nvSpPr>
        <p:spPr>
          <a:xfrm>
            <a:off x="1255998" y="5319780"/>
            <a:ext cx="523762" cy="49978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20"/>
            </p:custDataLst>
          </p:nvPr>
        </p:nvSpPr>
        <p:spPr>
          <a:xfrm>
            <a:off x="1780112" y="5320438"/>
            <a:ext cx="78913" cy="13152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1814308" y="5461824"/>
            <a:ext cx="8869173" cy="71284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溃疡周围皮肤红肿，质地较硬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皮肤表面出现脓点或坏死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336368" y="4046474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336368" y="390076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915865" y="3901432"/>
            <a:ext cx="87291" cy="14548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53295" y="405783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坏死组织表现为皮肤局部变黑、干燥、失去弹性，有时会伴有恶臭。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336368" y="139161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336368" y="124523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915865" y="1245903"/>
            <a:ext cx="87291" cy="14548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53295" y="1394955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皮肤表面出现脓点或坏死是背部痈进展期的一种症状，表明感染已经扩散到皮下组织。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336368" y="271904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336368" y="257266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915865" y="2574002"/>
            <a:ext cx="87291" cy="14548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53295" y="273040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脓点通常呈黄色或绿色，质地较软，容易破溃。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336368" y="5374572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336368" y="522819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915865" y="5228862"/>
            <a:ext cx="87291" cy="14548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53295" y="5385267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背部痈的进展期症状还包括局部红肿、疼痛、发热等症状。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局部淋巴结肿大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336368" y="4046474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336368" y="390076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915865" y="3901432"/>
            <a:ext cx="87291" cy="14548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53295" y="405783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症状：淋巴结肿大通常伴随着疼痛和压痛，严重时可能导致淋巴结粘连和皮肤红肿。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336368" y="139161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336368" y="124523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915865" y="1245903"/>
            <a:ext cx="87291" cy="14548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53295" y="1394955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定义：背部痈进展期的一种常见症状，表现为局部淋巴结的肿胀和疼痛。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336368" y="271904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336368" y="257266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915865" y="2574002"/>
            <a:ext cx="87291" cy="14548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53295" y="273040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原因：由于背部痈的炎症反应，导致周围淋巴结受到刺激和肿大。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336368" y="5374572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336368" y="522819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915865" y="5228862"/>
            <a:ext cx="87291" cy="14548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53295" y="5385267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诊断：医生通过体格检查和必要的实验室检查来确诊。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https://d.book118.com/226204022042010035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&#10;文档标题内容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&#10;文档标题内容"/>
  <p:tag name="KSO_WM_UNIT_TYPE" val="a"/>
  <p:tag name="KSO_WM_UNIT_VALUE" val="1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.xml><?xml version="1.0" encoding="utf-8"?>
<p:tagLst xmlns:p="http://schemas.openxmlformats.org/presentationml/2006/main">
  <p:tag name="KSO_WM_BEAUTIFY_FLAG" val="#wm#"/>
  <p:tag name="KSO_WM_SLIDE_CONTENT_AREA" val="{&quot;left&quot;:&quot;70.15&quot;,&quot;top&quot;:&quot;137.55&quot;,&quot;width&quot;:&quot;465.9&quot;,&quot;height&quot;:&quot;256.5&quot;}"/>
  <p:tag name="KSO_WM_SLIDE_ID" val="custom20230266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4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30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4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4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4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6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96.xml><?xml version="1.0" encoding="utf-8"?>
<p:tagLst xmlns:p="http://schemas.openxmlformats.org/presentationml/2006/main">
  <p:tag name="KSO_WM_TEMPLATE_CATEGORY" val="custom"/>
  <p:tag name="KSO_WM_TEMPLATE_INDEX" val="2023026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2"/>
  <p:tag name="KSO_WM_UNIT_INDEX" val="1_3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2"/>
  <p:tag name="KSO_WM_UNIT_INDEX" val="1_2_2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2"/>
  <p:tag name="KSO_WM_UNIT_INDEX" val="1_4_2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2"/>
  <p:tag name="KSO_WM_UNIT_INDEX" val="1_5_2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TEMPLATE_CATEGORY" val="custom"/>
  <p:tag name="KSO_WM_TEMPLATE_INDEX" val="2023026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4">
      <a:dk1>
        <a:sysClr val="windowText" lastClr="000000"/>
      </a:dk1>
      <a:lt1>
        <a:sysClr val="window" lastClr="FFFFFF"/>
      </a:lt1>
      <a:dk2>
        <a:srgbClr val="44546A"/>
      </a:dk2>
      <a:lt2>
        <a:srgbClr val="F3F5FB"/>
      </a:lt2>
      <a:accent1>
        <a:srgbClr val="0CA9F8"/>
      </a:accent1>
      <a:accent2>
        <a:srgbClr val="6DAAF9"/>
      </a:accent2>
      <a:accent3>
        <a:srgbClr val="8993F8"/>
      </a:accent3>
      <a:accent4>
        <a:srgbClr val="A67CF7"/>
      </a:accent4>
      <a:accent5>
        <a:srgbClr val="C265F6"/>
      </a:accent5>
      <a:accent6>
        <a:srgbClr val="DF4EF5"/>
      </a:accent6>
      <a:hlink>
        <a:srgbClr val="0563C1"/>
      </a:hlink>
      <a:folHlink>
        <a:srgbClr val="954F72"/>
      </a:folHlink>
    </a:clrScheme>
    <a:fontScheme name="自定义 23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+中文标题</vt:lpstr>
      <vt:lpstr>微软雅黑</vt:lpstr>
      <vt:lpstr>Wingdings</vt:lpstr>
      <vt:lpstr>Calibri Light</vt:lpstr>
      <vt:lpstr>Office Theme</vt:lpstr>
      <vt:lpstr>背部痈临床症状</vt:lpstr>
      <vt:lpstr>目录</vt:lpstr>
      <vt:lpstr>背部痈的早期症状</vt:lpstr>
      <vt:lpstr>背部痈临床症状</vt:lpstr>
      <vt:lpstr>背部痈临床症状</vt:lpstr>
      <vt:lpstr>疼痛和压痛</vt:lpstr>
      <vt:lpstr>肿胀和硬结</vt:lpstr>
      <vt:lpstr>背部痈的进展期症状</vt:lpstr>
      <vt:lpstr>背部痈临床症状</vt:lpstr>
      <vt:lpstr>皮肤表面出现脓点或坏死</vt:lpstr>
      <vt:lpstr>局部淋巴结肿大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2024-09-04T22:19:05.172</cp:lastPrinted>
  <dcterms:created xsi:type="dcterms:W3CDTF">2024-09-04T14:19:05Z</dcterms:created>
  <dcterms:modified xsi:type="dcterms:W3CDTF">2024-09-04T14:19:08Z</dcterms:modified>
</cp:coreProperties>
</file>