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E3A37-0C4C-4670-9A2E-196CD7B83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BEBA7-BDA1-4BA3-9F0A-3F07181B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40D64-771D-4970-A6F4-9E0F1CB30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3C2E6-A4D7-48C4-B906-2732F58DA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1799C-D524-40C4-AD4B-34291B588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205A4-8742-4FCF-86DD-520F12BF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F0892-313D-4590-B782-5918DDFD5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B8A49-2E2E-4FF7-AE59-BA986CEAF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B00DD-BEAF-4E08-901C-BE0DB5115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2E403-48D8-4E7A-9AD0-6CE02C1D1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D1DAC-B156-40C0-994F-E18AC7640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45439" y="335116"/>
            <a:ext cx="10515600" cy="549275"/>
          </a:xfrm>
        </p:spPr>
        <p:txBody>
          <a:bodyPr>
            <a:normAutofit/>
          </a:bodyPr>
          <a:lstStyle>
            <a:lvl1pPr algn="l">
              <a:defRPr sz="2800" b="1">
                <a:solidFill>
                  <a:srgbClr val="4CA79E"/>
                </a:solidFill>
                <a:effectLst>
                  <a:glow rad="127000">
                    <a:schemeClr val="bg1"/>
                  </a:glo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dpi="0" rotWithShape="1">
          <a:blip r:embed="rId1">
            <a:lum/>
          </a:blip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223837" y="200025"/>
            <a:ext cx="11744325" cy="6457950"/>
          </a:xfrm>
          <a:prstGeom prst="rect">
            <a:avLst/>
          </a:prstGeom>
          <a:noFill/>
          <a:ln>
            <a:solidFill>
              <a:srgbClr val="F1A89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6" t="12500" r="64395" b="54375"/>
          <a:stretch>
            <a:fillRect/>
          </a:stretch>
        </p:blipFill>
        <p:spPr>
          <a:xfrm rot="12600000" flipV="1">
            <a:off x="-316932" y="1148328"/>
            <a:ext cx="1081539" cy="142639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0"/>
            <a:r>
              <a:rPr lang="zh-CN" altLang="en-US"/>
              <a:t>第二级</a:t>
            </a:r>
            <a:endParaRPr lang="zh-CN" altLang="en-US"/>
          </a:p>
          <a:p>
            <a:pPr lvl="0"/>
            <a:r>
              <a:rPr lang="zh-CN" altLang="en-US"/>
              <a:t>第三级</a:t>
            </a:r>
            <a:endParaRPr lang="zh-CN" altLang="en-US"/>
          </a:p>
          <a:p>
            <a:pPr lvl="0"/>
            <a:r>
              <a:rPr lang="zh-CN" altLang="en-US"/>
              <a:t>第四级</a:t>
            </a:r>
            <a:endParaRPr lang="zh-CN" altLang="en-US"/>
          </a:p>
          <a:p>
            <a:pPr lvl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2018/8/6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‹#›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1524100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3232150" y="1941830"/>
            <a:ext cx="7789545" cy="2387600"/>
          </a:xfrm>
        </p:spPr>
        <p:txBody>
          <a:bodyPr>
            <a:normAutofit/>
          </a:bodyPr>
          <a:lstStyle/>
          <a:p>
            <a:r>
              <a:rPr b="1">
                <a:sym typeface="+mn-ea"/>
              </a:rPr>
              <a:t>专题</a:t>
            </a:r>
            <a:r>
              <a:rPr lang="en-US" altLang="zh-CN" b="1">
                <a:sym typeface="+mn-ea"/>
              </a:rPr>
              <a:t>2</a:t>
            </a:r>
            <a:r>
              <a:rPr b="1">
                <a:sym typeface="+mn-ea"/>
              </a:rPr>
              <a:t>  </a:t>
            </a:r>
            <a:r>
              <a:rPr lang="zh-CN" b="1">
                <a:sym typeface="+mn-ea"/>
              </a:rPr>
              <a:t>词语的理解与运用</a:t>
            </a:r>
            <a:endParaRPr lang="zh-CN" b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600710" y="1146175"/>
            <a:ext cx="11124565" cy="4028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对词语的考查多以语言知识和语言实践的积累为前提，注重考查学生语言的实际运用能力。</a:t>
            </a:r>
            <a:endParaRPr altLang="zh-CN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考查到的词语也大多是语文课本和日常生活中出现频率高，但又容易出错的常见词。特别是近义词、同义词、关联词、成语更是词语考查中的重点。</a:t>
            </a:r>
            <a:endParaRPr altLang="zh-CN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考情分析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620395" y="1595755"/>
            <a:ext cx="11124565" cy="2848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①根据语境判断词语的含义；</a:t>
            </a:r>
            <a:endParaRPr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②正确使用成语；</a:t>
            </a:r>
            <a:endParaRPr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③正确辨析和选用近义词；</a:t>
            </a:r>
            <a:endParaRPr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④正确使用关联词语等。</a:t>
            </a:r>
            <a:endParaRPr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考点归类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38150" y="1173480"/>
            <a:ext cx="11124565" cy="474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“词语理解与运用”的考题，从题型上来说，以选择题为主，兼顾阅读题，重点考查考生对于词语的理解能力和言语运用能力，很少考查单纯的词语解释。考生在复习以及解题一定要结合具体的语境来理解。</a:t>
            </a:r>
            <a:endParaRPr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80000"/>
              </a:lnSpc>
            </a:pP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因此考生要善于整理所学词汇，同时注重结合具体句子理解词义，进而从根本上提高得分率。</a:t>
            </a:r>
            <a:endParaRPr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答题技巧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68935" y="398145"/>
            <a:ext cx="248221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4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考点归纳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37540" y="1234440"/>
            <a:ext cx="10379710" cy="51733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考点一：词语使用的辨析</a:t>
            </a:r>
            <a:endParaRPr lang="zh-CN" altLang="en-US"/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1、题目示例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该类试题通常以“根据语境判断词语使用是否正确”的方式设问，常以“选择题”的形式出现。易错点有以下几个方面：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①望文生义②感情色彩不当③语义重复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④范围不当⑤敬谦错位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⑥词语的本义已被比喻义、引申义改变，不能再用作本义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2、解题思路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一方面，平时应当多积累并背诵一些常用词语的含义；另一方面，应学会结合具体语境理解词义。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64515" y="579120"/>
            <a:ext cx="10709275" cy="4967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altLang="zh-CN" sz="2800"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考点二：根据语境判断词语的含义</a:t>
            </a:r>
            <a:endParaRPr altLang="zh-CN" sz="2800"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1、题目示例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“根据语境判定词语含义”的设问方式，常出现在阅读题中。主要考查形式有以下几种：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（1）以句子为基本语言单位，要求考生解释其中“加点字”的含义；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（2）以句子为基本语言单位，要求考生理解词语的表达作用等。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2、解题思路</a:t>
            </a:r>
            <a:endParaRPr altLang="zh-CN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语境即语言环境，在阅读题中则要求考生结合“上下文”理解词义，把握语境的整体意义。在解题时，考生可采用“换字法、描述法”等方法，结合上下文解释或判断词语含义。</a:t>
            </a:r>
            <a:endParaRPr altLang="zh-CN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6570" y="569595"/>
            <a:ext cx="10941050" cy="5515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考点三：正确辨析和选用近义词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1、考查方式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“辨析和选用近义词”类试题所考查的近义词大多是日常使用频率较高的近义词，也是课程标准要求初中生必须掌握的词语。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题目通常考查“词语意义、词义轻重、感情色彩、使用范围”等几个方面。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2、解题思路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把握句子的整体意义，辨析词语使用正确与否。同学们需要仔细揣摩词语使用是否得当，是否与整个句子的内容、思想、情感等协调。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347980"/>
            <a:ext cx="11200130" cy="6162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32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考点四：正确使用关联词语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1、题目类型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（1）在句中填写关联词；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（2）判断关联词是否恰当（通常在病句修改中出现）。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2、解题思路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①分清句子间的关系和层次；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②关联词的搭配要恰当；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③看关联词是否完整；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④注意关联词的位置是否恰当。如果前后句子是同一个主语，那么关联词放在主语之后；如果不是同一主语，则要放在句子主语之前。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10210" y="1318895"/>
            <a:ext cx="11371580" cy="500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第一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单元</a:t>
            </a:r>
            <a:endParaRPr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摧枯拉朽【cuī kū lā xiǔ】:摧折枯朽的草木。形容轻而易举。也比喻摧毁腐朽势力的强大气势。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锐不可当【ruì bù kě dāng】:意思是锋利无比，无法阻挡，形容勇往直前的气势无法抵挡。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>
              <a:lnSpc>
                <a:spcPct val="140000"/>
              </a:lnSpc>
            </a:pP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3.建树【jiàn shù】：表示建立了不朽的功勋或在事业上有很大的成就。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4.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翘首【qiáo shǒu】：指仰起头来眺望远处；形容盼望之切。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5.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悄然【qiǎo rán】：形容安静而无声。浑然，依然。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6.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屏息敛声【 bǐng xī liǎn shēng】：抑制语声和呼吸。形容畏惧、小心的样子。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7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.镌刻【juān kè】：即“雕刻”之意；把铭文刻或画在某种坚硬物质上或石头上。 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8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.一丝不苟【yīsībùgǒu】：指做事认真细致，一点儿不马虎。苟：苟且，马虎。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9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.白手起家【báishǒuqǐjiā】:形容在没有基础和条件很差的情况下自力更生，艰苦创业。</a:t>
            </a:r>
            <a:endParaRPr sz="20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40000"/>
              </a:lnSpc>
            </a:pPr>
            <a:r>
              <a:rPr lang="en-US"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10</a:t>
            </a:r>
            <a:r>
              <a:rPr sz="2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.殚精竭虑【dānjīngjiélǜ】:形容用尽心思。殚：竭尽；虑：思虑。</a:t>
            </a:r>
            <a:endParaRPr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4714875" cy="768350"/>
          </a:xfrm>
          <a:prstGeom prst="rect">
            <a:avLst/>
          </a:prstGeom>
          <a:solidFill>
            <a:schemeClr val="bg2"/>
          </a:solidFill>
          <a:ln w="28575" cap="rnd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课内重点词语整理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69553" y="392471"/>
            <a:ext cx="10894241" cy="592518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sz="28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第</a:t>
            </a:r>
            <a:r>
              <a:rPr 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二单元</a:t>
            </a:r>
            <a:endParaRPr sz="20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1.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畸形【jī xíng】：生物体某部分在发育中形成的不正常的形状。泛指事物发展不正常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2.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诘责【jié zé】：诘问谴责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3.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油光可鉴【yóu guāng kějiàn】：头发上抹油，梳得很光亮，像镜子一样可以照人。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4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.杳无消息【yǎo wú xiāo xī】：没有一点儿音信。杳：无影无踪。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5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.抑扬顿挫【yì yáng dùn cuò】：指声音的高低起伏和停顿转折。抑：降低；扬：升高；顿：停顿；挫：转折。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6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.正人君子【zhèng rén jūn zǐ】：旧时指品行端正的人。现多作讽刺的用法，指假装正经的人。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7.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深恶痛绝【shēn wù tòng jí】：恶：厌恶；痛：痛恨。指对某人或某事物极端厌恶痛恨。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25450" y="393700"/>
            <a:ext cx="10812780" cy="5367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8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.不辍【bù chuò】：亦作“ 不惙 ”。不止；不绝。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9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.任劳任怨【rèn láo rèn yuàn】：比喻做事不辞劳苦，不怕别人埋怨。 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0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.为富不仁【wéi fù bù rén】：剥削者为了发财致富，心狠手毒，没有一点儿仁慈的心肠。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.轩昂【xuān áng】:形容精神饱满，气度不凡，也指身材高大。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2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.胆怯【dǎn qiè】:形容某人非常害怕，有时也形容畏畏缩缩，不敢向前去是一种心理活动。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3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.藏污纳垢【cáng wū nà gòu】:污、垢：肮脏的东西。比喻隐藏或包容坏人坏事。 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</a:pP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4</a:t>
            </a:r>
            <a:r>
              <a:rPr sz="24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.鹤立鸡群【hè lì jī qún】:像鹤站在鸡群中一样。比喻一个人的仪表或才能在周围一群人里显得很突出。 </a:t>
            </a:r>
            <a:endParaRPr sz="24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69265" y="345440"/>
            <a:ext cx="11194415" cy="48298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5</a:t>
            </a:r>
            <a:r>
              <a:rPr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.正襟危坐【zhèng jīn wēi zuò】:整一整衣服，端正地坐着。形容严肃或拘谨的样子。 </a:t>
            </a:r>
            <a:endParaRPr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10000"/>
              </a:lnSpc>
            </a:pPr>
            <a:r>
              <a:rPr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6</a:t>
            </a:r>
            <a:r>
              <a:rPr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.诚惶诚恐【chéng huáng chéng kǒng】:非常小心谨慎以至达到害怕不安的程度。 </a:t>
            </a:r>
            <a:endParaRPr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10000"/>
              </a:lnSpc>
            </a:pPr>
            <a:r>
              <a:rPr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7</a:t>
            </a:r>
            <a:r>
              <a:rPr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.入木三分【rù mù sān fēn】:形容书法笔力遒劲，也比喻见解、议论深刻、确切。</a:t>
            </a:r>
            <a:endParaRPr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18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.荧光【yíng guāng】：在光和其他射线照射某些物质时所发出的可见光。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19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.筋疲力尽【jīn pí lì jìn】：形容非常疲乏，一点力气也没有了。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l">
              <a:lnSpc>
                <a:spcPct val="110000"/>
              </a:lnSpc>
            </a:pPr>
            <a:r>
              <a:rPr lang="en-US" altLang="zh-CN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20</a:t>
            </a:r>
            <a:r>
              <a:rPr lang="zh-CN" altLang="en-US" sz="28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.和颜悦色【hé yán yuè sè】：脸色和蔼喜悦。形容和善可亲。</a:t>
            </a:r>
            <a:endParaRPr lang="zh-CN" altLang="en-US" sz="28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448866" y="440096"/>
            <a:ext cx="10852899" cy="5502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第四单元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1.蹒跚【pán shān】：腿脚不灵便，走起路来摇摇摆摆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2.颓唐【tuí táng】：萎靡不振的样子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3.琐屑【suǒ xiè】：细小、琐碎的事情。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4.触目伤怀【chù mù shāng huái】：看到某种情况而内心伤悲。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5</a:t>
            </a: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.妙手偶得【miào shǒu ǒu dé】：技术高超的人，偶然间即可得到。文学素养很深人，出于灵感偶然得到妙语佳作。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6</a:t>
            </a: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.坦荡如砥【tǎn dàng rú dǐ】：平坦得像磨刀石一样。比喻人非常直率·现多用来形容大面积的地方很平坦。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7</a:t>
            </a: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.潜滋暗长【qián zī àn zhǎng】：形容暗暗地不知不觉地生长。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8</a:t>
            </a: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.恹恹欲睡【yān yān yù shuì】：形容患病而精神疲乏。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9</a:t>
            </a: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.旁逸斜出【páng yì xié chū】：指树枝从树干旁边伸出。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0</a:t>
            </a: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.不折不挠【bù zhé bù náo】：在压力和困难面前不屈服，顽强。</a:t>
            </a:r>
            <a:endParaRPr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429816" y="541061"/>
            <a:ext cx="10852899" cy="5775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11</a:t>
            </a: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.凋谢【diāo xiè】：①草木花叶枯落花瓶里的旧花凋谢了。②比喻老年人死亡朋友日凋谢,存者逐利移。</a:t>
            </a:r>
            <a:endParaRPr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12</a:t>
            </a: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.遏制【è zhì】：阻止，禁绝。</a:t>
            </a:r>
            <a:endParaRPr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.濒临【bīn lín】：指位置相邻，接界。接近，将要。</a:t>
            </a:r>
            <a:endParaRPr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</a:t>
            </a: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.深渊【shēn yuān】：①特指海渊。②比喻险境。③比喻无法摆脱的困境。</a:t>
            </a:r>
            <a:endParaRPr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5</a:t>
            </a: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.密匝匝【mì zā zā】：严实稠密的样子。 </a:t>
            </a:r>
            <a:endParaRPr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6</a:t>
            </a: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.连绵不断【lián mián bù duàn】：连绵：连续不断的样子。形容连续不止，从不中断。 </a:t>
            </a:r>
            <a:endParaRPr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just">
              <a:lnSpc>
                <a:spcPct val="120000"/>
              </a:lnSpc>
            </a:pP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7</a:t>
            </a:r>
            <a:r>
              <a:rPr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.张目结舌【zhāng mù jié shé】：瞪着眼睛说不出话来。形容窘困或惊呆的样子</a:t>
            </a:r>
            <a:endParaRPr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488950" y="476885"/>
            <a:ext cx="10294620" cy="55714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266700" algn="ctr">
              <a:lnSpc>
                <a:spcPct val="90000"/>
              </a:lnSpc>
            </a:pPr>
            <a:r>
              <a:rPr lang="zh-CN" sz="3600" b="1"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第五单元</a:t>
            </a:r>
            <a:endParaRPr sz="3600" b="1"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.巧妙绝伦【qiǎo miào jué lún】：灵巧高明，无与伦比。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.交头接耳【jiāo tóu jiē ěr】：嘴凑近耳朵。形容两个人凑近低声交谈。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.惟妙惟肖【wéi miào wéi xiào】：描写或模仿得非常逼真。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.独一无二【dú yī wú èr】：没有相同的或没有可以相比的。形容十分稀少。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5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.雕镂【diāo lòu】：①犹雕刻。②指雕刻品。③比喻刻意修饰文辞。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6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.斟酌【zhēn zhuó】：①反复考虑以后决定取舍。②往杯盏里倒酒供饮用。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7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.明艳【míng yàn】：鲜艳，明丽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8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.因地制宜【yīn dì zhì yí】：根据各地的具体情况，制定适宜的办法。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9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.自出心裁【zì chū xīn cái】：出于自己的创造。指不抄袭、模仿别人。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0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.重峦叠嶂【chóng luán dié zhàng】：山峰一个连着一个，连绵不断。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266700">
              <a:lnSpc>
                <a:spcPct val="90000"/>
              </a:lnSpc>
            </a:pP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en-US"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sz="24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.俯仰生姿【fǔ yǎng shēng zī】：无论俯视还是仰视都会形成美好的姿态。</a:t>
            </a:r>
            <a:endParaRPr sz="2400" b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https://d.book118.com/226215241004010043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881">
      <a:dk1>
        <a:sysClr val="windowText" lastClr="000000"/>
      </a:dk1>
      <a:lt1>
        <a:sysClr val="window" lastClr="FFFFFF"/>
      </a:lt1>
      <a:dk2>
        <a:srgbClr val="4CA79E"/>
      </a:dk2>
      <a:lt2>
        <a:srgbClr val="F1666B"/>
      </a:lt2>
      <a:accent1>
        <a:srgbClr val="F1666B"/>
      </a:accent1>
      <a:accent2>
        <a:srgbClr val="4CA79E"/>
      </a:accent2>
      <a:accent3>
        <a:srgbClr val="F1666B"/>
      </a:accent3>
      <a:accent4>
        <a:srgbClr val="4CA79E"/>
      </a:accent4>
      <a:accent5>
        <a:srgbClr val="F1666B"/>
      </a:accent5>
      <a:accent6>
        <a:srgbClr val="4CA79E"/>
      </a:accent6>
      <a:hlink>
        <a:srgbClr val="0563C1"/>
      </a:hlink>
      <a:folHlink>
        <a:srgbClr val="954F72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宋体</vt:lpstr>
      <vt:lpstr>黑体</vt:lpstr>
      <vt:lpstr>楷体</vt:lpstr>
      <vt:lpstr>Office Theme</vt:lpstr>
      <vt:lpstr>专题2  词语的理解与运用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2024-09-10T18:41:37.923</cp:lastPrinted>
  <dcterms:created xsi:type="dcterms:W3CDTF">2024-09-10T10:41:37Z</dcterms:created>
  <dcterms:modified xsi:type="dcterms:W3CDTF">2024-09-10T10:41:39Z</dcterms:modified>
</cp:coreProperties>
</file>