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QSRKJR+MS-UIGothic"/>
      <p:regular r:id="rId18"/>
    </p:embeddedFont>
    <p:embeddedFont>
      <p:font typeface="CNUDTH+JSCUJA+ArialMT"/>
      <p:regular r:id="rId19"/>
    </p:embeddedFont>
    <p:embeddedFont>
      <p:font typeface="CDMOTH+WMECGU+MicrosoftYaHei"/>
      <p:regular r:id="rId20"/>
    </p:embeddedFont>
    <p:embeddedFont>
      <p:font typeface="DNTEMR+UUURSQ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8733E-C0F4-4891-A1C9-A5C18A5B6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8D496-ADB1-4FA1-9C34-A41544D99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AE5D6-7D78-447E-847F-7695A0AB3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93BE01-16EF-4C0A-A814-59DBCEA38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C26BE3-AC47-4EF9-9DCA-129D893C2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1E5CF7-8A52-4E42-9504-DD7214B62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27F94A-8BE8-44BB-A3FC-E52F1529E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42EA7-8A23-4A1A-BDA9-ABE877148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EB058-8278-4257-8557-C46B1D197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923AF-3AB3-421A-856D-34F3BA0E8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BE428-1934-4E46-86F1-28FD86F67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220241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52650" y="1759739"/>
            <a:ext cx="9065754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QSRKJR+MS-UIGothic"/>
                <a:cs typeface="QSRKJR+MS-UIGothic"/>
              </a:rPr>
              <a:t>大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5150" spc="25">
                <a:solidFill>
                  <a:srgbClr val="000000"/>
                </a:solidFill>
                <a:latin typeface="QSRKJR+MS-UIGothic"/>
                <a:cs typeface="QSRKJR+MS-UIGothic"/>
              </a:rPr>
              <a:t>解答空气源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热泵</a:t>
            </a:r>
            <a:r>
              <a:rPr sz="5150" spc="23">
                <a:solidFill>
                  <a:srgbClr val="000000"/>
                </a:solidFill>
                <a:latin typeface="QSRKJR+MS-UIGothic"/>
                <a:cs typeface="QSRKJR+MS-UIGothic"/>
              </a:rPr>
              <a:t>采暖</a:t>
            </a:r>
            <a:r>
              <a:rPr sz="5150">
                <a:solidFill>
                  <a:srgbClr val="000000"/>
                </a:solidFill>
                <a:latin typeface="SimSun"/>
                <a:cs typeface="SimSun"/>
              </a:rPr>
              <a:t>节</a:t>
            </a:r>
          </a:p>
          <a:p>
            <a:pPr marL="262890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QSRKJR+MS-UIGothic"/>
                <a:cs typeface="QSRKJR+MS-UIGothic"/>
              </a:rPr>
              <a:t>能之真</a:t>
            </a:r>
            <a:r>
              <a:rPr sz="5150">
                <a:solidFill>
                  <a:srgbClr val="000000"/>
                </a:solidFill>
                <a:latin typeface="SimSun"/>
                <a:cs typeface="SimSun"/>
              </a:rPr>
              <a:t>伪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394650"/>
            <a:ext cx="6192461" cy="29584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NUDTH+JSCUJA+ArialMT"/>
                <a:cs typeface="CNUDTH+JSCUJA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QSRKJR+MS-UIGothic"/>
                <a:cs typeface="QSRKJR+MS-UIGothic"/>
              </a:rPr>
              <a:t>空气源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热泵</a:t>
            </a:r>
            <a:r>
              <a:rPr sz="2400">
                <a:solidFill>
                  <a:srgbClr val="AF79DE"/>
                </a:solidFill>
                <a:latin typeface="QSRKJR+MS-UIGothic"/>
                <a:cs typeface="QSRKJR+MS-UIGothic"/>
              </a:rPr>
              <a:t>采暖技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AF79DE"/>
                </a:solidFill>
                <a:latin typeface="QSRKJR+MS-UIGothic"/>
                <a:cs typeface="QSRKJR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NUDTH+JSCUJA+ArialMT"/>
                <a:cs typeface="CNUDTH+JSCUJA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QSRKJR+MS-UIGothic"/>
                <a:cs typeface="QSRKJR+MS-UIGothic"/>
              </a:rPr>
              <a:t>空气源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热泵</a:t>
            </a:r>
            <a:r>
              <a:rPr sz="2400">
                <a:solidFill>
                  <a:srgbClr val="AF79DE"/>
                </a:solidFill>
                <a:latin typeface="QSRKJR+MS-UIGothic"/>
                <a:cs typeface="QSRKJR+MS-UIGothic"/>
              </a:rPr>
              <a:t>采暖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节</a:t>
            </a:r>
            <a:r>
              <a:rPr sz="2400">
                <a:solidFill>
                  <a:srgbClr val="AF79DE"/>
                </a:solidFill>
                <a:latin typeface="QSRKJR+MS-UIGothic"/>
                <a:cs typeface="QSRKJR+MS-UIGothic"/>
              </a:rPr>
              <a:t>能原理分析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NUDTH+JSCUJA+ArialMT"/>
                <a:cs typeface="CNUDTH+JSCUJA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QSRKJR+MS-UIGothic"/>
                <a:cs typeface="QSRKJR+MS-UIGothic"/>
              </a:rPr>
              <a:t>空气源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热泵</a:t>
            </a:r>
            <a:r>
              <a:rPr sz="2400">
                <a:solidFill>
                  <a:srgbClr val="AF79DE"/>
                </a:solidFill>
                <a:latin typeface="QSRKJR+MS-UIGothic"/>
                <a:cs typeface="QSRKJR+MS-UIGothic"/>
              </a:rPr>
              <a:t>采暖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节</a:t>
            </a:r>
            <a:r>
              <a:rPr sz="2400">
                <a:solidFill>
                  <a:srgbClr val="AF79DE"/>
                </a:solidFill>
                <a:latin typeface="QSRKJR+MS-UIGothic"/>
                <a:cs typeface="QSRKJR+MS-UIGothic"/>
              </a:rPr>
              <a:t>能效果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AF79DE"/>
                </a:solidFill>
                <a:latin typeface="QSRKJR+MS-UIGothic"/>
                <a:cs typeface="QSRKJR+MS-UIGothic"/>
              </a:rPr>
              <a:t>估方法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NUDTH+JSCUJA+ArialMT"/>
                <a:cs typeface="CNUDTH+JSCUJA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QSRKJR+MS-UIGothic"/>
                <a:cs typeface="QSRKJR+MS-UIGothic"/>
              </a:rPr>
              <a:t>空气源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热泵</a:t>
            </a:r>
            <a:r>
              <a:rPr sz="2400">
                <a:solidFill>
                  <a:srgbClr val="AF79DE"/>
                </a:solidFill>
                <a:latin typeface="QSRKJR+MS-UIGothic"/>
                <a:cs typeface="QSRKJR+MS-UIGothic"/>
              </a:rPr>
              <a:t>采暖与其他采暖方式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AF79DE"/>
                </a:solidFill>
                <a:latin typeface="QSRKJR+MS-UIGothic"/>
                <a:cs typeface="QSRKJR+MS-UIGothic"/>
              </a:rPr>
              <a:t>比分</a:t>
            </a:r>
          </a:p>
          <a:p>
            <a:pPr marL="203200" marR="0">
              <a:lnSpc>
                <a:spcPts val="2400"/>
              </a:lnSpc>
              <a:spcBef>
                <a:spcPts val="1930"/>
              </a:spcBef>
              <a:spcAft>
                <a:spcPct val="0"/>
              </a:spcAft>
            </a:pPr>
            <a:r>
              <a:rPr sz="2400">
                <a:solidFill>
                  <a:srgbClr val="AF79DE"/>
                </a:solidFill>
                <a:latin typeface="QSRKJR+MS-UIGothic"/>
                <a:cs typeface="QSRKJR+MS-UIGothic"/>
              </a:rPr>
              <a:t>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CDMOTH+WMECGU+MicrosoftYaHei"/>
                <a:cs typeface="CDMOTH+WMECGU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QSRKJR+MS-UIGothic"/>
                <a:cs typeface="QSRKJR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4137850"/>
            <a:ext cx="6192461" cy="131230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NUDTH+JSCUJA+ArialMT"/>
                <a:cs typeface="CNUDTH+JSCUJA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QSRKJR+MS-UIGothic"/>
                <a:cs typeface="QSRKJR+MS-UIGothic"/>
              </a:rPr>
              <a:t>大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师</a:t>
            </a:r>
            <a:r>
              <a:rPr sz="2400">
                <a:solidFill>
                  <a:srgbClr val="AF79DE"/>
                </a:solidFill>
                <a:latin typeface="QSRKJR+MS-UIGothic"/>
                <a:cs typeface="QSRKJR+MS-UIGothic"/>
              </a:rPr>
              <a:t>解答空气源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热泵</a:t>
            </a:r>
            <a:r>
              <a:rPr sz="2400">
                <a:solidFill>
                  <a:srgbClr val="AF79DE"/>
                </a:solidFill>
                <a:latin typeface="QSRKJR+MS-UIGothic"/>
                <a:cs typeface="QSRKJR+MS-UIGothic"/>
              </a:rPr>
              <a:t>采暖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节</a:t>
            </a:r>
            <a:r>
              <a:rPr sz="2400">
                <a:solidFill>
                  <a:srgbClr val="AF79DE"/>
                </a:solidFill>
                <a:latin typeface="QSRKJR+MS-UIGothic"/>
                <a:cs typeface="QSRKJR+MS-UIGothic"/>
              </a:rPr>
              <a:t>能之真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伪问</a:t>
            </a:r>
          </a:p>
          <a:p>
            <a:pPr marL="203200" marR="0">
              <a:lnSpc>
                <a:spcPts val="2400"/>
              </a:lnSpc>
              <a:spcBef>
                <a:spcPts val="1930"/>
              </a:spcBef>
              <a:spcAft>
                <a:spcPct val="0"/>
              </a:spcAft>
            </a:pP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AF79DE"/>
                </a:solidFill>
                <a:latin typeface="QSRKJR+MS-UIGothic"/>
                <a:cs typeface="QSRKJR+MS-UIGothic"/>
              </a:rPr>
              <a:t>探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46470" y="523513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NUDTH+JSCUJA+ArialMT"/>
                <a:cs typeface="CNUDTH+JSCUJA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QSRKJR+MS-UIGothic"/>
                <a:cs typeface="QSRKJR+MS-UIGothic"/>
              </a:rPr>
              <a:t>未来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AF79DE"/>
                </a:solidFill>
                <a:latin typeface="QSRKJR+MS-UIGothic"/>
                <a:cs typeface="QSRKJR+MS-UIGothic"/>
              </a:rPr>
              <a:t>展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AF79DE"/>
                </a:solidFill>
                <a:latin typeface="QSRKJR+MS-UIGothic"/>
                <a:cs typeface="QSRKJR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DNTEMR+UUURSQ+MicrosoftYaHei-Bold"/>
                <a:cs typeface="DNTEMR+UUURSQ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25825" y="3768391"/>
            <a:ext cx="614151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QSRKJR+MS-UIGothic"/>
                <a:cs typeface="QSRKJR+MS-UIGothic"/>
              </a:rPr>
              <a:t>空气源</a:t>
            </a:r>
            <a:r>
              <a:rPr sz="3800" spc="25">
                <a:solidFill>
                  <a:srgbClr val="000000"/>
                </a:solidFill>
                <a:latin typeface="SimSun"/>
                <a:cs typeface="SimSun"/>
              </a:rPr>
              <a:t>热泵</a:t>
            </a:r>
            <a:r>
              <a:rPr sz="3800" spc="25">
                <a:solidFill>
                  <a:srgbClr val="000000"/>
                </a:solidFill>
                <a:latin typeface="QSRKJR+MS-UIGothic"/>
                <a:cs typeface="QSRKJR+MS-UIGothic"/>
              </a:rPr>
              <a:t>采暖技</a:t>
            </a:r>
            <a:r>
              <a:rPr sz="3800" spc="23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3800" spc="27">
                <a:solidFill>
                  <a:srgbClr val="000000"/>
                </a:solidFill>
                <a:latin typeface="QSRKJR+MS-UIGothic"/>
                <a:cs typeface="QSRKJR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QSRKJR+MS-UIGothic"/>
                <a:cs typeface="QSRKJR+MS-UIGothic"/>
              </a:rPr>
              <a:t>空气源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热泵</a:t>
            </a:r>
            <a:r>
              <a:rPr sz="3000">
                <a:solidFill>
                  <a:srgbClr val="AF79DE"/>
                </a:solidFill>
                <a:latin typeface="QSRKJR+MS-UIGothic"/>
                <a:cs typeface="QSRKJR+MS-UIGothic"/>
              </a:rPr>
              <a:t>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06011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空气源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热泵</a:t>
            </a: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是一种利用空气中的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量来制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。它通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器从空气中吸收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量，然后利用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压缩</a:t>
            </a: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机将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压缩</a:t>
            </a: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递</a:t>
            </a: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到冷凝器，最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放到水中或地暖管道中，以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采暖的目的。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506011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空气源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热泵</a:t>
            </a: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的工作原理基于逆卡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诺</a:t>
            </a: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，即通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制冷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在蒸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器、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压缩</a:t>
            </a: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机、冷凝器和膨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胀阀</a:t>
            </a: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等部件中的循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实现热</a:t>
            </a: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从空气中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移到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QSRKJR+MS-UIGothic"/>
                <a:cs typeface="QSRKJR+MS-UIGothic"/>
              </a:rPr>
              <a:t>水或地暖管道中。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QSRKJR+MS-UIGothic"/>
                <a:cs typeface="QSRKJR+MS-UIGothic"/>
              </a:rPr>
              <a:t>空气源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热泵</a:t>
            </a:r>
            <a:r>
              <a:rPr sz="3000">
                <a:solidFill>
                  <a:srgbClr val="AF79DE"/>
                </a:solidFill>
                <a:latin typeface="QSRKJR+MS-UIGothic"/>
                <a:cs typeface="QSRKJR+MS-UIGothic"/>
              </a:rPr>
              <a:t>采暖系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统组</a:t>
            </a:r>
            <a:r>
              <a:rPr sz="3000">
                <a:solidFill>
                  <a:srgbClr val="AF79DE"/>
                </a:solidFill>
                <a:latin typeface="QSRKJR+MS-UIGothic"/>
                <a:cs typeface="QSRKJR+MS-UIGothic"/>
              </a:rPr>
              <a:t>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63014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NTEMR+UUURSQ+MicrosoftYaHei-Bold"/>
                <a:cs typeface="DNTEMR+UUURS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02990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NTEMR+UUURSQ+MicrosoftYaHei-Bold"/>
                <a:cs typeface="DNTEMR+UUURSQ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935979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NTEMR+UUURSQ+MicrosoftYaHei-Bold"/>
                <a:cs typeface="DNTEMR+UUURSQ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73719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NTEMR+UUURSQ+MicrosoftYaHei-Bold"/>
                <a:cs typeface="DNTEMR+UUURSQ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448290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DNTEMR+UUURSQ+MicrosoftYaHei-Bold"/>
                <a:cs typeface="DNTEMR+UUURSQ+MicrosoftYaHei-Bold"/>
              </a:rPr>
              <a:t>05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8484" y="2657213"/>
            <a:ext cx="2190750" cy="1847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空气源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热泵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采暖系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要由空气源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热泵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主机、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末端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（如散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器或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地暖管道）、控制系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 统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和管道等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成。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874010" y="2657213"/>
            <a:ext cx="2190750" cy="2533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空气源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热泵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主机是系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的核心部分，它包括蒸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器、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压缩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机、冷凝器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和膨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胀阀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等部件。蒸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从空气中吸收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量，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压缩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到冷凝器。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207000" y="2657213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末端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包括散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器或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地暖管道，用于将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或地暖管道中的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递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到室内空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445375" y="2657213"/>
            <a:ext cx="25553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控制系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统负责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控制空气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热泵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主机的运行，确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保系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定性和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能性。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719944" y="2657213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管道用于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接各个部件，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确保系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的正常运行。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QSRKJR+MS-UIGothic"/>
                <a:cs typeface="QSRKJR+MS-UIGothic"/>
              </a:rPr>
              <a:t>空气源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热泵</a:t>
            </a:r>
            <a:r>
              <a:rPr sz="3000">
                <a:solidFill>
                  <a:srgbClr val="AF79DE"/>
                </a:solidFill>
                <a:latin typeface="QSRKJR+MS-UIGothic"/>
                <a:cs typeface="QSRKJR+MS-UIGothic"/>
              </a:rPr>
              <a:t>采暖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优势</a:t>
            </a:r>
            <a:r>
              <a:rPr sz="3000">
                <a:solidFill>
                  <a:srgbClr val="AF79DE"/>
                </a:solidFill>
                <a:latin typeface="QSRKJR+MS-UIGothic"/>
                <a:cs typeface="QSRKJR+MS-UIGothic"/>
              </a:rPr>
              <a:t>与局限性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7930" y="2452108"/>
            <a:ext cx="3650679" cy="14363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SRKJR+MS-UIGothic"/>
                <a:cs typeface="QSRKJR+MS-UIGothic"/>
              </a:rPr>
              <a:t>空气源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热泵</a:t>
            </a:r>
            <a:r>
              <a:rPr sz="1500">
                <a:solidFill>
                  <a:srgbClr val="FFFFFF"/>
                </a:solidFill>
                <a:latin typeface="QSRKJR+MS-UIGothic"/>
                <a:cs typeface="QSRKJR+MS-UIGothic"/>
              </a:rPr>
              <a:t>采暖的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FFF"/>
                </a:solidFill>
                <a:latin typeface="QSRKJR+MS-UIGothic"/>
                <a:cs typeface="QSRKJR+MS-UIGothic"/>
              </a:rPr>
              <a:t>在于其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FFF"/>
                </a:solidFill>
                <a:latin typeface="QSRKJR+MS-UIGothic"/>
                <a:cs typeface="QSRKJR+MS-UIGothic"/>
              </a:rPr>
              <a:t>能性、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QSRKJR+MS-UIGothic"/>
                <a:cs typeface="QSRKJR+MS-UIGothic"/>
              </a:rPr>
              <a:t>保性和舒适性。它利用空气中的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SRKJR+MS-UIGothic"/>
                <a:cs typeface="QSRKJR+MS-UIGothic"/>
              </a:rPr>
              <a:t>量来制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QSRKJR+MS-UIGothic"/>
                <a:cs typeface="QSRKJR+MS-UIGothic"/>
              </a:rPr>
              <a:t>，相比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FFF"/>
                </a:solidFill>
                <a:latin typeface="QSRKJR+MS-UIGothic"/>
                <a:cs typeface="QSRKJR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QSRKJR+MS-UIGothic"/>
                <a:cs typeface="QSRKJR+MS-UIGothic"/>
              </a:rPr>
              <a:t>采暖方式更</a:t>
            </a:r>
          </a:p>
          <a:p>
            <a:pPr marL="0" marR="0">
              <a:lnSpc>
                <a:spcPts val="1500"/>
              </a:lnSpc>
              <a:spcBef>
                <a:spcPts val="107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SRKJR+MS-UIGothic"/>
                <a:cs typeface="QSRKJR+MS-UIGothic"/>
              </a:rPr>
              <a:t>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FFF"/>
                </a:solidFill>
                <a:latin typeface="QSRKJR+MS-UIGothic"/>
                <a:cs typeface="QSRKJR+MS-UIGothic"/>
              </a:rPr>
              <a:t>能。此外，空气源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热泵</a:t>
            </a:r>
            <a:r>
              <a:rPr sz="1500">
                <a:solidFill>
                  <a:srgbClr val="FFFFFF"/>
                </a:solidFill>
                <a:latin typeface="QSRKJR+MS-UIGothic"/>
                <a:cs typeface="QSRKJR+MS-UIGothic"/>
              </a:rPr>
              <a:t>不会排放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32419" y="2452108"/>
            <a:ext cx="3431604" cy="2716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AF79DE"/>
                </a:solidFill>
                <a:latin typeface="QSRKJR+MS-UIGothic"/>
                <a:cs typeface="QSRKJR+MS-UIGothic"/>
              </a:rPr>
              <a:t>然而，空气源</a:t>
            </a:r>
            <a:r>
              <a:rPr sz="1500">
                <a:solidFill>
                  <a:srgbClr val="AF79DE"/>
                </a:solidFill>
                <a:latin typeface="SimSun"/>
                <a:cs typeface="SimSun"/>
              </a:rPr>
              <a:t>热泵</a:t>
            </a:r>
            <a:r>
              <a:rPr sz="1500">
                <a:solidFill>
                  <a:srgbClr val="AF79DE"/>
                </a:solidFill>
                <a:latin typeface="QSRKJR+MS-UIGothic"/>
                <a:cs typeface="QSRKJR+MS-UIGothic"/>
              </a:rPr>
              <a:t>采暖也存在一些局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AF79DE"/>
                </a:solidFill>
                <a:latin typeface="QSRKJR+MS-UIGothic"/>
                <a:cs typeface="QSRKJR+MS-UIGothic"/>
              </a:rPr>
              <a:t>限性。首先，它的制</a:t>
            </a:r>
            <a:r>
              <a:rPr sz="1500">
                <a:solidFill>
                  <a:srgbClr val="AF79DE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AF79DE"/>
                </a:solidFill>
                <a:latin typeface="QSRKJR+MS-UIGothic"/>
                <a:cs typeface="QSRKJR+MS-UIGothic"/>
              </a:rPr>
              <a:t>效果受到</a:t>
            </a:r>
            <a:r>
              <a:rPr sz="1500">
                <a:solidFill>
                  <a:srgbClr val="AF79DE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AF79DE"/>
                </a:solidFill>
                <a:latin typeface="QSRKJR+MS-UIGothic"/>
                <a:cs typeface="QSRKJR+MS-UIGothic"/>
              </a:rPr>
              <a:t>境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AF79DE"/>
                </a:solidFill>
                <a:latin typeface="QSRKJR+MS-UIGothic"/>
                <a:cs typeface="QSRKJR+MS-UIGothic"/>
              </a:rPr>
              <a:t>温度的影响，在寒冷地区可能无法</a:t>
            </a:r>
            <a:r>
              <a:rPr sz="1500">
                <a:solidFill>
                  <a:srgbClr val="AF79DE"/>
                </a:solidFill>
                <a:latin typeface="SimSun"/>
                <a:cs typeface="SimSun"/>
              </a:rPr>
              <a:t>满</a:t>
            </a:r>
          </a:p>
          <a:p>
            <a:pPr marL="0" marR="0">
              <a:lnSpc>
                <a:spcPts val="1500"/>
              </a:lnSpc>
              <a:spcBef>
                <a:spcPts val="1070"/>
              </a:spcBef>
              <a:spcAft>
                <a:spcPct val="0"/>
              </a:spcAft>
            </a:pPr>
            <a:r>
              <a:rPr sz="1500">
                <a:solidFill>
                  <a:srgbClr val="AF79DE"/>
                </a:solidFill>
                <a:latin typeface="QSRKJR+MS-UIGothic"/>
                <a:cs typeface="QSRKJR+MS-UIGothic"/>
              </a:rPr>
              <a:t>足冬季采暖需求。其次，空气源</a:t>
            </a:r>
            <a:r>
              <a:rPr sz="1500">
                <a:solidFill>
                  <a:srgbClr val="AF79DE"/>
                </a:solidFill>
                <a:latin typeface="SimSun"/>
                <a:cs typeface="SimSun"/>
              </a:rPr>
              <a:t>热泵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AF79DE"/>
                </a:solidFill>
                <a:latin typeface="QSRKJR+MS-UIGothic"/>
                <a:cs typeface="QSRKJR+MS-UIGothic"/>
              </a:rPr>
              <a:t>的主机需要放置在室外，安装和</a:t>
            </a:r>
            <a:r>
              <a:rPr sz="1500">
                <a:solidFill>
                  <a:srgbClr val="AF79DE"/>
                </a:solidFill>
                <a:latin typeface="SimSun"/>
                <a:cs typeface="SimSun"/>
              </a:rPr>
              <a:t>维护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AF79DE"/>
                </a:solidFill>
                <a:latin typeface="QSRKJR+MS-UIGothic"/>
                <a:cs typeface="QSRKJR+MS-UIGothic"/>
              </a:rPr>
              <a:t>相</a:t>
            </a:r>
            <a:r>
              <a:rPr sz="1500">
                <a:solidFill>
                  <a:srgbClr val="AF79DE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AF79DE"/>
                </a:solidFill>
                <a:latin typeface="QSRKJR+MS-UIGothic"/>
                <a:cs typeface="QSRKJR+MS-UIGothic"/>
              </a:rPr>
              <a:t>复</a:t>
            </a:r>
            <a:r>
              <a:rPr sz="1500">
                <a:solidFill>
                  <a:srgbClr val="AF79DE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AF79DE"/>
                </a:solidFill>
                <a:latin typeface="QSRKJR+MS-UIGothic"/>
                <a:cs typeface="QSRKJR+MS-UIGothic"/>
              </a:rPr>
              <a:t>。此外，空气源</a:t>
            </a:r>
            <a:r>
              <a:rPr sz="1500">
                <a:solidFill>
                  <a:srgbClr val="AF79DE"/>
                </a:solidFill>
                <a:latin typeface="SimSun"/>
                <a:cs typeface="SimSun"/>
              </a:rPr>
              <a:t>热泵</a:t>
            </a:r>
            <a:r>
              <a:rPr sz="1500">
                <a:solidFill>
                  <a:srgbClr val="AF79DE"/>
                </a:solidFill>
                <a:latin typeface="QSRKJR+MS-UIGothic"/>
                <a:cs typeface="QSRKJR+MS-UIGothic"/>
              </a:rPr>
              <a:t>的价格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AF79DE"/>
                </a:solidFill>
                <a:latin typeface="QSRKJR+MS-UIGothic"/>
                <a:cs typeface="QSRKJR+MS-UIGothic"/>
              </a:rPr>
              <a:t>相</a:t>
            </a:r>
            <a:r>
              <a:rPr sz="1500">
                <a:solidFill>
                  <a:srgbClr val="AF79DE"/>
                </a:solidFill>
                <a:latin typeface="SimSun"/>
                <a:cs typeface="SimSun"/>
              </a:rPr>
              <a:t>对较</a:t>
            </a:r>
            <a:r>
              <a:rPr sz="1500">
                <a:solidFill>
                  <a:srgbClr val="AF79DE"/>
                </a:solidFill>
                <a:latin typeface="QSRKJR+MS-UIGothic"/>
                <a:cs typeface="QSRKJR+MS-UIGothic"/>
              </a:rPr>
              <a:t>高，</a:t>
            </a:r>
            <a:r>
              <a:rPr sz="1500">
                <a:solidFill>
                  <a:srgbClr val="AF79DE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AF79DE"/>
                </a:solidFill>
                <a:latin typeface="QSRKJR+MS-UIGothic"/>
                <a:cs typeface="QSRKJR+MS-UIGothic"/>
              </a:rPr>
              <a:t>于一些用</a:t>
            </a:r>
            <a:r>
              <a:rPr sz="1500">
                <a:solidFill>
                  <a:srgbClr val="AF79DE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AF79DE"/>
                </a:solidFill>
                <a:latin typeface="QSRKJR+MS-UIGothic"/>
                <a:cs typeface="QSRKJR+MS-UIGothic"/>
              </a:rPr>
              <a:t>来</a:t>
            </a:r>
            <a:r>
              <a:rPr sz="1500">
                <a:solidFill>
                  <a:srgbClr val="AF79DE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AF79DE"/>
                </a:solidFill>
                <a:latin typeface="QSRKJR+MS-UIGothic"/>
                <a:cs typeface="QSRKJR+MS-UIGothic"/>
              </a:rPr>
              <a:t>可能是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AF79DE"/>
                </a:solidFill>
                <a:latin typeface="QSRKJR+MS-UIGothic"/>
                <a:cs typeface="QSRKJR+MS-UIGothic"/>
              </a:rPr>
              <a:t>一个</a:t>
            </a:r>
            <a:r>
              <a:rPr sz="1500">
                <a:solidFill>
                  <a:srgbClr val="AF79DE"/>
                </a:solidFill>
                <a:latin typeface="SimSun"/>
                <a:cs typeface="SimSun"/>
              </a:rPr>
              <a:t>经济负</a:t>
            </a:r>
            <a:r>
              <a:rPr sz="1500">
                <a:solidFill>
                  <a:srgbClr val="AF79DE"/>
                </a:solidFill>
                <a:latin typeface="QSRKJR+MS-UIGothic"/>
                <a:cs typeface="QSRKJR+MS-UIGothic"/>
              </a:rPr>
              <a:t>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89575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DNTEMR+UUURSQ+MicrosoftYaHei-Bold"/>
                <a:cs typeface="DNTEMR+UUURSQ+MicrosoftYaHei-Bold"/>
              </a:rPr>
              <a:t>VS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17930" y="3732268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SRKJR+MS-UIGothic"/>
                <a:cs typeface="QSRKJR+MS-UIGothic"/>
              </a:rPr>
              <a:t>有害物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QSRKJR+MS-UIGothic"/>
                <a:cs typeface="QSRKJR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对环</a:t>
            </a:r>
            <a:r>
              <a:rPr sz="1500">
                <a:solidFill>
                  <a:srgbClr val="FFFFFF"/>
                </a:solidFill>
                <a:latin typeface="QSRKJR+MS-UIGothic"/>
                <a:cs typeface="QSRKJR+MS-UIGothic"/>
              </a:rPr>
              <a:t>境友好。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DNTEMR+UUURSQ+MicrosoftYaHei-Bold"/>
                <a:cs typeface="DNTEMR+UUURSQ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25825" y="3768391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QSRKJR+MS-UIGothic"/>
                <a:cs typeface="QSRKJR+MS-UIGothic"/>
              </a:rPr>
              <a:t>空气源</a:t>
            </a:r>
            <a:r>
              <a:rPr sz="3800" spc="25">
                <a:solidFill>
                  <a:srgbClr val="000000"/>
                </a:solidFill>
                <a:latin typeface="SimSun"/>
                <a:cs typeface="SimSun"/>
              </a:rPr>
              <a:t>热泵</a:t>
            </a:r>
            <a:r>
              <a:rPr sz="3800" spc="25">
                <a:solidFill>
                  <a:srgbClr val="000000"/>
                </a:solidFill>
                <a:latin typeface="QSRKJR+MS-UIGothic"/>
                <a:cs typeface="QSRKJR+MS-UIGothic"/>
              </a:rPr>
              <a:t>采暖</a:t>
            </a:r>
            <a:r>
              <a:rPr sz="3800" spc="27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3800" spc="25">
                <a:solidFill>
                  <a:srgbClr val="000000"/>
                </a:solidFill>
                <a:latin typeface="QSRKJR+MS-UIGothic"/>
                <a:cs typeface="QSRKJR+MS-UIGothic"/>
              </a:rPr>
              <a:t>能原理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11495" y="4467526"/>
            <a:ext cx="16924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0000"/>
                </a:solidFill>
                <a:latin typeface="QSRKJR+MS-UIGothic"/>
                <a:cs typeface="QSRKJR+MS-UIGothic"/>
              </a:rPr>
              <a:t>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QSRKJR+MS-UIGothic"/>
                <a:cs typeface="QSRKJR+MS-UIGothic"/>
              </a:rPr>
              <a:t>高效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换热</a:t>
            </a:r>
            <a:r>
              <a:rPr sz="3000">
                <a:solidFill>
                  <a:srgbClr val="AF79DE"/>
                </a:solidFill>
                <a:latin typeface="QSRKJR+MS-UIGothic"/>
                <a:cs typeface="QSRKJR+MS-UIGothic"/>
              </a:rPr>
              <a:t>技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SRKJR+MS-UIGothic"/>
                <a:cs typeface="QSRKJR+MS-UIGothic"/>
              </a:rPr>
              <a:t>高效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换热</a:t>
            </a:r>
            <a:r>
              <a:rPr sz="2000">
                <a:solidFill>
                  <a:srgbClr val="FFFDFD"/>
                </a:solidFill>
                <a:latin typeface="QSRKJR+MS-UIGothic"/>
                <a:cs typeface="QSRKJR+MS-UIGothic"/>
              </a:rPr>
              <a:t>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SRKJR+MS-UIGothic"/>
                <a:cs typeface="QSRKJR+MS-UIGothic"/>
              </a:rPr>
              <a:t>智能除霜技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SRKJR+MS-UIGothic"/>
                <a:cs typeface="QSRKJR+MS-UIGothic"/>
              </a:rPr>
              <a:t>空气源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热泵</a:t>
            </a:r>
            <a:r>
              <a:rPr sz="1500">
                <a:solidFill>
                  <a:srgbClr val="FFFDFD"/>
                </a:solidFill>
                <a:latin typeface="QSRKJR+MS-UIGothic"/>
                <a:cs typeface="QSRKJR+MS-UIGothic"/>
              </a:rPr>
              <a:t>采用高效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换热</a:t>
            </a:r>
            <a:r>
              <a:rPr sz="1500">
                <a:solidFill>
                  <a:srgbClr val="FFFDFD"/>
                </a:solidFill>
                <a:latin typeface="QSRKJR+MS-UIGothic"/>
                <a:cs typeface="QSRKJR+MS-UIGothic"/>
              </a:rPr>
              <a:t>器，能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QSRKJR+MS-UIGothic"/>
                <a:cs typeface="QSRKJR+MS-UIGothic"/>
              </a:rPr>
              <a:t>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SRKJR+MS-UIGothic"/>
                <a:cs typeface="QSRKJR+MS-UIGothic"/>
              </a:rPr>
              <a:t>空气中的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DFD"/>
                </a:solidFill>
                <a:latin typeface="QSRKJR+MS-UIGothic"/>
                <a:cs typeface="QSRKJR+MS-UIGothic"/>
              </a:rPr>
              <a:t>量高效地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传递给</a:t>
            </a:r>
            <a:r>
              <a:rPr sz="1500">
                <a:solidFill>
                  <a:srgbClr val="FFFDFD"/>
                </a:solidFill>
                <a:latin typeface="QSRKJR+MS-UIGothic"/>
                <a:cs typeface="QSRKJR+MS-UIGothic"/>
              </a:rPr>
              <a:t>水或其他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SRKJR+MS-UIGothic"/>
                <a:cs typeface="QSRKJR+MS-UIGothic"/>
              </a:rPr>
              <a:t>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QSRKJR+MS-UIGothic"/>
                <a:cs typeface="QSRKJR+MS-UIGothic"/>
              </a:rPr>
              <a:t>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换热</a:t>
            </a:r>
            <a:r>
              <a:rPr sz="1500">
                <a:solidFill>
                  <a:srgbClr val="FFFDFD"/>
                </a:solidFill>
                <a:latin typeface="QSRKJR+MS-UIGothic"/>
                <a:cs typeface="QSRKJR+MS-UIGothic"/>
              </a:rPr>
              <a:t>效率。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SRKJR+MS-UIGothic"/>
                <a:cs typeface="QSRKJR+MS-UIGothic"/>
              </a:rPr>
              <a:t>在冬季低温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QSRKJR+MS-UIGothic"/>
                <a:cs typeface="QSRKJR+MS-UIGothic"/>
              </a:rPr>
              <a:t>境下，空气源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热泵</a:t>
            </a:r>
            <a:r>
              <a:rPr sz="1500">
                <a:solidFill>
                  <a:srgbClr val="FFFDFD"/>
                </a:solidFill>
                <a:latin typeface="QSRKJR+MS-UIGothic"/>
                <a:cs typeface="QSRKJR+MS-UIGothic"/>
              </a:rPr>
              <a:t>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SRKJR+MS-UIGothic"/>
                <a:cs typeface="QSRKJR+MS-UIGothic"/>
              </a:rPr>
              <a:t>行除霜操作，采用智能除霜技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QSRKJR+MS-UIGothic"/>
                <a:cs typeface="QSRKJR+MS-UIGothic"/>
              </a:rPr>
              <a:t>可以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SRKJR+MS-UIGothic"/>
                <a:cs typeface="QSRKJR+MS-UIGothic"/>
              </a:rPr>
              <a:t>减少除霜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DFD"/>
                </a:solidFill>
                <a:latin typeface="QSRKJR+MS-UIGothic"/>
                <a:cs typeface="QSRKJR+MS-UIGothic"/>
              </a:rPr>
              <a:t>，提高制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DFD"/>
                </a:solidFill>
                <a:latin typeface="QSRKJR+MS-UIGothic"/>
                <a:cs typeface="QSRKJR+MS-UIGothic"/>
              </a:rPr>
              <a:t>效率。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2000" spc="25">
                <a:solidFill>
                  <a:srgbClr val="FFFDFD"/>
                </a:solidFill>
                <a:latin typeface="QSRKJR+MS-UIGothic"/>
                <a:cs typeface="QSRKJR+MS-UIGothic"/>
              </a:rPr>
              <a:t>化翅片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SRKJR+MS-UIGothic"/>
                <a:cs typeface="QSRKJR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过优</a:t>
            </a:r>
            <a:r>
              <a:rPr sz="1500">
                <a:solidFill>
                  <a:srgbClr val="FFFDFD"/>
                </a:solidFill>
                <a:latin typeface="QSRKJR+MS-UIGothic"/>
                <a:cs typeface="QSRKJR+MS-UIGothic"/>
              </a:rPr>
              <a:t>化翅片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DFD"/>
                </a:solidFill>
                <a:latin typeface="QSRKJR+MS-UIGothic"/>
                <a:cs typeface="QSRKJR+MS-UIGothic"/>
              </a:rPr>
              <a:t>，减小空气流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QSRKJR+MS-UIGothic"/>
                <a:cs typeface="QSRKJR+MS-UIGothic"/>
              </a:rPr>
              <a:t>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SRKJR+MS-UIGothic"/>
                <a:cs typeface="QSRKJR+MS-UIGothic"/>
              </a:rPr>
              <a:t>力，提高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换热</a:t>
            </a:r>
            <a:r>
              <a:rPr sz="1500">
                <a:solidFill>
                  <a:srgbClr val="FFFDFD"/>
                </a:solidFill>
                <a:latin typeface="QSRKJR+MS-UIGothic"/>
                <a:cs typeface="QSRKJR+MS-UIGothic"/>
              </a:rPr>
              <a:t>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QSRKJR+MS-UIGothic"/>
                <a:cs typeface="QSRKJR+MS-UIGothic"/>
              </a:rPr>
              <a:t>智能控制系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 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NTEMR+UUURSQ+MicrosoftYaHei-Bold"/>
                <a:cs typeface="DNTEMR+UUURS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NTEMR+UUURSQ+MicrosoftYaHei-Bold"/>
                <a:cs typeface="DNTEMR+UUURSQ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NTEMR+UUURSQ+MicrosoftYaHei-Bold"/>
                <a:cs typeface="DNTEMR+UUURSQ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QSRKJR+MS-UIGothic"/>
                <a:cs typeface="QSRKJR+MS-UIGothic"/>
              </a:rPr>
              <a:t>自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动调节</a:t>
            </a:r>
            <a:r>
              <a:rPr sz="2000" spc="25">
                <a:solidFill>
                  <a:srgbClr val="AF79DE"/>
                </a:solidFill>
                <a:latin typeface="QSRKJR+MS-UIGothic"/>
                <a:cs typeface="QSRKJR+MS-UIGothic"/>
              </a:rPr>
              <a:t>温度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QSRKJR+MS-UIGothic"/>
                <a:cs typeface="QSRKJR+MS-UIGothic"/>
              </a:rPr>
              <a:t>智能化管理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QSRKJR+MS-UIGothic"/>
                <a:cs typeface="QSRKJR+MS-UIGothic"/>
              </a:rPr>
              <a:t>自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动优</a:t>
            </a:r>
            <a:r>
              <a:rPr sz="2000" spc="25">
                <a:solidFill>
                  <a:srgbClr val="AF79DE"/>
                </a:solidFill>
                <a:latin typeface="QSRKJR+MS-UIGothic"/>
                <a:cs typeface="QSRKJR+MS-UIGothic"/>
              </a:rPr>
              <a:t>化运行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空气源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热泵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可以通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智能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控制系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动调节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温度，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冷或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过热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，降低能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耗。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智能控制系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空气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热泵进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控和管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理，及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并解决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运行效率。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智能控制系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可以根据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境温度、湿度等参数自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化空气源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热泵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的运行参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数，降低能耗。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AF79DE"/>
                </a:solidFill>
                <a:latin typeface="QSRKJR+MS-UIGothic"/>
                <a:cs typeface="QSRKJR+MS-UIGothic"/>
              </a:rPr>
              <a:t>化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AF79DE"/>
                </a:solidFill>
                <a:latin typeface="QSRKJR+MS-UIGothic"/>
                <a:cs typeface="QSRKJR+MS-UIGothic"/>
              </a:rPr>
              <a:t>降低能耗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轻</a:t>
            </a:r>
            <a:r>
              <a:rPr sz="2300" spc="25">
                <a:solidFill>
                  <a:srgbClr val="AF79DE"/>
                </a:solidFill>
                <a:latin typeface="QSRKJR+MS-UIGothic"/>
                <a:cs typeface="QSRKJR+MS-UIGothic"/>
              </a:rPr>
              <a:t>量化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QSRKJR+MS-UIGothic"/>
                <a:cs typeface="QSRKJR+MS-UIGothic"/>
              </a:rPr>
              <a:t>高效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压缩</a:t>
            </a:r>
            <a:r>
              <a:rPr sz="2300">
                <a:solidFill>
                  <a:srgbClr val="AF79DE"/>
                </a:solidFill>
                <a:latin typeface="QSRKJR+MS-UIGothic"/>
                <a:cs typeface="QSRKJR+MS-UIGothic"/>
              </a:rPr>
              <a:t>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QSRKJR+MS-UIGothic"/>
                <a:cs typeface="QSRKJR+MS-UIGothic"/>
              </a:rPr>
              <a:t>精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细</a:t>
            </a:r>
            <a:r>
              <a:rPr sz="2300" spc="23">
                <a:solidFill>
                  <a:srgbClr val="AF79DE"/>
                </a:solidFill>
                <a:latin typeface="QSRKJR+MS-UIGothic"/>
                <a:cs typeface="QSRKJR+MS-UIGothic"/>
              </a:rPr>
              <a:t>化控制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采用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量化材料和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构，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减少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重量和体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，降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低运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和安装成本。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采用高效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压缩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机，减少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缩过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程中的能量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失，提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高能效比。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空气源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热泵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的各个部件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行精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化控制，确保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在最佳状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下运行，降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低能耗。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DNTEMR+UUURSQ+MicrosoftYaHei-Bold"/>
                <a:cs typeface="DNTEMR+UUURSQ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25825" y="3768391"/>
            <a:ext cx="6141518" cy="19056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QSRKJR+MS-UIGothic"/>
                <a:cs typeface="QSRKJR+MS-UIGothic"/>
              </a:rPr>
              <a:t>空气源</a:t>
            </a:r>
            <a:r>
              <a:rPr sz="3800" spc="25">
                <a:solidFill>
                  <a:srgbClr val="000000"/>
                </a:solidFill>
                <a:latin typeface="SimSun"/>
                <a:cs typeface="SimSun"/>
              </a:rPr>
              <a:t>热泵</a:t>
            </a:r>
            <a:r>
              <a:rPr sz="3800" spc="25">
                <a:solidFill>
                  <a:srgbClr val="000000"/>
                </a:solidFill>
                <a:latin typeface="QSRKJR+MS-UIGothic"/>
                <a:cs typeface="QSRKJR+MS-UIGothic"/>
              </a:rPr>
              <a:t>采暖</a:t>
            </a:r>
            <a:r>
              <a:rPr sz="3800" spc="27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3800" spc="25">
                <a:solidFill>
                  <a:srgbClr val="000000"/>
                </a:solidFill>
                <a:latin typeface="QSRKJR+MS-UIGothic"/>
                <a:cs typeface="QSRKJR+MS-UIGothic"/>
              </a:rPr>
              <a:t>能效果</a:t>
            </a:r>
          </a:p>
          <a:p>
            <a:pPr marL="1700529" marR="0">
              <a:lnSpc>
                <a:spcPts val="3800"/>
              </a:lnSpc>
              <a:spcBef>
                <a:spcPts val="1704"/>
              </a:spcBef>
              <a:spcAft>
                <a:spcPct val="0"/>
              </a:spcAft>
            </a:pPr>
            <a:r>
              <a:rPr sz="3800" spc="27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3800" spc="25">
                <a:solidFill>
                  <a:srgbClr val="000000"/>
                </a:solidFill>
                <a:latin typeface="QSRKJR+MS-UIGothic"/>
                <a:cs typeface="QSRKJR+MS-UIGothic"/>
              </a:rPr>
              <a:t>估方法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QSRKJR+MS-UIGothic"/>
                <a:cs typeface="QSRKJR+MS-UIGothic"/>
              </a:rPr>
              <a:t>能耗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测试</a:t>
            </a:r>
            <a:r>
              <a:rPr sz="3000">
                <a:solidFill>
                  <a:srgbClr val="AF79DE"/>
                </a:solidFill>
                <a:latin typeface="QSRKJR+MS-UIGothic"/>
                <a:cs typeface="QSRKJR+MS-UIGothic"/>
              </a:rPr>
              <a:t>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AF79DE"/>
                </a:solidFill>
                <a:latin typeface="QSRKJR+MS-UIGothic"/>
                <a:cs typeface="QSRKJR+MS-UIGothic"/>
              </a:rPr>
              <a:t>算方法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测试环</a:t>
            </a:r>
            <a:r>
              <a:rPr sz="2300">
                <a:solidFill>
                  <a:srgbClr val="AF79DE"/>
                </a:solidFill>
                <a:latin typeface="QSRKJR+MS-UIGothic"/>
                <a:cs typeface="QSRKJR+MS-UIGothic"/>
              </a:rPr>
              <a:t>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测试环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境与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境相似，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以避免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境因素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对测试结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果的影响。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测试设备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的能耗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测试设备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气源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热泵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采暖系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的能耗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</a:p>
          <a:p>
            <a:pPr marL="1524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时监测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测试</a:t>
            </a:r>
            <a:r>
              <a:rPr sz="2300" spc="25">
                <a:solidFill>
                  <a:srgbClr val="AF79DE"/>
                </a:solidFill>
                <a:latin typeface="QSRKJR+MS-UIGothic"/>
                <a:cs typeface="QSRKJR+MS-UIGothic"/>
              </a:rPr>
              <a:t>周期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一个完整的采暖季作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为测试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期，以全面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估系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的能耗情况。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实际应</a:t>
            </a:r>
            <a:r>
              <a:rPr sz="3000">
                <a:solidFill>
                  <a:srgbClr val="AF79DE"/>
                </a:solidFill>
                <a:latin typeface="QSRKJR+MS-UIGothic"/>
                <a:cs typeface="QSRKJR+MS-UIGothic"/>
              </a:rPr>
              <a:t>用案例分析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QSRKJR+MS-UIGothic"/>
                <a:cs typeface="QSRKJR+MS-UIGothic"/>
              </a:rPr>
              <a:t>案例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133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不同地区、不同建筑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型、不同使用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景的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实际应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用案例，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以增加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果的普遍性和适用性。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QSRKJR+MS-UIGothic"/>
                <a:cs typeface="QSRKJR+MS-UIGothic"/>
              </a:rPr>
              <a:t>数据收集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53296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收集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实际应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用案例中的能耗数据、使用效果等相关信息。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QSRKJR+MS-UIGothic"/>
                <a:cs typeface="QSRKJR+MS-UIGothic"/>
              </a:rPr>
              <a:t>分析方法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795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收集到的数据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行分析，比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不同案例之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的能耗差异和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能效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610597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SRKJR+MS-UIGothic"/>
                <a:cs typeface="QSRKJR+MS-UIGothic"/>
              </a:rPr>
              <a:t>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https://d.book118.com/226220241140010040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QSRKJR+MS-UIGothic</vt:lpstr>
      <vt:lpstr>SimSun</vt:lpstr>
      <vt:lpstr>CNUDTH+JSCUJA+ArialMT</vt:lpstr>
      <vt:lpstr>Times New Roman</vt:lpstr>
      <vt:lpstr>CDMOTH+WMECGU+MicrosoftYaHei</vt:lpstr>
      <vt:lpstr>DNTEMR+UUURSQ+MicrosoftYaHei-Bold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2024-09-07T02:42:15.306</cp:lastPrinted>
  <dcterms:created xsi:type="dcterms:W3CDTF">2024-09-06T18:42:15Z</dcterms:created>
  <dcterms:modified xsi:type="dcterms:W3CDTF">2024-09-06T18:42:16Z</dcterms:modified>
</cp:coreProperties>
</file>