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3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A5296-C469-4353-8228-2DB2FA3BC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5FD6B-49F0-412C-97A9-50E5F6919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F64A0-2E80-40EF-9116-F24910FC9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1996DC-27D3-4475-BB26-DD0885B9A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EF8697-DB75-4760-BC91-4D225A30A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EF9A5F-6C07-4098-AB57-65EF9E8DA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609709-52D0-4995-A92E-566534A7C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F0AAA6-504B-4191-882C-D80A56707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8113C4-ED51-41CC-8BA2-785B1FE99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3EACA-E199-4340-B819-202865385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B0BC3-4FD0-4B43-BFA4-76782BE80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tags" Target="../tags/tag229.xml" /><Relationship Id="rId23" Type="http://schemas.openxmlformats.org/officeDocument/2006/relationships/tags" Target="../tags/tag230.xml" /><Relationship Id="rId24" Type="http://schemas.openxmlformats.org/officeDocument/2006/relationships/tags" Target="../tags/tag231.xml" /><Relationship Id="rId25" Type="http://schemas.openxmlformats.org/officeDocument/2006/relationships/tags" Target="../tags/tag232.xml" /><Relationship Id="rId26" Type="http://schemas.openxmlformats.org/officeDocument/2006/relationships/tags" Target="../tags/tag233.xml" /><Relationship Id="rId27" Type="http://schemas.openxmlformats.org/officeDocument/2006/relationships/tags" Target="../tags/tag234.xml" /><Relationship Id="rId28" Type="http://schemas.openxmlformats.org/officeDocument/2006/relationships/tags" Target="../tags/tag235.xml" /><Relationship Id="rId29" Type="http://schemas.openxmlformats.org/officeDocument/2006/relationships/tags" Target="../tags/tag236.xml" /><Relationship Id="rId3" Type="http://schemas.openxmlformats.org/officeDocument/2006/relationships/tags" Target="../tags/tag210.xml" /><Relationship Id="rId30" Type="http://schemas.openxmlformats.org/officeDocument/2006/relationships/tags" Target="../tags/tag237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0506215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有关颜色的英语单词</a:t>
            </a:r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83985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44180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颜色分类</a:t>
            </a: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83985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44180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颜色与生活</a:t>
            </a: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83985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44180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颜色与艺术</a:t>
            </a: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颜色与情感</a:t>
            </a: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颜色与文化</a:t>
            </a: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1132840" y="547497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07</a:t>
            </a:r>
          </a:p>
        </p:txBody>
      </p:sp>
      <p:sp>
        <p:nvSpPr>
          <p:cNvPr id="1048822" name="项标题"/>
          <p:cNvSpPr txBox="1"/>
          <p:nvPr>
            <p:custDataLst>
              <p:tags r:id="rId16"/>
            </p:custDataLst>
          </p:nvPr>
        </p:nvSpPr>
        <p:spPr>
          <a:xfrm>
            <a:off x="2693035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颜色与语言</a:t>
            </a: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88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颜色分类</a:t>
            </a:r>
          </a:p>
        </p:txBody>
      </p:sp>
      <p:sp>
        <p:nvSpPr>
          <p:cNvPr id="10488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基础颜色词汇</a:t>
            </a:r>
          </a:p>
        </p:txBody>
      </p:sp>
      <p:sp>
        <p:nvSpPr>
          <p:cNvPr id="1048970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395209" y="2282411"/>
            <a:ext cx="583533" cy="169708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410428" y="4173806"/>
            <a:ext cx="555069" cy="152401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任意多边形 4"/>
          <p:cNvSpPr/>
          <p:nvPr>
            <p:custDataLst>
              <p:tags r:id="rId4"/>
            </p:custDataLst>
          </p:nvPr>
        </p:nvSpPr>
        <p:spPr>
          <a:xfrm>
            <a:off x="925252" y="2836985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任意多边形 5"/>
          <p:cNvSpPr/>
          <p:nvPr>
            <p:custDataLst>
              <p:tags r:id="rId5"/>
            </p:custDataLst>
          </p:nvPr>
        </p:nvSpPr>
        <p:spPr>
          <a:xfrm flipV="1">
            <a:off x="838200" y="240050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925252" y="3266155"/>
            <a:ext cx="1524019" cy="148999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red（红色）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0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88234" y="2281802"/>
            <a:ext cx="583533" cy="169822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902235" y="4173806"/>
            <a:ext cx="555069" cy="152401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任意多边形 18"/>
          <p:cNvSpPr/>
          <p:nvPr>
            <p:custDataLst>
              <p:tags r:id="rId9"/>
            </p:custDataLst>
          </p:nvPr>
        </p:nvSpPr>
        <p:spPr>
          <a:xfrm>
            <a:off x="4418277" y="2836985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任意多边形 19"/>
          <p:cNvSpPr/>
          <p:nvPr>
            <p:custDataLst>
              <p:tags r:id="rId10"/>
            </p:custDataLst>
          </p:nvPr>
        </p:nvSpPr>
        <p:spPr>
          <a:xfrm flipV="1">
            <a:off x="4330616" y="2400509"/>
            <a:ext cx="1698225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417668" y="3259459"/>
            <a:ext cx="1524588" cy="150239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green（绿色）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0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34138" y="2307978"/>
            <a:ext cx="583533" cy="169708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48748" y="4198156"/>
            <a:ext cx="555069" cy="15245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任意多边形 25"/>
          <p:cNvSpPr/>
          <p:nvPr>
            <p:custDataLst>
              <p:tags r:id="rId14"/>
            </p:custDataLst>
          </p:nvPr>
        </p:nvSpPr>
        <p:spPr>
          <a:xfrm>
            <a:off x="6163572" y="2861943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任意多边形 26"/>
          <p:cNvSpPr/>
          <p:nvPr>
            <p:custDataLst>
              <p:tags r:id="rId15"/>
            </p:custDataLst>
          </p:nvPr>
        </p:nvSpPr>
        <p:spPr>
          <a:xfrm flipV="1">
            <a:off x="6077129" y="2426076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4180" y="3284418"/>
            <a:ext cx="1524019" cy="150239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yellow（黄色）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0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156332" y="4182329"/>
            <a:ext cx="555069" cy="152401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141113" y="2290933"/>
            <a:ext cx="583533" cy="169708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11"/>
          <p:cNvSpPr/>
          <p:nvPr>
            <p:custDataLst>
              <p:tags r:id="rId19"/>
            </p:custDataLst>
          </p:nvPr>
        </p:nvSpPr>
        <p:spPr>
          <a:xfrm>
            <a:off x="2671764" y="2844898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任意多边形 12"/>
          <p:cNvSpPr/>
          <p:nvPr>
            <p:custDataLst>
              <p:tags r:id="rId20"/>
            </p:custDataLst>
          </p:nvPr>
        </p:nvSpPr>
        <p:spPr>
          <a:xfrm flipV="1">
            <a:off x="2584712" y="2409031"/>
            <a:ext cx="1697087" cy="81637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671764" y="3262503"/>
            <a:ext cx="1524019" cy="151203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blue（蓝色）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0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380041" y="2307978"/>
            <a:ext cx="583533" cy="169708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394651" y="4198156"/>
            <a:ext cx="555069" cy="15245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任意多边形 25"/>
          <p:cNvSpPr/>
          <p:nvPr>
            <p:custDataLst>
              <p:tags r:id="rId24"/>
            </p:custDataLst>
          </p:nvPr>
        </p:nvSpPr>
        <p:spPr>
          <a:xfrm>
            <a:off x="7910084" y="2861943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任意多边形 26"/>
          <p:cNvSpPr/>
          <p:nvPr>
            <p:custDataLst>
              <p:tags r:id="rId25"/>
            </p:custDataLst>
          </p:nvPr>
        </p:nvSpPr>
        <p:spPr>
          <a:xfrm flipV="1">
            <a:off x="7823032" y="2426076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10084" y="3277113"/>
            <a:ext cx="1524019" cy="151685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purple（紫色）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0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212997" y="2307978"/>
            <a:ext cx="583533" cy="169708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228216" y="4198156"/>
            <a:ext cx="555069" cy="15245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任意多边形 25"/>
          <p:cNvSpPr/>
          <p:nvPr>
            <p:custDataLst>
              <p:tags r:id="rId29"/>
            </p:custDataLst>
          </p:nvPr>
        </p:nvSpPr>
        <p:spPr>
          <a:xfrm>
            <a:off x="9743039" y="2861943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任意多边形 26"/>
          <p:cNvSpPr/>
          <p:nvPr>
            <p:custDataLst>
              <p:tags r:id="rId30"/>
            </p:custDataLst>
          </p:nvPr>
        </p:nvSpPr>
        <p:spPr>
          <a:xfrm flipV="1">
            <a:off x="9656597" y="2426076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743648" y="3282592"/>
            <a:ext cx="1524019" cy="150583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orange（橙色）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近似颜色词汇</a:t>
            </a:r>
          </a:p>
        </p:txBody>
      </p:sp>
      <p:sp>
        <p:nvSpPr>
          <p:cNvPr id="1049066" name="圆角矩形 26"/>
          <p:cNvSpPr/>
          <p:nvPr>
            <p:custDataLst>
              <p:tags r:id="rId2"/>
            </p:custDataLst>
          </p:nvPr>
        </p:nvSpPr>
        <p:spPr>
          <a:xfrm>
            <a:off x="838200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8" name="圆角矩形 28"/>
          <p:cNvSpPr/>
          <p:nvPr>
            <p:custDataLst>
              <p:tags r:id="rId3"/>
            </p:custDataLst>
          </p:nvPr>
        </p:nvSpPr>
        <p:spPr>
          <a:xfrm>
            <a:off x="840636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7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304888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近似颜色：近似色指那些相似的颜色，如红色和橙色，蓝色和紫色等</a:t>
            </a:r>
          </a:p>
        </p:txBody>
      </p:sp>
      <p:sp>
        <p:nvSpPr>
          <p:cNvPr id="1049072" name="圆角矩形 29"/>
          <p:cNvSpPr/>
          <p:nvPr>
            <p:custDataLst>
              <p:tags r:id="rId5"/>
            </p:custDataLst>
          </p:nvPr>
        </p:nvSpPr>
        <p:spPr>
          <a:xfrm>
            <a:off x="3514898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4" name="圆角矩形 32"/>
          <p:cNvSpPr/>
          <p:nvPr>
            <p:custDataLst>
              <p:tags r:id="rId6"/>
            </p:custDataLst>
          </p:nvPr>
        </p:nvSpPr>
        <p:spPr>
          <a:xfrm>
            <a:off x="3517334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英语单词：近似颜色的英语单词有很多，如light blue浅蓝，dark green深绿等</a:t>
            </a:r>
          </a:p>
        </p:txBody>
      </p:sp>
      <p:sp>
        <p:nvSpPr>
          <p:cNvPr id="1049078" name="圆角矩形 3"/>
          <p:cNvSpPr/>
          <p:nvPr>
            <p:custDataLst>
              <p:tags r:id="rId8"/>
            </p:custDataLst>
          </p:nvPr>
        </p:nvSpPr>
        <p:spPr>
          <a:xfrm>
            <a:off x="6191596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0" name="圆角矩形 4"/>
          <p:cNvSpPr/>
          <p:nvPr>
            <p:custDataLst>
              <p:tags r:id="rId9"/>
            </p:custDataLst>
          </p:nvPr>
        </p:nvSpPr>
        <p:spPr>
          <a:xfrm>
            <a:off x="6194032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分类方法：近似颜色可以按照色调、饱和度和亮度等因素进行分类</a:t>
            </a:r>
          </a:p>
        </p:txBody>
      </p:sp>
      <p:sp>
        <p:nvSpPr>
          <p:cNvPr id="1049084" name="圆角矩形 8"/>
          <p:cNvSpPr/>
          <p:nvPr>
            <p:custDataLst>
              <p:tags r:id="rId11"/>
            </p:custDataLst>
          </p:nvPr>
        </p:nvSpPr>
        <p:spPr>
          <a:xfrm>
            <a:off x="8868295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6" name="圆角矩形 9"/>
          <p:cNvSpPr/>
          <p:nvPr>
            <p:custDataLst>
              <p:tags r:id="rId12"/>
            </p:custDataLst>
          </p:nvPr>
        </p:nvSpPr>
        <p:spPr>
          <a:xfrm>
            <a:off x="8870730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实际应用：近似颜色词汇在日常生活中有着广泛的应用，如服装搭配、室内装修等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渐变色词汇</a:t>
            </a:r>
          </a:p>
        </p:txBody>
      </p:sp>
      <p:sp>
        <p:nvSpPr>
          <p:cNvPr id="1049126" name="矩形 15"/>
          <p:cNvSpPr/>
          <p:nvPr>
            <p:custDataLst>
              <p:tags r:id="rId2"/>
            </p:custDataLst>
          </p:nvPr>
        </p:nvSpPr>
        <p:spPr>
          <a:xfrm>
            <a:off x="2458631" y="1540593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红色渐变：从深红到浅红</a:t>
            </a:r>
          </a:p>
        </p:txBody>
      </p:sp>
      <p:sp>
        <p:nvSpPr>
          <p:cNvPr id="1049128" name="任意多边形 17"/>
          <p:cNvSpPr/>
          <p:nvPr>
            <p:custDataLst>
              <p:tags r:id="rId3"/>
            </p:custDataLst>
          </p:nvPr>
        </p:nvSpPr>
        <p:spPr>
          <a:xfrm flipV="1">
            <a:off x="2380965" y="146050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任意多边形 18"/>
          <p:cNvSpPr/>
          <p:nvPr>
            <p:custDataLst>
              <p:tags r:id="rId4"/>
            </p:custDataLst>
          </p:nvPr>
        </p:nvSpPr>
        <p:spPr>
          <a:xfrm flipH="1">
            <a:off x="8510126" y="2016299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矩形 27"/>
          <p:cNvSpPr/>
          <p:nvPr>
            <p:custDataLst>
              <p:tags r:id="rId5"/>
            </p:custDataLst>
          </p:nvPr>
        </p:nvSpPr>
        <p:spPr>
          <a:xfrm>
            <a:off x="2458631" y="2846357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绿色渐变：从深绿到浅绿</a:t>
            </a:r>
          </a:p>
        </p:txBody>
      </p:sp>
      <p:sp>
        <p:nvSpPr>
          <p:cNvPr id="1049134" name="任意多边形 29"/>
          <p:cNvSpPr/>
          <p:nvPr>
            <p:custDataLst>
              <p:tags r:id="rId6"/>
            </p:custDataLst>
          </p:nvPr>
        </p:nvSpPr>
        <p:spPr>
          <a:xfrm flipV="1">
            <a:off x="2380965" y="2766264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任意多边形 30"/>
          <p:cNvSpPr/>
          <p:nvPr>
            <p:custDataLst>
              <p:tags r:id="rId7"/>
            </p:custDataLst>
          </p:nvPr>
        </p:nvSpPr>
        <p:spPr>
          <a:xfrm flipH="1">
            <a:off x="8510126" y="3322063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5"/>
          <p:cNvSpPr/>
          <p:nvPr>
            <p:custDataLst>
              <p:tags r:id="rId8"/>
            </p:custDataLst>
          </p:nvPr>
        </p:nvSpPr>
        <p:spPr>
          <a:xfrm>
            <a:off x="2458631" y="4152121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蓝色渐变：从深蓝到浅蓝</a:t>
            </a:r>
          </a:p>
        </p:txBody>
      </p:sp>
      <p:sp>
        <p:nvSpPr>
          <p:cNvPr id="1049140" name="任意多边形 7"/>
          <p:cNvSpPr/>
          <p:nvPr>
            <p:custDataLst>
              <p:tags r:id="rId9"/>
            </p:custDataLst>
          </p:nvPr>
        </p:nvSpPr>
        <p:spPr>
          <a:xfrm flipV="1">
            <a:off x="2380965" y="4072027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任意多边形 8"/>
          <p:cNvSpPr/>
          <p:nvPr>
            <p:custDataLst>
              <p:tags r:id="rId10"/>
            </p:custDataLst>
          </p:nvPr>
        </p:nvSpPr>
        <p:spPr>
          <a:xfrm flipH="1">
            <a:off x="8510126" y="4627826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10"/>
          <p:cNvSpPr/>
          <p:nvPr>
            <p:custDataLst>
              <p:tags r:id="rId11"/>
            </p:custDataLst>
          </p:nvPr>
        </p:nvSpPr>
        <p:spPr>
          <a:xfrm>
            <a:off x="2458631" y="5457884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黄色渐变：从深黄到浅黄</a:t>
            </a:r>
          </a:p>
        </p:txBody>
      </p:sp>
      <p:sp>
        <p:nvSpPr>
          <p:cNvPr id="1049146" name="任意多边形 12"/>
          <p:cNvSpPr/>
          <p:nvPr>
            <p:custDataLst>
              <p:tags r:id="rId12"/>
            </p:custDataLst>
          </p:nvPr>
        </p:nvSpPr>
        <p:spPr>
          <a:xfrm flipV="1">
            <a:off x="2380965" y="5377791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任意多边形 13"/>
          <p:cNvSpPr/>
          <p:nvPr>
            <p:custDataLst>
              <p:tags r:id="rId13"/>
            </p:custDataLst>
          </p:nvPr>
        </p:nvSpPr>
        <p:spPr>
          <a:xfrm flipH="1">
            <a:off x="8510126" y="593359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颜色与情感</a:t>
            </a:r>
          </a:p>
        </p:txBody>
      </p:sp>
      <p:sp>
        <p:nvSpPr>
          <p:cNvPr id="10491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红色与热情</a:t>
            </a:r>
          </a:p>
        </p:txBody>
      </p:sp>
      <p:sp>
        <p:nvSpPr>
          <p:cNvPr id="1049258" name="Freeform 27"/>
          <p:cNvSpPr/>
          <p:nvPr>
            <p:custDataLst>
              <p:tags r:id="rId2"/>
            </p:custDataLst>
          </p:nvPr>
        </p:nvSpPr>
        <p:spPr bwMode="auto">
          <a:xfrm>
            <a:off x="838200" y="5880409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0" name="矩形: 圆角 32"/>
          <p:cNvSpPr/>
          <p:nvPr>
            <p:custDataLst>
              <p:tags r:id="rId3"/>
            </p:custDataLst>
          </p:nvPr>
        </p:nvSpPr>
        <p:spPr>
          <a:xfrm flipH="1">
            <a:off x="962839" y="1503146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2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838200" y="5102808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64" name="正文"/>
          <p:cNvSpPr txBox="1"/>
          <p:nvPr>
            <p:custDataLst>
              <p:tags r:id="rId5"/>
            </p:custDataLst>
          </p:nvPr>
        </p:nvSpPr>
        <p:spPr>
          <a:xfrm>
            <a:off x="1092440" y="1590580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红色代表热情、活力、爱情和勇气</a:t>
            </a:r>
          </a:p>
        </p:txBody>
      </p:sp>
      <p:sp>
        <p:nvSpPr>
          <p:cNvPr id="1049266" name="标题"/>
          <p:cNvSpPr txBox="1"/>
          <p:nvPr>
            <p:custDataLst>
              <p:tags r:id="rId6"/>
            </p:custDataLst>
          </p:nvPr>
        </p:nvSpPr>
        <p:spPr>
          <a:xfrm>
            <a:off x="905170" y="5150555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268" name="Freeform 27"/>
          <p:cNvSpPr/>
          <p:nvPr>
            <p:custDataLst>
              <p:tags r:id="rId7"/>
            </p:custDataLst>
          </p:nvPr>
        </p:nvSpPr>
        <p:spPr bwMode="auto">
          <a:xfrm>
            <a:off x="3585228" y="5880409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0" name="矩形: 圆角 38"/>
          <p:cNvSpPr/>
          <p:nvPr>
            <p:custDataLst>
              <p:tags r:id="rId8"/>
            </p:custDataLst>
          </p:nvPr>
        </p:nvSpPr>
        <p:spPr>
          <a:xfrm flipH="1">
            <a:off x="3709868" y="1503146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2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85228" y="5102808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74" name="正文"/>
          <p:cNvSpPr txBox="1"/>
          <p:nvPr>
            <p:custDataLst>
              <p:tags r:id="rId10"/>
            </p:custDataLst>
          </p:nvPr>
        </p:nvSpPr>
        <p:spPr>
          <a:xfrm>
            <a:off x="3839468" y="1590580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红色在英语中也与积极、乐观的情绪相关</a:t>
            </a:r>
          </a:p>
        </p:txBody>
      </p:sp>
      <p:sp>
        <p:nvSpPr>
          <p:cNvPr id="1049276" name="标题"/>
          <p:cNvSpPr txBox="1"/>
          <p:nvPr>
            <p:custDataLst>
              <p:tags r:id="rId11"/>
            </p:custDataLst>
          </p:nvPr>
        </p:nvSpPr>
        <p:spPr>
          <a:xfrm>
            <a:off x="3652199" y="5150555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278" name="Freeform 27"/>
          <p:cNvSpPr/>
          <p:nvPr>
            <p:custDataLst>
              <p:tags r:id="rId12"/>
            </p:custDataLst>
          </p:nvPr>
        </p:nvSpPr>
        <p:spPr bwMode="auto">
          <a:xfrm>
            <a:off x="6332257" y="5880409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0" name="矩形: 圆角 68"/>
          <p:cNvSpPr/>
          <p:nvPr>
            <p:custDataLst>
              <p:tags r:id="rId13"/>
            </p:custDataLst>
          </p:nvPr>
        </p:nvSpPr>
        <p:spPr>
          <a:xfrm flipH="1">
            <a:off x="6456896" y="1503146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2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2257" y="5102808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84" name="正文"/>
          <p:cNvSpPr txBox="1"/>
          <p:nvPr>
            <p:custDataLst>
              <p:tags r:id="rId15"/>
            </p:custDataLst>
          </p:nvPr>
        </p:nvSpPr>
        <p:spPr>
          <a:xfrm>
            <a:off x="6586496" y="1590580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例如，“red-hot”表示非常热情，“red-blooded”表示充满活力</a:t>
            </a:r>
          </a:p>
        </p:txBody>
      </p:sp>
      <p:sp>
        <p:nvSpPr>
          <p:cNvPr id="1049286" name="标题"/>
          <p:cNvSpPr txBox="1"/>
          <p:nvPr>
            <p:custDataLst>
              <p:tags r:id="rId16"/>
            </p:custDataLst>
          </p:nvPr>
        </p:nvSpPr>
        <p:spPr>
          <a:xfrm>
            <a:off x="6399227" y="5150555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288" name="Freeform 27"/>
          <p:cNvSpPr/>
          <p:nvPr>
            <p:custDataLst>
              <p:tags r:id="rId17"/>
            </p:custDataLst>
          </p:nvPr>
        </p:nvSpPr>
        <p:spPr bwMode="auto">
          <a:xfrm>
            <a:off x="9079285" y="5880409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0" name="矩形: 圆角 74"/>
          <p:cNvSpPr/>
          <p:nvPr>
            <p:custDataLst>
              <p:tags r:id="rId18"/>
            </p:custDataLst>
          </p:nvPr>
        </p:nvSpPr>
        <p:spPr>
          <a:xfrm flipH="1">
            <a:off x="9204545" y="1503146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2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079285" y="5102808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94" name="正文"/>
          <p:cNvSpPr txBox="1"/>
          <p:nvPr>
            <p:custDataLst>
              <p:tags r:id="rId20"/>
            </p:custDataLst>
          </p:nvPr>
        </p:nvSpPr>
        <p:spPr>
          <a:xfrm>
            <a:off x="9333525" y="1590580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红色还与庆祝、胜利和爱有关，如“red letter day”表示特殊的日子，“red carpet treatment”表示隆重的接待</a:t>
            </a:r>
          </a:p>
        </p:txBody>
      </p:sp>
      <p:sp>
        <p:nvSpPr>
          <p:cNvPr id="1049296" name="标题"/>
          <p:cNvSpPr txBox="1"/>
          <p:nvPr>
            <p:custDataLst>
              <p:tags r:id="rId21"/>
            </p:custDataLst>
          </p:nvPr>
        </p:nvSpPr>
        <p:spPr>
          <a:xfrm>
            <a:off x="9146876" y="5150555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绿色与生机</a:t>
            </a:r>
          </a:p>
        </p:txBody>
      </p:sp>
      <p:sp>
        <p:nvSpPr>
          <p:cNvPr id="1049334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绿色代表生机勃勃、充满活力的情感</a:t>
            </a:r>
          </a:p>
        </p:txBody>
      </p:sp>
      <p:sp>
        <p:nvSpPr>
          <p:cNvPr id="1049340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绿色与自然环境紧密相连，给人带来宁静、舒适的感觉</a:t>
            </a:r>
          </a:p>
        </p:txBody>
      </p:sp>
      <p:sp>
        <p:nvSpPr>
          <p:cNvPr id="1049346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绿色在英语中也代表着财富和好运，给人带来积极的心理暗示</a:t>
            </a:r>
          </a:p>
        </p:txBody>
      </p:sp>
      <p:sp>
        <p:nvSpPr>
          <p:cNvPr id="1049352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绿色还可以代表和平、友善和爱，是一种非常积极的颜色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蓝色与宁静</a:t>
            </a:r>
          </a:p>
        </p:txBody>
      </p:sp>
      <p:sp>
        <p:nvSpPr>
          <p:cNvPr id="1049394" name="矩形 15"/>
          <p:cNvSpPr/>
          <p:nvPr>
            <p:custDataLst>
              <p:tags r:id="rId2"/>
            </p:custDataLst>
          </p:nvPr>
        </p:nvSpPr>
        <p:spPr>
          <a:xfrm>
            <a:off x="2458631" y="1540593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蓝色代表的情感：平静、宁静、深沉</a:t>
            </a:r>
          </a:p>
        </p:txBody>
      </p:sp>
      <p:sp>
        <p:nvSpPr>
          <p:cNvPr id="1049396" name="任意多边形 17"/>
          <p:cNvSpPr/>
          <p:nvPr>
            <p:custDataLst>
              <p:tags r:id="rId3"/>
            </p:custDataLst>
          </p:nvPr>
        </p:nvSpPr>
        <p:spPr>
          <a:xfrm flipV="1">
            <a:off x="2380965" y="146050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任意多边形 18"/>
          <p:cNvSpPr/>
          <p:nvPr>
            <p:custDataLst>
              <p:tags r:id="rId4"/>
            </p:custDataLst>
          </p:nvPr>
        </p:nvSpPr>
        <p:spPr>
          <a:xfrm flipH="1">
            <a:off x="8510126" y="2016299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矩形 27"/>
          <p:cNvSpPr/>
          <p:nvPr>
            <p:custDataLst>
              <p:tags r:id="rId5"/>
            </p:custDataLst>
          </p:nvPr>
        </p:nvSpPr>
        <p:spPr>
          <a:xfrm>
            <a:off x="2458631" y="2846357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蓝色在英语中的表达：blue表示悲伤、忧郁；而blue表示平静、安详</a:t>
            </a:r>
          </a:p>
        </p:txBody>
      </p:sp>
      <p:sp>
        <p:nvSpPr>
          <p:cNvPr id="1049402" name="任意多边形 29"/>
          <p:cNvSpPr/>
          <p:nvPr>
            <p:custDataLst>
              <p:tags r:id="rId6"/>
            </p:custDataLst>
          </p:nvPr>
        </p:nvSpPr>
        <p:spPr>
          <a:xfrm flipV="1">
            <a:off x="2380965" y="2766264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任意多边形 30"/>
          <p:cNvSpPr/>
          <p:nvPr>
            <p:custDataLst>
              <p:tags r:id="rId7"/>
            </p:custDataLst>
          </p:nvPr>
        </p:nvSpPr>
        <p:spPr>
          <a:xfrm flipH="1">
            <a:off x="8510126" y="3322063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矩形 5"/>
          <p:cNvSpPr/>
          <p:nvPr>
            <p:custDataLst>
              <p:tags r:id="rId8"/>
            </p:custDataLst>
          </p:nvPr>
        </p:nvSpPr>
        <p:spPr>
          <a:xfrm>
            <a:off x="2458631" y="4152121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蓝色与宁静的联系：蓝色给人一种平静、安详的感觉，有助于缓解压力和焦虑</a:t>
            </a:r>
          </a:p>
        </p:txBody>
      </p:sp>
      <p:sp>
        <p:nvSpPr>
          <p:cNvPr id="1049408" name="任意多边形 7"/>
          <p:cNvSpPr/>
          <p:nvPr>
            <p:custDataLst>
              <p:tags r:id="rId9"/>
            </p:custDataLst>
          </p:nvPr>
        </p:nvSpPr>
        <p:spPr>
          <a:xfrm flipV="1">
            <a:off x="2380965" y="4072027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任意多边形 8"/>
          <p:cNvSpPr/>
          <p:nvPr>
            <p:custDataLst>
              <p:tags r:id="rId10"/>
            </p:custDataLst>
          </p:nvPr>
        </p:nvSpPr>
        <p:spPr>
          <a:xfrm flipH="1">
            <a:off x="8510126" y="4627826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矩形 10"/>
          <p:cNvSpPr/>
          <p:nvPr>
            <p:custDataLst>
              <p:tags r:id="rId11"/>
            </p:custDataLst>
          </p:nvPr>
        </p:nvSpPr>
        <p:spPr>
          <a:xfrm>
            <a:off x="2458631" y="5457884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蓝色与宁静的例句：The sea is blue and calm.（大海湛蓝而平静。）</a:t>
            </a:r>
          </a:p>
        </p:txBody>
      </p:sp>
      <p:sp>
        <p:nvSpPr>
          <p:cNvPr id="1049414" name="任意多边形 12"/>
          <p:cNvSpPr/>
          <p:nvPr>
            <p:custDataLst>
              <p:tags r:id="rId12"/>
            </p:custDataLst>
          </p:nvPr>
        </p:nvSpPr>
        <p:spPr>
          <a:xfrm flipV="1">
            <a:off x="2380965" y="5377791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任意多边形 13"/>
          <p:cNvSpPr/>
          <p:nvPr>
            <p:custDataLst>
              <p:tags r:id="rId13"/>
            </p:custDataLst>
          </p:nvPr>
        </p:nvSpPr>
        <p:spPr>
          <a:xfrm flipH="1">
            <a:off x="8510126" y="593359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颜色与生活</a:t>
            </a:r>
          </a:p>
        </p:txBody>
      </p:sp>
      <p:sp>
        <p:nvSpPr>
          <p:cNvPr id="10494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衣着中的颜色搭配</a:t>
            </a:r>
          </a:p>
        </p:txBody>
      </p:sp>
      <p:sp>
        <p:nvSpPr>
          <p:cNvPr id="1049526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冷暖色搭配：如蓝色与白色、红色与黑色等</a:t>
            </a:r>
          </a:p>
        </p:txBody>
      </p:sp>
      <p:sp>
        <p:nvSpPr>
          <p:cNvPr id="1049528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近似色搭配：如绿色与黄色、紫色与橙色等</a:t>
            </a:r>
          </a:p>
        </p:txBody>
      </p:sp>
      <p:sp>
        <p:nvSpPr>
          <p:cNvPr id="1049530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对比色搭配：如红色与绿色、蓝色与橙色等</a:t>
            </a:r>
          </a:p>
        </p:txBody>
      </p:sp>
      <p:sp>
        <p:nvSpPr>
          <p:cNvPr id="1049532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色彩的层次感：通过深浅、明暗的变化来营造层次感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家居中的颜色选择</a:t>
            </a:r>
          </a:p>
        </p:txBody>
      </p:sp>
      <p:sp>
        <p:nvSpPr>
          <p:cNvPr id="1049570" name="椭圆 262"/>
          <p:cNvSpPr/>
          <p:nvPr>
            <p:custDataLst>
              <p:tags r:id="rId2"/>
            </p:custDataLst>
          </p:nvPr>
        </p:nvSpPr>
        <p:spPr>
          <a:xfrm>
            <a:off x="2569289" y="4061046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72" name="椭圆 263"/>
          <p:cNvSpPr/>
          <p:nvPr>
            <p:custDataLst>
              <p:tags r:id="rId3"/>
            </p:custDataLst>
          </p:nvPr>
        </p:nvSpPr>
        <p:spPr>
          <a:xfrm>
            <a:off x="3386278" y="4138109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74" name="椭圆 264"/>
          <p:cNvSpPr/>
          <p:nvPr>
            <p:custDataLst>
              <p:tags r:id="rId4"/>
            </p:custDataLst>
          </p:nvPr>
        </p:nvSpPr>
        <p:spPr>
          <a:xfrm>
            <a:off x="4151266" y="4364911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76" name="椭圆 265"/>
          <p:cNvSpPr/>
          <p:nvPr>
            <p:custDataLst>
              <p:tags r:id="rId5"/>
            </p:custDataLst>
          </p:nvPr>
        </p:nvSpPr>
        <p:spPr>
          <a:xfrm>
            <a:off x="4797840" y="4556628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78" name="椭圆 266"/>
          <p:cNvSpPr/>
          <p:nvPr>
            <p:custDataLst>
              <p:tags r:id="rId6"/>
            </p:custDataLst>
          </p:nvPr>
        </p:nvSpPr>
        <p:spPr>
          <a:xfrm>
            <a:off x="5460703" y="4752730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8130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80" name="椭圆 268"/>
          <p:cNvSpPr/>
          <p:nvPr>
            <p:custDataLst>
              <p:tags r:id="rId8"/>
            </p:custDataLst>
          </p:nvPr>
        </p:nvSpPr>
        <p:spPr>
          <a:xfrm flipV="1">
            <a:off x="2918264" y="4502747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82" name="椭圆 269"/>
          <p:cNvSpPr/>
          <p:nvPr>
            <p:custDataLst>
              <p:tags r:id="rId9"/>
            </p:custDataLst>
          </p:nvPr>
        </p:nvSpPr>
        <p:spPr>
          <a:xfrm flipV="1">
            <a:off x="2958361" y="4543471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8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722096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832365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8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601803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4004033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704553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8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52599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9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6671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9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51128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61396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9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77303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57986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9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76156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239540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98" name="图形 15"/>
          <p:cNvSpPr/>
          <p:nvPr>
            <p:custDataLst>
              <p:tags r:id="rId23"/>
            </p:custDataLst>
          </p:nvPr>
        </p:nvSpPr>
        <p:spPr>
          <a:xfrm>
            <a:off x="5064113" y="4943194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00" name="图形 19"/>
          <p:cNvSpPr/>
          <p:nvPr>
            <p:custDataLst>
              <p:tags r:id="rId24"/>
            </p:custDataLst>
          </p:nvPr>
        </p:nvSpPr>
        <p:spPr>
          <a:xfrm>
            <a:off x="8496845" y="4648100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02" name="图形 27"/>
          <p:cNvSpPr/>
          <p:nvPr>
            <p:custDataLst>
              <p:tags r:id="rId25"/>
            </p:custDataLst>
          </p:nvPr>
        </p:nvSpPr>
        <p:spPr>
          <a:xfrm>
            <a:off x="4198255" y="3720843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0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71974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06" name="正文"/>
          <p:cNvSpPr txBox="1"/>
          <p:nvPr>
            <p:custDataLst>
              <p:tags r:id="rId27"/>
            </p:custDataLst>
          </p:nvPr>
        </p:nvSpPr>
        <p:spPr>
          <a:xfrm>
            <a:off x="838200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客厅的颜色选择：温暖、明亮，营造舒适氛围</a:t>
            </a:r>
          </a:p>
        </p:txBody>
      </p:sp>
      <p:sp>
        <p:nvSpPr>
          <p:cNvPr id="1049608" name="正文"/>
          <p:cNvSpPr txBox="1"/>
          <p:nvPr>
            <p:custDataLst>
              <p:tags r:id="rId28"/>
            </p:custDataLst>
          </p:nvPr>
        </p:nvSpPr>
        <p:spPr>
          <a:xfrm>
            <a:off x="9285014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卫浴间的颜色选择：清爽、干净，营造舒适环境</a:t>
            </a:r>
          </a:p>
        </p:txBody>
      </p:sp>
      <p:sp>
        <p:nvSpPr>
          <p:cNvPr id="1049610" name="正文"/>
          <p:cNvSpPr txBox="1"/>
          <p:nvPr>
            <p:custDataLst>
              <p:tags r:id="rId29"/>
            </p:custDataLst>
          </p:nvPr>
        </p:nvSpPr>
        <p:spPr>
          <a:xfrm>
            <a:off x="7026390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厨房的颜色选择：清新、干净，提升烹饪体验</a:t>
            </a:r>
          </a:p>
        </p:txBody>
      </p:sp>
      <p:sp>
        <p:nvSpPr>
          <p:cNvPr id="1049612" name="正文"/>
          <p:cNvSpPr txBox="1"/>
          <p:nvPr>
            <p:custDataLst>
              <p:tags r:id="rId30"/>
            </p:custDataLst>
          </p:nvPr>
        </p:nvSpPr>
        <p:spPr>
          <a:xfrm>
            <a:off x="3096824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卧室的颜色选择：宁静、放松，有助于睡眠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https://d.book118.com/227005062153006024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目录"/>
  <p:tag name="KSO_WM_UNIT_TYPE" val="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7_1"/>
  <p:tag name="KSO_WM_UNIT_INDEX" val="1_7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7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4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宋体</vt:lpstr>
      <vt:lpstr>Wingdings</vt:lpstr>
      <vt:lpstr>Office Theme</vt:lpstr>
      <vt:lpstr>有关颜色的英语单词</vt:lpstr>
      <vt:lpstr>目录</vt:lpstr>
      <vt:lpstr>添加章节标题</vt:lpstr>
      <vt:lpstr>颜色分类</vt:lpstr>
      <vt:lpstr>基础颜色词汇</vt:lpstr>
      <vt:lpstr>近似颜色词汇</vt:lpstr>
      <vt:lpstr>渐变色词汇</vt:lpstr>
      <vt:lpstr>颜色与情感</vt:lpstr>
      <vt:lpstr>红色与热情</vt:lpstr>
      <vt:lpstr>绿色与生机</vt:lpstr>
      <vt:lpstr>蓝色与宁静</vt:lpstr>
      <vt:lpstr>颜色与生活</vt:lpstr>
      <vt:lpstr>衣着中的颜色搭配</vt:lpstr>
      <vt:lpstr>家居中的颜色选择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2024-08-29T02:33:57.799</cp:lastPrinted>
  <dcterms:created xsi:type="dcterms:W3CDTF">2024-08-28T18:33:57Z</dcterms:created>
  <dcterms:modified xsi:type="dcterms:W3CDTF">2024-08-28T18:33:59Z</dcterms:modified>
</cp:coreProperties>
</file>