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389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3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tags" Target="tags/tag309.xml" /><Relationship Id="rId3" Type="http://schemas.openxmlformats.org/officeDocument/2006/relationships/slide" Target="slides/slide1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A0CB0-0E6E-48A0-8EA1-21F51200E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ED5BA-2B30-4E2D-ADCD-09E7B41A6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5A590-7651-49D5-B0BF-3D10BF20F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4B0363-F2DF-414A-ACF6-0407A81F3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A487A5-49D7-4698-912E-685C5C493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0F4786-7011-499E-8C7D-5E9E5414B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C2ADEF-8A67-4D4D-8341-EBD7E90E3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BA8336-F937-4B94-9F44-F9C2DEDE7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0E842-61F2-4416-944C-8033161B5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9926E-67D2-49DE-A0A1-F6C86AACF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4B1EC-3BB3-4033-B9A7-42144CEE1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3886" r:id="rId2"/>
    <p:sldLayoutId id="2147503887" r:id="rId3"/>
    <p:sldLayoutId id="2147503888" r:id="rId4"/>
    <p:sldLayoutId id="2147503889" r:id="rId5"/>
    <p:sldLayoutId id="2147503890" r:id="rId6"/>
    <p:sldLayoutId id="2147503891" r:id="rId7"/>
    <p:sldLayoutId id="2147503892" r:id="rId8"/>
    <p:sldLayoutId id="2147503893" r:id="rId9"/>
    <p:sldLayoutId id="2147503894" r:id="rId10"/>
    <p:sldLayoutId id="214750389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tags" Target="../tags/tag104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18" Type="http://schemas.openxmlformats.org/officeDocument/2006/relationships/tags" Target="../tags/tag164.xml" /><Relationship Id="rId19" Type="http://schemas.openxmlformats.org/officeDocument/2006/relationships/tags" Target="../tags/tag165.xml" /><Relationship Id="rId2" Type="http://schemas.openxmlformats.org/officeDocument/2006/relationships/tags" Target="../tags/tag148.xml" /><Relationship Id="rId20" Type="http://schemas.openxmlformats.org/officeDocument/2006/relationships/tags" Target="../tags/tag166.xml" /><Relationship Id="rId21" Type="http://schemas.openxmlformats.org/officeDocument/2006/relationships/tags" Target="../tags/tag167.xml" /><Relationship Id="rId22" Type="http://schemas.openxmlformats.org/officeDocument/2006/relationships/tags" Target="../tags/tag168.xml" /><Relationship Id="rId23" Type="http://schemas.openxmlformats.org/officeDocument/2006/relationships/tags" Target="../tags/tag169.xml" /><Relationship Id="rId24" Type="http://schemas.openxmlformats.org/officeDocument/2006/relationships/tags" Target="../tags/tag170.xml" /><Relationship Id="rId25" Type="http://schemas.openxmlformats.org/officeDocument/2006/relationships/tags" Target="../tags/tag171.xml" /><Relationship Id="rId26" Type="http://schemas.openxmlformats.org/officeDocument/2006/relationships/tags" Target="../tags/tag172.xml" /><Relationship Id="rId27" Type="http://schemas.openxmlformats.org/officeDocument/2006/relationships/tags" Target="../tags/tag173.xml" /><Relationship Id="rId28" Type="http://schemas.openxmlformats.org/officeDocument/2006/relationships/tags" Target="../tags/tag174.xml" /><Relationship Id="rId29" Type="http://schemas.openxmlformats.org/officeDocument/2006/relationships/tags" Target="../tags/tag175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16" Type="http://schemas.openxmlformats.org/officeDocument/2006/relationships/tags" Target="../tags/tag236.xml" /><Relationship Id="rId17" Type="http://schemas.openxmlformats.org/officeDocument/2006/relationships/tags" Target="../tags/tag237.xml" /><Relationship Id="rId18" Type="http://schemas.openxmlformats.org/officeDocument/2006/relationships/tags" Target="../tags/tag238.xml" /><Relationship Id="rId19" Type="http://schemas.openxmlformats.org/officeDocument/2006/relationships/tags" Target="../tags/tag239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tags" Target="../tags/tag255.xml" /><Relationship Id="rId15" Type="http://schemas.openxmlformats.org/officeDocument/2006/relationships/tags" Target="../tags/tag256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14" Type="http://schemas.openxmlformats.org/officeDocument/2006/relationships/tags" Target="../tags/tag269.xml" /><Relationship Id="rId15" Type="http://schemas.openxmlformats.org/officeDocument/2006/relationships/tags" Target="../tags/tag270.xml" /><Relationship Id="rId16" Type="http://schemas.openxmlformats.org/officeDocument/2006/relationships/tags" Target="../tags/tag271.xml" /><Relationship Id="rId17" Type="http://schemas.openxmlformats.org/officeDocument/2006/relationships/tags" Target="../tags/tag272.xml" /><Relationship Id="rId18" Type="http://schemas.openxmlformats.org/officeDocument/2006/relationships/tags" Target="../tags/tag273.xml" /><Relationship Id="rId19" Type="http://schemas.openxmlformats.org/officeDocument/2006/relationships/tags" Target="../tags/tag274.xml" /><Relationship Id="rId2" Type="http://schemas.openxmlformats.org/officeDocument/2006/relationships/tags" Target="../tags/tag257.xml" /><Relationship Id="rId20" Type="http://schemas.openxmlformats.org/officeDocument/2006/relationships/tags" Target="../tags/tag275.xml" /><Relationship Id="rId21" Type="http://schemas.openxmlformats.org/officeDocument/2006/relationships/tags" Target="../tags/tag276.xml" /><Relationship Id="rId22" Type="http://schemas.openxmlformats.org/officeDocument/2006/relationships/tags" Target="../tags/tag277.xml" /><Relationship Id="rId23" Type="http://schemas.openxmlformats.org/officeDocument/2006/relationships/tags" Target="../tags/tag278.xml" /><Relationship Id="rId24" Type="http://schemas.openxmlformats.org/officeDocument/2006/relationships/tags" Target="../tags/tag279.xml" /><Relationship Id="rId25" Type="http://schemas.openxmlformats.org/officeDocument/2006/relationships/tags" Target="../tags/tag280.xml" /><Relationship Id="rId26" Type="http://schemas.openxmlformats.org/officeDocument/2006/relationships/tags" Target="../tags/tag281.xml" /><Relationship Id="rId27" Type="http://schemas.openxmlformats.org/officeDocument/2006/relationships/tags" Target="../tags/tag282.xml" /><Relationship Id="rId28" Type="http://schemas.openxmlformats.org/officeDocument/2006/relationships/tags" Target="../tags/tag283.xml" /><Relationship Id="rId29" Type="http://schemas.openxmlformats.org/officeDocument/2006/relationships/tags" Target="../tags/tag284.xml" /><Relationship Id="rId3" Type="http://schemas.openxmlformats.org/officeDocument/2006/relationships/tags" Target="../tags/tag258.xml" /><Relationship Id="rId30" Type="http://schemas.openxmlformats.org/officeDocument/2006/relationships/tags" Target="../tags/tag285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86.xml" /><Relationship Id="rId3" Type="http://schemas.openxmlformats.org/officeDocument/2006/relationships/tags" Target="../tags/tag287.xml" /><Relationship Id="rId4" Type="http://schemas.openxmlformats.org/officeDocument/2006/relationships/tags" Target="../tags/tag288.xml" /><Relationship Id="rId5" Type="http://schemas.openxmlformats.org/officeDocument/2006/relationships/tags" Target="../tags/tag289.xml" /><Relationship Id="rId6" Type="http://schemas.openxmlformats.org/officeDocument/2006/relationships/tags" Target="../tags/tag290.xml" /><Relationship Id="rId7" Type="http://schemas.openxmlformats.org/officeDocument/2006/relationships/tags" Target="../tags/tag291.xml" /><Relationship Id="rId8" Type="http://schemas.openxmlformats.org/officeDocument/2006/relationships/tags" Target="../tags/tag292.xml" /><Relationship Id="rId9" Type="http://schemas.openxmlformats.org/officeDocument/2006/relationships/tags" Target="../tags/tag29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2.xml" /><Relationship Id="rId11" Type="http://schemas.openxmlformats.org/officeDocument/2006/relationships/tags" Target="../tags/tag303.xml" /><Relationship Id="rId12" Type="http://schemas.openxmlformats.org/officeDocument/2006/relationships/tags" Target="../tags/tag304.xml" /><Relationship Id="rId13" Type="http://schemas.openxmlformats.org/officeDocument/2006/relationships/tags" Target="../tags/tag305.xml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tags" Target="../tags/tag299.xml" /><Relationship Id="rId8" Type="http://schemas.openxmlformats.org/officeDocument/2006/relationships/tags" Target="../tags/tag300.xml" /><Relationship Id="rId9" Type="http://schemas.openxmlformats.org/officeDocument/2006/relationships/tags" Target="../tags/tag301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06.xml" /><Relationship Id="rId3" Type="http://schemas.openxmlformats.org/officeDocument/2006/relationships/tags" Target="../tags/tag307.xml" /><Relationship Id="rId4" Type="http://schemas.openxmlformats.org/officeDocument/2006/relationships/tags" Target="../tags/tag308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2215502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 fontScale="90000"/>
          </a:bodyPr>
          <a:lstStyle/>
          <a:p>
            <a:r>
              <a:rPr lang="zh-CN" altLang="en-US">
                <a:sym typeface="+mn-lt"/>
              </a:rPr>
              <a:t>本科生-毕业论文答辩PPT模板课件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PPT,a click to unlimited possibilities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封面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目录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研究背景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研究目的与意义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研究方法与数据来源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单击添加章节标题</a:t>
            </a:r>
            <a:endParaRPr lang="en-US" altLang="zh-CN"/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封面</a:t>
            </a:r>
            <a:endParaRPr lang="zh-CN" altLang="en-US">
              <a:sym typeface="+mn-lt"/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97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内容1：标题应简明扼要，突出主题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内容3：包括姓名、论文题目、学校名称等信息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内容4：注意排版和美观度，保持整体风格一致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内容2：使用与主题相关的图片或图标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姓名、学号、指导老师</a:t>
            </a:r>
            <a:endParaRPr lang="zh-CN" altLang="en-US"/>
          </a:p>
        </p:txBody>
      </p:sp>
      <p:sp>
        <p:nvSpPr>
          <p:cNvPr id="1049052" name="矩形 5"/>
          <p:cNvSpPr/>
          <p:nvPr>
            <p:custDataLst>
              <p:tags r:id="rId2"/>
            </p:custDataLst>
          </p:nvPr>
        </p:nvSpPr>
        <p:spPr>
          <a:xfrm>
            <a:off x="838200" y="2152956"/>
            <a:ext cx="3212053" cy="324869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4" name="矩形 10"/>
          <p:cNvSpPr/>
          <p:nvPr>
            <p:custDataLst>
              <p:tags r:id="rId3"/>
            </p:custDataLst>
          </p:nvPr>
        </p:nvSpPr>
        <p:spPr>
          <a:xfrm>
            <a:off x="1277396" y="2146218"/>
            <a:ext cx="659509" cy="3419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6" name="TextBox 2"/>
          <p:cNvSpPr txBox="1"/>
          <p:nvPr>
            <p:custDataLst>
              <p:tags r:id="rId4"/>
            </p:custDataLst>
          </p:nvPr>
        </p:nvSpPr>
        <p:spPr>
          <a:xfrm>
            <a:off x="1029927" y="2875149"/>
            <a:ext cx="2827747" cy="2283381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姓名：XXX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58" name="矩形 6"/>
          <p:cNvSpPr/>
          <p:nvPr>
            <p:custDataLst>
              <p:tags r:id="rId5"/>
            </p:custDataLst>
          </p:nvPr>
        </p:nvSpPr>
        <p:spPr>
          <a:xfrm>
            <a:off x="4489595" y="2152956"/>
            <a:ext cx="3212053" cy="324869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0" name="矩形 11"/>
          <p:cNvSpPr/>
          <p:nvPr>
            <p:custDataLst>
              <p:tags r:id="rId6"/>
            </p:custDataLst>
          </p:nvPr>
        </p:nvSpPr>
        <p:spPr>
          <a:xfrm>
            <a:off x="4953906" y="2146218"/>
            <a:ext cx="659509" cy="3419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2" name="TextBox 2"/>
          <p:cNvSpPr txBox="1"/>
          <p:nvPr>
            <p:custDataLst>
              <p:tags r:id="rId7"/>
            </p:custDataLst>
          </p:nvPr>
        </p:nvSpPr>
        <p:spPr>
          <a:xfrm>
            <a:off x="4681934" y="2875149"/>
            <a:ext cx="2827747" cy="2283381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学号：XXXXXX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64" name="矩形 33"/>
          <p:cNvSpPr/>
          <p:nvPr>
            <p:custDataLst>
              <p:tags r:id="rId8"/>
            </p:custDataLst>
          </p:nvPr>
        </p:nvSpPr>
        <p:spPr>
          <a:xfrm>
            <a:off x="8141602" y="2146218"/>
            <a:ext cx="3212053" cy="324869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6" name="矩形 37"/>
          <p:cNvSpPr/>
          <p:nvPr>
            <p:custDataLst>
              <p:tags r:id="rId9"/>
            </p:custDataLst>
          </p:nvPr>
        </p:nvSpPr>
        <p:spPr>
          <a:xfrm>
            <a:off x="8580798" y="2140093"/>
            <a:ext cx="659509" cy="3419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8" name="TextBox 2"/>
          <p:cNvSpPr txBox="1"/>
          <p:nvPr>
            <p:custDataLst>
              <p:tags r:id="rId10"/>
            </p:custDataLst>
          </p:nvPr>
        </p:nvSpPr>
        <p:spPr>
          <a:xfrm>
            <a:off x="8333329" y="2868411"/>
            <a:ext cx="2827747" cy="2283381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指导老师：XXX教授/副教授/讲师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论文题目</a:t>
            </a:r>
            <a:endParaRPr lang="zh-CN" altLang="en-US"/>
          </a:p>
        </p:txBody>
      </p:sp>
      <p:sp>
        <p:nvSpPr>
          <p:cNvPr id="104910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论文题目：简要介绍论文的标题和研究方向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1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姓名、学号、指导老师：介绍答辩人的姓名、学号和指导老师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1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学校、专业、年级：介绍答辩人所在的学校、专业和年级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2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论文完成时间：介绍论文的完成时间，包括开始时间和预计完成时间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目录</a:t>
            </a:r>
            <a:endParaRPr lang="zh-CN" altLang="en-US">
              <a:sym typeface="+mn-lt"/>
            </a:endParaRPr>
          </a:p>
        </p:txBody>
      </p:sp>
      <p:sp>
        <p:nvSpPr>
          <p:cNvPr id="10491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论文结构</a:t>
            </a:r>
            <a:endParaRPr lang="zh-CN" altLang="en-US"/>
          </a:p>
        </p:txBody>
      </p:sp>
      <p:cxnSp>
        <p:nvCxnSpPr>
          <p:cNvPr id="3145729" name="直接连接符 91"/>
          <p:cNvCxnSpPr/>
          <p:nvPr>
            <p:custDataLst>
              <p:tags r:id="rId2"/>
            </p:custDataLst>
          </p:nvPr>
        </p:nvCxnSpPr>
        <p:spPr>
          <a:xfrm flipV="1">
            <a:off x="1855646" y="3785962"/>
            <a:ext cx="598" cy="173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26" name="正文"/>
          <p:cNvSpPr txBox="1"/>
          <p:nvPr>
            <p:custDataLst>
              <p:tags r:id="rId3"/>
            </p:custDataLst>
          </p:nvPr>
        </p:nvSpPr>
        <p:spPr>
          <a:xfrm>
            <a:off x="838200" y="4173190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封面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1" name="直接连接符 84"/>
          <p:cNvCxnSpPr/>
          <p:nvPr>
            <p:custDataLst>
              <p:tags r:id="rId4"/>
            </p:custDataLst>
          </p:nvPr>
        </p:nvCxnSpPr>
        <p:spPr>
          <a:xfrm flipV="1">
            <a:off x="3974327" y="3766212"/>
            <a:ext cx="3591" cy="105574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28" name="正文"/>
          <p:cNvSpPr txBox="1"/>
          <p:nvPr>
            <p:custDataLst>
              <p:tags r:id="rId5"/>
            </p:custDataLst>
          </p:nvPr>
        </p:nvSpPr>
        <p:spPr>
          <a:xfrm>
            <a:off x="2958078" y="5039216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研究背景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6"/>
            </p:custDataLst>
          </p:nvPr>
        </p:nvCxnSpPr>
        <p:spPr>
          <a:xfrm flipH="1">
            <a:off x="6096000" y="3811099"/>
            <a:ext cx="0" cy="52787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30" name="正文"/>
          <p:cNvSpPr txBox="1"/>
          <p:nvPr>
            <p:custDataLst>
              <p:tags r:id="rId7"/>
            </p:custDataLst>
          </p:nvPr>
        </p:nvSpPr>
        <p:spPr>
          <a:xfrm>
            <a:off x="5077956" y="4556827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5" name="直接连接符 83"/>
          <p:cNvCxnSpPr/>
          <p:nvPr>
            <p:custDataLst>
              <p:tags r:id="rId8"/>
            </p:custDataLst>
          </p:nvPr>
        </p:nvCxnSpPr>
        <p:spPr>
          <a:xfrm flipV="1">
            <a:off x="8214681" y="3766212"/>
            <a:ext cx="1795" cy="138671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32" name="正文"/>
          <p:cNvSpPr txBox="1"/>
          <p:nvPr>
            <p:custDataLst>
              <p:tags r:id="rId9"/>
            </p:custDataLst>
          </p:nvPr>
        </p:nvSpPr>
        <p:spPr>
          <a:xfrm>
            <a:off x="7197834" y="5363602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7" name="直接连接符 31"/>
          <p:cNvCxnSpPr/>
          <p:nvPr>
            <p:custDataLst>
              <p:tags r:id="rId10"/>
            </p:custDataLst>
          </p:nvPr>
        </p:nvCxnSpPr>
        <p:spPr>
          <a:xfrm flipH="1">
            <a:off x="10335756" y="3827259"/>
            <a:ext cx="0" cy="32199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34" name="正文"/>
          <p:cNvSpPr txBox="1"/>
          <p:nvPr>
            <p:custDataLst>
              <p:tags r:id="rId11"/>
            </p:custDataLst>
          </p:nvPr>
        </p:nvSpPr>
        <p:spPr>
          <a:xfrm>
            <a:off x="9317712" y="4386854"/>
            <a:ext cx="2036088" cy="6948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致谢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39" name="直接连接符 32"/>
          <p:cNvCxnSpPr/>
          <p:nvPr>
            <p:custDataLst>
              <p:tags r:id="rId12"/>
            </p:custDataLst>
          </p:nvPr>
        </p:nvCxnSpPr>
        <p:spPr>
          <a:xfrm flipH="1">
            <a:off x="2916183" y="2833154"/>
            <a:ext cx="0" cy="88098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36" name="正文"/>
          <p:cNvSpPr txBox="1"/>
          <p:nvPr>
            <p:custDataLst>
              <p:tags r:id="rId13"/>
            </p:custDataLst>
          </p:nvPr>
        </p:nvSpPr>
        <p:spPr>
          <a:xfrm>
            <a:off x="1898139" y="1855210"/>
            <a:ext cx="2036088" cy="71640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正文"/>
          <p:cNvSpPr txBox="1"/>
          <p:nvPr>
            <p:custDataLst>
              <p:tags r:id="rId14"/>
            </p:custDataLst>
          </p:nvPr>
        </p:nvSpPr>
        <p:spPr>
          <a:xfrm>
            <a:off x="4018017" y="2490814"/>
            <a:ext cx="2036088" cy="71640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研究目的和意义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1" name="直接连接符 96"/>
          <p:cNvCxnSpPr/>
          <p:nvPr>
            <p:custDataLst>
              <p:tags r:id="rId15"/>
            </p:custDataLst>
          </p:nvPr>
        </p:nvCxnSpPr>
        <p:spPr>
          <a:xfrm flipV="1">
            <a:off x="7154143" y="2453109"/>
            <a:ext cx="3591" cy="125564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40" name="正文"/>
          <p:cNvSpPr txBox="1"/>
          <p:nvPr>
            <p:custDataLst>
              <p:tags r:id="rId16"/>
            </p:custDataLst>
          </p:nvPr>
        </p:nvSpPr>
        <p:spPr>
          <a:xfrm>
            <a:off x="6137895" y="1484141"/>
            <a:ext cx="2036088" cy="71640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研究结果与讨论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3" name="直接连接符 100"/>
          <p:cNvCxnSpPr/>
          <p:nvPr>
            <p:custDataLst>
              <p:tags r:id="rId17"/>
            </p:custDataLst>
          </p:nvPr>
        </p:nvCxnSpPr>
        <p:spPr>
          <a:xfrm flipV="1">
            <a:off x="9274021" y="3289808"/>
            <a:ext cx="3591" cy="49615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42" name="正文"/>
          <p:cNvSpPr txBox="1"/>
          <p:nvPr>
            <p:custDataLst>
              <p:tags r:id="rId18"/>
            </p:custDataLst>
          </p:nvPr>
        </p:nvSpPr>
        <p:spPr>
          <a:xfrm>
            <a:off x="8257773" y="2317250"/>
            <a:ext cx="2036088" cy="71640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参考文献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5" name="直接箭头连接符 183"/>
          <p:cNvCxnSpPr/>
          <p:nvPr>
            <p:custDataLst>
              <p:tags r:id="rId19"/>
            </p:custDataLst>
          </p:nvPr>
        </p:nvCxnSpPr>
        <p:spPr>
          <a:xfrm>
            <a:off x="863935" y="3771000"/>
            <a:ext cx="10331861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44" name="椭圆 19"/>
          <p:cNvSpPr/>
          <p:nvPr>
            <p:custDataLst>
              <p:tags r:id="rId20"/>
            </p:custDataLst>
          </p:nvPr>
        </p:nvSpPr>
        <p:spPr>
          <a:xfrm>
            <a:off x="1792803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46" name="椭圆 17"/>
          <p:cNvSpPr/>
          <p:nvPr>
            <p:custDataLst>
              <p:tags r:id="rId21"/>
            </p:custDataLst>
          </p:nvPr>
        </p:nvSpPr>
        <p:spPr>
          <a:xfrm>
            <a:off x="3912681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48" name="椭圆 14"/>
          <p:cNvSpPr/>
          <p:nvPr>
            <p:custDataLst>
              <p:tags r:id="rId22"/>
            </p:custDataLst>
          </p:nvPr>
        </p:nvSpPr>
        <p:spPr>
          <a:xfrm>
            <a:off x="6032559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50" name="椭圆 21"/>
          <p:cNvSpPr/>
          <p:nvPr>
            <p:custDataLst>
              <p:tags r:id="rId23"/>
            </p:custDataLst>
          </p:nvPr>
        </p:nvSpPr>
        <p:spPr>
          <a:xfrm>
            <a:off x="8152437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52" name="椭圆 22"/>
          <p:cNvSpPr/>
          <p:nvPr>
            <p:custDataLst>
              <p:tags r:id="rId24"/>
            </p:custDataLst>
          </p:nvPr>
        </p:nvSpPr>
        <p:spPr>
          <a:xfrm>
            <a:off x="10272315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54" name="椭圆 18"/>
          <p:cNvSpPr/>
          <p:nvPr>
            <p:custDataLst>
              <p:tags r:id="rId25"/>
            </p:custDataLst>
          </p:nvPr>
        </p:nvSpPr>
        <p:spPr>
          <a:xfrm>
            <a:off x="2852742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56" name="椭圆 15"/>
          <p:cNvSpPr/>
          <p:nvPr>
            <p:custDataLst>
              <p:tags r:id="rId26"/>
            </p:custDataLst>
          </p:nvPr>
        </p:nvSpPr>
        <p:spPr>
          <a:xfrm>
            <a:off x="4972620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3145747" name="直接连接符 5"/>
          <p:cNvCxnSpPr/>
          <p:nvPr>
            <p:custDataLst>
              <p:tags r:id="rId27"/>
            </p:custDataLst>
          </p:nvPr>
        </p:nvCxnSpPr>
        <p:spPr>
          <a:xfrm flipH="1">
            <a:off x="5034266" y="3460380"/>
            <a:ext cx="3591" cy="25196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58" name="椭圆 13"/>
          <p:cNvSpPr/>
          <p:nvPr>
            <p:custDataLst>
              <p:tags r:id="rId28"/>
            </p:custDataLst>
          </p:nvPr>
        </p:nvSpPr>
        <p:spPr>
          <a:xfrm>
            <a:off x="7092498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60" name="椭圆 20"/>
          <p:cNvSpPr/>
          <p:nvPr>
            <p:custDataLst>
              <p:tags r:id="rId29"/>
            </p:custDataLst>
          </p:nvPr>
        </p:nvSpPr>
        <p:spPr>
          <a:xfrm>
            <a:off x="9212376" y="3707559"/>
            <a:ext cx="126881" cy="126881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研究背景</a:t>
            </a:r>
            <a:endParaRPr lang="zh-CN" altLang="en-US"/>
          </a:p>
        </p:txBody>
      </p:sp>
      <p:sp>
        <p:nvSpPr>
          <p:cNvPr id="104929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介绍研究目的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介绍研究背景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介绍研究意义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介绍研究方法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研究目的与意义</a:t>
            </a:r>
            <a:endParaRPr lang="zh-CN" altLang="en-US"/>
          </a:p>
        </p:txBody>
      </p:sp>
      <p:sp>
        <p:nvSpPr>
          <p:cNvPr id="104934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研究背景与现状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5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研究目的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5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研究意义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研究方法与步骤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研究方法与数据来源</a:t>
            </a:r>
            <a:endParaRPr lang="zh-CN" altLang="en-US"/>
          </a:p>
        </p:txBody>
      </p:sp>
      <p:sp>
        <p:nvSpPr>
          <p:cNvPr id="104940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研究方法：采用问卷调查、访谈、文献综述等方法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数据来源：通过问卷调查收集数据，并对数据进行整理和分析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数据分析方法：采用描述性统计、相关性分析等方法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研究的创新点：本研究采用了多种研究方法，并对数据进行深入分析，具有一定的创新性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研究结果与讨论</a:t>
            </a:r>
            <a:endParaRPr lang="zh-CN" altLang="en-US"/>
          </a:p>
        </p:txBody>
      </p:sp>
      <p:sp>
        <p:nvSpPr>
          <p:cNvPr id="1049446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讨论和展望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56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研究结果和结论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研究方法和过程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68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研究目的和意义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结论与建议</a:t>
            </a:r>
            <a:endParaRPr lang="zh-CN" altLang="en-US"/>
          </a:p>
        </p:txBody>
      </p:sp>
      <p:sp>
        <p:nvSpPr>
          <p:cNvPr id="1049508" name="对角圆角矩形 52"/>
          <p:cNvSpPr/>
          <p:nvPr>
            <p:custDataLst>
              <p:tags r:id="rId2"/>
            </p:custDataLst>
          </p:nvPr>
        </p:nvSpPr>
        <p:spPr>
          <a:xfrm>
            <a:off x="838200" y="2635800"/>
            <a:ext cx="10515599" cy="88529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对角圆角矩形 53"/>
          <p:cNvSpPr/>
          <p:nvPr>
            <p:custDataLst>
              <p:tags r:id="rId3"/>
            </p:custDataLst>
          </p:nvPr>
        </p:nvSpPr>
        <p:spPr>
          <a:xfrm>
            <a:off x="838200" y="2474368"/>
            <a:ext cx="651304" cy="60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直角三角形 54"/>
          <p:cNvSpPr/>
          <p:nvPr>
            <p:custDataLst>
              <p:tags r:id="rId4"/>
            </p:custDataLst>
          </p:nvPr>
        </p:nvSpPr>
        <p:spPr>
          <a:xfrm>
            <a:off x="1489409" y="2474978"/>
            <a:ext cx="96315" cy="16052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文本框 56"/>
          <p:cNvSpPr txBox="1"/>
          <p:nvPr>
            <p:custDataLst>
              <p:tags r:id="rId5"/>
            </p:custDataLst>
          </p:nvPr>
        </p:nvSpPr>
        <p:spPr>
          <a:xfrm>
            <a:off x="1531443" y="2679052"/>
            <a:ext cx="9490270" cy="7909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结论：总结毕业论文的主要观点和结论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对角圆角矩形 5"/>
          <p:cNvSpPr/>
          <p:nvPr>
            <p:custDataLst>
              <p:tags r:id="rId6"/>
            </p:custDataLst>
          </p:nvPr>
        </p:nvSpPr>
        <p:spPr>
          <a:xfrm>
            <a:off x="838200" y="4183108"/>
            <a:ext cx="10515599" cy="88529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8" name="对角圆角矩形 6"/>
          <p:cNvSpPr/>
          <p:nvPr>
            <p:custDataLst>
              <p:tags r:id="rId7"/>
            </p:custDataLst>
          </p:nvPr>
        </p:nvSpPr>
        <p:spPr>
          <a:xfrm>
            <a:off x="838200" y="4021676"/>
            <a:ext cx="651304" cy="60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直角三角形 7"/>
          <p:cNvSpPr/>
          <p:nvPr>
            <p:custDataLst>
              <p:tags r:id="rId8"/>
            </p:custDataLst>
          </p:nvPr>
        </p:nvSpPr>
        <p:spPr>
          <a:xfrm>
            <a:off x="1489409" y="4022894"/>
            <a:ext cx="96315" cy="16052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文本框 8"/>
          <p:cNvSpPr txBox="1"/>
          <p:nvPr>
            <p:custDataLst>
              <p:tags r:id="rId9"/>
            </p:custDataLst>
          </p:nvPr>
        </p:nvSpPr>
        <p:spPr>
          <a:xfrm>
            <a:off x="1531443" y="4234888"/>
            <a:ext cx="9490270" cy="7909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建议：提出对未来研究方向或改进措施的建议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参考文献</a:t>
            </a:r>
            <a:endParaRPr lang="zh-CN" altLang="en-US"/>
          </a:p>
        </p:txBody>
      </p:sp>
      <p:sp>
        <p:nvSpPr>
          <p:cNvPr id="104955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完成时间：XXXX年XX月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6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66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答辩时间：XXXX年XX月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70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答辩地点：XXX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76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78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论文题目：《XXXX》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82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作者：XXX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88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90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指导老师：XXX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6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研究背景</a:t>
            </a:r>
            <a:endParaRPr lang="zh-CN" altLang="en-US">
              <a:sym typeface="+mn-lt"/>
            </a:endParaRPr>
          </a:p>
        </p:txBody>
      </p:sp>
      <p:sp>
        <p:nvSpPr>
          <p:cNvPr id="10496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PART04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6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相关概念定义</a:t>
            </a:r>
            <a:endParaRPr lang="zh-CN" altLang="en-US"/>
          </a:p>
        </p:txBody>
      </p:sp>
      <p:sp>
        <p:nvSpPr>
          <p:cNvPr id="104969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研究背景与意义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70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课件制作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答辩PPT模板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71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本科生毕业论文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/>
        <p:cNvGrpSpPr/>
        <p:nvPr/>
      </p:nvGrpSpPr>
      <p:grpSpPr>
        <a:xfrm>
          <a:off x="0" y="0"/>
          <a:ext cx="0" cy="0"/>
        </a:xfrm>
      </p:grpSpPr>
      <p:sp>
        <p:nvSpPr>
          <p:cNvPr id="10497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研究领域现状及发展趋势</a:t>
            </a:r>
            <a:endParaRPr lang="zh-CN" altLang="en-US"/>
          </a:p>
        </p:txBody>
      </p:sp>
      <p:sp>
        <p:nvSpPr>
          <p:cNvPr id="104975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5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5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6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6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6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6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6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7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7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7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7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7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8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8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8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8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9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当前研究领域的主要问题和挑战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研究背景对论文的重要性和意义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论文所涉及的研究问题和目标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国内外研究现状和发展趋势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/>
        <p:cNvGrpSpPr/>
        <p:nvPr/>
      </p:nvGrpSpPr>
      <p:grpSpPr>
        <a:xfrm>
          <a:off x="0" y="0"/>
          <a:ext cx="0" cy="0"/>
        </a:xfrm>
      </p:grpSpPr>
      <p:sp>
        <p:nvSpPr>
          <p:cNvPr id="10498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国内外研究现状及比较分析</a:t>
            </a:r>
            <a:endParaRPr lang="zh-CN" altLang="en-US"/>
          </a:p>
        </p:txBody>
      </p:sp>
      <p:sp>
        <p:nvSpPr>
          <p:cNvPr id="104983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3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3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3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4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国外研究现状：介绍国外相关领域的研究现状，包括主要研究机构、研究成果、研究进展等。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4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国内研究现状：介绍国内相关领域的研究现状，包括主要研究机构、研究成果、研究进展等。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4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比较分析：对国内外研究现状进行比较分析，找出国内外研究的差异和不足，为后续研究提供参考。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4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研究意义：阐述本研究的意义和价值，包括对理论和实践的贡献、对未来研究的启示等。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/>
        <p:cNvGrpSpPr/>
        <p:nvPr/>
      </p:nvGrpSpPr>
      <p:grpSpPr>
        <a:xfrm>
          <a:off x="0" y="0"/>
          <a:ext cx="0" cy="0"/>
        </a:xfrm>
      </p:grpSpPr>
      <p:sp>
        <p:nvSpPr>
          <p:cNvPr id="10498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本研究的意义和价值</a:t>
            </a:r>
            <a:endParaRPr lang="zh-CN" altLang="en-US"/>
          </a:p>
        </p:txBody>
      </p:sp>
      <p:sp>
        <p:nvSpPr>
          <p:cNvPr id="104988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8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填补学术空白：本研究在某个领域或问题上具有独特性和创新性，填补了学术研究的空白。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8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9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推动学科发展：本研究对相关学科的发展具有重要推动作用，为后续研究提供了新的思路和方法。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9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9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解决实际问题：本研究针对现实生活中的问题或需求进行深入研究，为实际问题的解决提供了有效方案。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0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0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提升学术水平：本研究在研究方法、数据分析和理论构建等方面具有较高的学术水平，为相关领域的研究提供了借鉴和参考。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0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/>
        <p:cNvGrpSpPr/>
        <p:nvPr/>
      </p:nvGrpSpPr>
      <p:grpSpPr>
        <a:xfrm>
          <a:off x="0" y="0"/>
          <a:ext cx="0" cy="0"/>
        </a:xfrm>
      </p:grpSpPr>
      <p:sp>
        <p:nvSpPr>
          <p:cNvPr id="10499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研究目的与意义</a:t>
            </a:r>
            <a:endParaRPr lang="zh-CN" altLang="en-US">
              <a:sym typeface="+mn-lt"/>
            </a:endParaRPr>
          </a:p>
        </p:txBody>
      </p:sp>
      <p:sp>
        <p:nvSpPr>
          <p:cNvPr id="10499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PART05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https://d.book118.com/227022155023006025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03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2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2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2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2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2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2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2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2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2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147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1_1"/>
  <p:tag name="KSO_WM_UNIT_INDEX" val="1_1_1"/>
  <p:tag name="KSO_WM_UNIT_LAYERLEVEL" val="1_1_1"/>
  <p:tag name="KSO_WM_UNIT_LINE_FORE_SCHEMECOLOR_INDEX" val="5"/>
  <p:tag name="KSO_WM_UNIT_TYPE" val="m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3_1"/>
  <p:tag name="KSO_WM_UNIT_INDEX" val="1_3_1"/>
  <p:tag name="KSO_WM_UNIT_LAYERLEVEL" val="1_1_1"/>
  <p:tag name="KSO_WM_UNIT_LINE_FORE_SCHEMECOLOR_INDEX" val="5"/>
  <p:tag name="KSO_WM_UNIT_TYPE" val="m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5_1"/>
  <p:tag name="KSO_WM_UNIT_INDEX" val="1_5_1"/>
  <p:tag name="KSO_WM_UNIT_LAYERLEVEL" val="1_1_1"/>
  <p:tag name="KSO_WM_UNIT_LINE_FORE_SCHEMECOLOR_INDEX" val="5"/>
  <p:tag name="KSO_WM_UNIT_TYPE" val="m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7_1"/>
  <p:tag name="KSO_WM_UNIT_INDEX" val="1_7_1"/>
  <p:tag name="KSO_WM_UNIT_LAYERLEVEL" val="1_1_1"/>
  <p:tag name="KSO_WM_UNIT_LINE_FORE_SCHEMECOLOR_INDEX" val="5"/>
  <p:tag name="KSO_WM_UNIT_TYPE" val="m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9_1"/>
  <p:tag name="KSO_WM_UNIT_INDEX" val="1_9_1"/>
  <p:tag name="KSO_WM_UNIT_LAYERLEVEL" val="1_1_1"/>
  <p:tag name="KSO_WM_UNIT_LINE_FORE_SCHEMECOLOR_INDEX" val="5"/>
  <p:tag name="KSO_WM_UNIT_TYPE" val="m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2_1"/>
  <p:tag name="KSO_WM_UNIT_INDEX" val="1_2_1"/>
  <p:tag name="KSO_WM_UNIT_LAYERLEVEL" val="1_1_1"/>
  <p:tag name="KSO_WM_UNIT_LINE_FORE_SCHEMECOLOR_INDEX" val="5"/>
  <p:tag name="KSO_WM_UNIT_TYPE" val="m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6_1"/>
  <p:tag name="KSO_WM_UNIT_INDEX" val="1_6_1"/>
  <p:tag name="KSO_WM_UNIT_LAYERLEVEL" val="1_1_1"/>
  <p:tag name="KSO_WM_UNIT_LINE_FORE_SCHEMECOLOR_INDEX" val="5"/>
  <p:tag name="KSO_WM_UNIT_TYPE" val="m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8_1"/>
  <p:tag name="KSO_WM_UNIT_INDEX" val="1_8_1"/>
  <p:tag name="KSO_WM_UNIT_LAYERLEVEL" val="1_1_1"/>
  <p:tag name="KSO_WM_UNIT_LINE_FORE_SCHEMECOLOR_INDEX" val="5"/>
  <p:tag name="KSO_WM_UNIT_TYPE" val="m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i*1_1"/>
  <p:tag name="KSO_WM_UNIT_INDEX" val="1_1"/>
  <p:tag name="KSO_WM_UNIT_LAYERLEVEL" val="1_1"/>
  <p:tag name="KSO_WM_UNIT_TYPE" val="m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1_2"/>
  <p:tag name="KSO_WM_UNIT_INDEX" val="1_1_2"/>
  <p:tag name="KSO_WM_UNIT_LAYERLEVEL" val="1_1_1"/>
  <p:tag name="KSO_WM_UNIT_LINE_FORE_SCHEMECOLOR_INDEX" val="5"/>
  <p:tag name="KSO_WM_UNIT_TYPE" val="m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3_2"/>
  <p:tag name="KSO_WM_UNIT_INDEX" val="1_3_2"/>
  <p:tag name="KSO_WM_UNIT_LAYERLEVEL" val="1_1_1"/>
  <p:tag name="KSO_WM_UNIT_LINE_FORE_SCHEMECOLOR_INDEX" val="5"/>
  <p:tag name="KSO_WM_UNIT_TYPE" val="m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5_2"/>
  <p:tag name="KSO_WM_UNIT_INDEX" val="1_5_2"/>
  <p:tag name="KSO_WM_UNIT_LAYERLEVEL" val="1_1_1"/>
  <p:tag name="KSO_WM_UNIT_LINE_FORE_SCHEMECOLOR_INDEX" val="5"/>
  <p:tag name="KSO_WM_UNIT_TYPE" val="m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7_2"/>
  <p:tag name="KSO_WM_UNIT_INDEX" val="1_7_2"/>
  <p:tag name="KSO_WM_UNIT_LAYERLEVEL" val="1_1_1"/>
  <p:tag name="KSO_WM_UNIT_LINE_FORE_SCHEMECOLOR_INDEX" val="5"/>
  <p:tag name="KSO_WM_UNIT_TYPE" val="m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9_2"/>
  <p:tag name="KSO_WM_UNIT_INDEX" val="1_9_2"/>
  <p:tag name="KSO_WM_UNIT_LAYERLEVEL" val="1_1_1"/>
  <p:tag name="KSO_WM_UNIT_LINE_FORE_SCHEMECOLOR_INDEX" val="5"/>
  <p:tag name="KSO_WM_UNIT_TYPE" val="m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2_2"/>
  <p:tag name="KSO_WM_UNIT_INDEX" val="1_2_2"/>
  <p:tag name="KSO_WM_UNIT_LAYERLEVEL" val="1_1_1"/>
  <p:tag name="KSO_WM_UNIT_LINE_FORE_SCHEMECOLOR_INDEX" val="5"/>
  <p:tag name="KSO_WM_UNIT_TYPE" val="m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4_1"/>
  <p:tag name="KSO_WM_UNIT_INDEX" val="1_4_1"/>
  <p:tag name="KSO_WM_UNIT_LAYERLEVEL" val="1_1_1"/>
  <p:tag name="KSO_WM_UNIT_LINE_FORE_SCHEMECOLOR_INDEX" val="5"/>
  <p:tag name="KSO_WM_UNIT_TYPE" val="m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4_2"/>
  <p:tag name="KSO_WM_UNIT_INDEX" val="1_4_2"/>
  <p:tag name="KSO_WM_UNIT_LAYERLEVEL" val="1_1_1"/>
  <p:tag name="KSO_WM_UNIT_LINE_FORE_SCHEMECOLOR_INDEX" val="5"/>
  <p:tag name="KSO_WM_UNIT_TYPE" val="m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6_2"/>
  <p:tag name="KSO_WM_UNIT_INDEX" val="1_6_2"/>
  <p:tag name="KSO_WM_UNIT_LAYERLEVEL" val="1_1_1"/>
  <p:tag name="KSO_WM_UNIT_LINE_FORE_SCHEMECOLOR_INDEX" val="5"/>
  <p:tag name="KSO_WM_UNIT_TYPE" val="m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8_2"/>
  <p:tag name="KSO_WM_UNIT_INDEX" val="1_8_2"/>
  <p:tag name="KSO_WM_UNIT_LAYERLEVEL" val="1_1_1"/>
  <p:tag name="KSO_WM_UNIT_LINE_FORE_SCHEMECOLOR_INDEX" val="5"/>
  <p:tag name="KSO_WM_UNIT_TYPE" val="m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3"/>
  <p:tag name="KSO_WM_UNIT_INDEX" val="1_1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3"/>
  <p:tag name="KSO_WM_UNIT_INDEX" val="1_2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4"/>
  <p:tag name="KSO_WM_UNIT_TYPE" val="e"/>
  <p:tag name="KSO_WM_UNIT_VALUE" val="13"/>
</p:tagLst>
</file>

<file path=ppt/tags/tag242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5"/>
  <p:tag name="KSO_WM_UNIT_TYPE" val="e"/>
  <p:tag name="KSO_WM_UNIT_VALUE" val="13"/>
</p:tagLst>
</file>

<file path=ppt/tags/tag308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30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26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2">
      <vt:lpstr>Arial</vt:lpstr>
      <vt:lpstr>Calibri</vt:lpstr>
      <vt:lpstr>微软雅黑</vt:lpstr>
      <vt:lpstr>宋体</vt:lpstr>
      <vt:lpstr>Wingdings</vt:lpstr>
      <vt:lpstr>Office Theme</vt:lpstr>
      <vt:lpstr>本科生-毕业论文答辩PPT模板课件</vt:lpstr>
      <vt:lpstr>目录</vt:lpstr>
      <vt:lpstr>单击添加章节标题</vt:lpstr>
      <vt:lpstr>封面</vt:lpstr>
      <vt:lpstr>PowerPoint Presentation</vt:lpstr>
      <vt:lpstr>标题</vt:lpstr>
      <vt:lpstr>姓名、学号、指导老师</vt:lpstr>
      <vt:lpstr>论文题目</vt:lpstr>
      <vt:lpstr>目录</vt:lpstr>
      <vt:lpstr>PowerPoint Presentation</vt:lpstr>
      <vt:lpstr>论文结构</vt:lpstr>
      <vt:lpstr>研究背景</vt:lpstr>
      <vt:lpstr>研究目的与意义</vt:lpstr>
      <vt:lpstr>研究方法与数据来源</vt:lpstr>
      <vt:lpstr>研究结果与讨论</vt:lpstr>
      <vt:lpstr>结论与建议</vt:lpstr>
      <vt:lpstr>参考文献</vt:lpstr>
      <vt:lpstr>研究背景</vt:lpstr>
      <vt:lpstr>PowerPoint Presentation</vt:lpstr>
      <vt:lpstr>相关概念定义</vt:lpstr>
      <vt:lpstr>研究领域现状及发展趋势</vt:lpstr>
      <vt:lpstr>国内外研究现状及比较分析</vt:lpstr>
      <vt:lpstr>本研究的意义和价值</vt:lpstr>
      <vt:lpstr>研究目的与意义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2024-08-29T13:28:09.706</cp:lastPrinted>
  <dcterms:created xsi:type="dcterms:W3CDTF">2024-08-29T05:28:09Z</dcterms:created>
  <dcterms:modified xsi:type="dcterms:W3CDTF">2024-08-29T05:28:12Z</dcterms:modified>
</cp:coreProperties>
</file>