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0769600" cy="76708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0268-DEF3-431C-AF18-B7B2E11C0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371AC-4F76-4CA9-83CC-5220E1E1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5D157-D127-4FB9-8C39-E806AD871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C4F8E-2363-4744-B95D-4D01D9AC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0EF96-A556-4D6D-9EE1-DF38B8999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EADDE-B34F-4581-8E56-5180C1FF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F9954-6F19-40EE-AC7E-67AFF86CA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C9458-B9B5-4D00-A302-1A617097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29521-80FE-4D4C-9DC7-078D4F2B9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73B5C-76B5-4F90-AC31-7DEF8873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CF0FC-54B0-4F07-BDFC-E5FC14744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png" /><Relationship Id="rId5" Type="http://schemas.openxmlformats.org/officeDocument/2006/relationships/image" Target="../media/image3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Relationship Id="rId3" Type="http://schemas.openxmlformats.org/officeDocument/2006/relationships/image" Target="../media/image32.jpeg" /><Relationship Id="rId4" Type="http://schemas.openxmlformats.org/officeDocument/2006/relationships/image" Target="../media/image3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4.png" /><Relationship Id="rId3" Type="http://schemas.openxmlformats.org/officeDocument/2006/relationships/image" Target="../media/image35.jpeg" /><Relationship Id="rId4" Type="http://schemas.openxmlformats.org/officeDocument/2006/relationships/image" Target="../media/image3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7.png" /><Relationship Id="rId3" Type="http://schemas.openxmlformats.org/officeDocument/2006/relationships/image" Target="../media/image38.jpeg" /><Relationship Id="rId4" Type="http://schemas.openxmlformats.org/officeDocument/2006/relationships/image" Target="../media/image39.jpeg" /><Relationship Id="rId5" Type="http://schemas.openxmlformats.org/officeDocument/2006/relationships/image" Target="../media/image4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2.jpeg" /><Relationship Id="rId3" Type="http://schemas.openxmlformats.org/officeDocument/2006/relationships/image" Target="../media/image43.jpeg" /><Relationship Id="rId4" Type="http://schemas.openxmlformats.org/officeDocument/2006/relationships/image" Target="../media/image44.png" /><Relationship Id="rId5" Type="http://schemas.openxmlformats.org/officeDocument/2006/relationships/image" Target="../media/image45.jpeg" /><Relationship Id="rId6" Type="http://schemas.openxmlformats.org/officeDocument/2006/relationships/image" Target="../media/image46.jpeg" /><Relationship Id="rId7" Type="http://schemas.openxmlformats.org/officeDocument/2006/relationships/image" Target="../media/image47.jpeg" /><Relationship Id="rId8" Type="http://schemas.openxmlformats.org/officeDocument/2006/relationships/image" Target="../media/image4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9.jpeg" /><Relationship Id="rId3" Type="http://schemas.openxmlformats.org/officeDocument/2006/relationships/image" Target="../media/image50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261341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100" y="53975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281704" y="2325735"/>
            <a:ext cx="5541009" cy="699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</a:pPr>
            <a:r>
              <a:rPr sz="4600" b="1" kern="0" spc="200">
                <a:solidFill>
                  <a:srgbClr val="3300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痛风病人的饮食护理</a:t>
            </a:r>
            <a:endParaRPr lang="en-US" altLang="en-US" sz="46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02714" y="504795"/>
            <a:ext cx="882632" cy="1231913"/>
          </a:xfrm>
          <a:prstGeom prst="rect">
            <a:avLst/>
          </a:prstGeom>
        </p:spPr>
      </p:pic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1266804" y="514327"/>
          <a:ext cx="8235950" cy="6019165"/>
        </p:xfrm>
        <a:graphic>
          <a:graphicData uri="http://schemas.openxmlformats.org/drawingml/2006/table">
            <a:tbl>
              <a:tblPr/>
              <a:tblGrid>
                <a:gridCol w="7515225"/>
                <a:gridCol w="720725"/>
              </a:tblGrid>
              <a:tr h="10121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marL="112077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3600" b="1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目录</a:t>
                      </a:r>
                      <a:endParaRPr lang="en-US" altLang="en-US" sz="3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7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7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1114425" algn="l" rtl="0" eaLnBrk="0">
                        <a:lnSpc>
                          <a:spcPct val="96000"/>
                        </a:lnSpc>
                      </a:pPr>
                      <a:r>
                        <a:rPr sz="26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概述</a:t>
                      </a:r>
                      <a:endParaRPr lang="en-US" altLang="en-US" sz="26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marL="1114425" algn="l" rtl="0" eaLnBrk="0">
                        <a:lnSpc>
                          <a:spcPct val="85000"/>
                        </a:lnSpc>
                        <a:spcBef>
                          <a:spcPts val="785"/>
                        </a:spcBef>
                      </a:pPr>
                      <a:r>
                        <a:rPr sz="26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各种饮食与尿酸的关系</a:t>
                      </a:r>
                      <a:endParaRPr lang="en-US" altLang="en-US" sz="2600"/>
                    </a:p>
                    <a:p>
                      <a:pPr marL="1114425" algn="l" rtl="0" eaLnBrk="0">
                        <a:lnSpc>
                          <a:spcPts val="8140"/>
                        </a:lnSpc>
                      </a:pPr>
                      <a:r>
                        <a:rPr sz="26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不同食物嘌呤的含量</a:t>
                      </a:r>
                      <a:endParaRPr lang="en-US" altLang="en-US" sz="26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en-US" altLang="en-US" sz="1000"/>
                    </a:p>
                    <a:p>
                      <a:pPr marL="1114425" algn="l" rtl="0" eaLnBrk="0">
                        <a:lnSpc>
                          <a:spcPct val="85000"/>
                        </a:lnSpc>
                        <a:spcBef>
                          <a:spcPts val="780"/>
                        </a:spcBef>
                      </a:pPr>
                      <a:r>
                        <a:rPr sz="26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痛风病人的饮食的注意事项</a:t>
                      </a:r>
                      <a:endParaRPr lang="en-US" altLang="en-US" sz="2600"/>
                    </a:p>
                    <a:p>
                      <a:pPr marL="1114425" algn="l" rtl="0" eaLnBrk="0">
                        <a:lnSpc>
                          <a:spcPts val="7830"/>
                        </a:lnSpc>
                      </a:pPr>
                      <a:r>
                        <a:rPr sz="26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盐的摄入</a:t>
                      </a:r>
                      <a:endParaRPr lang="en-US" altLang="en-US" sz="2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15439" y="485737"/>
            <a:ext cx="895358" cy="137167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31911" y="498443"/>
            <a:ext cx="8286743" cy="6045213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1339832" y="644245"/>
            <a:ext cx="7955280" cy="5611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9050" algn="l" rtl="0" eaLnBrk="0">
              <a:lnSpc>
                <a:spcPct val="95000"/>
              </a:lnSpc>
            </a:pPr>
            <a:r>
              <a:rPr sz="3800" b="1" kern="0" spc="-10">
                <a:solidFill>
                  <a:srgbClr val="3300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概述</a:t>
            </a:r>
            <a:endParaRPr lang="en-US" altLang="en-US" sz="3800"/>
          </a:p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marL="355600" indent="-342900" algn="l" rtl="0" eaLnBrk="0">
              <a:lnSpc>
                <a:spcPct val="114000"/>
              </a:lnSpc>
              <a:spcBef>
                <a:spcPts val="815"/>
              </a:spcBef>
            </a:pPr>
            <a:r>
              <a:rPr sz="2700" kern="0" spc="0">
                <a:solidFill>
                  <a:srgbClr val="3300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</a:t>
            </a:r>
            <a:r>
              <a:rPr sz="2700" kern="0" spc="-410">
                <a:solidFill>
                  <a:srgbClr val="3300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80~90%</a:t>
            </a:r>
            <a:r>
              <a:rPr sz="2700" kern="0" spc="9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痛风发作是由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于肾脏对尿酸排泄下降    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仅有10-20%来由于尿酸生成增多</a:t>
            </a:r>
            <a:endParaRPr lang="en-US" altLang="en-US" sz="27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marL="393700" indent="-381000" algn="l" rtl="0" eaLnBrk="0">
              <a:lnSpc>
                <a:spcPct val="114000"/>
              </a:lnSpc>
              <a:spcBef>
                <a:spcPts val="820"/>
              </a:spcBef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■正常血尿酸20%来自富含嘌呤的食物，80%来自体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内嘌呤生物合成</a:t>
            </a:r>
            <a:endParaRPr lang="en-US" altLang="en-US" sz="27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600"/>
          </a:p>
          <a:p>
            <a:pPr marL="361315" indent="-348615" algn="l" rtl="0" eaLnBrk="0">
              <a:lnSpc>
                <a:spcPct val="124000"/>
              </a:lnSpc>
              <a:spcBef>
                <a:spcPts val="5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■正常人在普通饮食的情况下每日的嘌呤摄入总量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大约1</a:t>
            </a: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50~200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mg</a:t>
            </a: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,</a:t>
            </a:r>
            <a:r>
              <a:rPr sz="2700" b="1" kern="0" spc="2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而每日体内代谢生成的嘌呤总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量大约为600~700 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mg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, 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即使能严格限制嘌呤地摄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入，血尿酸的水平最多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下降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15%~20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%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34473" y="492090"/>
            <a:ext cx="869908" cy="1358968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38220" y="536560"/>
            <a:ext cx="8274125" cy="6000743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1352557" y="1680882"/>
            <a:ext cx="7797800" cy="3997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5000"/>
              </a:lnSpc>
            </a:pPr>
            <a:endParaRPr lang="en-US" altLang="en-US" sz="100"/>
          </a:p>
          <a:p>
            <a:pPr marL="335915" indent="-323215" algn="l" rtl="0" eaLnBrk="0">
              <a:lnSpc>
                <a:spcPct val="126000"/>
              </a:lnSpc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■代谢产生的嘌呤与从食物中摄入的嘌呤最终结局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差异甚大机体代谢产生的嘌呤大部分合成核酸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被组织细胞重新利用，少部分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分解成尿酸；而食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物来源的嘌呤绝大部分生成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尿酸，很少能被机体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利用。</a:t>
            </a:r>
            <a:endParaRPr lang="en-US" altLang="en-US" sz="27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600"/>
          </a:p>
          <a:p>
            <a:pPr marL="335915" indent="-323215" algn="l" rtl="0" eaLnBrk="0">
              <a:lnSpc>
                <a:spcPct val="114000"/>
              </a:lnSpc>
              <a:spcBef>
                <a:spcPts val="5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■食物中摄取嘌呤量的多少直接影响血液中尿酸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水平，甚至诱发痛风急性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发作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" name="table 22"/>
          <p:cNvGraphicFramePr>
            <a:graphicFrameLocks noGrp="1"/>
          </p:cNvGraphicFramePr>
          <p:nvPr/>
        </p:nvGraphicFramePr>
        <p:xfrm>
          <a:off x="1254079" y="2108197"/>
          <a:ext cx="8242300" cy="4431665"/>
        </p:xfrm>
        <a:graphic>
          <a:graphicData uri="http://schemas.openxmlformats.org/drawingml/2006/table">
            <a:tbl>
              <a:tblPr/>
              <a:tblGrid>
                <a:gridCol w="8242300"/>
              </a:tblGrid>
              <a:tr h="44253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130175" algn="l" rtl="0" eaLnBrk="0">
                        <a:lnSpc>
                          <a:spcPct val="95000"/>
                        </a:lnSpc>
                      </a:pPr>
                      <a:r>
                        <a:rPr sz="2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■</a:t>
                      </a:r>
                      <a:r>
                        <a:rPr sz="2900" kern="0" spc="-10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2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一般膳食中嘌呤的含量</a:t>
                      </a:r>
                      <a:endParaRPr lang="en-US" altLang="en-US" sz="29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marL="130175" algn="l" rtl="0" eaLnBrk="0">
                        <a:lnSpc>
                          <a:spcPct val="95000"/>
                        </a:lnSpc>
                        <a:spcBef>
                          <a:spcPts val="880"/>
                        </a:spcBef>
                      </a:pPr>
                      <a:r>
                        <a:rPr sz="2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■</a:t>
                      </a:r>
                      <a:r>
                        <a:rPr sz="2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吸烟与饮酒</a:t>
                      </a:r>
                      <a:endParaRPr lang="en-US" altLang="en-US" sz="29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marL="130175" algn="l" rtl="0" eaLnBrk="0">
                        <a:lnSpc>
                          <a:spcPct val="95000"/>
                        </a:lnSpc>
                        <a:spcBef>
                          <a:spcPts val="875"/>
                        </a:spcBef>
                      </a:pPr>
                      <a:r>
                        <a:rPr sz="2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■</a:t>
                      </a:r>
                      <a:r>
                        <a:rPr sz="2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脂肪碳水化合物蛋白质的摄入</a:t>
                      </a:r>
                      <a:endParaRPr lang="en-US" altLang="en-US" sz="2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marL="130175" algn="l" rtl="0" eaLnBrk="0">
                        <a:lnSpc>
                          <a:spcPct val="95000"/>
                        </a:lnSpc>
                        <a:spcBef>
                          <a:spcPts val="875"/>
                        </a:spcBef>
                      </a:pPr>
                      <a:r>
                        <a:rPr sz="2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■</a:t>
                      </a:r>
                      <a:r>
                        <a:rPr sz="2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水果蔬菜</a:t>
                      </a:r>
                      <a:endParaRPr lang="en-US" altLang="en-US" sz="29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700"/>
                    </a:p>
                    <a:p>
                      <a:pPr marL="13017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2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■</a:t>
                      </a:r>
                      <a:r>
                        <a:rPr sz="29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食盐</a:t>
                      </a:r>
                      <a:endParaRPr lang="en-US" altLang="en-US" sz="2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4" name="table 24"/>
          <p:cNvGraphicFramePr>
            <a:graphicFrameLocks noGrp="1"/>
          </p:cNvGraphicFramePr>
          <p:nvPr/>
        </p:nvGraphicFramePr>
        <p:xfrm>
          <a:off x="1231911" y="498443"/>
          <a:ext cx="7593965" cy="1593850"/>
        </p:xfrm>
        <a:graphic>
          <a:graphicData uri="http://schemas.openxmlformats.org/drawingml/2006/table">
            <a:tbl>
              <a:tblPr/>
              <a:tblGrid>
                <a:gridCol w="7593965"/>
              </a:tblGrid>
              <a:tr h="1311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0"/>
                    </a:p>
                    <a:p>
                      <a:pPr marL="139700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3700" b="1" kern="0" spc="140">
                          <a:solidFill>
                            <a:srgbClr val="330066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各种饮食与尿酸的关系</a:t>
                      </a:r>
                      <a:endParaRPr lang="en-US" altLang="en-US" sz="37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2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09024" y="492090"/>
            <a:ext cx="889049" cy="136532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44636" y="644556"/>
            <a:ext cx="7588251" cy="6352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1054105" y="1877924"/>
            <a:ext cx="8428355" cy="3660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/>
          </a:p>
          <a:p>
            <a:pPr marL="12700" algn="l" rtl="0" eaLnBrk="0">
              <a:lnSpc>
                <a:spcPct val="83000"/>
              </a:lnSpc>
            </a:pPr>
            <a:r>
              <a:rPr sz="2800" kern="0" spc="-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■根据食物中嘌呤含量的多少，将食物分为以下四类：</a:t>
            </a:r>
            <a:endParaRPr lang="en-US" altLang="en-US" sz="2800"/>
          </a:p>
          <a:p>
            <a:pPr marL="12700" algn="l" rtl="0" eaLnBrk="0">
              <a:lnSpc>
                <a:spcPts val="6560"/>
              </a:lnSpc>
            </a:pPr>
            <a:r>
              <a:rPr sz="2800" kern="0" spc="-1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&gt;无嘌呤食物，</a:t>
            </a:r>
            <a:endParaRPr lang="en-US" altLang="en-US" sz="28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4000"/>
              </a:lnSpc>
            </a:pPr>
            <a:endParaRPr lang="en-US" altLang="en-US" sz="1000"/>
          </a:p>
          <a:p>
            <a:pPr marL="12700" algn="l" rtl="0" eaLnBrk="0">
              <a:lnSpc>
                <a:spcPct val="92000"/>
              </a:lnSpc>
              <a:spcBef>
                <a:spcPts val="850"/>
              </a:spcBef>
            </a:pPr>
            <a:r>
              <a:rPr sz="2800" kern="0" spc="1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&gt;低嘌呤食物：每100g嘌呤含量&lt;</a:t>
            </a:r>
            <a:r>
              <a:rPr sz="2800" b="1" kern="0" spc="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75</a:t>
            </a:r>
            <a:r>
              <a:rPr sz="2800" kern="0" spc="-7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mg</a:t>
            </a:r>
            <a:endParaRPr lang="en-US" altLang="en-US" sz="2800"/>
          </a:p>
          <a:p>
            <a:pPr algn="l" rtl="0" eaLnBrk="0">
              <a:lnSpc>
                <a:spcPct val="191000"/>
              </a:lnSpc>
            </a:pPr>
            <a:endParaRPr lang="en-US" altLang="en-US" sz="1000"/>
          </a:p>
          <a:p>
            <a:pPr marL="12700" algn="l" rtl="0" eaLnBrk="0">
              <a:lnSpc>
                <a:spcPct val="91000"/>
              </a:lnSpc>
              <a:spcBef>
                <a:spcPts val="850"/>
              </a:spcBef>
            </a:pPr>
            <a:r>
              <a:rPr sz="28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&gt;中嘌呤食物：每100g嘌呤</a:t>
            </a:r>
            <a:r>
              <a:rPr sz="28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含量</a:t>
            </a:r>
            <a:r>
              <a:rPr sz="2800" b="1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75~150</a:t>
            </a:r>
            <a:r>
              <a:rPr sz="2800" kern="0" spc="-3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mg</a:t>
            </a:r>
            <a:r>
              <a:rPr sz="2800" b="1" kern="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,</a:t>
            </a:r>
            <a:endParaRPr lang="en-US" altLang="en-US" sz="28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7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8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&gt;高嘌呤食物：每</a:t>
            </a:r>
            <a:r>
              <a:rPr sz="2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100</a:t>
            </a:r>
            <a:r>
              <a:rPr sz="2800" kern="0" spc="-5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</a:t>
            </a:r>
            <a:r>
              <a:rPr sz="28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嘌呤含量</a:t>
            </a:r>
            <a:r>
              <a:rPr sz="2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150～1000</a:t>
            </a:r>
            <a:r>
              <a:rPr sz="2800" kern="0" spc="-4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mg</a:t>
            </a:r>
            <a:r>
              <a:rPr sz="2800" b="1" kern="0" spc="-4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en-US" sz="28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65217" y="5921385"/>
            <a:ext cx="8826439" cy="6352"/>
          </a:xfrm>
          <a:prstGeom prst="rect">
            <a:avLst/>
          </a:prstGeom>
        </p:spPr>
      </p:pic>
      <p:sp>
        <p:nvSpPr>
          <p:cNvPr id="34" name="rect"/>
          <p:cNvSpPr/>
          <p:nvPr/>
        </p:nvSpPr>
        <p:spPr>
          <a:xfrm>
            <a:off x="965217" y="1730356"/>
            <a:ext cx="8826439" cy="1270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71527" y="530208"/>
            <a:ext cx="8794787" cy="5416587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1372002" y="948697"/>
            <a:ext cx="7473950" cy="572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  <a:tabLst>
                <a:tab pos="7460615"/>
              </a:tabLst>
            </a:pPr>
            <a:r>
              <a:rPr sz="3700" b="1" u="sng" kern="0" spc="150">
                <a:solidFill>
                  <a:srgbClr val="330066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不同食物嘌呤的含量</a:t>
            </a:r>
            <a:r>
              <a:rPr sz="3700" u="sng" kern="0" spc="0">
                <a:solidFill>
                  <a:srgbClr val="330066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en-US" altLang="en-US" sz="3700"/>
          </a:p>
        </p:txBody>
      </p:sp>
      <p:sp>
        <p:nvSpPr>
          <p:cNvPr id="40" name="textbox 40"/>
          <p:cNvSpPr/>
          <p:nvPr/>
        </p:nvSpPr>
        <p:spPr>
          <a:xfrm>
            <a:off x="1054105" y="5940905"/>
            <a:ext cx="8533765" cy="428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800" kern="0" spc="1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■食物中嘌呤的含量规律为：内脏&gt;肉、</a:t>
            </a:r>
            <a:r>
              <a:rPr sz="2800" kern="0" spc="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鱼&gt;干豆、坚</a:t>
            </a:r>
            <a:endParaRPr lang="en-US" altLang="en-US" sz="2800"/>
          </a:p>
        </p:txBody>
      </p:sp>
      <p:sp>
        <p:nvSpPr>
          <p:cNvPr id="42" name="textbox 42"/>
          <p:cNvSpPr/>
          <p:nvPr/>
        </p:nvSpPr>
        <p:spPr>
          <a:xfrm>
            <a:off x="1422385" y="6481733"/>
            <a:ext cx="4961254" cy="429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800" kern="0" spc="2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果&gt;叶菜&gt;谷类&gt;淀粉类、水果</a:t>
            </a:r>
            <a:endParaRPr lang="en-US" altLang="en-US" sz="28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915439" y="504796"/>
            <a:ext cx="888942" cy="12255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38220" y="2111372"/>
            <a:ext cx="8286743" cy="4457694"/>
          </a:xfrm>
          <a:prstGeom prst="rect">
            <a:avLst/>
          </a:prstGeom>
        </p:spPr>
      </p:pic>
      <p:pic>
        <p:nvPicPr>
          <p:cNvPr id="48" name="picture 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01739" y="3978262"/>
            <a:ext cx="8178846" cy="3321074"/>
          </a:xfrm>
          <a:prstGeom prst="rect">
            <a:avLst/>
          </a:prstGeom>
        </p:spPr>
      </p:pic>
      <p:graphicFrame>
        <p:nvGraphicFramePr>
          <p:cNvPr id="50" name="table 50"/>
          <p:cNvGraphicFramePr>
            <a:graphicFrameLocks noGrp="1"/>
          </p:cNvGraphicFramePr>
          <p:nvPr/>
        </p:nvGraphicFramePr>
        <p:xfrm>
          <a:off x="1238220" y="511149"/>
          <a:ext cx="7600950" cy="1581150"/>
        </p:xfrm>
        <a:graphic>
          <a:graphicData uri="http://schemas.openxmlformats.org/drawingml/2006/table">
            <a:tbl>
              <a:tblPr/>
              <a:tblGrid>
                <a:gridCol w="7559675"/>
                <a:gridCol w="41275"/>
              </a:tblGrid>
              <a:tr h="1314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146050" algn="l" rtl="0" eaLnBrk="0">
                        <a:lnSpc>
                          <a:spcPct val="94000"/>
                        </a:lnSpc>
                      </a:pPr>
                      <a:r>
                        <a:rPr sz="3700" b="1" kern="0" spc="160">
                          <a:solidFill>
                            <a:srgbClr val="2C006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痛风病人的饮食的注意事项</a:t>
                      </a:r>
                      <a:endParaRPr lang="en-US" altLang="en-US" sz="3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2" name="textbox 52"/>
          <p:cNvSpPr/>
          <p:nvPr/>
        </p:nvSpPr>
        <p:spPr>
          <a:xfrm>
            <a:off x="1377901" y="2205883"/>
            <a:ext cx="7984490" cy="1450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7000"/>
              </a:lnSpc>
            </a:pPr>
            <a:endParaRPr lang="en-US" altLang="en-US" sz="100"/>
          </a:p>
          <a:p>
            <a:pPr marL="336550" indent="-323850" algn="l" rtl="0" eaLnBrk="0">
              <a:lnSpc>
                <a:spcPct val="102000"/>
              </a:lnSpc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1、</a:t>
            </a:r>
            <a:r>
              <a:rPr sz="2300" kern="0" spc="-6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控制总热量   通风病人要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保持或达到理想体重，最好能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使自己的体重低于理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想体重的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10%~15%</a:t>
            </a:r>
            <a:r>
              <a:rPr sz="2300" kern="0" spc="3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。控制每日进食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的总热量，不可过多吃零食，也不可每餐吃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过多、过饱。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低蛋白饮食，每日蛋白质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总量控制在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40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克左右。</a:t>
            </a:r>
            <a:endParaRPr lang="en-US" altLang="en-US" sz="2300"/>
          </a:p>
        </p:txBody>
      </p:sp>
      <p:pic>
        <p:nvPicPr>
          <p:cNvPr id="54" name="picture 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902714" y="485737"/>
            <a:ext cx="901667" cy="13779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50944" y="542913"/>
            <a:ext cx="8242259" cy="6007096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1701804" y="3331852"/>
            <a:ext cx="7471409" cy="1275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100"/>
          </a:p>
          <a:p>
            <a:pPr marL="12700" indent="80645" algn="l" rtl="0" eaLnBrk="0">
              <a:lnSpc>
                <a:spcPct val="101000"/>
              </a:lnSpc>
            </a:pP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2、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控制高嘌呤食物  可减少外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源性的核蛋白，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降低血清尿酸水平，对于防止或减轻通风急性发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作具有重要意义。</a:t>
            </a:r>
            <a:endParaRPr lang="en-US" altLang="en-US" sz="27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915439" y="492090"/>
            <a:ext cx="895358" cy="1384303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38220" y="2111372"/>
            <a:ext cx="8274125" cy="6352"/>
          </a:xfrm>
          <a:prstGeom prst="rect">
            <a:avLst/>
          </a:prstGeom>
        </p:spPr>
      </p:pic>
      <p:sp>
        <p:nvSpPr>
          <p:cNvPr id="64" name="rect"/>
          <p:cNvSpPr/>
          <p:nvPr/>
        </p:nvSpPr>
        <p:spPr>
          <a:xfrm>
            <a:off x="1238220" y="6537303"/>
            <a:ext cx="8274125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6" name="table 66"/>
          <p:cNvGraphicFramePr>
            <a:graphicFrameLocks noGrp="1"/>
          </p:cNvGraphicFramePr>
          <p:nvPr/>
        </p:nvGraphicFramePr>
        <p:xfrm>
          <a:off x="1231911" y="1133496"/>
          <a:ext cx="4083050" cy="5409565"/>
        </p:xfrm>
        <a:graphic>
          <a:graphicData uri="http://schemas.openxmlformats.org/drawingml/2006/table">
            <a:tbl>
              <a:tblPr/>
              <a:tblGrid>
                <a:gridCol w="4083050"/>
              </a:tblGrid>
              <a:tr h="54032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8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146050" algn="l" rtl="0" eaLnBrk="0">
                        <a:lnSpc>
                          <a:spcPct val="95000"/>
                        </a:lnSpc>
                      </a:pPr>
                      <a:r>
                        <a:rPr sz="3100" kern="0" spc="-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第一类：</a:t>
                      </a:r>
                      <a:endParaRPr lang="en-US" altLang="en-US" sz="3100"/>
                    </a:p>
                    <a:p>
                      <a:pPr marL="469265" algn="l" rtl="0" eaLnBrk="0">
                        <a:lnSpc>
                          <a:spcPct val="95000"/>
                        </a:lnSpc>
                        <a:spcBef>
                          <a:spcPts val="1315"/>
                        </a:spcBef>
                      </a:pPr>
                      <a:r>
                        <a:rPr sz="3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高嘌呤食物(禁止吃</a:t>
                      </a:r>
                      <a:endParaRPr lang="en-US" altLang="en-US" sz="31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/>
                    </a:p>
                    <a:p>
                      <a:pPr marL="1162050" algn="l" rtl="0" eaLnBrk="0">
                        <a:lnSpc>
                          <a:spcPct val="95000"/>
                        </a:lnSpc>
                        <a:spcBef>
                          <a:spcPts val="940"/>
                        </a:spcBef>
                      </a:pPr>
                      <a:r>
                        <a:rPr sz="3100" kern="0" spc="-2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肝、肾、胰、</a:t>
                      </a:r>
                      <a:endParaRPr lang="en-US" altLang="en-US" sz="3100"/>
                    </a:p>
                    <a:p>
                      <a:pPr marL="469265" algn="l" rtl="0" eaLnBrk="0">
                        <a:lnSpc>
                          <a:spcPct val="102000"/>
                        </a:lnSpc>
                        <a:spcBef>
                          <a:spcPts val="350"/>
                        </a:spcBef>
                      </a:pPr>
                      <a:r>
                        <a:rPr sz="31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心、脑、肉馅、肉</a:t>
                      </a:r>
                      <a:r>
                        <a:rPr sz="3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</a:t>
                      </a:r>
                      <a:r>
                        <a:rPr sz="30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汁、肉汤、</a:t>
                      </a:r>
                      <a:r>
                        <a:rPr sz="3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30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鳍鱼、</a:t>
                      </a:r>
                      <a:r>
                        <a:rPr sz="3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</a:t>
                      </a:r>
                      <a:r>
                        <a:rPr sz="3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凤尾鱼、沙丁鱼、</a:t>
                      </a:r>
                      <a:r>
                        <a:rPr sz="3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</a:t>
                      </a:r>
                      <a:r>
                        <a:rPr sz="3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鱼卵、小虾、鹅、</a:t>
                      </a:r>
                      <a:r>
                        <a:rPr sz="3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</a:t>
                      </a:r>
                      <a:r>
                        <a:rPr sz="31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石鸡、酵母、啤酒</a:t>
                      </a:r>
                      <a:endParaRPr lang="en-US" altLang="en-US" sz="3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645184" y="3794106"/>
            <a:ext cx="4178232" cy="2794019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15011" y="771538"/>
            <a:ext cx="4089369" cy="2546336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1733563" y="6426099"/>
            <a:ext cx="1720850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3100" kern="0" spc="-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、火锅。</a:t>
            </a:r>
            <a:endParaRPr lang="en-US" altLang="en-US" sz="3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textbox 74"/>
          <p:cNvSpPr/>
          <p:nvPr/>
        </p:nvSpPr>
        <p:spPr>
          <a:xfrm>
            <a:off x="1358866" y="838317"/>
            <a:ext cx="3991609" cy="4766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550"/>
              </a:lnSpc>
            </a:pPr>
            <a:r>
              <a:rPr sz="2900" kern="0" spc="-2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第二类：</a:t>
            </a:r>
            <a:endParaRPr lang="en-US" altLang="en-US" sz="2900"/>
          </a:p>
          <a:p>
            <a:pPr marL="19050" algn="l" rtl="0" eaLnBrk="0">
              <a:lnSpc>
                <a:spcPct val="85000"/>
              </a:lnSpc>
              <a:spcBef>
                <a:spcPts val="785"/>
              </a:spcBef>
            </a:pPr>
            <a:r>
              <a:rPr sz="3100" kern="0" spc="1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中等嘌呤食物(选择</a:t>
            </a:r>
            <a:endParaRPr lang="en-US" altLang="en-US" sz="3100"/>
          </a:p>
          <a:p>
            <a:pPr marL="19050" algn="l" rtl="0" eaLnBrk="0">
              <a:lnSpc>
                <a:spcPts val="4075"/>
              </a:lnSpc>
            </a:pPr>
            <a:r>
              <a:rPr sz="3100" kern="0" spc="1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性吃)</a:t>
            </a:r>
            <a:endParaRPr lang="en-US" altLang="en-US" sz="3100"/>
          </a:p>
          <a:p>
            <a:pPr marL="19050" algn="l" rtl="0" eaLnBrk="0">
              <a:lnSpc>
                <a:spcPct val="85000"/>
              </a:lnSpc>
              <a:spcBef>
                <a:spcPts val="1265"/>
              </a:spcBef>
            </a:pP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1、</a:t>
            </a:r>
            <a:r>
              <a:rPr sz="3100" kern="0" spc="-8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鱼类：鲤鱼、鳕</a:t>
            </a:r>
            <a:endParaRPr lang="en-US" altLang="en-US" sz="3100"/>
          </a:p>
          <a:p>
            <a:pPr marL="19050" algn="l" rtl="0" eaLnBrk="0">
              <a:lnSpc>
                <a:spcPct val="117000"/>
              </a:lnSpc>
              <a:spcBef>
                <a:spcPts val="55"/>
              </a:spcBef>
            </a:pPr>
            <a:r>
              <a:rPr sz="3100" kern="0" spc="-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鱼、大比目鱼、鲈鱼</a:t>
            </a:r>
            <a:r>
              <a:rPr sz="3100" kern="0" spc="-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梭鱼、青鱼、鲱鱼、</a:t>
            </a:r>
            <a:endParaRPr lang="en-US" altLang="en-US" sz="3100"/>
          </a:p>
          <a:p>
            <a:pPr marL="19050" algn="l" rtl="0" eaLnBrk="0">
              <a:lnSpc>
                <a:spcPct val="85000"/>
              </a:lnSpc>
              <a:spcBef>
                <a:spcPts val="620"/>
              </a:spcBef>
            </a:pPr>
            <a:r>
              <a:rPr sz="3100" kern="0" spc="-1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鲑鱼、鲋鱼、金枪鱼、</a:t>
            </a:r>
            <a:endParaRPr lang="en-US" altLang="en-US" sz="3100"/>
          </a:p>
          <a:p>
            <a:pPr marL="19050" indent="56515" algn="l" rtl="0" eaLnBrk="0">
              <a:lnSpc>
                <a:spcPct val="118000"/>
              </a:lnSpc>
              <a:spcBef>
                <a:spcPts val="10"/>
              </a:spcBef>
            </a:pPr>
            <a:r>
              <a:rPr sz="31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白鱼、鳗鱼、鳝鱼及</a:t>
            </a: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龙虾、蟹、牡蛎；</a:t>
            </a:r>
            <a:endParaRPr lang="en-US" altLang="en-US" sz="3100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568940" y="606442"/>
            <a:ext cx="4146579" cy="3041626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75249" y="3933793"/>
            <a:ext cx="4159305" cy="2914646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1365282" y="5682181"/>
            <a:ext cx="3465829" cy="952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/>
          </a:p>
          <a:p>
            <a:pPr marL="18415" algn="l" rtl="0" eaLnBrk="0">
              <a:lnSpc>
                <a:spcPct val="85000"/>
              </a:lnSpc>
            </a:pPr>
            <a:r>
              <a:rPr sz="31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2、</a:t>
            </a:r>
            <a:r>
              <a:rPr sz="3100" kern="0" spc="-7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3100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麦麸：麦片、面</a:t>
            </a:r>
            <a:endParaRPr lang="en-US" altLang="en-US" sz="3100"/>
          </a:p>
          <a:p>
            <a:pPr marL="12700" algn="l" rtl="0" eaLnBrk="0">
              <a:lnSpc>
                <a:spcPts val="4150"/>
              </a:lnSpc>
            </a:pPr>
            <a:r>
              <a:rPr sz="3000" kern="0" spc="-2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包、粗粮；</a:t>
            </a:r>
            <a:endParaRPr lang="en-US" altLang="en-US" sz="3000"/>
          </a:p>
        </p:txBody>
      </p:sp>
      <p:sp>
        <p:nvSpPr>
          <p:cNvPr id="82" name="rect"/>
          <p:cNvSpPr/>
          <p:nvPr/>
        </p:nvSpPr>
        <p:spPr>
          <a:xfrm>
            <a:off x="5302247" y="771537"/>
            <a:ext cx="6309" cy="4470401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rect"/>
          <p:cNvSpPr/>
          <p:nvPr/>
        </p:nvSpPr>
        <p:spPr>
          <a:xfrm>
            <a:off x="1263670" y="790595"/>
            <a:ext cx="6309" cy="4457694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rect"/>
          <p:cNvSpPr/>
          <p:nvPr/>
        </p:nvSpPr>
        <p:spPr>
          <a:xfrm>
            <a:off x="1250944" y="790595"/>
            <a:ext cx="4076751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8" name="table 88"/>
          <p:cNvGraphicFramePr>
            <a:graphicFrameLocks noGrp="1"/>
          </p:cNvGraphicFramePr>
          <p:nvPr/>
        </p:nvGraphicFramePr>
        <p:xfrm>
          <a:off x="1231911" y="1201297"/>
          <a:ext cx="4083050" cy="5342254"/>
        </p:xfrm>
        <a:graphic>
          <a:graphicData uri="http://schemas.openxmlformats.org/drawingml/2006/table">
            <a:tbl>
              <a:tblPr/>
              <a:tblGrid>
                <a:gridCol w="4083050"/>
              </a:tblGrid>
              <a:tr h="53390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"/>
                        </a:lnSpc>
                      </a:pPr>
                      <a:endParaRPr lang="en-US" altLang="en-US" sz="100"/>
                    </a:p>
                    <a:p>
                      <a:pPr marL="132715" algn="l" rtl="0" eaLnBrk="0">
                        <a:lnSpc>
                          <a:spcPct val="92000"/>
                        </a:lnSpc>
                      </a:pPr>
                      <a:r>
                        <a:rPr sz="3200" b="1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3、</a:t>
                      </a:r>
                      <a:r>
                        <a:rPr sz="32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肉食：熏火腿、</a:t>
                      </a:r>
                      <a:endParaRPr lang="en-US" altLang="en-US" sz="3200"/>
                    </a:p>
                    <a:p>
                      <a:pPr marL="463550" algn="l" rtl="0" eaLnBrk="0">
                        <a:lnSpc>
                          <a:spcPct val="90000"/>
                        </a:lnSpc>
                        <a:spcBef>
                          <a:spcPts val="10"/>
                        </a:spcBef>
                      </a:pPr>
                      <a:r>
                        <a:rPr sz="2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猪肉、牛肉、牛舌、</a:t>
                      </a:r>
                      <a:r>
                        <a:rPr sz="2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9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小牛肉、羊肉、兔</a:t>
                      </a:r>
                      <a:r>
                        <a:rPr sz="2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</a:t>
                      </a:r>
                      <a:r>
                        <a:rPr sz="2900" kern="0" spc="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肉、鹿肉、鸭、鸽</a:t>
                      </a:r>
                      <a:r>
                        <a:rPr sz="2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</a:t>
                      </a:r>
                      <a:r>
                        <a:rPr sz="2900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子、鹌鹑、野鸡、</a:t>
                      </a:r>
                      <a:endParaRPr lang="en-US" altLang="en-US" sz="2900"/>
                    </a:p>
                    <a:p>
                      <a:pPr marL="463550" algn="l" rtl="0" eaLnBrk="0">
                        <a:lnSpc>
                          <a:spcPct val="99000"/>
                        </a:lnSpc>
                        <a:spcBef>
                          <a:spcPts val="10"/>
                        </a:spcBef>
                      </a:pPr>
                      <a:r>
                        <a:rPr sz="28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火鸡；</a:t>
                      </a:r>
                      <a:endParaRPr lang="en-US" altLang="en-US" sz="2800"/>
                    </a:p>
                    <a:p>
                      <a:pPr marL="462915" indent="-324485" algn="l" rtl="0" eaLnBrk="0">
                        <a:lnSpc>
                          <a:spcPct val="92000"/>
                        </a:lnSpc>
                        <a:spcBef>
                          <a:spcPts val="90"/>
                        </a:spcBef>
                      </a:pPr>
                      <a:r>
                        <a:rPr sz="2900" b="1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4、</a:t>
                      </a:r>
                      <a:r>
                        <a:rPr sz="29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2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蔬菜：芦笋、四</a:t>
                      </a:r>
                      <a:r>
                        <a:rPr sz="2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</a:t>
                      </a:r>
                      <a:r>
                        <a:rPr sz="2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季豆、青豆、豌豆、</a:t>
                      </a:r>
                      <a:r>
                        <a:rPr sz="2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菜豆、菠菜、蘑菇、</a:t>
                      </a:r>
                      <a:r>
                        <a:rPr sz="2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干豆类、豆腐。</a:t>
                      </a:r>
                      <a:endParaRPr lang="en-US" altLang="en-US" sz="2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568940" y="3432148"/>
            <a:ext cx="4317994" cy="3517935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99112" y="536560"/>
            <a:ext cx="4375097" cy="25781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4" name="table 94"/>
          <p:cNvGraphicFramePr>
            <a:graphicFrameLocks noGrp="1"/>
          </p:cNvGraphicFramePr>
          <p:nvPr/>
        </p:nvGraphicFramePr>
        <p:xfrm>
          <a:off x="1238220" y="854047"/>
          <a:ext cx="4666614" cy="5816600"/>
        </p:xfrm>
        <a:graphic>
          <a:graphicData uri="http://schemas.openxmlformats.org/drawingml/2006/table">
            <a:tbl>
              <a:tblPr/>
              <a:tblGrid>
                <a:gridCol w="4666614"/>
              </a:tblGrid>
              <a:tr h="5810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600"/>
                    </a:p>
                    <a:p>
                      <a:pPr marL="475615" indent="-342900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</a:pPr>
                      <a:r>
                        <a:rPr sz="2700" kern="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第三类：低嘌呤食物(放心</a:t>
                      </a:r>
                      <a:r>
                        <a:rPr sz="2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7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吃</a:t>
                      </a:r>
                      <a:r>
                        <a:rPr sz="2700" kern="0" spc="-5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27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)</a:t>
                      </a:r>
                      <a:endParaRPr lang="en-US" altLang="en-US" sz="2700"/>
                    </a:p>
                    <a:p>
                      <a:pPr marL="132715" algn="l" rtl="0" eaLnBrk="0">
                        <a:lnSpc>
                          <a:spcPct val="83000"/>
                        </a:lnSpc>
                        <a:spcBef>
                          <a:spcPts val="645"/>
                        </a:spcBef>
                      </a:pPr>
                      <a:r>
                        <a:rPr sz="2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1、</a:t>
                      </a:r>
                      <a:r>
                        <a:rPr sz="2700" kern="0" spc="-6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2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粮食：大米、小麦、小</a:t>
                      </a:r>
                      <a:endParaRPr lang="en-US" altLang="en-US" sz="2700"/>
                    </a:p>
                    <a:p>
                      <a:pPr marL="132715" algn="l" rtl="0" eaLnBrk="0">
                        <a:lnSpc>
                          <a:spcPts val="3850"/>
                        </a:lnSpc>
                      </a:pPr>
                      <a:r>
                        <a:rPr sz="27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米、荠麦、玉米面、精白</a:t>
                      </a:r>
                      <a:r>
                        <a:rPr sz="27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粉</a:t>
                      </a:r>
                      <a:endParaRPr lang="en-US" altLang="en-US" sz="27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1000"/>
                    </a:p>
                    <a:p>
                      <a:pPr marL="132715" algn="l" rtl="0" eaLnBrk="0">
                        <a:lnSpc>
                          <a:spcPct val="83000"/>
                        </a:lnSpc>
                        <a:spcBef>
                          <a:spcPts val="815"/>
                        </a:spcBef>
                      </a:pPr>
                      <a:r>
                        <a:rPr sz="2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富强粉、通心粉、面条、精</a:t>
                      </a:r>
                      <a:endParaRPr lang="en-US" altLang="en-US" sz="2700"/>
                    </a:p>
                    <a:p>
                      <a:pPr marL="132715" indent="44450" algn="l" rtl="0" eaLnBrk="0">
                        <a:lnSpc>
                          <a:spcPct val="118000"/>
                        </a:lnSpc>
                        <a:spcBef>
                          <a:spcPts val="35"/>
                        </a:spcBef>
                      </a:pPr>
                      <a:r>
                        <a:rPr sz="27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白面包、馒头、苏打饼干、</a:t>
                      </a:r>
                      <a:r>
                        <a:rPr sz="2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</a:t>
                      </a:r>
                      <a:r>
                        <a:rPr sz="2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黄油小点心；</a:t>
                      </a:r>
                      <a:endParaRPr lang="en-US" altLang="en-US" sz="2700"/>
                    </a:p>
                    <a:p>
                      <a:pPr marL="132715" algn="l" rtl="0" eaLnBrk="0">
                        <a:lnSpc>
                          <a:spcPct val="95000"/>
                        </a:lnSpc>
                        <a:spcBef>
                          <a:spcPts val="720"/>
                        </a:spcBef>
                      </a:pPr>
                      <a:r>
                        <a:rPr sz="27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2、</a:t>
                      </a:r>
                      <a:r>
                        <a:rPr sz="2700" kern="0" spc="-5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27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蔬菜：白菜、卷心菜、</a:t>
                      </a:r>
                      <a:endParaRPr lang="en-US" altLang="en-US" sz="2700"/>
                    </a:p>
                    <a:p>
                      <a:pPr marL="132715" algn="l" rtl="0" eaLnBrk="0">
                        <a:lnSpc>
                          <a:spcPct val="94000"/>
                        </a:lnSpc>
                        <a:spcBef>
                          <a:spcPts val="185"/>
                        </a:spcBef>
                      </a:pPr>
                      <a:r>
                        <a:rPr sz="2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胡萝卜、芹菜、黄瓜、茄子</a:t>
                      </a:r>
                      <a:endParaRPr lang="en-US" altLang="en-US" sz="2700"/>
                    </a:p>
                    <a:p>
                      <a:pPr marL="495300" algn="l" rtl="0" eaLnBrk="0">
                        <a:lnSpc>
                          <a:spcPct val="96000"/>
                        </a:lnSpc>
                        <a:spcBef>
                          <a:spcPts val="130"/>
                        </a:spcBef>
                      </a:pP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)</a:t>
                      </a:r>
                      <a:endParaRPr lang="en-US" altLang="en-US" sz="700"/>
                    </a:p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en-US" altLang="en-US" sz="1000"/>
                    </a:p>
                    <a:p>
                      <a:pPr marL="132715" algn="l" rtl="0" eaLnBrk="0">
                        <a:lnSpc>
                          <a:spcPct val="83000"/>
                        </a:lnSpc>
                        <a:spcBef>
                          <a:spcPts val="815"/>
                        </a:spcBef>
                      </a:pPr>
                      <a:r>
                        <a:rPr sz="27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甘蓝、芜青甘蓝、甘蓝菜、</a:t>
                      </a:r>
                      <a:endParaRPr lang="en-US" altLang="en-US" sz="2700"/>
                    </a:p>
                    <a:p>
                      <a:pPr marL="18415" algn="l" rtl="0" eaLnBrk="0">
                        <a:lnSpc>
                          <a:spcPts val="3710"/>
                        </a:lnSpc>
                      </a:pPr>
                      <a:r>
                        <a:rPr sz="27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莴苣、刀豆、南瓜、倭瓜、</a:t>
                      </a:r>
                      <a:endParaRPr lang="en-US" altLang="en-US" sz="2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24602" y="530207"/>
            <a:ext cx="3822676" cy="3232134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26189" y="3933792"/>
            <a:ext cx="3714672" cy="2927352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1358866" y="6778621"/>
            <a:ext cx="4251959" cy="414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西葫芦、番茄、山芋、土豆</a:t>
            </a:r>
            <a:endParaRPr lang="en-US" altLang="en-US" sz="2700"/>
          </a:p>
        </p:txBody>
      </p:sp>
      <p:pic>
        <p:nvPicPr>
          <p:cNvPr id="102" name="picture 1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758988" y="2867052"/>
            <a:ext cx="63411" cy="7615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41354" y="3660773"/>
            <a:ext cx="4610138" cy="3454407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08703" y="600088"/>
            <a:ext cx="4044884" cy="309880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098563" y="923929"/>
            <a:ext cx="4083061" cy="2768607"/>
            <a:chExt cx="4083061" cy="2768607"/>
          </a:xfrm>
        </p:grpSpPr>
        <p:pic>
          <p:nvPicPr>
            <p:cNvPr id="108" name="picture 10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083061" cy="2768607"/>
            </a:xfrm>
            <a:prstGeom prst="rect">
              <a:avLst/>
            </a:prstGeom>
          </p:spPr>
        </p:pic>
        <p:sp>
          <p:nvSpPr>
            <p:cNvPr id="110" name="textbox 110"/>
            <p:cNvSpPr/>
            <p:nvPr/>
          </p:nvSpPr>
          <p:spPr>
            <a:xfrm>
              <a:off x="-12700" y="-12700"/>
              <a:ext cx="4109084" cy="28473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en-US" altLang="en-US" sz="500"/>
            </a:p>
            <a:p>
              <a:pPr marL="139700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2800" kern="0" spc="-4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3、</a:t>
              </a:r>
              <a:r>
                <a:rPr sz="2800" kern="0" spc="48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 </a:t>
              </a:r>
              <a:r>
                <a:rPr sz="2800" kern="0" spc="-4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水果：各种水果；</a:t>
              </a:r>
              <a:endParaRPr lang="en-US" altLang="en-US" sz="2800"/>
            </a:p>
            <a:p>
              <a:pPr marL="501015" indent="-355600" algn="l" rtl="0" eaLnBrk="0">
                <a:lnSpc>
                  <a:spcPct val="86000"/>
                </a:lnSpc>
                <a:spcBef>
                  <a:spcPts val="235"/>
                </a:spcBef>
              </a:pPr>
              <a:r>
                <a:rPr sz="3100" b="1" kern="0" spc="-11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4、</a:t>
              </a:r>
              <a:r>
                <a:rPr sz="3100" kern="0" spc="-70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 </a:t>
              </a:r>
              <a:r>
                <a:rPr sz="3100" kern="0" spc="-11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蛋、乳类：鲜奶、</a:t>
              </a:r>
              <a:r>
                <a:rPr sz="3100" kern="0" spc="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  </a:t>
              </a:r>
              <a:r>
                <a:rPr sz="3100" kern="0" spc="-17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炼乳、奶酪、酸奶、</a:t>
              </a:r>
              <a:r>
                <a:rPr sz="3100" kern="0" spc="3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  </a:t>
              </a:r>
              <a:r>
                <a:rPr sz="3100" kern="0" spc="-11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麦乳精；</a:t>
              </a:r>
              <a:endParaRPr lang="en-US" altLang="en-US" sz="3100"/>
            </a:p>
          </p:txBody>
        </p:sp>
      </p:grpSp>
      <p:pic>
        <p:nvPicPr>
          <p:cNvPr id="112" name="picture 1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330951" y="3997320"/>
            <a:ext cx="2819422" cy="276860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581668" y="476280"/>
            <a:ext cx="4203697" cy="3060648"/>
          </a:xfrm>
          <a:prstGeom prst="rect">
            <a:avLst/>
          </a:prstGeom>
        </p:spPr>
      </p:pic>
      <p:pic>
        <p:nvPicPr>
          <p:cNvPr id="116" name="picture 1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88022" y="3898914"/>
            <a:ext cx="4019537" cy="2952720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1123923" y="906883"/>
            <a:ext cx="3937634" cy="2912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indent="5715" algn="l" rtl="0" eaLnBrk="0">
              <a:lnSpc>
                <a:spcPct val="99000"/>
              </a:lnSpc>
            </a:pPr>
            <a:r>
              <a:rPr sz="3200" b="1" kern="0" spc="-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5、</a:t>
            </a:r>
            <a:r>
              <a:rPr sz="3200" kern="0" spc="-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其它：各种油脂、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3200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花生酱、洋菜冻、果</a:t>
            </a:r>
            <a:r>
              <a:rPr sz="32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3200" kern="0" spc="-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酱、干果等。</a:t>
            </a:r>
            <a:endParaRPr lang="en-US" altLang="en-US" sz="3200"/>
          </a:p>
          <a:p>
            <a:pPr algn="l" rtl="0" eaLnBrk="0">
              <a:lnSpc>
                <a:spcPct val="124000"/>
              </a:lnSpc>
            </a:pPr>
            <a:endParaRPr lang="en-US" altLang="en-US" sz="10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800"/>
          </a:p>
          <a:p>
            <a:pPr marL="12700" algn="l" rtl="0" eaLnBrk="0">
              <a:lnSpc>
                <a:spcPct val="96000"/>
              </a:lnSpc>
              <a:spcBef>
                <a:spcPct val="0"/>
              </a:spcBef>
            </a:pPr>
            <a:r>
              <a:rPr sz="3200" kern="0" spc="-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6、饮料：汽水、茶</a:t>
            </a:r>
            <a:r>
              <a:rPr sz="3200" kern="0" spc="-1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3200" kern="0" spc="-2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咖啡、可可、巧克力</a:t>
            </a:r>
            <a:r>
              <a:rPr sz="3200" kern="0" spc="-2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lang="en-US" altLang="en-US" sz="32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87456" y="4324336"/>
            <a:ext cx="3981412" cy="25082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38220" y="2092313"/>
            <a:ext cx="8280434" cy="4451342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22400" y="3057561"/>
            <a:ext cx="6934241" cy="4032208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1346248" y="2214984"/>
            <a:ext cx="7954009" cy="889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000"/>
              </a:lnSpc>
            </a:pPr>
            <a:endParaRPr lang="en-US" altLang="en-US" sz="100"/>
          </a:p>
          <a:p>
            <a:pPr marL="367665" indent="-354965" algn="l" rtl="0" eaLnBrk="0">
              <a:lnSpc>
                <a:spcPct val="98000"/>
              </a:lnSpc>
            </a:pPr>
            <a:r>
              <a:rPr sz="29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3、 鼓励患者多饮水  多</a:t>
            </a:r>
            <a:r>
              <a:rPr sz="29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饮水可稀释尿液，增加</a:t>
            </a:r>
            <a:r>
              <a:rPr sz="2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9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尿酸的排泄。每日应该饮水2000</a:t>
            </a:r>
            <a:r>
              <a:rPr sz="2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ml</a:t>
            </a:r>
            <a:r>
              <a:rPr sz="29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~3000</a:t>
            </a:r>
            <a:r>
              <a:rPr sz="2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ml</a:t>
            </a:r>
            <a:r>
              <a:rPr sz="29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en-US" sz="29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915439" y="492090"/>
            <a:ext cx="888942" cy="1377951"/>
          </a:xfrm>
          <a:prstGeom prst="rect">
            <a:avLst/>
          </a:prstGeom>
        </p:spPr>
      </p:pic>
      <p:sp>
        <p:nvSpPr>
          <p:cNvPr id="130" name="rect"/>
          <p:cNvSpPr/>
          <p:nvPr/>
        </p:nvSpPr>
        <p:spPr>
          <a:xfrm>
            <a:off x="8762951" y="523854"/>
            <a:ext cx="6415" cy="1555753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31911" y="2092313"/>
            <a:ext cx="8274018" cy="4438637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1346248" y="2227690"/>
            <a:ext cx="7975600" cy="2241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en-US" altLang="en-US" sz="100"/>
          </a:p>
          <a:p>
            <a:pPr marL="354965" indent="-342265" algn="l" rtl="0" eaLnBrk="0">
              <a:lnSpc>
                <a:spcPct val="100000"/>
              </a:lnSpc>
            </a:pPr>
            <a:r>
              <a:rPr sz="29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4、 禁烟酒</a:t>
            </a:r>
            <a:r>
              <a:rPr sz="2900" kern="0" spc="5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9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饮酒容易使体内乳酸堆积，乳酸 </a:t>
            </a:r>
            <a:r>
              <a:rPr sz="29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9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对尿酸的排泄有竞争性抑制作用。故饮酒可使</a:t>
            </a:r>
            <a:r>
              <a:rPr sz="29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9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血清尿酸含量明显增高，诱使痛风发作。另外</a:t>
            </a:r>
            <a:r>
              <a:rPr sz="29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900" kern="0" spc="1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,慢性少量饮酒，还可刺激嘌</a:t>
            </a:r>
            <a:r>
              <a:rPr sz="2900" kern="0" spc="1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呤合成增加，使</a:t>
            </a:r>
            <a:r>
              <a:rPr sz="2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9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血尿酸水平增高，故应</a:t>
            </a:r>
            <a:r>
              <a:rPr sz="29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戒酒。</a:t>
            </a:r>
            <a:endParaRPr lang="en-US" altLang="en-US" sz="29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10410" y="4346573"/>
            <a:ext cx="1511297" cy="2419355"/>
          </a:xfrm>
          <a:prstGeom prst="rect">
            <a:avLst/>
          </a:prstGeom>
        </p:spPr>
      </p:pic>
      <p:pic>
        <p:nvPicPr>
          <p:cNvPr id="138" name="picture 1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921749" y="492090"/>
            <a:ext cx="882632" cy="1371598"/>
          </a:xfrm>
          <a:prstGeom prst="rect">
            <a:avLst/>
          </a:prstGeom>
        </p:spPr>
      </p:pic>
      <p:pic>
        <p:nvPicPr>
          <p:cNvPr id="140" name="picture 1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766192" y="530208"/>
            <a:ext cx="6350" cy="15494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858230" y="492090"/>
            <a:ext cx="952568" cy="1377951"/>
          </a:xfrm>
          <a:prstGeom prst="rect">
            <a:avLst/>
          </a:prstGeom>
        </p:spPr>
      </p:pic>
      <p:graphicFrame>
        <p:nvGraphicFramePr>
          <p:cNvPr id="144" name="table 144"/>
          <p:cNvGraphicFramePr>
            <a:graphicFrameLocks noGrp="1"/>
          </p:cNvGraphicFramePr>
          <p:nvPr/>
        </p:nvGraphicFramePr>
        <p:xfrm>
          <a:off x="1104873" y="1069968"/>
          <a:ext cx="8274050" cy="4450715"/>
        </p:xfrm>
        <a:graphic>
          <a:graphicData uri="http://schemas.openxmlformats.org/drawingml/2006/table">
            <a:tbl>
              <a:tblPr/>
              <a:tblGrid>
                <a:gridCol w="8274050"/>
              </a:tblGrid>
              <a:tr h="44443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456565" indent="-335915" algn="l" rtl="0" eaLnBrk="0">
                        <a:lnSpc>
                          <a:spcPct val="115000"/>
                        </a:lnSpc>
                      </a:pPr>
                      <a:r>
                        <a:rPr sz="27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■血清尿酸值与饮酒量呈高度正相关，饮酒是血清尿</a:t>
                      </a:r>
                      <a:r>
                        <a:rPr sz="2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7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酸值升高的重要原因之一</a:t>
                      </a:r>
                      <a:endParaRPr lang="en-US" altLang="en-US" sz="27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marL="120650" algn="l" rtl="0" eaLnBrk="0">
                        <a:lnSpc>
                          <a:spcPct val="85000"/>
                        </a:lnSpc>
                        <a:spcBef>
                          <a:spcPts val="820"/>
                        </a:spcBef>
                      </a:pPr>
                      <a:r>
                        <a:rPr sz="27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》乙醇代谢产生的乳酸，可抑制肾脏对尿酸的排泄；</a:t>
                      </a:r>
                      <a:endParaRPr lang="en-US" altLang="en-US" sz="2700"/>
                    </a:p>
                    <a:p>
                      <a:pPr marL="120650" algn="l" rtl="0" eaLnBrk="0">
                        <a:lnSpc>
                          <a:spcPts val="5640"/>
                        </a:lnSpc>
                      </a:pPr>
                      <a:r>
                        <a:rPr sz="27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&gt;酒精饮料中含有嘌呤，在</a:t>
                      </a:r>
                      <a:r>
                        <a:rPr sz="2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体内代谢生成尿酸等。</a:t>
                      </a:r>
                      <a:endParaRPr lang="en-US" altLang="en-US" sz="2700"/>
                    </a:p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en-US" altLang="en-US" sz="1000"/>
                    </a:p>
                    <a:p>
                      <a:pPr marL="120650" algn="l" rtl="0" eaLnBrk="0">
                        <a:lnSpc>
                          <a:spcPct val="85000"/>
                        </a:lnSpc>
                        <a:spcBef>
                          <a:spcPts val="820"/>
                        </a:spcBef>
                      </a:pPr>
                      <a:r>
                        <a:rPr sz="2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》嘌呤含量依酒精饮料种类不同而</a:t>
                      </a:r>
                      <a:r>
                        <a:rPr sz="2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各异，</a:t>
                      </a:r>
                      <a:r>
                        <a:rPr sz="2700" kern="0" spc="8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2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一般规律</a:t>
                      </a:r>
                      <a:endParaRPr lang="en-US" altLang="en-US" sz="2700"/>
                    </a:p>
                    <a:p>
                      <a:pPr marL="457200" algn="l" rtl="0" eaLnBrk="0">
                        <a:lnSpc>
                          <a:spcPts val="5600"/>
                        </a:lnSpc>
                      </a:pPr>
                      <a:r>
                        <a:rPr sz="2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为：陈年黄酒&gt;啤酒&gt;</a:t>
                      </a:r>
                      <a:r>
                        <a:rPr sz="2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普通黄酒&gt;白酒。</a:t>
                      </a:r>
                      <a:endParaRPr lang="en-US" altLang="en-US" sz="27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6" name="textbox 146"/>
          <p:cNvSpPr/>
          <p:nvPr/>
        </p:nvSpPr>
        <p:spPr>
          <a:xfrm>
            <a:off x="1212902" y="5598816"/>
            <a:ext cx="7800340" cy="915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■没有直接证据证明吸烟能升高血尿酸水平或诱发</a:t>
            </a:r>
            <a:endParaRPr lang="en-US" altLang="en-US" sz="2700"/>
          </a:p>
          <a:p>
            <a:pPr marL="348615" algn="l" rtl="0" eaLnBrk="0">
              <a:lnSpc>
                <a:spcPts val="4260"/>
              </a:lnSpc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痛风性关节炎急性发作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44636" y="1806590"/>
            <a:ext cx="7581834" cy="6352"/>
          </a:xfrm>
          <a:prstGeom prst="rect">
            <a:avLst/>
          </a:prstGeom>
        </p:spPr>
      </p:pic>
      <p:pic>
        <p:nvPicPr>
          <p:cNvPr id="150" name="picture 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31911" y="511149"/>
            <a:ext cx="7581941" cy="6352"/>
          </a:xfrm>
          <a:prstGeom prst="rect">
            <a:avLst/>
          </a:prstGeom>
        </p:spPr>
      </p:pic>
      <p:pic>
        <p:nvPicPr>
          <p:cNvPr id="152" name="picture 1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50944" y="498443"/>
            <a:ext cx="8242259" cy="6032506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1358867" y="2296228"/>
            <a:ext cx="7677784" cy="1891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</a:pPr>
            <a:r>
              <a:rPr sz="2800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■钠盐有促使尿酸沉淀的作用，</a:t>
            </a:r>
            <a:endParaRPr lang="en-US" altLang="en-US" sz="28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700"/>
          </a:p>
          <a:p>
            <a:pPr marL="393700" indent="-381000" algn="l" rtl="0" eaLnBrk="0">
              <a:lnSpc>
                <a:spcPct val="116000"/>
              </a:lnSpc>
              <a:spcBef>
                <a:spcPts val="5"/>
              </a:spcBef>
            </a:pPr>
            <a:r>
              <a:rPr sz="28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■痛风多并有高血压病、冠心病及肾病变</a:t>
            </a:r>
            <a:r>
              <a:rPr sz="28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等，所</a:t>
            </a: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 kern="0" spc="1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以痛风患者应限制每</a:t>
            </a:r>
            <a:r>
              <a:rPr sz="2800" kern="0" spc="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日钠盐摄入。</a:t>
            </a:r>
            <a:endParaRPr lang="en-US" altLang="en-US" sz="2800"/>
          </a:p>
        </p:txBody>
      </p:sp>
      <p:pic>
        <p:nvPicPr>
          <p:cNvPr id="156" name="picture 1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909024" y="485737"/>
            <a:ext cx="889049" cy="1377951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1365586" y="1235586"/>
            <a:ext cx="1950085" cy="567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</a:pPr>
            <a:r>
              <a:rPr sz="3700" b="1" kern="0" spc="70">
                <a:solidFill>
                  <a:srgbClr val="3300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盐的摄入</a:t>
            </a:r>
            <a:endParaRPr lang="en-US" altLang="en-US" sz="3700"/>
          </a:p>
        </p:txBody>
      </p:sp>
      <p:pic>
        <p:nvPicPr>
          <p:cNvPr id="160" name="picture 16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231911" y="2105019"/>
            <a:ext cx="8274018" cy="6352"/>
          </a:xfrm>
          <a:prstGeom prst="rect">
            <a:avLst/>
          </a:prstGeom>
        </p:spPr>
      </p:pic>
      <p:pic>
        <p:nvPicPr>
          <p:cNvPr id="162" name="picture 16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247769" y="498443"/>
            <a:ext cx="6350" cy="1327204"/>
          </a:xfrm>
          <a:prstGeom prst="rect">
            <a:avLst/>
          </a:prstGeom>
        </p:spPr>
      </p:pic>
      <p:pic>
        <p:nvPicPr>
          <p:cNvPr id="164" name="picture 16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231911" y="6515070"/>
            <a:ext cx="8274018" cy="63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21749" y="492090"/>
            <a:ext cx="882632" cy="1187518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1346248" y="1750687"/>
            <a:ext cx="8021319" cy="3714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en-US" altLang="en-US" sz="100"/>
          </a:p>
          <a:p>
            <a:pPr marL="354965" indent="-342265" algn="l" rtl="0" eaLnBrk="0">
              <a:lnSpc>
                <a:spcPct val="113000"/>
              </a:lnSpc>
              <a:spcBef>
                <a:spcPct val="0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■低嘌呤或无嘌呤饮食，可使血尿酸生成减少。实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验表明采用无嘌呤饮食7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天后血尿酸可下降</a:t>
            </a:r>
            <a:endParaRPr lang="en-US" altLang="en-US" sz="2700"/>
          </a:p>
          <a:p>
            <a:pPr marL="354965" algn="l" rtl="0" eaLnBrk="0">
              <a:lnSpc>
                <a:spcPct val="120000"/>
              </a:lnSpc>
              <a:spcBef>
                <a:spcPts val="1045"/>
              </a:spcBef>
            </a:pP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60~72μ 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mol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/L</a:t>
            </a:r>
            <a:r>
              <a:rPr sz="2700" kern="0" spc="11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(1.0~1.2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mg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dl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), 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尿液中尿酸排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除量减少1/4</a:t>
            </a:r>
            <a:endParaRPr lang="en-US" altLang="en-US" sz="2700"/>
          </a:p>
          <a:p>
            <a:pPr algn="l" rtl="0" eaLnBrk="0">
              <a:lnSpc>
                <a:spcPct val="196000"/>
              </a:lnSpc>
            </a:pPr>
            <a:endParaRPr lang="en-US" altLang="en-US" sz="1000"/>
          </a:p>
          <a:p>
            <a:pPr marL="12700" algn="l" rtl="0" eaLnBrk="0">
              <a:lnSpc>
                <a:spcPct val="96000"/>
              </a:lnSpc>
              <a:spcBef>
                <a:spcPts val="820"/>
              </a:spcBef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■低热量摄入以消除超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重或肥胖</a:t>
            </a:r>
            <a:endParaRPr lang="en-US" altLang="en-US" sz="27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6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■低盐饮食</a:t>
            </a:r>
            <a:endParaRPr lang="en-US" altLang="en-US" sz="2700"/>
          </a:p>
        </p:txBody>
      </p:sp>
      <p:graphicFrame>
        <p:nvGraphicFramePr>
          <p:cNvPr id="170" name="table 170"/>
          <p:cNvGraphicFramePr>
            <a:graphicFrameLocks noGrp="1"/>
          </p:cNvGraphicFramePr>
          <p:nvPr/>
        </p:nvGraphicFramePr>
        <p:xfrm>
          <a:off x="1231911" y="498443"/>
          <a:ext cx="7581900" cy="895350"/>
        </p:xfrm>
        <a:graphic>
          <a:graphicData uri="http://schemas.openxmlformats.org/drawingml/2006/table">
            <a:tbl>
              <a:tblPr/>
              <a:tblGrid>
                <a:gridCol w="7581900"/>
              </a:tblGrid>
              <a:tr h="889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marL="13335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3800" b="1" kern="0" spc="270">
                          <a:solidFill>
                            <a:srgbClr val="330066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饮食控制原则(三低一高)</a:t>
                      </a:r>
                      <a:endParaRPr lang="en-US" altLang="en-US" sz="3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2" name="rect"/>
          <p:cNvSpPr/>
          <p:nvPr/>
        </p:nvSpPr>
        <p:spPr>
          <a:xfrm>
            <a:off x="1250944" y="1577964"/>
            <a:ext cx="8280434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4" name="picture 1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50944" y="498443"/>
            <a:ext cx="8254986" cy="5518156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1549423" y="5840071"/>
            <a:ext cx="7767955" cy="927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2700" kern="0" spc="1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大量饮水，每日尿量应达到2000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ml</a:t>
            </a:r>
            <a:r>
              <a:rPr sz="2700" kern="0" spc="1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以土，有利于</a:t>
            </a:r>
            <a:endParaRPr lang="en-US" altLang="en-US" sz="2700"/>
          </a:p>
          <a:p>
            <a:pPr marL="151765" algn="l" rtl="0" eaLnBrk="0">
              <a:lnSpc>
                <a:spcPts val="4350"/>
              </a:lnSpc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尿酸排泄，防止尿酸在肾脏沉积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100" y="53975"/>
            <a:ext cx="10693400" cy="7562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99600" cy="64008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https://d.book118.com/227026134143006046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2024-09-22T01:11:51.847</cp:lastPrinted>
  <dcterms:created xsi:type="dcterms:W3CDTF">2024-09-21T17:11:51Z</dcterms:created>
  <dcterms:modified xsi:type="dcterms:W3CDTF">2024-09-21T17:11:53Z</dcterms:modified>
</cp:coreProperties>
</file>