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39" r:id="rId30"/>
  </p:sldIdLst>
  <p:sldSz cx="12190095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tags" Target="tags/tag10.xml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C3330-690E-48E1-9039-6F7C88E1E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D0189-3937-4726-B211-5E13415E3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0291B-835E-4971-84DF-693C6AA81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711D2-29FB-4D0D-8CD4-19A778994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0208FA-49FB-42D0-8D3C-A325FF60D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1A6A2D-2A72-4C1A-B1FB-EC64371B9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BF5BCE-4D63-4BDD-BFBD-0ED0E324F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7D92D-6EC2-48B6-BB8C-CB9D4EED3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8876C-DD38-4395-A3F5-AAA011D69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BC8D4-5B5C-4979-9FE3-37D2CEAD9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327C1-7FDB-4BB3-A2CB-5727D8CEE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和内容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2904" y="669206"/>
            <a:ext cx="11970420" cy="784830"/>
          </a:xfrm>
        </p:spPr>
        <p:txBody>
          <a:bodyPr>
            <a:spAutoFit/>
          </a:bodyPr>
          <a:lstStyle>
            <a:lvl1pPr marL="0" indent="0" algn="just" eaLnBrk="1">
              <a:lnSpc>
                <a:spcPct val="150000"/>
              </a:lnSpc>
              <a:spcBef>
                <a:spcPct val="0"/>
              </a:spcBef>
              <a:buFontTx/>
              <a:buNone/>
              <a:tabLst>
                <a:tab pos="5645150"/>
                <a:tab pos="9862820"/>
              </a:tabLst>
              <a:defRPr sz="3000" b="0"/>
            </a:lvl1pPr>
            <a:lvl2pPr marL="457200" indent="0">
              <a:buFontTx/>
              <a:buNone/>
              <a:defRPr sz="2800" b="1"/>
            </a:lvl2pPr>
            <a:lvl3pPr marL="914400" indent="0">
              <a:buFontTx/>
              <a:buNone/>
              <a:defRPr sz="2800" b="1"/>
            </a:lvl3pPr>
            <a:lvl4pPr marL="1371600" indent="0">
              <a:buFontTx/>
              <a:buNone/>
              <a:defRPr sz="2800" b="1"/>
            </a:lvl4pPr>
            <a:lvl5pPr marL="1828800" indent="0">
              <a:buFontTx/>
              <a:buNone/>
              <a:defRPr sz="2800" b="1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1.pn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121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121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5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auto">
              <a:spcBef>
                <a:spcPct val="0"/>
              </a:spcBef>
              <a:spcAft>
                <a:spcPct val="0"/>
              </a:spcAft>
              <a:defRPr sz="1200" b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A4026098-E266-41F6-9A57-96A87B1E5844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17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6013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auto">
              <a:spcBef>
                <a:spcPct val="0"/>
              </a:spcBef>
              <a:spcAft>
                <a:spcPct val="0"/>
              </a:spcAft>
              <a:defRPr sz="1200" b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DF74C4D4-55E4-4B98-8290-3066C06105F3}" type="slidenum">
              <a:rPr lang="zh-CN" altLang="en-US"/>
              <a:t/>
            </a:fld>
            <a:endParaRPr lang="zh-CN" altLang="en-US"/>
          </a:p>
        </p:txBody>
      </p:sp>
      <p:pic>
        <p:nvPicPr>
          <p:cNvPr id="1028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Times New Roman" panose="02020603050405020304" pitchFamily="18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.xml" /><Relationship Id="rId3" Type="http://schemas.openxmlformats.org/officeDocument/2006/relationships/tags" Target="../tags/tag4.xml" /><Relationship Id="rId4" Type="http://schemas.openxmlformats.org/officeDocument/2006/relationships/tags" Target="../tags/tag5.xml" /><Relationship Id="rId5" Type="http://schemas.openxmlformats.org/officeDocument/2006/relationships/tags" Target="../tags/tag6.xml" /><Relationship Id="rId6" Type="http://schemas.openxmlformats.org/officeDocument/2006/relationships/tags" Target="../tags/tag7.xml" /><Relationship Id="rId7" Type="http://schemas.openxmlformats.org/officeDocument/2006/relationships/tags" Target="../tags/tag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NULL" TargetMode="External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NULL" TargetMode="External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NULL" TargetMode="Externa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NULL" TargetMode="External" /><Relationship Id="rId4" Type="http://schemas.openxmlformats.org/officeDocument/2006/relationships/image" Target="../media/image8.png" /><Relationship Id="rId5" Type="http://schemas.openxmlformats.org/officeDocument/2006/relationships/tags" Target="../tags/tag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NULL" TargetMode="External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NULL" TargetMode="External" /><Relationship Id="rId3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NULL" TargetMode="External" /><Relationship Id="rId3" Type="http://schemas.openxmlformats.org/officeDocument/2006/relationships/image" Target="../media/image1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NULL" TargetMode="External" /><Relationship Id="rId5" Type="http://schemas.openxmlformats.org/officeDocument/2006/relationships/image" Target="../media/image1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NULL" TargetMode="External" /><Relationship Id="rId4" Type="http://schemas.openxmlformats.org/officeDocument/2006/relationships/image" Target="../media/image1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NULL" TargetMode="External" /><Relationship Id="rId4" Type="http://schemas.openxmlformats.org/officeDocument/2006/relationships/image" Target="../media/image15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NULL" TargetMode="External" /><Relationship Id="rId4" Type="http://schemas.openxmlformats.org/officeDocument/2006/relationships/image" Target="../media/image15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NULL" TargetMode="External" /><Relationship Id="rId4" Type="http://schemas.openxmlformats.org/officeDocument/2006/relationships/image" Target="../media/image15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5413513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8" title=""/>
          <p:cNvSpPr txBox="1"/>
          <p:nvPr/>
        </p:nvSpPr>
        <p:spPr>
          <a:xfrm>
            <a:off x="2394223" y="2526462"/>
            <a:ext cx="740236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en-US" altLang="zh-CN">
                <a:solidFill>
                  <a:schemeClr val="accent6">
                    <a:lumMod val="50000"/>
                  </a:schemeClr>
                </a:solidFill>
              </a:rPr>
              <a:t>Module 1</a:t>
            </a:r>
            <a:r>
              <a:rPr lang="zh-CN" altLang="en-US">
                <a:solidFill>
                  <a:schemeClr val="accent6">
                    <a:lumMod val="50000"/>
                  </a:schemeClr>
                </a:solidFill>
              </a:rPr>
              <a:t>　</a:t>
            </a:r>
            <a:r>
              <a:rPr lang="en-US" altLang="zh-CN">
                <a:solidFill>
                  <a:schemeClr val="accent6">
                    <a:lumMod val="50000"/>
                  </a:schemeClr>
                </a:solidFill>
              </a:rPr>
              <a:t>Travel</a:t>
            </a:r>
            <a:endParaRPr lang="en-US" altLang="zh-CN">
              <a:solidFill>
                <a:schemeClr val="accent6">
                  <a:lumMod val="50000"/>
                </a:schemeClr>
              </a:solidFill>
            </a:endParaRPr>
          </a:p>
          <a:p>
            <a:pPr algn="ctr" eaLnBrk="1" hangingPunct="1">
              <a:lnSpc>
                <a:spcPct val="150000"/>
              </a:lnSpc>
            </a:pPr>
            <a:r>
              <a:rPr lang="en-US" altLang="zh-CN">
                <a:solidFill>
                  <a:schemeClr val="accent6">
                    <a:lumMod val="50000"/>
                  </a:schemeClr>
                </a:solidFill>
                <a:latin typeface="+mn-lt"/>
              </a:rPr>
              <a:t>Unit 2</a:t>
            </a:r>
            <a:r>
              <a:rPr lang="zh-CN" altLang="en-US">
                <a:solidFill>
                  <a:schemeClr val="accent6">
                    <a:lumMod val="50000"/>
                  </a:schemeClr>
                </a:solidFill>
                <a:latin typeface="+mn-lt"/>
              </a:rPr>
              <a:t>　</a:t>
            </a:r>
            <a:r>
              <a:rPr lang="en-US" altLang="zh-CN">
                <a:solidFill>
                  <a:schemeClr val="accent6">
                    <a:lumMod val="50000"/>
                  </a:schemeClr>
                </a:solidFill>
                <a:latin typeface="+mn-lt"/>
              </a:rPr>
              <a:t>It</a:t>
            </a:r>
            <a:r>
              <a:rPr lang="en-US" altLang="zh-CN">
                <a:solidFill>
                  <a:schemeClr val="accent6">
                    <a:lumMod val="50000"/>
                  </a:schemeClr>
                </a:solidFill>
                <a:latin typeface="+mn-ea"/>
                <a:ea typeface="+mn-ea"/>
              </a:rPr>
              <a:t>'</a:t>
            </a:r>
            <a:r>
              <a:rPr lang="en-US" altLang="zh-CN">
                <a:solidFill>
                  <a:schemeClr val="accent6">
                    <a:lumMod val="50000"/>
                  </a:schemeClr>
                </a:solidFill>
                <a:latin typeface="+mn-lt"/>
              </a:rPr>
              <a:t>s a long story.</a:t>
            </a:r>
            <a:endParaRPr lang="en-US" altLang="zh-CN">
              <a:solidFill>
                <a:schemeClr val="accent6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2"/>
            </p:custDataLst>
          </p:nvPr>
        </p:nvSpPr>
        <p:spPr>
          <a:xfrm>
            <a:off x="-25400" y="-27305"/>
            <a:ext cx="6096000" cy="5835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英语</a:t>
            </a:r>
            <a:r>
              <a:rPr lang="en-US" altLang="zh-CN" sz="32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  </a:t>
            </a:r>
            <a:r>
              <a:rPr lang="zh-CN" altLang="en-US" sz="32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外研版</a:t>
            </a:r>
            <a:r>
              <a:rPr lang="en-US" altLang="zh-CN" sz="32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   </a:t>
            </a:r>
            <a:r>
              <a:rPr lang="zh-CN" altLang="en-US" sz="32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九年级下册</a:t>
            </a:r>
            <a:endParaRPr lang="zh-CN" altLang="en-US" sz="3200" kern="0" noProof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内容占位符 1" title=""/>
          <p:cNvSpPr>
            <a:spLocks noGrp="1"/>
          </p:cNvSpPr>
          <p:nvPr>
            <p:ph idx="1"/>
          </p:nvPr>
        </p:nvSpPr>
        <p:spPr>
          <a:xfrm>
            <a:off x="93663" y="1556792"/>
            <a:ext cx="11969750" cy="1389676"/>
          </a:xfrm>
        </p:spPr>
        <p:txBody>
          <a:bodyPr/>
          <a:lstStyle/>
          <a:p>
            <a:pPr indent="765175"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请预习下列重点单词、短语和句子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并完成下面的表格及相关训练</a:t>
            </a:r>
            <a:r>
              <a:rPr lang="en-US" altLang="zh-CN" b="1" kern="100">
                <a:cs typeface="Courier New" panose="02070309020205020404"/>
              </a:rPr>
              <a:t>(</a:t>
            </a:r>
            <a:r>
              <a:rPr lang="zh-CN" altLang="zh-CN" b="1" kern="100">
                <a:cs typeface="Times New Roman" panose="02020603050405020304"/>
              </a:rPr>
              <a:t>标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•</a:t>
            </a:r>
            <a:r>
              <a:rPr lang="zh-CN" altLang="zh-CN" b="1" kern="100">
                <a:cs typeface="Times New Roman" panose="02020603050405020304"/>
              </a:rPr>
              <a:t>的为重点单词拓展内容</a:t>
            </a:r>
            <a:r>
              <a:rPr lang="en-US" altLang="zh-CN" b="1" kern="100">
                <a:cs typeface="Courier New" panose="02070309020205020404"/>
              </a:rPr>
              <a:t>)</a:t>
            </a:r>
            <a:r>
              <a:rPr lang="zh-CN" altLang="zh-CN" b="1" kern="100">
                <a:cs typeface="Times New Roman" panose="02020603050405020304"/>
              </a:rPr>
              <a:t>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4" name="图片 1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4253" y="2924944"/>
            <a:ext cx="2968625" cy="71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609600" y="3739346"/>
          <a:ext cx="10971213" cy="2713990"/>
        </p:xfrm>
        <a:graphic>
          <a:graphicData uri="http://schemas.openxmlformats.org/drawingml/2006/table">
            <a:tbl>
              <a:tblPr/>
              <a:tblGrid>
                <a:gridCol w="1073051"/>
                <a:gridCol w="1428760"/>
                <a:gridCol w="8469402"/>
              </a:tblGrid>
              <a:tr h="1904534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重点单词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名词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1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．先生；长官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 ________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•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en-US" sz="2800" b="1" i="1" kern="100">
                          <a:effectLst/>
                          <a:latin typeface="Times New Roman"/>
                          <a:cs typeface="Courier New" panose="02070309020205020404"/>
                        </a:rPr>
                        <a:t>n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.)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女士；夫人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 ________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2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．短上衣；夹克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 ________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3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．警察；军官；官员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 ________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30000"/>
                        </a:lnSpc>
                        <a:spcAft>
                          <a:spcPct val="0"/>
                        </a:spcAft>
                      </a:pPr>
                      <a:r>
                        <a:rPr lang="zh-CN" sz="28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•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en-US" sz="2800" b="1" i="1" kern="100">
                          <a:effectLst/>
                          <a:latin typeface="Times New Roman"/>
                          <a:cs typeface="Courier New" panose="02070309020205020404"/>
                        </a:rPr>
                        <a:t>n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.)</a:t>
                      </a:r>
                      <a:r>
                        <a:rPr lang="zh-CN" sz="28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办公室</a:t>
                      </a:r>
                      <a:r>
                        <a:rPr lang="en-US" sz="2800" b="1" kern="100">
                          <a:effectLst/>
                          <a:latin typeface="Times New Roman"/>
                          <a:cs typeface="Courier New" panose="02070309020205020404"/>
                        </a:rPr>
                        <a:t> ________</a:t>
                      </a:r>
                      <a:endParaRPr lang="zh-CN" sz="1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Box 4" title=""/>
          <p:cNvSpPr txBox="1"/>
          <p:nvPr/>
        </p:nvSpPr>
        <p:spPr>
          <a:xfrm>
            <a:off x="5842578" y="3769990"/>
            <a:ext cx="61266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sir</a:t>
            </a:r>
            <a:endParaRPr lang="zh-CN" altLang="en-US" sz="3000"/>
          </a:p>
        </p:txBody>
      </p:sp>
      <p:sp>
        <p:nvSpPr>
          <p:cNvPr id="6" name="TextBox 5" title=""/>
          <p:cNvSpPr txBox="1"/>
          <p:nvPr/>
        </p:nvSpPr>
        <p:spPr>
          <a:xfrm>
            <a:off x="5735166" y="4305637"/>
            <a:ext cx="142378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madam</a:t>
            </a:r>
            <a:endParaRPr lang="zh-CN" altLang="en-US" sz="3000"/>
          </a:p>
        </p:txBody>
      </p:sp>
      <p:sp>
        <p:nvSpPr>
          <p:cNvPr id="7" name="TextBox 6" title=""/>
          <p:cNvSpPr txBox="1"/>
          <p:nvPr/>
        </p:nvSpPr>
        <p:spPr>
          <a:xfrm>
            <a:off x="6023198" y="4787627"/>
            <a:ext cx="118974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jacket</a:t>
            </a:r>
            <a:endParaRPr lang="zh-CN" altLang="en-US" sz="3000"/>
          </a:p>
        </p:txBody>
      </p:sp>
      <p:sp>
        <p:nvSpPr>
          <p:cNvPr id="8" name="TextBox 7" title=""/>
          <p:cNvSpPr txBox="1"/>
          <p:nvPr/>
        </p:nvSpPr>
        <p:spPr>
          <a:xfrm>
            <a:off x="6671270" y="5414332"/>
            <a:ext cx="125547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officer</a:t>
            </a:r>
            <a:endParaRPr lang="zh-CN" altLang="en-US" sz="3000"/>
          </a:p>
        </p:txBody>
      </p:sp>
      <p:sp>
        <p:nvSpPr>
          <p:cNvPr id="9" name="TextBox 8" title=""/>
          <p:cNvSpPr txBox="1"/>
          <p:nvPr/>
        </p:nvSpPr>
        <p:spPr>
          <a:xfrm>
            <a:off x="5155271" y="5977855"/>
            <a:ext cx="108395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office</a:t>
            </a:r>
            <a:endParaRPr lang="zh-CN" altLang="en-US" sz="3000"/>
          </a:p>
        </p:txBody>
      </p:sp>
      <p:sp>
        <p:nvSpPr>
          <p:cNvPr id="10" name="文本框 9" title=""/>
          <p:cNvSpPr txBox="1"/>
          <p:nvPr>
            <p:custDataLst>
              <p:tags r:id="rId3"/>
            </p:custDataLst>
          </p:nvPr>
        </p:nvSpPr>
        <p:spPr>
          <a:xfrm>
            <a:off x="4920615" y="764540"/>
            <a:ext cx="231394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36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课前预习</a:t>
            </a:r>
            <a:endParaRPr lang="zh-CN" altLang="en-US" sz="3600" kern="0" noProof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1247083" y="924520"/>
          <a:ext cx="9696247" cy="5312792"/>
        </p:xfrm>
        <a:graphic>
          <a:graphicData uri="http://schemas.openxmlformats.org/drawingml/2006/table">
            <a:tbl>
              <a:tblPr/>
              <a:tblGrid>
                <a:gridCol w="948352"/>
                <a:gridCol w="1262723"/>
                <a:gridCol w="7485172"/>
              </a:tblGrid>
              <a:tr h="113149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重点单词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6575" marR="565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形容词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6575" marR="565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4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．笨的；糊涂的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 ________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宋体" panose="02010600030101010101" pitchFamily="2" charset="-122"/>
                          <a:cs typeface="Times New Roman" panose="02020603050405020304"/>
                        </a:rPr>
                        <a:t>•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近义词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) ________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6575" marR="565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94472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ea typeface="黑体" panose="02010609060101010101" charset="-122"/>
                          <a:cs typeface="Times New Roman" panose="02020603050405020304"/>
                        </a:rPr>
                        <a:t>重点短语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6575" marR="565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DFEB"/>
                    </a:solidFill>
                  </a:tcPr>
                </a:tc>
                <a:tc gridSpan="2"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1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．相互道别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 ______________________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2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．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(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告别用语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)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多保重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 ______________________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3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．坐错座位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 ______________________  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4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．把某物准备好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 ______________________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5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．对做某事感到惊讶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 ______________________  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6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．脱去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 ______________________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56575" marR="5657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  <p:sp>
        <p:nvSpPr>
          <p:cNvPr id="3" name="TextBox 2" title=""/>
          <p:cNvSpPr txBox="1"/>
          <p:nvPr/>
        </p:nvSpPr>
        <p:spPr>
          <a:xfrm>
            <a:off x="6599262" y="971203"/>
            <a:ext cx="120898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stupid</a:t>
            </a:r>
            <a:endParaRPr lang="zh-CN" altLang="en-US" sz="3000"/>
          </a:p>
        </p:txBody>
      </p:sp>
      <p:sp>
        <p:nvSpPr>
          <p:cNvPr id="4" name="TextBox 3" title=""/>
          <p:cNvSpPr txBox="1"/>
          <p:nvPr/>
        </p:nvSpPr>
        <p:spPr>
          <a:xfrm>
            <a:off x="5303118" y="1698491"/>
            <a:ext cx="127470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foolish</a:t>
            </a:r>
            <a:endParaRPr lang="zh-CN" altLang="en-US" sz="3000"/>
          </a:p>
        </p:txBody>
      </p:sp>
      <p:sp>
        <p:nvSpPr>
          <p:cNvPr id="5" name="TextBox 4" title=""/>
          <p:cNvSpPr txBox="1"/>
          <p:nvPr/>
        </p:nvSpPr>
        <p:spPr>
          <a:xfrm>
            <a:off x="4367014" y="2339355"/>
            <a:ext cx="441659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say goodbye to each other</a:t>
            </a:r>
            <a:endParaRPr lang="zh-CN" altLang="en-US" sz="3000"/>
          </a:p>
        </p:txBody>
      </p:sp>
      <p:sp>
        <p:nvSpPr>
          <p:cNvPr id="6" name="TextBox 5" title=""/>
          <p:cNvSpPr txBox="1"/>
          <p:nvPr/>
        </p:nvSpPr>
        <p:spPr>
          <a:xfrm>
            <a:off x="6641287" y="3091026"/>
            <a:ext cx="168616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take care</a:t>
            </a:r>
            <a:endParaRPr lang="zh-CN" altLang="en-US" sz="3000"/>
          </a:p>
        </p:txBody>
      </p:sp>
      <p:sp>
        <p:nvSpPr>
          <p:cNvPr id="7" name="TextBox 6" title=""/>
          <p:cNvSpPr txBox="1"/>
          <p:nvPr/>
        </p:nvSpPr>
        <p:spPr>
          <a:xfrm>
            <a:off x="4666896" y="3695665"/>
            <a:ext cx="337252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take the wrong seat</a:t>
            </a:r>
            <a:endParaRPr lang="zh-CN" altLang="en-US" sz="3000"/>
          </a:p>
        </p:txBody>
      </p:sp>
      <p:sp>
        <p:nvSpPr>
          <p:cNvPr id="8" name="TextBox 7" title=""/>
          <p:cNvSpPr txBox="1"/>
          <p:nvPr/>
        </p:nvSpPr>
        <p:spPr>
          <a:xfrm>
            <a:off x="5682310" y="4384154"/>
            <a:ext cx="286116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have sth</a:t>
            </a:r>
            <a:r>
              <a:rPr lang="zh-CN" altLang="zh-CN"/>
              <a:t>．</a:t>
            </a:r>
            <a:r>
              <a:rPr lang="en-US" altLang="zh-CN"/>
              <a:t>ready</a:t>
            </a:r>
            <a:endParaRPr lang="zh-CN" altLang="en-US" sz="3000"/>
          </a:p>
        </p:txBody>
      </p:sp>
      <p:sp>
        <p:nvSpPr>
          <p:cNvPr id="9" name="TextBox 8" title=""/>
          <p:cNvSpPr txBox="1"/>
          <p:nvPr/>
        </p:nvSpPr>
        <p:spPr>
          <a:xfrm>
            <a:off x="5951190" y="5075659"/>
            <a:ext cx="382668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be surprised to do sth.</a:t>
            </a:r>
            <a:endParaRPr lang="zh-CN" altLang="en-US" sz="3000"/>
          </a:p>
        </p:txBody>
      </p:sp>
      <p:sp>
        <p:nvSpPr>
          <p:cNvPr id="10" name="TextBox 9" title=""/>
          <p:cNvSpPr txBox="1"/>
          <p:nvPr/>
        </p:nvSpPr>
        <p:spPr>
          <a:xfrm>
            <a:off x="4666896" y="5824314"/>
            <a:ext cx="143500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take off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箭头: 右 4" title=""/>
          <p:cNvSpPr/>
          <p:nvPr>
            <p:custDataLst>
              <p:tags r:id="rId2"/>
            </p:custDataLst>
          </p:nvPr>
        </p:nvSpPr>
        <p:spPr>
          <a:xfrm>
            <a:off x="433953" y="913187"/>
            <a:ext cx="620694" cy="484632"/>
          </a:xfrm>
          <a:prstGeom prst="rightArrow">
            <a:avLst/>
          </a:prstGeom>
          <a:ln w="19050">
            <a:solidFill>
              <a:srgbClr val="F398C1"/>
            </a:solidFill>
            <a:prstDash val="sys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3200"/>
          </a:p>
        </p:txBody>
      </p:sp>
      <p:sp>
        <p:nvSpPr>
          <p:cNvPr id="14" name="文本框 13" title=""/>
          <p:cNvSpPr txBox="1"/>
          <p:nvPr>
            <p:custDataLst>
              <p:tags r:id="rId3"/>
            </p:custDataLst>
          </p:nvPr>
        </p:nvSpPr>
        <p:spPr>
          <a:xfrm>
            <a:off x="1054647" y="841460"/>
            <a:ext cx="481894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schemeClr val="tx1"/>
                </a:solidFill>
              </a:rPr>
              <a:t>学习新单词</a:t>
            </a:r>
            <a:r>
              <a:rPr lang="en-US" altLang="zh-CN">
                <a:solidFill>
                  <a:schemeClr val="tx1"/>
                </a:solidFill>
              </a:rPr>
              <a:t>—</a:t>
            </a:r>
            <a:r>
              <a:rPr lang="zh-CN" altLang="en-US">
                <a:solidFill>
                  <a:schemeClr val="tx1"/>
                </a:solidFill>
              </a:rPr>
              <a:t>看音标学单词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3330645" y="1340768"/>
            <a:ext cx="8425815" cy="378460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indent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000">
                <a:solidFill>
                  <a:srgbClr val="9933FF"/>
                </a:solidFill>
                <a:ea typeface="+mn-ea"/>
              </a:rPr>
              <a:t>sir</a:t>
            </a:r>
            <a:r>
              <a:rPr lang="en-US" sz="4000">
                <a:solidFill>
                  <a:srgbClr val="9933FF"/>
                </a:solidFill>
                <a:ea typeface="+mn-ea"/>
              </a:rPr>
              <a:t>			</a:t>
            </a:r>
            <a:r>
              <a:rPr lang="zh-CN" altLang="en-US" sz="4000">
                <a:solidFill>
                  <a:srgbClr val="0000FF"/>
                </a:solidFill>
                <a:latin typeface="+mn-lt"/>
                <a:ea typeface="+mn-ea"/>
              </a:rPr>
              <a:t>先生；长官 </a:t>
            </a:r>
            <a:r>
              <a:rPr lang="zh-CN" altLang="en-US" sz="4000" i="1">
                <a:solidFill>
                  <a:srgbClr val="0000FF"/>
                </a:solidFill>
                <a:latin typeface="+mn-lt"/>
                <a:ea typeface="+mn-ea"/>
                <a:sym typeface="+mn-ea"/>
              </a:rPr>
              <a:t>n.</a:t>
            </a:r>
            <a:endParaRPr lang="zh-CN" altLang="en-US" sz="4000" i="1">
              <a:solidFill>
                <a:srgbClr val="0000FF"/>
              </a:solidFill>
              <a:latin typeface="+mn-lt"/>
              <a:ea typeface="+mn-ea"/>
              <a:sym typeface="+mn-ea"/>
            </a:endParaRPr>
          </a:p>
          <a:p>
            <a:pPr marL="0" indent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000">
                <a:solidFill>
                  <a:srgbClr val="9933FF"/>
                </a:solidFill>
                <a:ea typeface="+mn-ea"/>
              </a:rPr>
              <a:t>officer</a:t>
            </a:r>
            <a:r>
              <a:rPr lang="en-US"/>
              <a:t>		</a:t>
            </a:r>
            <a:r>
              <a:rPr lang="zh-CN" altLang="en-US" sz="4000">
                <a:solidFill>
                  <a:srgbClr val="0000FF"/>
                </a:solidFill>
                <a:latin typeface="+mn-lt"/>
                <a:ea typeface="+mn-ea"/>
              </a:rPr>
              <a:t>军官；官员；警察</a:t>
            </a:r>
            <a:r>
              <a:rPr lang="zh-CN" altLang="en-US" sz="4000" i="1">
                <a:solidFill>
                  <a:srgbClr val="0000FF"/>
                </a:solidFill>
                <a:latin typeface="+mn-lt"/>
                <a:ea typeface="+mn-ea"/>
              </a:rPr>
              <a:t> </a:t>
            </a:r>
            <a:r>
              <a:rPr lang="zh-CN" altLang="en-US" sz="4000" i="1">
                <a:solidFill>
                  <a:srgbClr val="0000FF"/>
                </a:solidFill>
                <a:latin typeface="+mn-lt"/>
                <a:ea typeface="+mn-ea"/>
                <a:sym typeface="+mn-ea"/>
              </a:rPr>
              <a:t>n.</a:t>
            </a:r>
            <a:r>
              <a:rPr lang="zh-CN" altLang="en-US" sz="4000">
                <a:solidFill>
                  <a:srgbClr val="0000FF"/>
                </a:solidFill>
                <a:latin typeface="+mn-lt"/>
                <a:ea typeface="+mn-ea"/>
                <a:sym typeface="+mn-ea"/>
              </a:rPr>
              <a:t> </a:t>
            </a:r>
            <a:endParaRPr lang="zh-CN" altLang="en-US" sz="4000">
              <a:solidFill>
                <a:srgbClr val="0000FF"/>
              </a:solidFill>
              <a:latin typeface="+mn-lt"/>
              <a:ea typeface="+mn-ea"/>
              <a:sym typeface="+mn-ea"/>
            </a:endParaRPr>
          </a:p>
          <a:p>
            <a:pPr marL="0" indent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000">
                <a:solidFill>
                  <a:srgbClr val="9933FF"/>
                </a:solidFill>
                <a:ea typeface="+mn-ea"/>
              </a:rPr>
              <a:t>stupid</a:t>
            </a:r>
            <a:r>
              <a:rPr lang="en-US"/>
              <a:t>		</a:t>
            </a:r>
            <a:r>
              <a:rPr lang="zh-CN" altLang="en-US" sz="4000">
                <a:solidFill>
                  <a:srgbClr val="0000FF"/>
                </a:solidFill>
                <a:latin typeface="+mn-lt"/>
                <a:ea typeface="+mn-ea"/>
              </a:rPr>
              <a:t>笨的；糊涂的 </a:t>
            </a:r>
            <a:r>
              <a:rPr lang="zh-CN" altLang="en-US" sz="4000" i="1">
                <a:solidFill>
                  <a:srgbClr val="0000FF"/>
                </a:solidFill>
                <a:latin typeface="+mn-lt"/>
                <a:ea typeface="+mn-ea"/>
                <a:sym typeface="+mn-ea"/>
              </a:rPr>
              <a:t>adj.</a:t>
            </a:r>
            <a:endParaRPr lang="zh-CN" altLang="en-US" sz="4000" i="1">
              <a:solidFill>
                <a:srgbClr val="0000FF"/>
              </a:solidFill>
              <a:latin typeface="+mn-lt"/>
              <a:ea typeface="+mn-ea"/>
              <a:sym typeface="+mn-ea"/>
            </a:endParaRPr>
          </a:p>
          <a:p>
            <a:pPr marL="0" indent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4000">
                <a:solidFill>
                  <a:srgbClr val="9933FF"/>
                </a:solidFill>
                <a:ea typeface="+mn-ea"/>
              </a:rPr>
              <a:t>jacket</a:t>
            </a:r>
            <a:r>
              <a:rPr lang="en-US"/>
              <a:t>		</a:t>
            </a:r>
            <a:r>
              <a:rPr lang="zh-CN" altLang="en-US" sz="4000">
                <a:solidFill>
                  <a:srgbClr val="0000FF"/>
                </a:solidFill>
                <a:latin typeface="+mn-lt"/>
                <a:ea typeface="+mn-ea"/>
              </a:rPr>
              <a:t>短上衣；夹克</a:t>
            </a:r>
            <a:r>
              <a:rPr lang="en-US"/>
              <a:t> </a:t>
            </a:r>
            <a:r>
              <a:rPr lang="zh-CN" altLang="en-US" sz="4000" i="1">
                <a:solidFill>
                  <a:srgbClr val="0000FF"/>
                </a:solidFill>
                <a:latin typeface="+mn-lt"/>
                <a:ea typeface="+mn-ea"/>
                <a:sym typeface="+mn-ea"/>
              </a:rPr>
              <a:t>n.</a:t>
            </a:r>
            <a:endParaRPr lang="zh-CN" altLang="en-US" sz="4000" i="1">
              <a:solidFill>
                <a:srgbClr val="0000FF"/>
              </a:solidFill>
              <a:latin typeface="+mn-lt"/>
              <a:ea typeface="+mn-ea"/>
              <a:sym typeface="+mn-ea"/>
            </a:endParaRPr>
          </a:p>
        </p:txBody>
      </p:sp>
      <p:sp>
        <p:nvSpPr>
          <p:cNvPr id="17" name="文本框 16" title=""/>
          <p:cNvSpPr txBox="1"/>
          <p:nvPr>
            <p:custDataLst>
              <p:tags r:id="rId4"/>
            </p:custDataLst>
          </p:nvPr>
        </p:nvSpPr>
        <p:spPr>
          <a:xfrm>
            <a:off x="1126490" y="1569953"/>
            <a:ext cx="185102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  <a:sym typeface="+mn-ea"/>
              </a:rPr>
              <a:t>/</a:t>
            </a: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</a:rPr>
              <a:t>s</a:t>
            </a:r>
            <a:r>
              <a:rPr sz="4000"/>
              <a:t>ɜː</a:t>
            </a: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  <a:sym typeface="+mn-ea"/>
              </a:rPr>
              <a:t>/</a:t>
            </a:r>
            <a:endParaRPr lang="en-US" altLang="zh-CN" sz="4000">
              <a:solidFill>
                <a:schemeClr val="tx1">
                  <a:lumMod val="95000"/>
                  <a:lumOff val="5000"/>
                </a:schemeClr>
              </a:solidFill>
              <a:latin typeface="Book Antiqua" panose="02040602050305030304" pitchFamily="18" charset="0"/>
              <a:ea typeface="Dotum" panose="020b0600000101010101" pitchFamily="34" charset="-127"/>
            </a:endParaRPr>
          </a:p>
        </p:txBody>
      </p:sp>
      <p:sp>
        <p:nvSpPr>
          <p:cNvPr id="9" name="文本框 8" title=""/>
          <p:cNvSpPr txBox="1"/>
          <p:nvPr>
            <p:custDataLst>
              <p:tags r:id="rId5"/>
            </p:custDataLst>
          </p:nvPr>
        </p:nvSpPr>
        <p:spPr>
          <a:xfrm>
            <a:off x="344170" y="4234413"/>
            <a:ext cx="250063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  <a:sym typeface="+mn-ea"/>
              </a:rPr>
              <a:t>/</a:t>
            </a:r>
            <a:r>
              <a:rPr sz="4000"/>
              <a:t>ˈ</a:t>
            </a: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</a:rPr>
              <a:t>dʒ</a:t>
            </a:r>
            <a:r>
              <a:rPr sz="4000"/>
              <a:t>æ</a:t>
            </a: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</a:rPr>
              <a:t>k</a:t>
            </a:r>
            <a:r>
              <a:rPr sz="4000"/>
              <a:t>ɪ</a:t>
            </a: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</a:rPr>
              <a:t>t</a:t>
            </a: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  <a:sym typeface="+mn-ea"/>
              </a:rPr>
              <a:t>/</a:t>
            </a:r>
            <a:endParaRPr lang="en-US" altLang="zh-CN" sz="4000">
              <a:solidFill>
                <a:schemeClr val="tx1">
                  <a:lumMod val="95000"/>
                  <a:lumOff val="5000"/>
                </a:schemeClr>
              </a:solidFill>
              <a:latin typeface="Book Antiqua" panose="02040602050305030304" pitchFamily="18" charset="0"/>
              <a:ea typeface="Dotum" panose="020b0600000101010101" pitchFamily="34" charset="-127"/>
            </a:endParaRPr>
          </a:p>
        </p:txBody>
      </p:sp>
      <p:sp>
        <p:nvSpPr>
          <p:cNvPr id="10" name="文本框 9" title=""/>
          <p:cNvSpPr txBox="1"/>
          <p:nvPr>
            <p:custDataLst>
              <p:tags r:id="rId6"/>
            </p:custDataLst>
          </p:nvPr>
        </p:nvSpPr>
        <p:spPr>
          <a:xfrm>
            <a:off x="428625" y="3298423"/>
            <a:ext cx="2559685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  <a:sym typeface="+mn-ea"/>
              </a:rPr>
              <a:t>/</a:t>
            </a:r>
            <a:r>
              <a:rPr sz="4000"/>
              <a:t>ˈ</a:t>
            </a: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</a:rPr>
              <a:t>stj</a:t>
            </a:r>
            <a:r>
              <a:rPr sz="4000"/>
              <a:t>uː</a:t>
            </a: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</a:rPr>
              <a:t>p</a:t>
            </a:r>
            <a:r>
              <a:rPr sz="4000"/>
              <a:t>ɪ</a:t>
            </a: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</a:rPr>
              <a:t>d</a:t>
            </a: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  <a:sym typeface="+mn-ea"/>
              </a:rPr>
              <a:t>/</a:t>
            </a:r>
            <a:endParaRPr lang="en-US" altLang="zh-CN" sz="4000">
              <a:solidFill>
                <a:schemeClr val="tx1">
                  <a:lumMod val="95000"/>
                  <a:lumOff val="5000"/>
                </a:schemeClr>
              </a:solidFill>
              <a:latin typeface="Book Antiqua" panose="02040602050305030304" pitchFamily="18" charset="0"/>
              <a:ea typeface="Dotum" panose="020b0600000101010101" pitchFamily="34" charset="-127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7"/>
            </p:custDataLst>
          </p:nvPr>
        </p:nvSpPr>
        <p:spPr>
          <a:xfrm>
            <a:off x="684530" y="2434188"/>
            <a:ext cx="2078990" cy="7067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  <a:sym typeface="+mn-ea"/>
              </a:rPr>
              <a:t>/</a:t>
            </a:r>
            <a:r>
              <a:rPr sz="4000"/>
              <a:t>ˈɒ</a:t>
            </a: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</a:rPr>
              <a:t>f</a:t>
            </a:r>
            <a:r>
              <a:rPr sz="4000"/>
              <a:t>ɪ</a:t>
            </a: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</a:rPr>
              <a:t>s</a:t>
            </a:r>
            <a:r>
              <a:rPr sz="4000"/>
              <a:t>ə</a:t>
            </a:r>
            <a:r>
              <a:rPr lang="en-US" altLang="zh-CN" sz="4000">
                <a:solidFill>
                  <a:schemeClr val="tx1">
                    <a:lumMod val="95000"/>
                    <a:lumOff val="5000"/>
                  </a:schemeClr>
                </a:solidFill>
                <a:latin typeface="Book Antiqua" panose="02040602050305030304" pitchFamily="18" charset="0"/>
                <a:ea typeface="Dotum" panose="020b0600000101010101" pitchFamily="34" charset="-127"/>
                <a:sym typeface="+mn-ea"/>
              </a:rPr>
              <a:t>/</a:t>
            </a:r>
            <a:endParaRPr lang="en-US" altLang="zh-CN" sz="4000">
              <a:solidFill>
                <a:schemeClr val="tx1">
                  <a:lumMod val="95000"/>
                  <a:lumOff val="5000"/>
                </a:schemeClr>
              </a:solidFill>
              <a:latin typeface="Book Antiqua" panose="02040602050305030304" pitchFamily="18" charset="0"/>
              <a:ea typeface="Dotum" panose="020b0600000101010101" pitchFamily="34" charset="-127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内容占位符 1" title=""/>
          <p:cNvSpPr>
            <a:spLocks noGrp="1"/>
          </p:cNvSpPr>
          <p:nvPr>
            <p:ph idx="1"/>
          </p:nvPr>
        </p:nvSpPr>
        <p:spPr>
          <a:xfrm>
            <a:off x="93663" y="937458"/>
            <a:ext cx="11969750" cy="4939814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solidFill>
                  <a:srgbClr val="ED028C"/>
                </a:solidFill>
                <a:ea typeface="黑体" panose="02010609060101010101" charset="-122"/>
                <a:cs typeface="Times New Roman" panose="02020603050405020304"/>
              </a:rPr>
              <a:t>　</a:t>
            </a:r>
            <a:r>
              <a:rPr lang="zh-CN" altLang="zh-CN" b="1" kern="100">
                <a:solidFill>
                  <a:srgbClr val="ED028C"/>
                </a:solidFill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b="1" kern="100">
                <a:solidFill>
                  <a:srgbClr val="ED028C"/>
                </a:solidFill>
                <a:ea typeface="黑体" panose="02010609060101010101" charset="-122"/>
                <a:cs typeface="Times New Roman" panose="02020603050405020304"/>
              </a:rPr>
              <a:t>学以致用</a:t>
            </a:r>
            <a:r>
              <a:rPr lang="zh-CN" altLang="zh-CN" b="1" kern="100">
                <a:cs typeface="Times New Roman" panose="02020603050405020304"/>
              </a:rPr>
              <a:t>　根据语境或提示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完成填空。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1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The ________(</a:t>
            </a:r>
            <a:r>
              <a:rPr lang="zh-CN" altLang="zh-CN" b="1" kern="100">
                <a:cs typeface="Times New Roman" panose="02020603050405020304"/>
              </a:rPr>
              <a:t>军官</a:t>
            </a:r>
            <a:r>
              <a:rPr lang="en-US" altLang="zh-CN" b="1" kern="100">
                <a:cs typeface="Courier New" panose="02070309020205020404"/>
              </a:rPr>
              <a:t>) ordered his soldiers to fire.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2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Would you like to try this ________(</a:t>
            </a:r>
            <a:r>
              <a:rPr lang="zh-CN" altLang="zh-CN" b="1" kern="100">
                <a:cs typeface="Times New Roman" panose="02020603050405020304"/>
              </a:rPr>
              <a:t>夹克</a:t>
            </a:r>
            <a:r>
              <a:rPr lang="en-US" altLang="zh-CN" b="1" kern="100">
                <a:cs typeface="Courier New" panose="02070309020205020404"/>
              </a:rPr>
              <a:t>) on?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3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How s________ of me! I made so many mistakes.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4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________________________(</a:t>
            </a:r>
            <a:r>
              <a:rPr lang="zh-CN" altLang="zh-CN" b="1" kern="100">
                <a:cs typeface="Times New Roman" panose="02020603050405020304"/>
              </a:rPr>
              <a:t>照顾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照看</a:t>
            </a:r>
            <a:r>
              <a:rPr lang="en-US" altLang="zh-CN" b="1" kern="100">
                <a:cs typeface="Courier New" panose="02070309020205020404"/>
              </a:rPr>
              <a:t>) yourself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I will miss you.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5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When the teacher walked p________ the window, all the students in the classroom fell quiet.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074" name="Picture 2" title=""/>
          <p:cNvPicPr>
            <a:picLocks noChangeAspect="1" noChangeArrowheads="1"/>
          </p:cNvPicPr>
          <p:nvPr/>
        </p:nvPicPr>
        <p:blipFill>
          <a:blip r:embed="rId3" r:link="rId2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6544" y="1166728"/>
            <a:ext cx="382587" cy="382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 title=""/>
          <p:cNvSpPr txBox="1"/>
          <p:nvPr/>
        </p:nvSpPr>
        <p:spPr>
          <a:xfrm>
            <a:off x="1558702" y="1760974"/>
            <a:ext cx="125547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officer</a:t>
            </a:r>
            <a:endParaRPr lang="zh-CN" altLang="en-US" sz="3000"/>
          </a:p>
        </p:txBody>
      </p:sp>
      <p:sp>
        <p:nvSpPr>
          <p:cNvPr id="3" name="TextBox 2" title=""/>
          <p:cNvSpPr txBox="1"/>
          <p:nvPr/>
        </p:nvSpPr>
        <p:spPr>
          <a:xfrm>
            <a:off x="5121481" y="2401838"/>
            <a:ext cx="118974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jacket</a:t>
            </a:r>
            <a:endParaRPr lang="zh-CN" altLang="en-US" sz="3000"/>
          </a:p>
        </p:txBody>
      </p:sp>
      <p:sp>
        <p:nvSpPr>
          <p:cNvPr id="4" name="TextBox 3" title=""/>
          <p:cNvSpPr txBox="1"/>
          <p:nvPr/>
        </p:nvSpPr>
        <p:spPr>
          <a:xfrm>
            <a:off x="1765201" y="3091026"/>
            <a:ext cx="105990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err="1"/>
              <a:t>tupid</a:t>
            </a:r>
            <a:endParaRPr lang="zh-CN" altLang="en-US" sz="3000"/>
          </a:p>
        </p:txBody>
      </p:sp>
      <p:sp>
        <p:nvSpPr>
          <p:cNvPr id="5" name="TextBox 4" title=""/>
          <p:cNvSpPr txBox="1"/>
          <p:nvPr/>
        </p:nvSpPr>
        <p:spPr>
          <a:xfrm>
            <a:off x="910630" y="3789040"/>
            <a:ext cx="404572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Take care of/Look after</a:t>
            </a:r>
            <a:endParaRPr lang="zh-CN" altLang="en-US" sz="3000"/>
          </a:p>
        </p:txBody>
      </p:sp>
      <p:sp>
        <p:nvSpPr>
          <p:cNvPr id="6" name="TextBox 5" title=""/>
          <p:cNvSpPr txBox="1"/>
          <p:nvPr/>
        </p:nvSpPr>
        <p:spPr>
          <a:xfrm>
            <a:off x="5231110" y="4518645"/>
            <a:ext cx="6543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err="1"/>
              <a:t>ast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内容占位符 1" title=""/>
          <p:cNvSpPr>
            <a:spLocks noGrp="1"/>
          </p:cNvSpPr>
          <p:nvPr>
            <p:ph idx="1"/>
          </p:nvPr>
        </p:nvSpPr>
        <p:spPr>
          <a:xfrm>
            <a:off x="93663" y="1412776"/>
            <a:ext cx="11969750" cy="4939814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请在教材中标出下面的句子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并用句中黑体词或短语仿写句子。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algn="ctr"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 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1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Because he is 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too</a:t>
            </a:r>
            <a:r>
              <a:rPr lang="en-US" altLang="zh-CN" b="1" kern="100">
                <a:cs typeface="Courier New" panose="02070309020205020404"/>
              </a:rPr>
              <a:t> tired 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to</a:t>
            </a:r>
            <a:r>
              <a:rPr lang="en-US" altLang="zh-CN" b="1" kern="100">
                <a:cs typeface="Courier New" panose="02070309020205020404"/>
              </a:rPr>
              <a:t> move.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2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I</a:t>
            </a:r>
            <a:r>
              <a:rPr lang="en-US" altLang="zh-CN" b="1" kern="100">
                <a:solidFill>
                  <a:srgbClr val="ED028C"/>
                </a:solidFill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m afraid</a:t>
            </a:r>
            <a:r>
              <a:rPr lang="en-US" altLang="zh-CN" b="1" kern="100">
                <a:cs typeface="Courier New" panose="02070309020205020404"/>
              </a:rPr>
              <a:t> you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cs typeface="Courier New" panose="02070309020205020404"/>
              </a:rPr>
              <a:t>re sitting in my seat.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3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Now, 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take off</a:t>
            </a:r>
            <a:r>
              <a:rPr lang="en-US" altLang="zh-CN" b="1" kern="100">
                <a:cs typeface="Courier New" panose="02070309020205020404"/>
              </a:rPr>
              <a:t> your jacket.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4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Please 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have</a:t>
            </a:r>
            <a:r>
              <a:rPr lang="en-US" altLang="zh-CN" b="1" kern="100">
                <a:cs typeface="Courier New" panose="02070309020205020404"/>
              </a:rPr>
              <a:t> your tickets 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ready</a:t>
            </a:r>
            <a:r>
              <a:rPr lang="en-US" altLang="zh-CN" b="1" kern="100">
                <a:cs typeface="Courier New" panose="02070309020205020404"/>
              </a:rPr>
              <a:t>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5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He </a:t>
            </a:r>
            <a:r>
              <a:rPr lang="en-US" altLang="zh-CN" b="1" kern="100">
                <a:solidFill>
                  <a:srgbClr val="ED028C"/>
                </a:solidFill>
                <a:cs typeface="Courier New" panose="02070309020205020404"/>
              </a:rPr>
              <a:t>is surprised to see</a:t>
            </a:r>
            <a:r>
              <a:rPr lang="en-US" altLang="zh-CN" b="1" kern="100">
                <a:cs typeface="Courier New" panose="02070309020205020404"/>
              </a:rPr>
              <a:t> Li Lin.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4098" name="图片 1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559"/>
          <a:stretch>
            <a:fillRect/>
          </a:stretch>
        </p:blipFill>
        <p:spPr bwMode="auto">
          <a:xfrm>
            <a:off x="145430" y="836712"/>
            <a:ext cx="2565400" cy="69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图片 1" title="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83435" y="2204864"/>
            <a:ext cx="2047875" cy="68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内容占位符 1" title=""/>
          <p:cNvSpPr>
            <a:spLocks noGrp="1"/>
          </p:cNvSpPr>
          <p:nvPr>
            <p:ph idx="1"/>
          </p:nvPr>
        </p:nvSpPr>
        <p:spPr>
          <a:xfrm>
            <a:off x="93663" y="1845979"/>
            <a:ext cx="11969750" cy="4247317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我妹妹太小了还不会说话。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____________________________________________________________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恐怕他今晚不能参加会议了。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____________________________________________________________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请你在进房间之前脱掉鞋子。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____________________________________________________________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5122" name="图片 1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9102" y="981883"/>
            <a:ext cx="2006600" cy="65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 title=""/>
          <p:cNvPicPr>
            <a:picLocks noChangeAspect="1" noChangeArrowheads="1"/>
          </p:cNvPicPr>
          <p:nvPr/>
        </p:nvPicPr>
        <p:blipFill>
          <a:blip r:embed="rId4" r:link="rId3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682" y="2060848"/>
            <a:ext cx="382587" cy="382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title=""/>
          <p:cNvPicPr>
            <a:picLocks noChangeAspect="1" noChangeArrowheads="1"/>
          </p:cNvPicPr>
          <p:nvPr/>
        </p:nvPicPr>
        <p:blipFill>
          <a:blip r:embed="rId4" r:link="rId3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682" y="3438525"/>
            <a:ext cx="382587" cy="382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 title=""/>
          <p:cNvPicPr>
            <a:picLocks noChangeAspect="1" noChangeArrowheads="1"/>
          </p:cNvPicPr>
          <p:nvPr/>
        </p:nvPicPr>
        <p:blipFill>
          <a:blip r:embed="rId4" r:link="rId3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682" y="4816202"/>
            <a:ext cx="382587" cy="382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 title=""/>
          <p:cNvSpPr txBox="1"/>
          <p:nvPr/>
        </p:nvSpPr>
        <p:spPr>
          <a:xfrm>
            <a:off x="190550" y="2596495"/>
            <a:ext cx="531696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My sister is too young to speak.</a:t>
            </a:r>
            <a:endParaRPr lang="zh-CN" altLang="en-US" sz="3000"/>
          </a:p>
        </p:txBody>
      </p:sp>
      <p:sp>
        <p:nvSpPr>
          <p:cNvPr id="3" name="TextBox 2" title=""/>
          <p:cNvSpPr txBox="1"/>
          <p:nvPr/>
        </p:nvSpPr>
        <p:spPr>
          <a:xfrm>
            <a:off x="262558" y="3995539"/>
            <a:ext cx="794640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I</a:t>
            </a:r>
            <a:r>
              <a:rPr lang="en-US" altLang="zh-CN">
                <a:latin typeface="+mn-ea"/>
                <a:ea typeface="+mn-ea"/>
              </a:rPr>
              <a:t>'</a:t>
            </a:r>
            <a:r>
              <a:rPr lang="en-US" altLang="zh-CN"/>
              <a:t>m afraid he can</a:t>
            </a:r>
            <a:r>
              <a:rPr lang="en-US" altLang="zh-CN">
                <a:latin typeface="+mn-ea"/>
                <a:ea typeface="+mn-ea"/>
              </a:rPr>
              <a:t>'</a:t>
            </a:r>
            <a:r>
              <a:rPr lang="en-US" altLang="zh-CN"/>
              <a:t>t attend the meeting tonight.</a:t>
            </a:r>
            <a:endParaRPr lang="zh-CN" altLang="en-US" sz="3000"/>
          </a:p>
        </p:txBody>
      </p:sp>
      <p:sp>
        <p:nvSpPr>
          <p:cNvPr id="4" name="TextBox 3" title=""/>
          <p:cNvSpPr txBox="1"/>
          <p:nvPr/>
        </p:nvSpPr>
        <p:spPr>
          <a:xfrm>
            <a:off x="190550" y="5363691"/>
            <a:ext cx="892911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Please take off your shoes before going into the room.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内容占位符 1" title=""/>
          <p:cNvSpPr>
            <a:spLocks noGrp="1"/>
          </p:cNvSpPr>
          <p:nvPr>
            <p:ph idx="1"/>
          </p:nvPr>
        </p:nvSpPr>
        <p:spPr>
          <a:xfrm>
            <a:off x="93663" y="1556792"/>
            <a:ext cx="11969750" cy="2862322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你能帮我把聚会上的东西都准备好吗？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____________________________________________________________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他昨晚在音乐会上看到我很吃惊。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____________________________________________________________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3" title=""/>
          <p:cNvPicPr>
            <a:picLocks noChangeAspect="1" noChangeArrowheads="1"/>
          </p:cNvPicPr>
          <p:nvPr/>
        </p:nvPicPr>
        <p:blipFill>
          <a:blip r:embed="rId3" r:link="rId2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682" y="1738908"/>
            <a:ext cx="382587" cy="382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 title=""/>
          <p:cNvPicPr>
            <a:picLocks noChangeAspect="1" noChangeArrowheads="1"/>
          </p:cNvPicPr>
          <p:nvPr/>
        </p:nvPicPr>
        <p:blipFill>
          <a:blip r:embed="rId3" r:link="rId2">
            <a:clrChange>
              <a:clrFrom>
                <a:srgbClr val="FFFFFE"/>
              </a:clrFrom>
              <a:clrTo>
                <a:srgbClr val="FFFF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682" y="3116585"/>
            <a:ext cx="382587" cy="382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 title=""/>
          <p:cNvSpPr txBox="1"/>
          <p:nvPr/>
        </p:nvSpPr>
        <p:spPr>
          <a:xfrm>
            <a:off x="262558" y="2317988"/>
            <a:ext cx="907389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Can you help me have everything ready for the party?</a:t>
            </a:r>
            <a:endParaRPr lang="zh-CN" altLang="en-US" sz="3000"/>
          </a:p>
        </p:txBody>
      </p:sp>
      <p:sp>
        <p:nvSpPr>
          <p:cNvPr id="5" name="TextBox 4" title=""/>
          <p:cNvSpPr txBox="1"/>
          <p:nvPr/>
        </p:nvSpPr>
        <p:spPr>
          <a:xfrm>
            <a:off x="262558" y="3673599"/>
            <a:ext cx="868218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He was surprised to see me at the concert last night.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内容占位符 1" title=""/>
          <p:cNvSpPr>
            <a:spLocks noGrp="1"/>
          </p:cNvSpPr>
          <p:nvPr>
            <p:ph idx="1"/>
          </p:nvPr>
        </p:nvSpPr>
        <p:spPr>
          <a:xfrm>
            <a:off x="93663" y="2204864"/>
            <a:ext cx="11969750" cy="2862322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</a:t>
            </a:r>
            <a:r>
              <a:rPr lang="zh-CN" altLang="zh-CN" b="1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b="1" kern="100">
                <a:solidFill>
                  <a:srgbClr val="ED028C"/>
                </a:solidFill>
                <a:ea typeface="黑体" panose="02010609060101010101" charset="-122"/>
                <a:cs typeface="Times New Roman" panose="02020603050405020304"/>
              </a:rPr>
              <a:t>略读</a:t>
            </a:r>
            <a:r>
              <a:rPr lang="zh-CN" altLang="zh-CN" b="1" kern="100">
                <a:cs typeface="Times New Roman" panose="02020603050405020304"/>
              </a:rPr>
              <a:t>　快速阅读对话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并回答下面的问题。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Q: What is the play mainly about?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A: __________________________________________________________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_____________________________________________________________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6146" name="图片 1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333"/>
          <a:stretch>
            <a:fillRect/>
          </a:stretch>
        </p:blipFill>
        <p:spPr bwMode="auto">
          <a:xfrm>
            <a:off x="118542" y="1450231"/>
            <a:ext cx="2565400" cy="68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 title=""/>
          <p:cNvPicPr>
            <a:picLocks noChangeAspect="1" noChangeArrowheads="1"/>
          </p:cNvPicPr>
          <p:nvPr/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3033" y="2399928"/>
            <a:ext cx="4095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 title=""/>
          <p:cNvSpPr txBox="1"/>
          <p:nvPr/>
        </p:nvSpPr>
        <p:spPr>
          <a:xfrm>
            <a:off x="662608" y="3642707"/>
            <a:ext cx="1117966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The play mainly tells that a boy exchanges his seat with an old man</a:t>
            </a:r>
            <a:endParaRPr lang="zh-CN" altLang="en-US" sz="3000"/>
          </a:p>
        </p:txBody>
      </p:sp>
      <p:sp>
        <p:nvSpPr>
          <p:cNvPr id="3" name="TextBox 2" title=""/>
          <p:cNvSpPr txBox="1"/>
          <p:nvPr/>
        </p:nvSpPr>
        <p:spPr>
          <a:xfrm>
            <a:off x="190550" y="4393679"/>
            <a:ext cx="188384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on a train.</a:t>
            </a:r>
            <a:endParaRPr lang="zh-CN" altLang="en-US" sz="3000"/>
          </a:p>
        </p:txBody>
      </p:sp>
      <p:sp>
        <p:nvSpPr>
          <p:cNvPr id="4" name="文本框 3" title=""/>
          <p:cNvSpPr txBox="1"/>
          <p:nvPr>
            <p:custDataLst>
              <p:tags r:id="rId5"/>
            </p:custDataLst>
          </p:nvPr>
        </p:nvSpPr>
        <p:spPr>
          <a:xfrm>
            <a:off x="4726940" y="260350"/>
            <a:ext cx="231394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3600" kern="0" noProof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/>
                <a:uLnTx/>
                <a:uFillTx/>
                <a:sym typeface="+mn-ea"/>
              </a:rPr>
              <a:t>课堂导学</a:t>
            </a:r>
            <a:endParaRPr lang="zh-CN" altLang="en-US" sz="3600" kern="0" noProof="0">
              <a:ln>
                <a:noFill/>
              </a:ln>
              <a:solidFill>
                <a:schemeClr val="accent6">
                  <a:lumMod val="50000"/>
                </a:schemeClr>
              </a:solidFill>
              <a:effectLst/>
              <a:uLnTx/>
              <a:uFillTx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937458"/>
            <a:ext cx="11969750" cy="4939814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</a:t>
            </a:r>
            <a:r>
              <a:rPr lang="zh-CN" altLang="zh-CN" b="1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b="1" kern="100">
                <a:solidFill>
                  <a:srgbClr val="ED028C"/>
                </a:solidFill>
                <a:ea typeface="黑体" panose="02010609060101010101" charset="-122"/>
                <a:cs typeface="Times New Roman" panose="02020603050405020304"/>
              </a:rPr>
              <a:t>详读</a:t>
            </a:r>
            <a:r>
              <a:rPr lang="zh-CN" altLang="zh-CN" b="1" kern="100">
                <a:cs typeface="Times New Roman" panose="02020603050405020304"/>
              </a:rPr>
              <a:t>　通读全文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用完整句子回答下列问题。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1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When will Li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cs typeface="Courier New" panose="02070309020205020404"/>
              </a:rPr>
              <a:t>s family meet?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____________________________________________________________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2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What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cs typeface="Courier New" panose="02070309020205020404"/>
              </a:rPr>
              <a:t>s Li Lin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cs typeface="Courier New" panose="02070309020205020404"/>
              </a:rPr>
              <a:t>s ticket number?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____________________________________________________________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3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Why is the elderly man sitting in Li Lin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cs typeface="Courier New" panose="02070309020205020404"/>
              </a:rPr>
              <a:t>s seat?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____________________________________________________________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7170" name="Picture 2" title=""/>
          <p:cNvPicPr>
            <a:picLocks noChangeAspect="1" noChangeArrowheads="1"/>
          </p:cNvPicPr>
          <p:nvPr/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5031" y="1132820"/>
            <a:ext cx="4095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 title=""/>
          <p:cNvSpPr txBox="1"/>
          <p:nvPr/>
        </p:nvSpPr>
        <p:spPr>
          <a:xfrm>
            <a:off x="285031" y="2392313"/>
            <a:ext cx="631134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They will meet at the Spring Festival.</a:t>
            </a:r>
            <a:endParaRPr lang="zh-CN" altLang="en-US" sz="3000"/>
          </a:p>
        </p:txBody>
      </p:sp>
      <p:sp>
        <p:nvSpPr>
          <p:cNvPr id="3" name="TextBox 2" title=""/>
          <p:cNvSpPr txBox="1"/>
          <p:nvPr/>
        </p:nvSpPr>
        <p:spPr>
          <a:xfrm>
            <a:off x="262558" y="3769990"/>
            <a:ext cx="627344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His ticket number is Car 8, Seat 12A.</a:t>
            </a:r>
            <a:endParaRPr lang="zh-CN" altLang="en-US" sz="3000"/>
          </a:p>
        </p:txBody>
      </p:sp>
      <p:sp>
        <p:nvSpPr>
          <p:cNvPr id="4" name="TextBox 3" title=""/>
          <p:cNvSpPr txBox="1"/>
          <p:nvPr/>
        </p:nvSpPr>
        <p:spPr>
          <a:xfrm>
            <a:off x="262558" y="5138142"/>
            <a:ext cx="737734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Because the elderly man thinks it is his seat.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196752"/>
            <a:ext cx="11969750" cy="355481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4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What does the elderly man want to do when he realises he takes a wrong seat?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____________________________________________________________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5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What does the elderly man think of himself?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____________________________________________________________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262558" y="2646437"/>
            <a:ext cx="51983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He wants to go and find Car 9.</a:t>
            </a:r>
            <a:endParaRPr lang="zh-CN" altLang="en-US" sz="3000"/>
          </a:p>
        </p:txBody>
      </p:sp>
      <p:sp>
        <p:nvSpPr>
          <p:cNvPr id="3" name="TextBox 2" title=""/>
          <p:cNvSpPr txBox="1"/>
          <p:nvPr/>
        </p:nvSpPr>
        <p:spPr>
          <a:xfrm>
            <a:off x="252293" y="4017605"/>
            <a:ext cx="382668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He thinks he is stupid.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865450"/>
            <a:ext cx="11969750" cy="4939814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</a:t>
            </a:r>
            <a:r>
              <a:rPr lang="zh-CN" altLang="zh-CN" b="1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b="1" kern="100">
                <a:solidFill>
                  <a:srgbClr val="ED028C"/>
                </a:solidFill>
                <a:ea typeface="黑体" panose="02010609060101010101" charset="-122"/>
                <a:cs typeface="Times New Roman" panose="02020603050405020304"/>
              </a:rPr>
              <a:t>深读</a:t>
            </a:r>
            <a:r>
              <a:rPr lang="zh-CN" altLang="zh-CN" b="1" kern="100">
                <a:cs typeface="Times New Roman" panose="02020603050405020304"/>
              </a:rPr>
              <a:t>　请全面理解课文内容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并完成下列各小题。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A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选择填空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</a:t>
            </a:r>
            <a:r>
              <a:rPr lang="zh-CN" altLang="zh-CN" b="1" kern="100">
                <a:cs typeface="Times New Roman" panose="02020603050405020304"/>
              </a:rPr>
              <a:t>　　</a:t>
            </a:r>
            <a:r>
              <a:rPr lang="en-US" altLang="zh-CN" b="1" kern="100">
                <a:cs typeface="Courier New" panose="02070309020205020404"/>
              </a:rPr>
              <a:t>)1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Who finds that the elderly man goes to the wrong car?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A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The elderly man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	</a:t>
            </a:r>
            <a:endParaRPr lang="en-US" altLang="zh-CN" b="1" kern="100"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B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Li Lin.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C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Wen Peng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	</a:t>
            </a:r>
            <a:endParaRPr lang="en-US" altLang="zh-CN" b="1" kern="100"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D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The ticket officer.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8194" name="Picture 2" title=""/>
          <p:cNvPicPr>
            <a:picLocks noChangeAspect="1" noChangeArrowheads="1"/>
          </p:cNvPicPr>
          <p:nvPr/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3023" y="1060812"/>
            <a:ext cx="4095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 title=""/>
          <p:cNvSpPr txBox="1"/>
          <p:nvPr/>
        </p:nvSpPr>
        <p:spPr>
          <a:xfrm>
            <a:off x="448644" y="2399521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D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268760"/>
            <a:ext cx="11969750" cy="355481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(</a:t>
            </a:r>
            <a:r>
              <a:rPr lang="zh-CN" altLang="zh-CN" b="1" kern="100">
                <a:cs typeface="Times New Roman" panose="02020603050405020304"/>
              </a:rPr>
              <a:t>　　</a:t>
            </a:r>
            <a:r>
              <a:rPr lang="en-US" altLang="zh-CN" b="1" kern="100">
                <a:cs typeface="Courier New" panose="02070309020205020404"/>
              </a:rPr>
              <a:t>)2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How does Wen Peng feel when he sees Li Lin on the train?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A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He feels surprised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	</a:t>
            </a:r>
            <a:endParaRPr lang="en-US" altLang="zh-CN" b="1" kern="100"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B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He feels interested.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C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He feels unhappy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	</a:t>
            </a:r>
            <a:endParaRPr lang="en-US" altLang="zh-CN" b="1" kern="100"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D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He feels stupid.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448644" y="1441351"/>
            <a:ext cx="46198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A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053891"/>
            <a:ext cx="11969750" cy="4247317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B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分享观点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读完对话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请围绕以下问题用两三句话分享你的看法。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Q: If you were Li Lin, what would you do?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_______________________________________________________________________________________________________________________________________________________________________________________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718806"/>
            <a:ext cx="11969750" cy="2862322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</a:t>
            </a:r>
            <a:r>
              <a:rPr lang="zh-CN" altLang="zh-CN" b="1" kern="100">
                <a:latin typeface="宋体" panose="02010600030101010101" pitchFamily="2" charset="-122"/>
                <a:ea typeface="Times New Roman" panose="02020603050405020304"/>
                <a:cs typeface="Courier New" panose="02070309020205020404"/>
              </a:rPr>
              <a:t> </a:t>
            </a:r>
            <a:r>
              <a:rPr lang="zh-CN" altLang="zh-CN" b="1" kern="100">
                <a:solidFill>
                  <a:srgbClr val="ED028C"/>
                </a:solidFill>
                <a:ea typeface="黑体" panose="02010609060101010101" charset="-122"/>
                <a:cs typeface="Times New Roman" panose="02020603050405020304"/>
              </a:rPr>
              <a:t>读后回顾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ea typeface="黑体" panose="02010609060101010101" charset="-122"/>
                <a:cs typeface="Courier New" panose="02070309020205020404"/>
              </a:rPr>
              <a:t>A</a:t>
            </a: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．短文填空</a:t>
            </a:r>
            <a:r>
              <a:rPr lang="zh-CN" altLang="zh-CN" b="1" kern="100">
                <a:cs typeface="Times New Roman" panose="02020603050405020304"/>
              </a:rPr>
              <a:t>：请根据课本内容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完成短文填空。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 indent="765175">
              <a:spcAft>
                <a:spcPct val="0"/>
              </a:spcAf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Li Lin is going on a trip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After saying goodbye to Li Wei, his sister</a:t>
            </a:r>
            <a:r>
              <a:rPr lang="zh-CN" altLang="zh-CN" b="1" kern="100">
                <a:latin typeface="宋体" panose="02010600030101010101" pitchFamily="2" charset="-122"/>
                <a:cs typeface="MingLiU_HKSCS" panose="02020500000000000000" charset="-120"/>
              </a:rPr>
              <a:t>，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he gets on the train to 1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________ for his seat.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9218" name="Picture 2" title=""/>
          <p:cNvPicPr>
            <a:picLocks noChangeAspect="1" noChangeArrowheads="1"/>
          </p:cNvPicPr>
          <p:nvPr/>
        </p:nvPicPr>
        <p:blipFill>
          <a:blip r:embed="rId3" r:link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3050" y="1908066"/>
            <a:ext cx="4095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 title=""/>
          <p:cNvSpPr txBox="1"/>
          <p:nvPr/>
        </p:nvSpPr>
        <p:spPr>
          <a:xfrm>
            <a:off x="5853291" y="3911689"/>
            <a:ext cx="88998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look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937458"/>
            <a:ext cx="11969750" cy="4939814"/>
          </a:xfrm>
        </p:spPr>
        <p:txBody>
          <a:bodyPr/>
          <a:lstStyle/>
          <a:p>
            <a:pPr indent="765175">
              <a:spcAft>
                <a:spcPct val="0"/>
              </a:spcAf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But he finds 2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________ old man sitting in his seat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Li Lin tells the old man that he has 3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________ the wrong seat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The old man looks for 4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________ ticket and finally finds the ticket in the wallet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His ticket shows Car 9, Seat 12A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5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________ now he is in Car 8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The ticket officer comes and explains to him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When the old man gets up and starts to collect his bags, Li Lin offers to 6.________ his seat with the old man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The old man thanks him a lot.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4" name="TextBox 3" title=""/>
          <p:cNvSpPr txBox="1"/>
          <p:nvPr/>
        </p:nvSpPr>
        <p:spPr>
          <a:xfrm>
            <a:off x="4035549" y="1073353"/>
            <a:ext cx="59022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an</a:t>
            </a:r>
            <a:endParaRPr lang="zh-CN" altLang="en-US" sz="3000"/>
          </a:p>
        </p:txBody>
      </p:sp>
      <p:sp>
        <p:nvSpPr>
          <p:cNvPr id="5" name="TextBox 4" title=""/>
          <p:cNvSpPr txBox="1"/>
          <p:nvPr/>
        </p:nvSpPr>
        <p:spPr>
          <a:xfrm>
            <a:off x="5352059" y="1761842"/>
            <a:ext cx="110318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taken</a:t>
            </a:r>
            <a:endParaRPr lang="zh-CN" altLang="en-US" sz="3000"/>
          </a:p>
        </p:txBody>
      </p:sp>
      <p:sp>
        <p:nvSpPr>
          <p:cNvPr id="6" name="TextBox 5" title=""/>
          <p:cNvSpPr txBox="1"/>
          <p:nvPr/>
        </p:nvSpPr>
        <p:spPr>
          <a:xfrm>
            <a:off x="3064596" y="2451030"/>
            <a:ext cx="65434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his</a:t>
            </a:r>
            <a:endParaRPr lang="zh-CN" altLang="en-US" sz="3000"/>
          </a:p>
        </p:txBody>
      </p:sp>
      <p:sp>
        <p:nvSpPr>
          <p:cNvPr id="7" name="TextBox 6" title=""/>
          <p:cNvSpPr txBox="1"/>
          <p:nvPr/>
        </p:nvSpPr>
        <p:spPr>
          <a:xfrm>
            <a:off x="8480971" y="3139519"/>
            <a:ext cx="78258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But</a:t>
            </a:r>
            <a:endParaRPr lang="zh-CN" altLang="en-US" sz="3000"/>
          </a:p>
        </p:txBody>
      </p:sp>
      <p:sp>
        <p:nvSpPr>
          <p:cNvPr id="8" name="TextBox 7" title=""/>
          <p:cNvSpPr txBox="1"/>
          <p:nvPr/>
        </p:nvSpPr>
        <p:spPr>
          <a:xfrm>
            <a:off x="9820572" y="4450521"/>
            <a:ext cx="170271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exchange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628800"/>
            <a:ext cx="11969750" cy="2169825"/>
          </a:xfrm>
        </p:spPr>
        <p:txBody>
          <a:bodyPr/>
          <a:lstStyle/>
          <a:p>
            <a:pPr indent="765175">
              <a:spcAft>
                <a:spcPct val="0"/>
              </a:spcAft>
            </a:pP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When Li Lin finds Car 9, Seat 12A, his friend Wen Peng, sitting in Seat 12B, is 7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__________ to see him</a:t>
            </a:r>
            <a:r>
              <a:rPr lang="zh-CN" altLang="zh-CN" b="1" kern="100">
                <a:ea typeface="楷体" panose="02010609060101010101" charset="-122"/>
                <a:cs typeface="Times New Roman" panose="02020603050405020304"/>
              </a:rPr>
              <a:t>．</a:t>
            </a:r>
            <a:r>
              <a:rPr lang="en-US" altLang="zh-CN" b="1" kern="100">
                <a:ea typeface="楷体" panose="02010609060101010101" charset="-122"/>
                <a:cs typeface="Courier New" panose="02070309020205020404"/>
              </a:rPr>
              <a:t>They can talk to each other 8.________ the long journey.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2982666" y="2389996"/>
            <a:ext cx="174438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surprised</a:t>
            </a:r>
            <a:endParaRPr lang="zh-CN" altLang="en-US" sz="3000"/>
          </a:p>
        </p:txBody>
      </p:sp>
      <p:sp>
        <p:nvSpPr>
          <p:cNvPr id="3" name="TextBox 2" title=""/>
          <p:cNvSpPr txBox="1"/>
          <p:nvPr/>
        </p:nvSpPr>
        <p:spPr>
          <a:xfrm>
            <a:off x="824460" y="3163034"/>
            <a:ext cx="59022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on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124433" y="1196752"/>
            <a:ext cx="12019445" cy="733873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en-US" altLang="zh-CN" b="1" kern="100">
                <a:ea typeface="黑体" panose="02010609060101010101" charset="-122"/>
                <a:cs typeface="Courier New" panose="02070309020205020404"/>
              </a:rPr>
              <a:t>B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复述课文</a:t>
            </a:r>
            <a:r>
              <a:rPr lang="zh-CN" altLang="zh-CN" b="1" kern="100">
                <a:cs typeface="Times New Roman" panose="02020603050405020304"/>
              </a:rPr>
              <a:t>：根据下面的线索复述文章大意。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10242" name="图片 1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46978" y="2276872"/>
            <a:ext cx="11949093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 title=""/>
          <p:cNvSpPr txBox="1"/>
          <p:nvPr/>
        </p:nvSpPr>
        <p:spPr>
          <a:xfrm>
            <a:off x="8056032" y="2204864"/>
            <a:ext cx="228764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2600"/>
              <a:t>say goodbye to</a:t>
            </a:r>
            <a:endParaRPr lang="zh-CN" altLang="en-US" sz="2600"/>
          </a:p>
        </p:txBody>
      </p:sp>
      <p:sp>
        <p:nvSpPr>
          <p:cNvPr id="3" name="TextBox 2" title=""/>
          <p:cNvSpPr txBox="1"/>
          <p:nvPr/>
        </p:nvSpPr>
        <p:spPr>
          <a:xfrm>
            <a:off x="9169256" y="3482889"/>
            <a:ext cx="74237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2600"/>
              <a:t>seat</a:t>
            </a:r>
            <a:endParaRPr lang="zh-CN" altLang="en-US" sz="2600"/>
          </a:p>
        </p:txBody>
      </p:sp>
      <p:sp>
        <p:nvSpPr>
          <p:cNvPr id="4" name="TextBox 3" title=""/>
          <p:cNvSpPr txBox="1"/>
          <p:nvPr/>
        </p:nvSpPr>
        <p:spPr>
          <a:xfrm>
            <a:off x="5807174" y="4016677"/>
            <a:ext cx="163573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2600"/>
              <a:t>exchanges</a:t>
            </a:r>
            <a:endParaRPr lang="zh-CN" altLang="en-US" sz="2600"/>
          </a:p>
        </p:txBody>
      </p:sp>
      <p:sp>
        <p:nvSpPr>
          <p:cNvPr id="5" name="TextBox 4" title=""/>
          <p:cNvSpPr txBox="1"/>
          <p:nvPr/>
        </p:nvSpPr>
        <p:spPr>
          <a:xfrm>
            <a:off x="6265586" y="4520733"/>
            <a:ext cx="19898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2600"/>
              <a:t>surprised to </a:t>
            </a:r>
            <a:endParaRPr lang="zh-CN" altLang="en-US" sz="26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2438886"/>
            <a:ext cx="11969750" cy="2862322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【自主探究】</a:t>
            </a:r>
            <a:r>
              <a:rPr lang="zh-CN" altLang="zh-CN" b="1" kern="100">
                <a:cs typeface="Times New Roman" panose="02020603050405020304"/>
              </a:rPr>
              <a:t>　</a:t>
            </a:r>
            <a:r>
              <a:rPr lang="en-US" altLang="zh-CN" b="1" kern="100">
                <a:cs typeface="Courier New" panose="02070309020205020404"/>
              </a:rPr>
              <a:t>I</a:t>
            </a:r>
            <a:r>
              <a:rPr lang="en-US" altLang="zh-CN" kern="100">
                <a:latin typeface="+mn-ea"/>
              </a:rPr>
              <a:t>'</a:t>
            </a:r>
            <a:r>
              <a:rPr lang="en-US" altLang="zh-CN" b="1" kern="100">
                <a:cs typeface="Courier New" panose="02070309020205020404"/>
              </a:rPr>
              <a:t>m afraid (that) </a:t>
            </a:r>
            <a:r>
              <a:rPr lang="en-US" altLang="zh-CN" b="1" kern="100">
                <a:cs typeface="Times New Roman" panose="02020603050405020304"/>
              </a:rPr>
              <a:t>.</a:t>
            </a:r>
            <a:r>
              <a:rPr lang="en-US" altLang="zh-CN" b="1" kern="100">
                <a:cs typeface="Courier New" panose="02070309020205020404"/>
              </a:rPr>
              <a:t>..</a:t>
            </a:r>
            <a:r>
              <a:rPr lang="zh-CN" altLang="zh-CN" b="1" kern="100">
                <a:cs typeface="Times New Roman" panose="02020603050405020304"/>
              </a:rPr>
              <a:t>意为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kern="100">
                <a:cs typeface="Times New Roman" panose="02020603050405020304"/>
              </a:rPr>
              <a:t>恐怕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……”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b="1" kern="100">
                <a:cs typeface="Courier New" panose="02070309020205020404"/>
              </a:rPr>
              <a:t>afraid</a:t>
            </a:r>
            <a:r>
              <a:rPr lang="zh-CN" altLang="zh-CN" b="1" kern="100">
                <a:cs typeface="Times New Roman" panose="02020603050405020304"/>
              </a:rPr>
              <a:t>后接</a:t>
            </a:r>
            <a:r>
              <a:rPr lang="en-US" altLang="zh-CN" b="1" kern="100">
                <a:cs typeface="Courier New" panose="02070309020205020404"/>
              </a:rPr>
              <a:t>that</a:t>
            </a:r>
            <a:r>
              <a:rPr lang="zh-CN" altLang="zh-CN" b="1" kern="100">
                <a:cs typeface="Times New Roman" panose="02020603050405020304"/>
              </a:rPr>
              <a:t>从句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b="1" kern="100">
                <a:cs typeface="Courier New" panose="02070309020205020404"/>
              </a:rPr>
              <a:t>that</a:t>
            </a:r>
            <a:r>
              <a:rPr lang="zh-CN" altLang="zh-CN" b="1" kern="100">
                <a:cs typeface="Times New Roman" panose="02020603050405020304"/>
              </a:rPr>
              <a:t>可以省略。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　　</a:t>
            </a:r>
            <a:r>
              <a:rPr lang="en-US" altLang="zh-CN" b="1" kern="100">
                <a:cs typeface="Courier New" panose="02070309020205020404"/>
              </a:rPr>
              <a:t>be afraid of (doing) sth</a:t>
            </a:r>
            <a:r>
              <a:rPr lang="zh-CN" altLang="zh-CN" b="1" kern="100">
                <a:cs typeface="Times New Roman" panose="02020603050405020304"/>
              </a:rPr>
              <a:t>．害怕</a:t>
            </a:r>
            <a:r>
              <a:rPr lang="en-US" altLang="zh-CN" b="1" kern="100">
                <a:cs typeface="Courier New" panose="02070309020205020404"/>
              </a:rPr>
              <a:t>(</a:t>
            </a:r>
            <a:r>
              <a:rPr lang="zh-CN" altLang="zh-CN" b="1" kern="100">
                <a:cs typeface="Times New Roman" panose="02020603050405020304"/>
              </a:rPr>
              <a:t>做</a:t>
            </a:r>
            <a:r>
              <a:rPr lang="en-US" altLang="zh-CN" b="1" kern="100">
                <a:cs typeface="Courier New" panose="02070309020205020404"/>
              </a:rPr>
              <a:t>)</a:t>
            </a:r>
            <a:r>
              <a:rPr lang="zh-CN" altLang="zh-CN" b="1" kern="100">
                <a:cs typeface="Times New Roman" panose="02020603050405020304"/>
              </a:rPr>
              <a:t>某事；</a:t>
            </a:r>
            <a:r>
              <a:rPr lang="en-US" altLang="zh-CN" b="1" kern="100">
                <a:cs typeface="Courier New" panose="02070309020205020404"/>
              </a:rPr>
              <a:t>be afraid to do sth</a:t>
            </a:r>
            <a:r>
              <a:rPr lang="zh-CN" altLang="zh-CN" b="1" kern="100">
                <a:cs typeface="Times New Roman" panose="02020603050405020304"/>
              </a:rPr>
              <a:t>．害怕做某事。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6146" name="图片 1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542" y="1062871"/>
            <a:ext cx="2600325" cy="68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50" y="1751846"/>
            <a:ext cx="1777414" cy="580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 title=""/>
          <p:cNvSpPr txBox="1"/>
          <p:nvPr/>
        </p:nvSpPr>
        <p:spPr>
          <a:xfrm>
            <a:off x="1577752" y="1759709"/>
            <a:ext cx="42140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3000">
                <a:solidFill>
                  <a:schemeClr val="tx1"/>
                </a:solidFill>
              </a:rPr>
              <a:t>1</a:t>
            </a:r>
            <a:endParaRPr lang="zh-CN" altLang="en-US" sz="3000">
              <a:solidFill>
                <a:schemeClr val="tx1"/>
              </a:solidFill>
            </a:endParaRPr>
          </a:p>
        </p:txBody>
      </p:sp>
      <p:sp>
        <p:nvSpPr>
          <p:cNvPr id="3" name="TextBox 2" title=""/>
          <p:cNvSpPr txBox="1"/>
          <p:nvPr/>
        </p:nvSpPr>
        <p:spPr>
          <a:xfrm>
            <a:off x="1957983" y="1769234"/>
            <a:ext cx="100811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kern="100">
                <a:solidFill>
                  <a:srgbClr val="ED028C"/>
                </a:solidFill>
                <a:latin typeface="Times New Roman"/>
                <a:ea typeface="宋体" panose="02010600030101010101" pitchFamily="2" charset="-122"/>
              </a:rPr>
              <a:t>I</a:t>
            </a:r>
            <a:r>
              <a:rPr lang="en-US" altLang="zh-CN" kern="100">
                <a:solidFill>
                  <a:srgbClr val="ED028C"/>
                </a:solidFill>
                <a:latin typeface="+mn-ea"/>
                <a:ea typeface="+mn-ea"/>
              </a:rPr>
              <a:t>'</a:t>
            </a:r>
            <a:r>
              <a:rPr lang="en-US" altLang="zh-CN" kern="100">
                <a:solidFill>
                  <a:srgbClr val="ED028C"/>
                </a:solidFill>
                <a:latin typeface="Times New Roman"/>
                <a:ea typeface="宋体" panose="02010600030101010101" pitchFamily="2" charset="-122"/>
              </a:rPr>
              <a:t>m afraid</a:t>
            </a:r>
            <a:r>
              <a:rPr lang="en-US" altLang="zh-CN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 you</a:t>
            </a:r>
            <a:r>
              <a:rPr lang="en-US" altLang="zh-CN" kern="100">
                <a:solidFill>
                  <a:schemeClr val="tx1"/>
                </a:solidFill>
                <a:latin typeface="+mn-ea"/>
                <a:ea typeface="+mn-ea"/>
              </a:rPr>
              <a:t>'</a:t>
            </a:r>
            <a:r>
              <a:rPr lang="en-US" altLang="zh-CN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re sitting in my seat.</a:t>
            </a:r>
            <a:endParaRPr lang="zh-CN" altLang="en-US" sz="3000">
              <a:solidFill>
                <a:schemeClr val="tx1"/>
              </a:solidFill>
            </a:endParaRPr>
          </a:p>
        </p:txBody>
      </p:sp>
      <p:pic>
        <p:nvPicPr>
          <p:cNvPr id="11266" name="Picture 2" title=""/>
          <p:cNvPicPr>
            <a:picLocks noChangeAspect="1" noChangeArrowheads="1"/>
          </p:cNvPicPr>
          <p:nvPr/>
        </p:nvPicPr>
        <p:blipFill>
          <a:blip r:embed="rId5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50" y="3996397"/>
            <a:ext cx="1050925" cy="45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196752"/>
            <a:ext cx="11969750" cy="355481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【习题演练】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1</a:t>
            </a:r>
            <a:r>
              <a:rPr lang="zh-CN" altLang="zh-CN" b="1" kern="100">
                <a:cs typeface="Times New Roman" panose="02020603050405020304"/>
              </a:rPr>
              <a:t>．恐怕没人再相信你了。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  nobody will believe you.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2</a:t>
            </a:r>
            <a:r>
              <a:rPr lang="zh-CN" altLang="zh-CN" b="1" kern="100">
                <a:cs typeface="Times New Roman" panose="02020603050405020304"/>
              </a:rPr>
              <a:t>．我很害怕晚上外出。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I am afraid ___________________ at night.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363077" y="2711936"/>
            <a:ext cx="270779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I</a:t>
            </a:r>
            <a:r>
              <a:rPr lang="en-US" altLang="zh-CN">
                <a:latin typeface="+mn-ea"/>
                <a:ea typeface="+mn-ea"/>
              </a:rPr>
              <a:t>'</a:t>
            </a:r>
            <a:r>
              <a:rPr lang="en-US" altLang="zh-CN"/>
              <a:t>m afraid that</a:t>
            </a:r>
            <a:endParaRPr lang="zh-CN" altLang="en-US" sz="3000"/>
          </a:p>
        </p:txBody>
      </p:sp>
      <p:sp>
        <p:nvSpPr>
          <p:cNvPr id="3" name="TextBox 2" title=""/>
          <p:cNvSpPr txBox="1"/>
          <p:nvPr/>
        </p:nvSpPr>
        <p:spPr>
          <a:xfrm>
            <a:off x="2134766" y="4008080"/>
            <a:ext cx="367921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to go/of going outside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916832"/>
            <a:ext cx="11969750" cy="69717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【自主探究】　</a:t>
            </a:r>
            <a:r>
              <a:rPr lang="en-US" altLang="zh-CN" b="1" kern="100">
                <a:ea typeface="黑体" panose="02010609060101010101" charset="-122"/>
                <a:cs typeface="Courier New" panose="02070309020205020404"/>
              </a:rPr>
              <a:t>hear</a:t>
            </a: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的常见用法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5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50" y="1268760"/>
            <a:ext cx="1777414" cy="580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 title=""/>
          <p:cNvSpPr txBox="1"/>
          <p:nvPr/>
        </p:nvSpPr>
        <p:spPr>
          <a:xfrm>
            <a:off x="1577752" y="1276623"/>
            <a:ext cx="42140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>
                <a:solidFill>
                  <a:schemeClr val="tx1"/>
                </a:solidFill>
              </a:rPr>
              <a:t>2</a:t>
            </a:r>
            <a:endParaRPr lang="zh-CN" altLang="en-US" sz="3000">
              <a:solidFill>
                <a:schemeClr val="tx1"/>
              </a:solidFill>
            </a:endParaRPr>
          </a:p>
        </p:txBody>
      </p:sp>
      <p:sp>
        <p:nvSpPr>
          <p:cNvPr id="5" name="TextBox 4" title=""/>
          <p:cNvSpPr txBox="1"/>
          <p:nvPr/>
        </p:nvSpPr>
        <p:spPr>
          <a:xfrm>
            <a:off x="1957983" y="1286148"/>
            <a:ext cx="100811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I can</a:t>
            </a:r>
            <a:r>
              <a:rPr lang="en-US" altLang="zh-CN" kern="100">
                <a:solidFill>
                  <a:schemeClr val="tx1"/>
                </a:solidFill>
                <a:latin typeface="+mn-ea"/>
                <a:ea typeface="+mn-ea"/>
              </a:rPr>
              <a:t>'</a:t>
            </a:r>
            <a:r>
              <a:rPr lang="en-US" altLang="zh-CN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t </a:t>
            </a:r>
            <a:r>
              <a:rPr lang="en-US" altLang="zh-CN" kern="100">
                <a:solidFill>
                  <a:srgbClr val="ED028C"/>
                </a:solidFill>
                <a:latin typeface="Times New Roman"/>
                <a:ea typeface="宋体" panose="02010600030101010101" pitchFamily="2" charset="-122"/>
              </a:rPr>
              <a:t>hear</a:t>
            </a:r>
            <a:r>
              <a:rPr lang="en-US" altLang="zh-CN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 very well.</a:t>
            </a:r>
            <a:endParaRPr lang="zh-CN" altLang="en-US" sz="3000">
              <a:solidFill>
                <a:schemeClr val="tx1"/>
              </a:solidFill>
            </a:endParaRPr>
          </a:p>
        </p:txBody>
      </p:sp>
      <p:graphicFrame>
        <p:nvGraphicFramePr>
          <p:cNvPr id="2" name="表格 1" title=""/>
          <p:cNvGraphicFramePr>
            <a:graphicFrameLocks noGrp="1"/>
          </p:cNvGraphicFramePr>
          <p:nvPr/>
        </p:nvGraphicFramePr>
        <p:xfrm>
          <a:off x="609600" y="2773869"/>
          <a:ext cx="10971213" cy="1879267"/>
        </p:xfrm>
        <a:graphic>
          <a:graphicData uri="http://schemas.openxmlformats.org/drawingml/2006/table">
            <a:tbl>
              <a:tblPr/>
              <a:tblGrid>
                <a:gridCol w="3397374"/>
                <a:gridCol w="3744416"/>
                <a:gridCol w="3829423"/>
              </a:tblGrid>
              <a:tr h="432048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hear sb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．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doing sth.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听见某人正在做某事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强调动作正在进行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80271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hear sb</a:t>
                      </a: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．</a:t>
                      </a:r>
                      <a:r>
                        <a:rPr lang="en-US" sz="3000" b="1" kern="100">
                          <a:effectLst/>
                          <a:latin typeface="Times New Roman"/>
                          <a:cs typeface="Courier New" panose="02070309020205020404"/>
                        </a:rPr>
                        <a:t>do sth.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听见某人做了某事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3000" b="1" kern="100">
                          <a:effectLst/>
                          <a:latin typeface="Times New Roman"/>
                          <a:cs typeface="Times New Roman" panose="02020603050405020304"/>
                        </a:rPr>
                        <a:t>强调动作的全过程或动作经常发生</a:t>
                      </a:r>
                      <a:endParaRPr lang="zh-CN" sz="300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4014" marR="64014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内容占位符 1" title=""/>
          <p:cNvSpPr txBox="1"/>
          <p:nvPr/>
        </p:nvSpPr>
        <p:spPr bwMode="auto">
          <a:xfrm>
            <a:off x="93663" y="4797152"/>
            <a:ext cx="1196975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spAutoFit/>
          </a:bodyPr>
          <a:lstStyle>
            <a:defPPr>
              <a:defRPr lang="zh-CN"/>
            </a:defPPr>
            <a:lvl1pPr marL="0" indent="0" algn="just" rtl="0" eaLnBrk="1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tabLst>
                <a:tab pos="5645150"/>
                <a:tab pos="9862820"/>
              </a:tabLst>
              <a:defRPr sz="30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FontTx/>
              <a:buNone/>
              <a:defRPr sz="2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　　有类似用法的单词还有</a:t>
            </a:r>
            <a:r>
              <a:rPr lang="en-US" altLang="zh-CN" b="1" kern="100">
                <a:cs typeface="Courier New" panose="02070309020205020404"/>
              </a:rPr>
              <a:t>see, watch</a:t>
            </a:r>
            <a:r>
              <a:rPr lang="zh-CN" altLang="zh-CN" b="1" kern="100">
                <a:cs typeface="Times New Roman" panose="02020603050405020304"/>
              </a:rPr>
              <a:t>和</a:t>
            </a:r>
            <a:r>
              <a:rPr lang="en-US" altLang="zh-CN" b="1" kern="100">
                <a:cs typeface="Courier New" panose="02070309020205020404"/>
              </a:rPr>
              <a:t>notice</a:t>
            </a:r>
            <a:r>
              <a:rPr lang="zh-CN" altLang="zh-CN" b="1" kern="100">
                <a:cs typeface="Times New Roman" panose="02020603050405020304"/>
              </a:rPr>
              <a:t>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8" name="Picture 2" title=""/>
          <p:cNvPicPr>
            <a:picLocks noChangeAspect="1" noChangeArrowheads="1"/>
          </p:cNvPicPr>
          <p:nvPr/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50" y="4973712"/>
            <a:ext cx="1050925" cy="45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</p:nvPr>
        </p:nvSpPr>
        <p:spPr>
          <a:xfrm>
            <a:off x="92904" y="1340768"/>
            <a:ext cx="11970420" cy="355481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【习题演练】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3</a:t>
            </a:r>
            <a:r>
              <a:rPr lang="zh-CN" altLang="zh-CN" b="1" kern="100">
                <a:cs typeface="Times New Roman" panose="02020603050405020304"/>
              </a:rPr>
              <a:t>．我看见他正在操场上踢足球。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I see him ________________ in the playground.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4</a:t>
            </a:r>
            <a:r>
              <a:rPr lang="zh-CN" altLang="zh-CN" b="1" kern="100">
                <a:cs typeface="Times New Roman" panose="02020603050405020304"/>
              </a:rPr>
              <a:t>．我经常听见她在隔壁房间唱歌。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I often hear her ________________ in the next room.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3" name="TextBox 2" title=""/>
          <p:cNvSpPr txBox="1"/>
          <p:nvPr/>
        </p:nvSpPr>
        <p:spPr>
          <a:xfrm>
            <a:off x="1894354" y="2790453"/>
            <a:ext cx="276069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playing football</a:t>
            </a:r>
            <a:endParaRPr lang="zh-CN" altLang="en-US" sz="3000"/>
          </a:p>
        </p:txBody>
      </p:sp>
      <p:sp>
        <p:nvSpPr>
          <p:cNvPr id="4" name="TextBox 3" title=""/>
          <p:cNvSpPr txBox="1"/>
          <p:nvPr/>
        </p:nvSpPr>
        <p:spPr>
          <a:xfrm>
            <a:off x="3207673" y="4177655"/>
            <a:ext cx="209544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sing (songs)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970992"/>
            <a:ext cx="11969750" cy="2754152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【自主探究】</a:t>
            </a:r>
            <a:r>
              <a:rPr lang="zh-CN" altLang="zh-CN" b="1" kern="100">
                <a:cs typeface="Times New Roman" panose="02020603050405020304"/>
              </a:rPr>
              <a:t>　</a:t>
            </a:r>
            <a:r>
              <a:rPr lang="en-US" altLang="zh-CN" b="1" kern="100">
                <a:cs typeface="Courier New" panose="02070309020205020404"/>
              </a:rPr>
              <a:t>offer</a:t>
            </a:r>
            <a:r>
              <a:rPr lang="zh-CN" altLang="zh-CN" b="1" kern="100">
                <a:cs typeface="Times New Roman" panose="02020603050405020304"/>
              </a:rPr>
              <a:t>意为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kern="100">
                <a:cs typeface="Times New Roman" panose="02020603050405020304"/>
              </a:rPr>
              <a:t>主动提出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提供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en-US" altLang="zh-CN" b="1" kern="100">
                <a:cs typeface="Courier New" panose="02070309020205020404"/>
              </a:rPr>
              <a:t> offer to do sth.</a:t>
            </a:r>
            <a:r>
              <a:rPr lang="zh-CN" altLang="zh-CN" b="1" kern="100">
                <a:cs typeface="Times New Roman" panose="02020603050405020304"/>
              </a:rPr>
              <a:t>意为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kern="100">
                <a:cs typeface="Times New Roman" panose="02020603050405020304"/>
              </a:rPr>
              <a:t>主动提出做某事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cs typeface="Times New Roman" panose="02020603050405020304"/>
              </a:rPr>
              <a:t>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　　</a:t>
            </a:r>
            <a:r>
              <a:rPr lang="en-US" altLang="zh-CN" b="1" kern="100">
                <a:cs typeface="Courier New" panose="02070309020205020404"/>
              </a:rPr>
              <a:t>offer sth.</a:t>
            </a:r>
            <a:r>
              <a:rPr lang="zh-CN" altLang="zh-CN" b="1" kern="100">
                <a:cs typeface="Times New Roman" panose="02020603050405020304"/>
              </a:rPr>
              <a:t>意为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kern="100">
                <a:cs typeface="Times New Roman" panose="02020603050405020304"/>
              </a:rPr>
              <a:t>提供某物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cs typeface="Times New Roman" panose="02020603050405020304"/>
              </a:rPr>
              <a:t>；</a:t>
            </a:r>
            <a:r>
              <a:rPr lang="en-US" altLang="zh-CN" b="1" kern="100">
                <a:cs typeface="Courier New" panose="02070309020205020404"/>
              </a:rPr>
              <a:t>offer sth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to sb.</a:t>
            </a:r>
            <a:r>
              <a:rPr lang="zh-CN" altLang="zh-CN" b="1" kern="100">
                <a:cs typeface="Times New Roman" panose="02020603050405020304"/>
              </a:rPr>
              <a:t>＝</a:t>
            </a:r>
            <a:r>
              <a:rPr lang="en-US" altLang="zh-CN" b="1" kern="100">
                <a:cs typeface="Courier New" panose="02070309020205020404"/>
              </a:rPr>
              <a:t>offer sb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 err="1">
                <a:cs typeface="Courier New" panose="02070309020205020404"/>
              </a:rPr>
              <a:t>sth.</a:t>
            </a:r>
            <a:r>
              <a:rPr lang="zh-CN" altLang="zh-CN" b="1" kern="100">
                <a:cs typeface="Times New Roman" panose="02020603050405020304"/>
              </a:rPr>
              <a:t>意为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kern="100">
                <a:cs typeface="Times New Roman" panose="02020603050405020304"/>
              </a:rPr>
              <a:t>向某人提供某物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cs typeface="Times New Roman" panose="02020603050405020304"/>
              </a:rPr>
              <a:t>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5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50" y="1322920"/>
            <a:ext cx="1777414" cy="580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 title=""/>
          <p:cNvSpPr txBox="1"/>
          <p:nvPr/>
        </p:nvSpPr>
        <p:spPr>
          <a:xfrm>
            <a:off x="1577752" y="1330783"/>
            <a:ext cx="42140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>
                <a:solidFill>
                  <a:schemeClr val="tx1"/>
                </a:solidFill>
              </a:rPr>
              <a:t>3</a:t>
            </a:r>
            <a:endParaRPr lang="zh-CN" altLang="en-US" sz="3000">
              <a:solidFill>
                <a:schemeClr val="tx1"/>
              </a:solidFill>
            </a:endParaRPr>
          </a:p>
        </p:txBody>
      </p:sp>
      <p:sp>
        <p:nvSpPr>
          <p:cNvPr id="5" name="TextBox 4" title=""/>
          <p:cNvSpPr txBox="1"/>
          <p:nvPr/>
        </p:nvSpPr>
        <p:spPr>
          <a:xfrm>
            <a:off x="1957983" y="1116421"/>
            <a:ext cx="100811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Li Lin kindly</a:t>
            </a:r>
            <a:r>
              <a:rPr lang="en-US" altLang="zh-CN" kern="100">
                <a:solidFill>
                  <a:srgbClr val="ED028C"/>
                </a:solidFill>
                <a:latin typeface="Times New Roman"/>
                <a:ea typeface="宋体" panose="02010600030101010101" pitchFamily="2" charset="-122"/>
              </a:rPr>
              <a:t> offers </a:t>
            </a:r>
            <a:r>
              <a:rPr lang="en-US" altLang="zh-CN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to change seats with the elderly man, and goes to Car 9.</a:t>
            </a:r>
            <a:endParaRPr lang="zh-CN" altLang="en-US" sz="3000">
              <a:solidFill>
                <a:schemeClr val="tx1"/>
              </a:solidFill>
            </a:endParaRPr>
          </a:p>
        </p:txBody>
      </p:sp>
      <p:pic>
        <p:nvPicPr>
          <p:cNvPr id="15362" name="Picture 2" title=""/>
          <p:cNvPicPr>
            <a:picLocks noChangeAspect="1" noChangeArrowheads="1"/>
          </p:cNvPicPr>
          <p:nvPr/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50" y="3537954"/>
            <a:ext cx="1050925" cy="44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196752"/>
            <a:ext cx="11969750" cy="355481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【习题演练】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5</a:t>
            </a:r>
            <a:r>
              <a:rPr lang="zh-CN" altLang="zh-CN" b="1" kern="100">
                <a:cs typeface="Times New Roman" panose="02020603050405020304"/>
              </a:rPr>
              <a:t>．贝蒂主动提出带我去看京剧。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Betty ________________ to see Beijing Opera.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6</a:t>
            </a:r>
            <a:r>
              <a:rPr lang="zh-CN" altLang="zh-CN" b="1" kern="100">
                <a:cs typeface="Times New Roman" panose="02020603050405020304"/>
              </a:rPr>
              <a:t>．感谢你为我提供如此好的建议。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Thank you for ________________ such a good suggestion.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1126654" y="2697078"/>
            <a:ext cx="316093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offered to take me</a:t>
            </a:r>
            <a:endParaRPr lang="zh-CN" altLang="en-US" sz="3000"/>
          </a:p>
        </p:txBody>
      </p:sp>
      <p:sp>
        <p:nvSpPr>
          <p:cNvPr id="3" name="TextBox 2" title=""/>
          <p:cNvSpPr txBox="1"/>
          <p:nvPr/>
        </p:nvSpPr>
        <p:spPr>
          <a:xfrm>
            <a:off x="3009281" y="4024114"/>
            <a:ext cx="2077813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offering me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701963"/>
            <a:ext cx="11969750" cy="4247317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【自主探究】</a:t>
            </a:r>
            <a:r>
              <a:rPr lang="zh-CN" altLang="zh-CN" b="1" kern="100">
                <a:cs typeface="Times New Roman" panose="02020603050405020304"/>
              </a:rPr>
              <a:t>　此句结构是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en-US" altLang="zh-CN" b="1" kern="100">
                <a:cs typeface="Courier New" panose="02070309020205020404"/>
              </a:rPr>
              <a:t>It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cs typeface="Courier New" panose="02070309020205020404"/>
              </a:rPr>
              <a:t>s</a:t>
            </a:r>
            <a:r>
              <a:rPr lang="zh-CN" altLang="zh-CN" b="1" kern="100">
                <a:cs typeface="Times New Roman" panose="02020603050405020304"/>
              </a:rPr>
              <a:t>＋</a:t>
            </a:r>
            <a:r>
              <a:rPr lang="en-US" altLang="zh-CN" b="1" i="1" kern="100">
                <a:cs typeface="Courier New" panose="02070309020205020404"/>
              </a:rPr>
              <a:t>adj</a:t>
            </a:r>
            <a:r>
              <a:rPr lang="en-US" altLang="zh-CN" b="1" kern="100">
                <a:cs typeface="Courier New" panose="02070309020205020404"/>
              </a:rPr>
              <a:t>.</a:t>
            </a:r>
            <a:r>
              <a:rPr lang="zh-CN" altLang="zh-CN" b="1" kern="100">
                <a:cs typeface="Times New Roman" panose="02020603050405020304"/>
              </a:rPr>
              <a:t>＋</a:t>
            </a:r>
            <a:r>
              <a:rPr lang="en-US" altLang="zh-CN" b="1" kern="100">
                <a:cs typeface="Courier New" panose="02070309020205020404"/>
              </a:rPr>
              <a:t>to do sth.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意为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kern="100">
                <a:cs typeface="Times New Roman" panose="02020603050405020304"/>
              </a:rPr>
              <a:t>做某事是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……</a:t>
            </a:r>
            <a:r>
              <a:rPr lang="zh-CN" altLang="zh-CN" b="1" kern="100">
                <a:cs typeface="Times New Roman" panose="02020603050405020304"/>
              </a:rPr>
              <a:t>的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cs typeface="Times New Roman" panose="02020603050405020304"/>
              </a:rPr>
              <a:t>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　　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◆</a:t>
            </a:r>
            <a:r>
              <a:rPr lang="zh-CN" altLang="zh-CN" b="1" kern="100">
                <a:cs typeface="Times New Roman" panose="02020603050405020304"/>
              </a:rPr>
              <a:t>表示事的特征、特点时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可用结构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en-US" altLang="zh-CN" b="1" kern="100">
                <a:cs typeface="Courier New" panose="02070309020205020404"/>
              </a:rPr>
              <a:t>It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cs typeface="Courier New" panose="02070309020205020404"/>
              </a:rPr>
              <a:t>s</a:t>
            </a:r>
            <a:r>
              <a:rPr lang="zh-CN" altLang="zh-CN" b="1" kern="100">
                <a:cs typeface="Times New Roman" panose="02020603050405020304"/>
              </a:rPr>
              <a:t>＋</a:t>
            </a:r>
            <a:r>
              <a:rPr lang="en-US" altLang="zh-CN" b="1" i="1" kern="100">
                <a:cs typeface="Courier New" panose="02070309020205020404"/>
              </a:rPr>
              <a:t>adj</a:t>
            </a:r>
            <a:r>
              <a:rPr lang="en-US" altLang="zh-CN" b="1" kern="100">
                <a:cs typeface="Courier New" panose="02070309020205020404"/>
              </a:rPr>
              <a:t>.(</a:t>
            </a:r>
            <a:r>
              <a:rPr lang="zh-CN" altLang="zh-CN" b="1" kern="100">
                <a:cs typeface="Times New Roman" panose="02020603050405020304"/>
              </a:rPr>
              <a:t>＋</a:t>
            </a:r>
            <a:r>
              <a:rPr lang="en-US" altLang="zh-CN" b="1" kern="100">
                <a:cs typeface="Courier New" panose="02070309020205020404"/>
              </a:rPr>
              <a:t>for sb.) to do sth.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此时常用的形容词有</a:t>
            </a:r>
            <a:r>
              <a:rPr lang="en-US" altLang="zh-CN" b="1" kern="100">
                <a:cs typeface="Courier New" panose="02070309020205020404"/>
              </a:rPr>
              <a:t>important, difficult, impossible</a:t>
            </a:r>
            <a:r>
              <a:rPr lang="zh-CN" altLang="zh-CN" b="1" kern="100">
                <a:cs typeface="Times New Roman" panose="02020603050405020304"/>
              </a:rPr>
              <a:t>等。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◆</a:t>
            </a:r>
            <a:r>
              <a:rPr lang="zh-CN" altLang="zh-CN" b="1" kern="100">
                <a:cs typeface="Times New Roman" panose="02020603050405020304"/>
              </a:rPr>
              <a:t>表示人的性格、品德特点时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可用结构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en-US" altLang="zh-CN" b="1" kern="100">
                <a:cs typeface="Courier New" panose="02070309020205020404"/>
              </a:rPr>
              <a:t>It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cs typeface="Courier New" panose="02070309020205020404"/>
              </a:rPr>
              <a:t>s</a:t>
            </a:r>
            <a:r>
              <a:rPr lang="zh-CN" altLang="zh-CN" b="1" kern="100">
                <a:cs typeface="Times New Roman" panose="02020603050405020304"/>
              </a:rPr>
              <a:t>＋</a:t>
            </a:r>
            <a:r>
              <a:rPr lang="en-US" altLang="zh-CN" b="1" i="1" kern="100">
                <a:cs typeface="Courier New" panose="02070309020205020404"/>
              </a:rPr>
              <a:t>adj</a:t>
            </a:r>
            <a:r>
              <a:rPr lang="en-US" altLang="zh-CN" b="1" kern="100">
                <a:cs typeface="Courier New" panose="02070309020205020404"/>
              </a:rPr>
              <a:t>.(</a:t>
            </a:r>
            <a:r>
              <a:rPr lang="zh-CN" altLang="zh-CN" b="1" kern="100">
                <a:cs typeface="Times New Roman" panose="02020603050405020304"/>
              </a:rPr>
              <a:t>＋</a:t>
            </a:r>
            <a:r>
              <a:rPr lang="en-US" altLang="zh-CN" b="1" kern="100">
                <a:cs typeface="Courier New" panose="02070309020205020404"/>
              </a:rPr>
              <a:t>of sb.) to do sth.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此时常用的形容词有</a:t>
            </a:r>
            <a:r>
              <a:rPr lang="en-US" altLang="zh-CN" b="1" kern="100">
                <a:cs typeface="Courier New" panose="02070309020205020404"/>
              </a:rPr>
              <a:t>kind, stupid, polite</a:t>
            </a:r>
            <a:r>
              <a:rPr lang="zh-CN" altLang="zh-CN" b="1" kern="100">
                <a:cs typeface="Times New Roman" panose="02020603050405020304"/>
              </a:rPr>
              <a:t>等。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5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50" y="1053891"/>
            <a:ext cx="1777414" cy="580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 title=""/>
          <p:cNvSpPr txBox="1"/>
          <p:nvPr/>
        </p:nvSpPr>
        <p:spPr>
          <a:xfrm>
            <a:off x="1577752" y="1061754"/>
            <a:ext cx="42140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3000">
                <a:solidFill>
                  <a:schemeClr val="tx1"/>
                </a:solidFill>
              </a:rPr>
              <a:t>4</a:t>
            </a:r>
            <a:endParaRPr lang="zh-CN" altLang="en-US" sz="3000">
              <a:solidFill>
                <a:schemeClr val="tx1"/>
              </a:solidFill>
            </a:endParaRPr>
          </a:p>
        </p:txBody>
      </p:sp>
      <p:sp>
        <p:nvSpPr>
          <p:cNvPr id="5" name="TextBox 4" title=""/>
          <p:cNvSpPr txBox="1"/>
          <p:nvPr/>
        </p:nvSpPr>
        <p:spPr>
          <a:xfrm>
            <a:off x="1957983" y="1071279"/>
            <a:ext cx="100811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kern="100">
                <a:solidFill>
                  <a:srgbClr val="ED028C"/>
                </a:solidFill>
                <a:latin typeface="Times New Roman"/>
                <a:ea typeface="宋体" panose="02010600030101010101" pitchFamily="2" charset="-122"/>
              </a:rPr>
              <a:t>It</a:t>
            </a:r>
            <a:r>
              <a:rPr lang="en-US" altLang="zh-CN" kern="100">
                <a:solidFill>
                  <a:srgbClr val="ED028C"/>
                </a:solidFill>
                <a:latin typeface="+mn-ea"/>
                <a:ea typeface="+mn-ea"/>
              </a:rPr>
              <a:t>'</a:t>
            </a:r>
            <a:r>
              <a:rPr lang="en-US" altLang="zh-CN" kern="100">
                <a:solidFill>
                  <a:srgbClr val="ED028C"/>
                </a:solidFill>
                <a:latin typeface="Times New Roman"/>
                <a:ea typeface="宋体" panose="02010600030101010101" pitchFamily="2" charset="-122"/>
              </a:rPr>
              <a:t>s great to see you.</a:t>
            </a:r>
            <a:endParaRPr lang="zh-CN" altLang="en-US" sz="3000">
              <a:solidFill>
                <a:srgbClr val="ED028C"/>
              </a:solidFill>
            </a:endParaRPr>
          </a:p>
        </p:txBody>
      </p:sp>
      <p:pic>
        <p:nvPicPr>
          <p:cNvPr id="16386" name="Picture 2" title=""/>
          <p:cNvPicPr>
            <a:picLocks noChangeAspect="1" noChangeArrowheads="1"/>
          </p:cNvPicPr>
          <p:nvPr/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50" y="3339345"/>
            <a:ext cx="1050925" cy="45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314341"/>
            <a:ext cx="11969750" cy="355481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【习题演练】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7</a:t>
            </a:r>
            <a:r>
              <a:rPr lang="zh-CN" altLang="zh-CN" b="1" kern="100">
                <a:cs typeface="Times New Roman" panose="02020603050405020304"/>
              </a:rPr>
              <a:t>．对我们来说学好数学很重要。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___________________________ to learn maths well.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8</a:t>
            </a:r>
            <a:r>
              <a:rPr lang="zh-CN" altLang="zh-CN" b="1" kern="100">
                <a:cs typeface="Times New Roman" panose="02020603050405020304"/>
              </a:rPr>
              <a:t>．他帮我拿行李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他人真好。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en-US" altLang="zh-CN" b="1" kern="100">
                <a:cs typeface="Courier New" panose="02070309020205020404"/>
              </a:rPr>
              <a:t>_____________________ to help me carry my baggage.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sp>
        <p:nvSpPr>
          <p:cNvPr id="2" name="TextBox 1" title=""/>
          <p:cNvSpPr txBox="1"/>
          <p:nvPr/>
        </p:nvSpPr>
        <p:spPr>
          <a:xfrm>
            <a:off x="510967" y="2761878"/>
            <a:ext cx="443211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It</a:t>
            </a:r>
            <a:r>
              <a:rPr lang="en-US" altLang="zh-CN">
                <a:latin typeface="+mn-ea"/>
                <a:ea typeface="+mn-ea"/>
              </a:rPr>
              <a:t>'</a:t>
            </a:r>
            <a:r>
              <a:rPr lang="en-US" altLang="zh-CN"/>
              <a:t>s very important for us</a:t>
            </a:r>
            <a:endParaRPr lang="zh-CN" altLang="en-US" sz="3000"/>
          </a:p>
        </p:txBody>
      </p:sp>
      <p:sp>
        <p:nvSpPr>
          <p:cNvPr id="3" name="TextBox 2" title=""/>
          <p:cNvSpPr txBox="1"/>
          <p:nvPr/>
        </p:nvSpPr>
        <p:spPr>
          <a:xfrm>
            <a:off x="334566" y="4158605"/>
            <a:ext cx="362631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/>
              <a:t>It</a:t>
            </a:r>
            <a:r>
              <a:rPr lang="en-US" altLang="zh-CN">
                <a:latin typeface="+mn-ea"/>
                <a:ea typeface="+mn-ea"/>
              </a:rPr>
              <a:t>'</a:t>
            </a:r>
            <a:r>
              <a:rPr lang="en-US" altLang="zh-CN"/>
              <a:t>s very kind of him</a:t>
            </a:r>
            <a:endParaRPr lang="zh-CN" altLang="en-US" sz="3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1" title=""/>
          <p:cNvSpPr>
            <a:spLocks noGrp="1"/>
          </p:cNvSpPr>
          <p:nvPr>
            <p:ph idx="1"/>
          </p:nvPr>
        </p:nvSpPr>
        <p:spPr>
          <a:xfrm>
            <a:off x="93663" y="1818397"/>
            <a:ext cx="11969750" cy="3554819"/>
          </a:xfrm>
        </p:spPr>
        <p:txBody>
          <a:bodyPr/>
          <a:lstStyle/>
          <a:p>
            <a:pPr>
              <a:spcAft>
                <a:spcPct val="0"/>
              </a:spcAft>
            </a:pPr>
            <a:r>
              <a:rPr lang="zh-CN" altLang="zh-CN" b="1" kern="100">
                <a:ea typeface="黑体" panose="02010609060101010101" charset="-122"/>
                <a:cs typeface="Times New Roman" panose="02020603050405020304"/>
              </a:rPr>
              <a:t>【自主探究】</a:t>
            </a:r>
            <a:r>
              <a:rPr lang="zh-CN" altLang="zh-CN" b="1" kern="100">
                <a:cs typeface="Times New Roman" panose="02020603050405020304"/>
              </a:rPr>
              <a:t>　此处</a:t>
            </a:r>
            <a:r>
              <a:rPr lang="en-US" altLang="zh-CN" b="1" kern="100">
                <a:cs typeface="Courier New" panose="02070309020205020404"/>
              </a:rPr>
              <a:t>take off </a:t>
            </a:r>
            <a:r>
              <a:rPr lang="zh-CN" altLang="zh-CN" b="1" kern="100">
                <a:cs typeface="Times New Roman" panose="02020603050405020304"/>
              </a:rPr>
              <a:t>意为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kern="100">
                <a:cs typeface="Times New Roman" panose="02020603050405020304"/>
              </a:rPr>
              <a:t>脱去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，</a:t>
            </a:r>
            <a:r>
              <a:rPr lang="zh-CN" altLang="zh-CN" b="1" kern="100">
                <a:cs typeface="Times New Roman" panose="02020603050405020304"/>
              </a:rPr>
              <a:t>其反义短语为</a:t>
            </a:r>
            <a:r>
              <a:rPr lang="en-US" altLang="zh-CN" b="1" kern="100">
                <a:cs typeface="Courier New" panose="02070309020205020404"/>
              </a:rPr>
              <a:t>put on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kern="100">
                <a:cs typeface="Times New Roman" panose="02020603050405020304"/>
              </a:rPr>
              <a:t>穿上；戴上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cs typeface="Times New Roman" panose="02020603050405020304"/>
              </a:rPr>
              <a:t>。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cs typeface="Times New Roman" panose="02020603050405020304"/>
              </a:rPr>
              <a:t>　　　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◆</a:t>
            </a:r>
            <a:r>
              <a:rPr lang="en-US" altLang="zh-CN" b="1" kern="100">
                <a:cs typeface="Courier New" panose="02070309020205020404"/>
              </a:rPr>
              <a:t>take off </a:t>
            </a:r>
            <a:r>
              <a:rPr lang="zh-CN" altLang="zh-CN" b="1" kern="100">
                <a:cs typeface="Times New Roman" panose="02020603050405020304"/>
              </a:rPr>
              <a:t>还可表示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en-US" altLang="zh-CN" b="1" kern="100">
                <a:cs typeface="Courier New" panose="02070309020205020404"/>
              </a:rPr>
              <a:t>(</a:t>
            </a:r>
            <a:r>
              <a:rPr lang="zh-CN" altLang="zh-CN" b="1" kern="100">
                <a:cs typeface="Times New Roman" panose="02020603050405020304"/>
              </a:rPr>
              <a:t>飞机等</a:t>
            </a:r>
            <a:r>
              <a:rPr lang="en-US" altLang="zh-CN" b="1" kern="100">
                <a:cs typeface="Courier New" panose="02070309020205020404"/>
              </a:rPr>
              <a:t>)</a:t>
            </a:r>
            <a:r>
              <a:rPr lang="zh-CN" altLang="zh-CN" b="1" kern="100">
                <a:cs typeface="Times New Roman" panose="02020603050405020304"/>
              </a:rPr>
              <a:t>起飞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”</a:t>
            </a:r>
            <a:r>
              <a:rPr lang="zh-CN" altLang="zh-CN" b="1" kern="100">
                <a:cs typeface="Times New Roman" panose="02020603050405020304"/>
              </a:rPr>
              <a:t>。如：</a:t>
            </a:r>
            <a:r>
              <a:rPr lang="en-US" altLang="zh-CN" b="1" kern="100">
                <a:cs typeface="Courier New" panose="02070309020205020404"/>
              </a:rPr>
              <a:t>The plane will take off at ten o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'</a:t>
            </a:r>
            <a:r>
              <a:rPr lang="en-US" altLang="zh-CN" b="1" kern="100">
                <a:cs typeface="Courier New" panose="02070309020205020404"/>
              </a:rPr>
              <a:t>clock.</a:t>
            </a:r>
            <a:endParaRPr lang="zh-CN" altLang="zh-CN" sz="1050" kern="100">
              <a:latin typeface="宋体" panose="02010600030101010101" pitchFamily="2" charset="-122"/>
              <a:cs typeface="Courier New" panose="02070309020205020404"/>
            </a:endParaRPr>
          </a:p>
          <a:p>
            <a:pPr>
              <a:spcAft>
                <a:spcPct val="0"/>
              </a:spcAft>
            </a:pPr>
            <a:r>
              <a:rPr lang="zh-CN" altLang="zh-CN" b="1" kern="100">
                <a:latin typeface="宋体" panose="02010600030101010101" pitchFamily="2" charset="-122"/>
                <a:cs typeface="Times New Roman" panose="02020603050405020304"/>
              </a:rPr>
              <a:t>◆</a:t>
            </a:r>
            <a:r>
              <a:rPr lang="en-US" altLang="zh-CN" b="1" kern="100">
                <a:cs typeface="Courier New" panose="02070309020205020404"/>
              </a:rPr>
              <a:t>take ..</a:t>
            </a:r>
            <a:r>
              <a:rPr lang="zh-CN" altLang="zh-CN" b="1" kern="100">
                <a:cs typeface="Times New Roman" panose="02020603050405020304"/>
              </a:rPr>
              <a:t>．</a:t>
            </a:r>
            <a:r>
              <a:rPr lang="en-US" altLang="zh-CN" b="1" kern="100">
                <a:cs typeface="Courier New" panose="02070309020205020404"/>
              </a:rPr>
              <a:t>off</a:t>
            </a:r>
            <a:r>
              <a:rPr lang="zh-CN" altLang="zh-CN" b="1" kern="100">
                <a:cs typeface="Times New Roman" panose="02020603050405020304"/>
              </a:rPr>
              <a:t>意为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“</a:t>
            </a:r>
            <a:r>
              <a:rPr lang="zh-CN" altLang="zh-CN" b="1" kern="100">
                <a:cs typeface="Times New Roman" panose="02020603050405020304"/>
              </a:rPr>
              <a:t>休假</a:t>
            </a:r>
            <a:r>
              <a:rPr lang="en-US" altLang="zh-CN" b="1" kern="100">
                <a:cs typeface="Courier New" panose="02070309020205020404"/>
              </a:rPr>
              <a:t>/</a:t>
            </a:r>
            <a:r>
              <a:rPr lang="zh-CN" altLang="zh-CN" b="1" kern="100">
                <a:cs typeface="Times New Roman" panose="02020603050405020304"/>
              </a:rPr>
              <a:t>休息</a:t>
            </a:r>
            <a:r>
              <a:rPr lang="en-US" altLang="zh-CN" b="1" kern="100">
                <a:latin typeface="宋体" panose="02010600030101010101" pitchFamily="2" charset="-122"/>
                <a:cs typeface="Times New Roman" panose="02020603050405020304"/>
              </a:rPr>
              <a:t>……”</a:t>
            </a:r>
            <a:r>
              <a:rPr lang="zh-CN" altLang="zh-CN" b="1" kern="100">
                <a:cs typeface="Times New Roman" panose="02020603050405020304"/>
              </a:rPr>
              <a:t>。如：</a:t>
            </a:r>
            <a:r>
              <a:rPr lang="en-US" altLang="zh-CN" b="1" kern="100">
                <a:cs typeface="Courier New" panose="02070309020205020404"/>
              </a:rPr>
              <a:t>I want to take two days off.</a:t>
            </a:r>
            <a:endParaRPr lang="zh-CN" altLang="zh-CN" sz="1050" kern="100">
              <a:effectLst/>
              <a:latin typeface="宋体" panose="02010600030101010101" pitchFamily="2" charset="-122"/>
              <a:cs typeface="Courier New" panose="02070309020205020404"/>
            </a:endParaRPr>
          </a:p>
        </p:txBody>
      </p:sp>
      <p:pic>
        <p:nvPicPr>
          <p:cNvPr id="3" name="Picture 5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50" y="1170325"/>
            <a:ext cx="1777414" cy="580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 title=""/>
          <p:cNvSpPr txBox="1"/>
          <p:nvPr/>
        </p:nvSpPr>
        <p:spPr>
          <a:xfrm>
            <a:off x="1577752" y="1178188"/>
            <a:ext cx="42140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3000">
                <a:solidFill>
                  <a:schemeClr val="tx1"/>
                </a:solidFill>
              </a:rPr>
              <a:t>5</a:t>
            </a:r>
            <a:endParaRPr lang="zh-CN" altLang="en-US" sz="3000">
              <a:solidFill>
                <a:schemeClr val="tx1"/>
              </a:solidFill>
            </a:endParaRPr>
          </a:p>
        </p:txBody>
      </p:sp>
      <p:sp>
        <p:nvSpPr>
          <p:cNvPr id="5" name="TextBox 4" title=""/>
          <p:cNvSpPr txBox="1"/>
          <p:nvPr/>
        </p:nvSpPr>
        <p:spPr>
          <a:xfrm>
            <a:off x="1957983" y="1187713"/>
            <a:ext cx="100811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3000" b="1" kern="12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Now, </a:t>
            </a:r>
            <a:r>
              <a:rPr lang="en-US" altLang="zh-CN" kern="100">
                <a:solidFill>
                  <a:srgbClr val="ED028C"/>
                </a:solidFill>
                <a:latin typeface="Times New Roman"/>
                <a:ea typeface="宋体" panose="02010600030101010101" pitchFamily="2" charset="-122"/>
              </a:rPr>
              <a:t>take off</a:t>
            </a:r>
            <a:r>
              <a:rPr lang="en-US" altLang="zh-CN" kern="10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rPr>
              <a:t> your jacket.</a:t>
            </a:r>
            <a:endParaRPr lang="zh-CN" altLang="en-US" sz="3000">
              <a:solidFill>
                <a:schemeClr val="tx1"/>
              </a:solidFill>
            </a:endParaRPr>
          </a:p>
        </p:txBody>
      </p:sp>
      <p:pic>
        <p:nvPicPr>
          <p:cNvPr id="17410" name="Picture 2" title=""/>
          <p:cNvPicPr>
            <a:picLocks noChangeAspect="1" noChangeArrowheads="1"/>
          </p:cNvPicPr>
          <p:nvPr/>
        </p:nvPicPr>
        <p:blipFill>
          <a:blip r:embed="rId4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7737" y="3385359"/>
            <a:ext cx="1050925" cy="44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095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https://d.book118.com/227054135134006046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自定义 1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wrap="none">
        <a:spAutoFit/>
      </a:bodyPr>
      <a:lstStyle>
        <a:defPPr>
          <a:defRPr sz="3200" dirty="0"/>
        </a:defPPr>
      </a:lst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fontAlgn="auto">
          <a:spcBef>
            <a:spcPts val="0"/>
          </a:spcBef>
          <a:spcAft>
            <a:spcPts val="0"/>
          </a:spcAft>
          <a:defRPr sz="300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170</Paragraphs>
  <Slides>28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baseType="lpstr" size="39">
      <vt:lpstr>Arial</vt:lpstr>
      <vt:lpstr>Calibri</vt:lpstr>
      <vt:lpstr>Times New Roman</vt:lpstr>
      <vt:lpstr>宋体</vt:lpstr>
      <vt:lpstr>Courier New</vt:lpstr>
      <vt:lpstr>黑体</vt:lpstr>
      <vt:lpstr>Book Antiqua</vt:lpstr>
      <vt:lpstr>Dotum</vt:lpstr>
      <vt:lpstr>楷体</vt:lpstr>
      <vt:lpstr>MingLiU_HKSCS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2024-09-21T22:35:19.225</cp:lastPrinted>
  <dcterms:created xsi:type="dcterms:W3CDTF">2024-09-21T14:35:19Z</dcterms:created>
  <dcterms:modified xsi:type="dcterms:W3CDTF">2024-09-21T14:35:20Z</dcterms:modified>
</cp:coreProperties>
</file>