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页眉占位符 307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/>
          </a:p>
        </p:txBody>
      </p:sp>
      <p:sp>
        <p:nvSpPr>
          <p:cNvPr id="3075" name="日期占位符 3074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/>
            <a:endParaRPr lang="zh-CN" altLang="en-US" sz="1200"/>
          </a:p>
        </p:txBody>
      </p:sp>
      <p:sp>
        <p:nvSpPr>
          <p:cNvPr id="3076" name="幻灯片图像占位符 307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3077" name="文本占位符 3076"/>
          <p:cNvSpPr>
            <a:spLocks noGrp="1" noRot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078" name="页脚占位符 3077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endParaRPr lang="zh-CN" altLang="en-US" sz="1200"/>
          </a:p>
        </p:txBody>
      </p:sp>
      <p:sp>
        <p:nvSpPr>
          <p:cNvPr id="3079" name="灯片编号占位符 3078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lvl="0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72B25-218A-4193-9EB7-62CCC774D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05569-1DBC-40A2-AE4D-D0E46F79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FADE0-06D5-4AB1-AD17-F1436B2C8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4D08E-F204-4FBC-B897-316BD6FA2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F3F97-1A77-4219-9928-1E7A2F68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254EE-523E-4128-982B-5B2ED01B7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406E3-2FD3-4B9A-9D6E-27E5B809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A3122-2007-4EDB-BAC6-6F2B5E418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19CC6-BAE8-4E06-B4DA-DF10E8AFB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B5EB6-7A12-451D-872E-D3820775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0AE35-DEFB-4342-A775-93CE0BB5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rgbClr val="8E163E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rgbClr val="8E163E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rgbClr val="8E163E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rgbClr val="8E163E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rgbClr val="8E163E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rgbClr val="8E163E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rgbClr val="8E163E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rgbClr val="8E163E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jpeg" /><Relationship Id="rId5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hyperlink" Target="&#24405;&#20687;.dat" TargetMode="Ex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pn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hyperlink" Target="http://image.baidu.com/i?ct=503316480&amp;z=448507802&amp;tn=baiduimagedetail&amp;word=&#29481;&#32418;&#28909;&amp;in=9" TargetMode="Ex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60043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9" name="文本框 49153" title=""/>
          <p:cNvSpPr txBox="1"/>
          <p:nvPr/>
        </p:nvSpPr>
        <p:spPr>
          <a:xfrm>
            <a:off x="0" y="41593"/>
            <a:ext cx="2374900" cy="584835"/>
          </a:xfrm>
          <a:prstGeom prst="rect">
            <a:avLst/>
          </a:prstGeom>
          <a:noFill/>
          <a:ln w="38100">
            <a:noFill/>
          </a:ln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温故知新：</a:t>
            </a:r>
            <a:endParaRPr lang="zh-CN" altLang="en-US" sz="3200" b="1" u="none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9155" name="文本框 49154" title=""/>
          <p:cNvSpPr txBox="1"/>
          <p:nvPr/>
        </p:nvSpPr>
        <p:spPr>
          <a:xfrm>
            <a:off x="53975" y="626428"/>
            <a:ext cx="9036050" cy="5694045"/>
          </a:xfrm>
          <a:prstGeom prst="rect">
            <a:avLst/>
          </a:prstGeom>
          <a:noFill/>
          <a:ln w="38100">
            <a:noFill/>
          </a:ln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r>
              <a:rPr lang="zh-CN" altLang="en-US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、细菌和真菌在结构上最大的区别是什么？</a:t>
            </a:r>
            <a:endParaRPr lang="zh-CN" altLang="en-US" sz="3200" b="1" u="none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b="1" u="none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 </a:t>
            </a:r>
            <a:r>
              <a:rPr lang="zh-CN" altLang="en-US" sz="2800" b="1" u="none">
                <a:solidFill>
                  <a:srgbClr val="3333CC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细菌没有成形的细胞核</a:t>
            </a:r>
            <a:endParaRPr lang="zh-CN" altLang="en-US" sz="2800" b="1" u="none">
              <a:solidFill>
                <a:srgbClr val="3333CC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l"/>
            <a:r>
              <a:rPr lang="en-US" altLang="zh-CN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r>
              <a:rPr lang="zh-CN" altLang="en-US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、细菌和真菌的生殖方式分别是什么？</a:t>
            </a:r>
            <a:endParaRPr lang="zh-CN" altLang="en-US" sz="3200" b="1" u="none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3200" b="1" u="none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</a:t>
            </a:r>
            <a:r>
              <a:rPr lang="zh-CN" altLang="en-US" sz="2800" b="1" u="none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2800" b="1" u="none">
                <a:solidFill>
                  <a:srgbClr val="3333CC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分裂生殖和孢子繁殖</a:t>
            </a:r>
            <a:endParaRPr lang="zh-CN" altLang="en-US" sz="2800" b="1" u="none">
              <a:solidFill>
                <a:srgbClr val="3333CC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endParaRPr lang="zh-CN" altLang="en-US" b="1" u="none">
              <a:solidFill>
                <a:srgbClr val="3333CC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l"/>
            <a:r>
              <a:rPr lang="en-US" altLang="zh-CN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zh-CN" altLang="en-US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、细菌和真菌都是单细胞个体吗？</a:t>
            </a:r>
            <a:r>
              <a:rPr lang="zh-CN" altLang="en-US" sz="28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营养方式是什么？为什么？</a:t>
            </a:r>
            <a:endParaRPr lang="zh-CN" altLang="en-US" sz="3200" b="1" u="none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b="1" u="none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</a:t>
            </a:r>
            <a:r>
              <a:rPr lang="zh-CN" altLang="en-US" sz="2800" b="1" u="none">
                <a:solidFill>
                  <a:srgbClr val="3333CC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细菌都是单细胞个体，真菌中的</a:t>
            </a:r>
            <a:r>
              <a:rPr lang="zh-CN" altLang="en-US" sz="2800" b="1" u="none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酵母菌也是单细胞</a:t>
            </a:r>
            <a:r>
              <a:rPr lang="zh-CN" altLang="en-US" sz="2800" b="1" u="none">
                <a:solidFill>
                  <a:srgbClr val="3333CC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个体。细菌、真菌的营养方式是异养。因为不含叶绿体。</a:t>
            </a:r>
            <a:endParaRPr lang="zh-CN" altLang="en-US" sz="2800" b="1" u="none">
              <a:solidFill>
                <a:srgbClr val="3333CC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l"/>
            <a:r>
              <a:rPr lang="en-US" altLang="zh-CN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4</a:t>
            </a:r>
            <a:r>
              <a:rPr lang="zh-CN" altLang="en-US" sz="3200" b="1" u="none">
                <a:latin typeface="华文楷体" panose="02010600040101010101" pitchFamily="2" charset="-122"/>
                <a:ea typeface="华文楷体" panose="02010600040101010101" pitchFamily="2" charset="-122"/>
              </a:rPr>
              <a:t>、动物在自然界的三大作用积极是什么？</a:t>
            </a:r>
            <a:endParaRPr lang="zh-CN" altLang="en-US" sz="3200" b="1" u="none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l"/>
            <a:r>
              <a:rPr lang="zh-CN" altLang="en-US" b="1" u="none">
                <a:solidFill>
                  <a:srgbClr val="3333CC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</a:t>
            </a:r>
            <a:r>
              <a:rPr lang="zh-CN" altLang="en-US" sz="2800" b="1" u="none">
                <a:solidFill>
                  <a:srgbClr val="3333CC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维持生态平衡、促进物质循环、帮助植物传粉和传播种子。 </a:t>
            </a:r>
            <a:r>
              <a:rPr lang="zh-CN" altLang="en-US" b="1" u="none">
                <a:solidFill>
                  <a:srgbClr val="3333CC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</a:t>
            </a:r>
            <a:endParaRPr lang="zh-CN" altLang="en-US" b="1" u="none">
              <a:solidFill>
                <a:srgbClr val="3333CC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b="1" u="none">
                <a:solidFill>
                  <a:srgbClr val="3333CC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</a:t>
            </a:r>
            <a:endParaRPr lang="zh-CN" altLang="en-US" b="1" u="none">
              <a:solidFill>
                <a:srgbClr val="3333CC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1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8735" y="1102360"/>
            <a:ext cx="6813550" cy="24336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0" name="文本框 4099" title=""/>
          <p:cNvSpPr txBox="1"/>
          <p:nvPr/>
        </p:nvSpPr>
        <p:spPr>
          <a:xfrm>
            <a:off x="1705610" y="2747328"/>
            <a:ext cx="641667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第四节  细菌和真菌在自然界中的作用</a:t>
            </a:r>
            <a:endParaRPr lang="zh-CN" altLang="en-US" sz="2800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101" name="文本框 4100" title=""/>
          <p:cNvSpPr txBox="1"/>
          <p:nvPr/>
        </p:nvSpPr>
        <p:spPr>
          <a:xfrm>
            <a:off x="704850" y="1306830"/>
            <a:ext cx="8021320" cy="1322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第五章  细菌和真菌在生物圈</a:t>
            </a:r>
            <a:endParaRPr lang="zh-CN" altLang="en-US" sz="32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中的作用</a:t>
            </a:r>
            <a:endParaRPr lang="zh-CN" altLang="en-US" sz="32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4102" name="图片 410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3888" y="4152900"/>
            <a:ext cx="2089150" cy="16986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3" name="图片 410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213" y="4141788"/>
            <a:ext cx="1384300" cy="16986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1" name="Text Box 3" title=""/>
          <p:cNvSpPr txBox="1"/>
          <p:nvPr/>
        </p:nvSpPr>
        <p:spPr>
          <a:xfrm>
            <a:off x="222250" y="1033463"/>
            <a:ext cx="8659813" cy="54530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  1</a:t>
            </a:r>
            <a:r>
              <a:rPr lang="zh-CN" altLang="en-US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、从古到今，地球上死了很多的人，但是我们并没有看到遍地横尸的原野，看到的是生机怏然的世界，他们的尸体哪里去了？就算土埋了，掏出的也仅仅是白骨，其他的成分呢？</a:t>
            </a:r>
            <a:endParaRPr lang="zh-CN" altLang="en-US" sz="32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    </a:t>
            </a:r>
            <a:endParaRPr lang="zh-CN" altLang="en-US" sz="32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l"/>
            <a:r>
              <a:rPr lang="zh-CN" altLang="en-US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    </a:t>
            </a:r>
            <a:r>
              <a:rPr lang="en-US" altLang="zh-CN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r>
              <a:rPr lang="zh-CN" altLang="en-US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、地球的寿命是</a:t>
            </a:r>
            <a:r>
              <a:rPr lang="en-US" altLang="zh-CN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50</a:t>
            </a:r>
            <a:r>
              <a:rPr lang="zh-CN" altLang="en-US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亿年，地球上的二氧化碳是有限的，但是已经过了</a:t>
            </a:r>
            <a:r>
              <a:rPr lang="en-US" altLang="zh-CN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46</a:t>
            </a:r>
            <a:r>
              <a:rPr lang="zh-CN" altLang="en-US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亿年，地球的植物光合作用需要二氧化碳，应该说二氧化碳气体会越来越少，但事实并不是这样的，二氧化碳是通过什么渠道补充来的？</a:t>
            </a:r>
            <a:endParaRPr lang="zh-CN" altLang="en-US" sz="32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3200" b="1">
                <a:latin typeface="华文楷体" panose="02010600040101010101" pitchFamily="2" charset="-122"/>
                <a:ea typeface="华文楷体" panose="02010600040101010101" pitchFamily="2" charset="-122"/>
              </a:rPr>
              <a:t>               </a:t>
            </a:r>
            <a:endParaRPr lang="zh-CN" altLang="en-US" sz="32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147" name="Text Box 7" title=""/>
          <p:cNvSpPr txBox="1"/>
          <p:nvPr/>
        </p:nvSpPr>
        <p:spPr>
          <a:xfrm>
            <a:off x="215900" y="187325"/>
            <a:ext cx="3289300" cy="862013"/>
          </a:xfrm>
          <a:prstGeom prst="rect">
            <a:avLst/>
          </a:prstGeom>
          <a:solidFill>
            <a:srgbClr val="CCFFCC"/>
          </a:solidFill>
          <a:ln w="381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华文楷体" panose="02010600040101010101" pitchFamily="2" charset="-122"/>
                <a:ea typeface="华文楷体" panose="02010600040101010101" pitchFamily="2" charset="-122"/>
              </a:rPr>
              <a:t>创设情境</a:t>
            </a:r>
            <a:endParaRPr lang="zh-CN" altLang="en-US" sz="4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文本框 45057" title=""/>
          <p:cNvSpPr txBox="1"/>
          <p:nvPr/>
        </p:nvSpPr>
        <p:spPr>
          <a:xfrm>
            <a:off x="250825" y="4797425"/>
            <a:ext cx="8713788" cy="156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  <a:buFontTx/>
            </a:pP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       </a:t>
            </a:r>
            <a:r>
              <a:rPr lang="zh-CN" altLang="en-US" sz="3200" b="1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每到冬天，森林里都铺满了一层厚厚的落叶。年复一年，森林里的落叶会不会越积越厚呢？为什么？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 </a:t>
            </a:r>
            <a:endParaRPr lang="zh-CN" altLang="en-US" sz="28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45059" name="图片 4505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450" y="908050"/>
            <a:ext cx="7019925" cy="3848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4" name="Text Box 6" title=""/>
          <p:cNvSpPr txBox="1"/>
          <p:nvPr/>
        </p:nvSpPr>
        <p:spPr>
          <a:xfrm>
            <a:off x="153035" y="19050"/>
            <a:ext cx="3289300" cy="862013"/>
          </a:xfrm>
          <a:prstGeom prst="rect">
            <a:avLst/>
          </a:prstGeom>
          <a:solidFill>
            <a:srgbClr val="CCFFCC"/>
          </a:solidFill>
          <a:ln w="381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华文楷体" panose="02010600040101010101" pitchFamily="2" charset="-122"/>
                <a:ea typeface="华文楷体" panose="02010600040101010101" pitchFamily="2" charset="-122"/>
              </a:rPr>
              <a:t>创设情境</a:t>
            </a:r>
            <a:endParaRPr lang="zh-CN" altLang="en-US" sz="4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350" y="1071563"/>
            <a:ext cx="3575050" cy="2622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1" name="Picture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3787775"/>
            <a:ext cx="3589338" cy="25923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2" name="Picture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2150" y="1262063"/>
            <a:ext cx="3921125" cy="24749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3" name="Picture 5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1513" y="3840163"/>
            <a:ext cx="3960812" cy="2590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4" name="Text Box 6" title=""/>
          <p:cNvSpPr txBox="1"/>
          <p:nvPr/>
        </p:nvSpPr>
        <p:spPr>
          <a:xfrm>
            <a:off x="215900" y="187325"/>
            <a:ext cx="3289300" cy="862013"/>
          </a:xfrm>
          <a:prstGeom prst="rect">
            <a:avLst/>
          </a:prstGeom>
          <a:solidFill>
            <a:srgbClr val="CCFFCC"/>
          </a:solidFill>
          <a:ln w="381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华文楷体" panose="02010600040101010101" pitchFamily="2" charset="-122"/>
                <a:ea typeface="华文楷体" panose="02010600040101010101" pitchFamily="2" charset="-122"/>
              </a:rPr>
              <a:t>创设情境</a:t>
            </a:r>
            <a:endParaRPr lang="zh-CN" altLang="en-US" sz="4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145" title=""/>
          <p:cNvSpPr/>
          <p:nvPr/>
        </p:nvSpPr>
        <p:spPr>
          <a:xfrm>
            <a:off x="891858" y="2004378"/>
            <a:ext cx="7386637" cy="28486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60000"/>
              </a:lnSpc>
            </a:pPr>
            <a:r>
              <a:rPr lang="en-US" altLang="zh-CN" sz="2800" b="1">
                <a:solidFill>
                  <a:srgbClr val="0000FF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.举例说明细菌和真菌在自然界中的作用。</a:t>
            </a:r>
            <a:endParaRPr lang="zh-CN" altLang="en-US" sz="2800" b="1">
              <a:solidFill>
                <a:srgbClr val="0000FF"/>
              </a:solidFill>
              <a:latin typeface="宋体" panose="02010600030101010101" pitchFamily="2" charset="-122"/>
            </a:endParaRPr>
          </a:p>
          <a:p>
            <a:pPr algn="l">
              <a:lnSpc>
                <a:spcPct val="160000"/>
              </a:lnSpc>
            </a:pPr>
            <a:r>
              <a:rPr lang="en-US" altLang="zh-CN" sz="2800" b="1">
                <a:solidFill>
                  <a:srgbClr val="0000FF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.能解释共生的概念。</a:t>
            </a:r>
            <a:endParaRPr lang="zh-CN" altLang="en-US" sz="2800" b="1">
              <a:solidFill>
                <a:srgbClr val="0000FF"/>
              </a:solidFill>
              <a:latin typeface="宋体" panose="02010600030101010101" pitchFamily="2" charset="-122"/>
            </a:endParaRPr>
          </a:p>
          <a:p>
            <a:pPr algn="l">
              <a:lnSpc>
                <a:spcPct val="160000"/>
              </a:lnSpc>
            </a:pPr>
            <a:r>
              <a:rPr lang="en-US" altLang="zh-CN" sz="2800" b="1">
                <a:solidFill>
                  <a:srgbClr val="0000FF"/>
                </a:solidFill>
                <a:latin typeface="宋体" panose="02010600030101010101" pitchFamily="2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.通过对细菌和真菌与动植物和人类关系的认识，体验从正反两个方面辩证地看问题。</a:t>
            </a:r>
            <a:endParaRPr lang="zh-CN" altLang="en-US" sz="28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pic>
        <p:nvPicPr>
          <p:cNvPr id="6147" name="图片 614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4900" y="685165"/>
            <a:ext cx="3876675" cy="131064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148" name="组合 6147" title=""/>
          <p:cNvGrpSpPr/>
          <p:nvPr/>
        </p:nvGrpSpPr>
        <p:grpSpPr>
          <a:xfrm>
            <a:off x="812800" y="5275263"/>
            <a:ext cx="7702550" cy="877887"/>
            <a:chExt cx="2792" cy="628"/>
          </a:xfrm>
        </p:grpSpPr>
        <p:sp>
          <p:nvSpPr>
            <p:cNvPr id="6149" name="未知"/>
            <p:cNvSpPr/>
            <p:nvPr/>
          </p:nvSpPr>
          <p:spPr>
            <a:xfrm>
              <a:off x="0" y="107"/>
              <a:ext cx="559" cy="300"/>
            </a:xfrm>
            <a:custGeom>
              <a:rect l="0" t="0" r="0" b="0"/>
              <a:pathLst>
                <a:path w="1119" h="600">
                  <a:moveTo>
                    <a:pt x="1119" y="59"/>
                  </a:moveTo>
                  <a:lnTo>
                    <a:pt x="957" y="59"/>
                  </a:lnTo>
                  <a:lnTo>
                    <a:pt x="957" y="147"/>
                  </a:lnTo>
                  <a:lnTo>
                    <a:pt x="918" y="186"/>
                  </a:lnTo>
                  <a:lnTo>
                    <a:pt x="870" y="186"/>
                  </a:lnTo>
                  <a:lnTo>
                    <a:pt x="870" y="93"/>
                  </a:lnTo>
                  <a:lnTo>
                    <a:pt x="737" y="93"/>
                  </a:lnTo>
                  <a:lnTo>
                    <a:pt x="737" y="204"/>
                  </a:lnTo>
                  <a:lnTo>
                    <a:pt x="689" y="204"/>
                  </a:lnTo>
                  <a:lnTo>
                    <a:pt x="685" y="166"/>
                  </a:lnTo>
                  <a:lnTo>
                    <a:pt x="678" y="135"/>
                  </a:lnTo>
                  <a:lnTo>
                    <a:pt x="667" y="108"/>
                  </a:lnTo>
                  <a:lnTo>
                    <a:pt x="653" y="85"/>
                  </a:lnTo>
                  <a:lnTo>
                    <a:pt x="639" y="66"/>
                  </a:lnTo>
                  <a:lnTo>
                    <a:pt x="627" y="51"/>
                  </a:lnTo>
                  <a:lnTo>
                    <a:pt x="615" y="38"/>
                  </a:lnTo>
                  <a:lnTo>
                    <a:pt x="607" y="27"/>
                  </a:lnTo>
                  <a:lnTo>
                    <a:pt x="599" y="40"/>
                  </a:lnTo>
                  <a:lnTo>
                    <a:pt x="590" y="55"/>
                  </a:lnTo>
                  <a:lnTo>
                    <a:pt x="580" y="73"/>
                  </a:lnTo>
                  <a:lnTo>
                    <a:pt x="571" y="93"/>
                  </a:lnTo>
                  <a:lnTo>
                    <a:pt x="563" y="111"/>
                  </a:lnTo>
                  <a:lnTo>
                    <a:pt x="556" y="130"/>
                  </a:lnTo>
                  <a:lnTo>
                    <a:pt x="551" y="145"/>
                  </a:lnTo>
                  <a:lnTo>
                    <a:pt x="547" y="156"/>
                  </a:lnTo>
                  <a:lnTo>
                    <a:pt x="541" y="142"/>
                  </a:lnTo>
                  <a:lnTo>
                    <a:pt x="536" y="126"/>
                  </a:lnTo>
                  <a:lnTo>
                    <a:pt x="529" y="109"/>
                  </a:lnTo>
                  <a:lnTo>
                    <a:pt x="521" y="92"/>
                  </a:lnTo>
                  <a:lnTo>
                    <a:pt x="514" y="76"/>
                  </a:lnTo>
                  <a:lnTo>
                    <a:pt x="506" y="61"/>
                  </a:lnTo>
                  <a:lnTo>
                    <a:pt x="499" y="48"/>
                  </a:lnTo>
                  <a:lnTo>
                    <a:pt x="493" y="39"/>
                  </a:lnTo>
                  <a:lnTo>
                    <a:pt x="483" y="55"/>
                  </a:lnTo>
                  <a:lnTo>
                    <a:pt x="472" y="76"/>
                  </a:lnTo>
                  <a:lnTo>
                    <a:pt x="462" y="100"/>
                  </a:lnTo>
                  <a:lnTo>
                    <a:pt x="453" y="127"/>
                  </a:lnTo>
                  <a:lnTo>
                    <a:pt x="445" y="155"/>
                  </a:lnTo>
                  <a:lnTo>
                    <a:pt x="439" y="184"/>
                  </a:lnTo>
                  <a:lnTo>
                    <a:pt x="434" y="212"/>
                  </a:lnTo>
                  <a:lnTo>
                    <a:pt x="432" y="240"/>
                  </a:lnTo>
                  <a:lnTo>
                    <a:pt x="351" y="240"/>
                  </a:lnTo>
                  <a:lnTo>
                    <a:pt x="351" y="186"/>
                  </a:lnTo>
                  <a:lnTo>
                    <a:pt x="375" y="186"/>
                  </a:lnTo>
                  <a:lnTo>
                    <a:pt x="318" y="87"/>
                  </a:lnTo>
                  <a:lnTo>
                    <a:pt x="150" y="87"/>
                  </a:lnTo>
                  <a:lnTo>
                    <a:pt x="104" y="0"/>
                  </a:lnTo>
                  <a:lnTo>
                    <a:pt x="0" y="229"/>
                  </a:lnTo>
                  <a:lnTo>
                    <a:pt x="0" y="600"/>
                  </a:lnTo>
                  <a:lnTo>
                    <a:pt x="1119" y="600"/>
                  </a:lnTo>
                  <a:lnTo>
                    <a:pt x="1119" y="59"/>
                  </a:lnTo>
                  <a:close/>
                </a:path>
              </a:pathLst>
            </a:custGeom>
            <a:solidFill>
              <a:srgbClr val="D8C6A5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0" name="矩形 6149"/>
            <p:cNvSpPr/>
            <p:nvPr/>
          </p:nvSpPr>
          <p:spPr>
            <a:xfrm>
              <a:off x="0" y="389"/>
              <a:ext cx="558" cy="221"/>
            </a:xfrm>
            <a:prstGeom prst="rect">
              <a:avLst/>
            </a:prstGeom>
            <a:solidFill>
              <a:srgbClr val="33BF0C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1" name="未知"/>
            <p:cNvSpPr/>
            <p:nvPr/>
          </p:nvSpPr>
          <p:spPr>
            <a:xfrm>
              <a:off x="1685" y="96"/>
              <a:ext cx="1107" cy="311"/>
            </a:xfrm>
            <a:custGeom>
              <a:rect l="0" t="0" r="0" b="0"/>
              <a:pathLst>
                <a:path w="2214" h="621">
                  <a:moveTo>
                    <a:pt x="2214" y="147"/>
                  </a:moveTo>
                  <a:lnTo>
                    <a:pt x="2214" y="147"/>
                  </a:lnTo>
                  <a:lnTo>
                    <a:pt x="2163" y="75"/>
                  </a:lnTo>
                  <a:lnTo>
                    <a:pt x="2087" y="190"/>
                  </a:lnTo>
                  <a:lnTo>
                    <a:pt x="2087" y="108"/>
                  </a:lnTo>
                  <a:lnTo>
                    <a:pt x="2024" y="65"/>
                  </a:lnTo>
                  <a:lnTo>
                    <a:pt x="1977" y="117"/>
                  </a:lnTo>
                  <a:lnTo>
                    <a:pt x="1977" y="168"/>
                  </a:lnTo>
                  <a:lnTo>
                    <a:pt x="1955" y="168"/>
                  </a:lnTo>
                  <a:lnTo>
                    <a:pt x="1955" y="120"/>
                  </a:lnTo>
                  <a:lnTo>
                    <a:pt x="1885" y="49"/>
                  </a:lnTo>
                  <a:lnTo>
                    <a:pt x="1882" y="49"/>
                  </a:lnTo>
                  <a:lnTo>
                    <a:pt x="1874" y="49"/>
                  </a:lnTo>
                  <a:lnTo>
                    <a:pt x="1861" y="49"/>
                  </a:lnTo>
                  <a:lnTo>
                    <a:pt x="1846" y="49"/>
                  </a:lnTo>
                  <a:lnTo>
                    <a:pt x="1828" y="49"/>
                  </a:lnTo>
                  <a:lnTo>
                    <a:pt x="1806" y="49"/>
                  </a:lnTo>
                  <a:lnTo>
                    <a:pt x="1784" y="49"/>
                  </a:lnTo>
                  <a:lnTo>
                    <a:pt x="1761" y="49"/>
                  </a:lnTo>
                  <a:lnTo>
                    <a:pt x="1738" y="49"/>
                  </a:lnTo>
                  <a:lnTo>
                    <a:pt x="1716" y="49"/>
                  </a:lnTo>
                  <a:lnTo>
                    <a:pt x="1694" y="49"/>
                  </a:lnTo>
                  <a:lnTo>
                    <a:pt x="1676" y="49"/>
                  </a:lnTo>
                  <a:lnTo>
                    <a:pt x="1660" y="49"/>
                  </a:lnTo>
                  <a:lnTo>
                    <a:pt x="1647" y="49"/>
                  </a:lnTo>
                  <a:lnTo>
                    <a:pt x="1639" y="49"/>
                  </a:lnTo>
                  <a:lnTo>
                    <a:pt x="1636" y="49"/>
                  </a:lnTo>
                  <a:lnTo>
                    <a:pt x="1631" y="53"/>
                  </a:lnTo>
                  <a:lnTo>
                    <a:pt x="1621" y="63"/>
                  </a:lnTo>
                  <a:lnTo>
                    <a:pt x="1607" y="76"/>
                  </a:lnTo>
                  <a:lnTo>
                    <a:pt x="1592" y="92"/>
                  </a:lnTo>
                  <a:lnTo>
                    <a:pt x="1577" y="108"/>
                  </a:lnTo>
                  <a:lnTo>
                    <a:pt x="1563" y="121"/>
                  </a:lnTo>
                  <a:lnTo>
                    <a:pt x="1554" y="131"/>
                  </a:lnTo>
                  <a:lnTo>
                    <a:pt x="1550" y="135"/>
                  </a:lnTo>
                  <a:lnTo>
                    <a:pt x="1587" y="135"/>
                  </a:lnTo>
                  <a:lnTo>
                    <a:pt x="1587" y="205"/>
                  </a:lnTo>
                  <a:lnTo>
                    <a:pt x="1515" y="205"/>
                  </a:lnTo>
                  <a:lnTo>
                    <a:pt x="1515" y="178"/>
                  </a:lnTo>
                  <a:lnTo>
                    <a:pt x="1515" y="121"/>
                  </a:lnTo>
                  <a:lnTo>
                    <a:pt x="1515" y="63"/>
                  </a:lnTo>
                  <a:lnTo>
                    <a:pt x="1515" y="39"/>
                  </a:lnTo>
                  <a:lnTo>
                    <a:pt x="1512" y="39"/>
                  </a:lnTo>
                  <a:lnTo>
                    <a:pt x="1505" y="40"/>
                  </a:lnTo>
                  <a:lnTo>
                    <a:pt x="1495" y="40"/>
                  </a:lnTo>
                  <a:lnTo>
                    <a:pt x="1481" y="40"/>
                  </a:lnTo>
                  <a:lnTo>
                    <a:pt x="1466" y="40"/>
                  </a:lnTo>
                  <a:lnTo>
                    <a:pt x="1448" y="40"/>
                  </a:lnTo>
                  <a:lnTo>
                    <a:pt x="1429" y="40"/>
                  </a:lnTo>
                  <a:lnTo>
                    <a:pt x="1410" y="40"/>
                  </a:lnTo>
                  <a:lnTo>
                    <a:pt x="1389" y="40"/>
                  </a:lnTo>
                  <a:lnTo>
                    <a:pt x="1371" y="40"/>
                  </a:lnTo>
                  <a:lnTo>
                    <a:pt x="1352" y="39"/>
                  </a:lnTo>
                  <a:lnTo>
                    <a:pt x="1337" y="39"/>
                  </a:lnTo>
                  <a:lnTo>
                    <a:pt x="1323" y="39"/>
                  </a:lnTo>
                  <a:lnTo>
                    <a:pt x="1313" y="39"/>
                  </a:lnTo>
                  <a:lnTo>
                    <a:pt x="1306" y="39"/>
                  </a:lnTo>
                  <a:lnTo>
                    <a:pt x="1304" y="39"/>
                  </a:lnTo>
                  <a:lnTo>
                    <a:pt x="1304" y="84"/>
                  </a:lnTo>
                  <a:lnTo>
                    <a:pt x="1063" y="84"/>
                  </a:lnTo>
                  <a:lnTo>
                    <a:pt x="1063" y="123"/>
                  </a:lnTo>
                  <a:lnTo>
                    <a:pt x="1049" y="124"/>
                  </a:lnTo>
                  <a:lnTo>
                    <a:pt x="1035" y="129"/>
                  </a:lnTo>
                  <a:lnTo>
                    <a:pt x="1020" y="137"/>
                  </a:lnTo>
                  <a:lnTo>
                    <a:pt x="1008" y="147"/>
                  </a:lnTo>
                  <a:lnTo>
                    <a:pt x="996" y="159"/>
                  </a:lnTo>
                  <a:lnTo>
                    <a:pt x="987" y="174"/>
                  </a:lnTo>
                  <a:lnTo>
                    <a:pt x="981" y="190"/>
                  </a:lnTo>
                  <a:lnTo>
                    <a:pt x="979" y="207"/>
                  </a:lnTo>
                  <a:lnTo>
                    <a:pt x="955" y="207"/>
                  </a:lnTo>
                  <a:lnTo>
                    <a:pt x="952" y="176"/>
                  </a:lnTo>
                  <a:lnTo>
                    <a:pt x="944" y="153"/>
                  </a:lnTo>
                  <a:lnTo>
                    <a:pt x="934" y="138"/>
                  </a:lnTo>
                  <a:lnTo>
                    <a:pt x="921" y="132"/>
                  </a:lnTo>
                  <a:lnTo>
                    <a:pt x="909" y="137"/>
                  </a:lnTo>
                  <a:lnTo>
                    <a:pt x="898" y="149"/>
                  </a:lnTo>
                  <a:lnTo>
                    <a:pt x="890" y="174"/>
                  </a:lnTo>
                  <a:lnTo>
                    <a:pt x="888" y="207"/>
                  </a:lnTo>
                  <a:lnTo>
                    <a:pt x="822" y="207"/>
                  </a:lnTo>
                  <a:lnTo>
                    <a:pt x="822" y="11"/>
                  </a:lnTo>
                  <a:lnTo>
                    <a:pt x="783" y="11"/>
                  </a:lnTo>
                  <a:lnTo>
                    <a:pt x="783" y="75"/>
                  </a:lnTo>
                  <a:lnTo>
                    <a:pt x="567" y="75"/>
                  </a:lnTo>
                  <a:lnTo>
                    <a:pt x="524" y="9"/>
                  </a:lnTo>
                  <a:lnTo>
                    <a:pt x="481" y="75"/>
                  </a:lnTo>
                  <a:lnTo>
                    <a:pt x="237" y="75"/>
                  </a:lnTo>
                  <a:lnTo>
                    <a:pt x="237" y="156"/>
                  </a:lnTo>
                  <a:lnTo>
                    <a:pt x="175" y="156"/>
                  </a:lnTo>
                  <a:lnTo>
                    <a:pt x="169" y="149"/>
                  </a:lnTo>
                  <a:lnTo>
                    <a:pt x="162" y="139"/>
                  </a:lnTo>
                  <a:lnTo>
                    <a:pt x="155" y="129"/>
                  </a:lnTo>
                  <a:lnTo>
                    <a:pt x="147" y="117"/>
                  </a:lnTo>
                  <a:lnTo>
                    <a:pt x="140" y="107"/>
                  </a:lnTo>
                  <a:lnTo>
                    <a:pt x="134" y="98"/>
                  </a:lnTo>
                  <a:lnTo>
                    <a:pt x="130" y="92"/>
                  </a:lnTo>
                  <a:lnTo>
                    <a:pt x="129" y="90"/>
                  </a:lnTo>
                  <a:lnTo>
                    <a:pt x="151" y="93"/>
                  </a:lnTo>
                  <a:lnTo>
                    <a:pt x="84" y="0"/>
                  </a:lnTo>
                  <a:lnTo>
                    <a:pt x="26" y="87"/>
                  </a:lnTo>
                  <a:lnTo>
                    <a:pt x="45" y="87"/>
                  </a:lnTo>
                  <a:lnTo>
                    <a:pt x="11" y="151"/>
                  </a:lnTo>
                  <a:lnTo>
                    <a:pt x="33" y="156"/>
                  </a:lnTo>
                  <a:lnTo>
                    <a:pt x="0" y="192"/>
                  </a:lnTo>
                  <a:lnTo>
                    <a:pt x="0" y="621"/>
                  </a:lnTo>
                  <a:lnTo>
                    <a:pt x="2214" y="621"/>
                  </a:lnTo>
                  <a:lnTo>
                    <a:pt x="2214" y="147"/>
                  </a:lnTo>
                  <a:close/>
                </a:path>
              </a:pathLst>
            </a:custGeom>
            <a:solidFill>
              <a:srgbClr val="D8C6A5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2" name="矩形 6151"/>
            <p:cNvSpPr/>
            <p:nvPr/>
          </p:nvSpPr>
          <p:spPr>
            <a:xfrm>
              <a:off x="1684" y="407"/>
              <a:ext cx="1108" cy="221"/>
            </a:xfrm>
            <a:prstGeom prst="rect">
              <a:avLst/>
            </a:prstGeom>
            <a:solidFill>
              <a:srgbClr val="33BF0C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3" name="未知"/>
            <p:cNvSpPr/>
            <p:nvPr/>
          </p:nvSpPr>
          <p:spPr>
            <a:xfrm>
              <a:off x="1684" y="275"/>
              <a:ext cx="24" cy="132"/>
            </a:xfrm>
            <a:custGeom>
              <a:rect l="0" t="0" r="0" b="0"/>
              <a:pathLst>
                <a:path w="50" h="263">
                  <a:moveTo>
                    <a:pt x="26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4" name="未知"/>
            <p:cNvSpPr/>
            <p:nvPr/>
          </p:nvSpPr>
          <p:spPr>
            <a:xfrm>
              <a:off x="1720" y="275"/>
              <a:ext cx="25" cy="132"/>
            </a:xfrm>
            <a:custGeom>
              <a:rect l="0" t="0" r="0" b="0"/>
              <a:pathLst>
                <a:path w="50" h="263">
                  <a:moveTo>
                    <a:pt x="24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5" name="未知"/>
            <p:cNvSpPr/>
            <p:nvPr/>
          </p:nvSpPr>
          <p:spPr>
            <a:xfrm>
              <a:off x="1758" y="275"/>
              <a:ext cx="25" cy="132"/>
            </a:xfrm>
            <a:custGeom>
              <a:rect l="0" t="0" r="0" b="0"/>
              <a:pathLst>
                <a:path w="50" h="263">
                  <a:moveTo>
                    <a:pt x="25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6" name="矩形 6155"/>
            <p:cNvSpPr/>
            <p:nvPr/>
          </p:nvSpPr>
          <p:spPr>
            <a:xfrm>
              <a:off x="1684" y="310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7" name="矩形 6156"/>
            <p:cNvSpPr/>
            <p:nvPr/>
          </p:nvSpPr>
          <p:spPr>
            <a:xfrm>
              <a:off x="1684" y="374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8" name="未知"/>
            <p:cNvSpPr/>
            <p:nvPr/>
          </p:nvSpPr>
          <p:spPr>
            <a:xfrm>
              <a:off x="2407" y="275"/>
              <a:ext cx="24" cy="132"/>
            </a:xfrm>
            <a:custGeom>
              <a:rect l="0" t="0" r="0" b="0"/>
              <a:pathLst>
                <a:path w="50" h="263">
                  <a:moveTo>
                    <a:pt x="24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9" name="未知"/>
            <p:cNvSpPr/>
            <p:nvPr/>
          </p:nvSpPr>
          <p:spPr>
            <a:xfrm>
              <a:off x="2443" y="275"/>
              <a:ext cx="25" cy="132"/>
            </a:xfrm>
            <a:custGeom>
              <a:rect l="0" t="0" r="0" b="0"/>
              <a:pathLst>
                <a:path w="49" h="263">
                  <a:moveTo>
                    <a:pt x="24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0" name="未知"/>
            <p:cNvSpPr/>
            <p:nvPr/>
          </p:nvSpPr>
          <p:spPr>
            <a:xfrm>
              <a:off x="2481" y="275"/>
              <a:ext cx="25" cy="132"/>
            </a:xfrm>
            <a:custGeom>
              <a:rect l="0" t="0" r="0" b="0"/>
              <a:pathLst>
                <a:path w="49" h="263">
                  <a:moveTo>
                    <a:pt x="24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1" name="未知"/>
            <p:cNvSpPr/>
            <p:nvPr/>
          </p:nvSpPr>
          <p:spPr>
            <a:xfrm>
              <a:off x="2519" y="275"/>
              <a:ext cx="25" cy="132"/>
            </a:xfrm>
            <a:custGeom>
              <a:rect l="0" t="0" r="0" b="0"/>
              <a:pathLst>
                <a:path w="49" h="263">
                  <a:moveTo>
                    <a:pt x="24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2" name="未知"/>
            <p:cNvSpPr/>
            <p:nvPr/>
          </p:nvSpPr>
          <p:spPr>
            <a:xfrm>
              <a:off x="2557" y="275"/>
              <a:ext cx="25" cy="144"/>
            </a:xfrm>
            <a:custGeom>
              <a:rect l="0" t="0" r="0" b="0"/>
              <a:pathLst>
                <a:path w="49" h="286">
                  <a:moveTo>
                    <a:pt x="25" y="0"/>
                  </a:moveTo>
                  <a:lnTo>
                    <a:pt x="49" y="57"/>
                  </a:lnTo>
                  <a:lnTo>
                    <a:pt x="49" y="286"/>
                  </a:lnTo>
                  <a:lnTo>
                    <a:pt x="0" y="272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3" name="未知"/>
            <p:cNvSpPr/>
            <p:nvPr/>
          </p:nvSpPr>
          <p:spPr>
            <a:xfrm>
              <a:off x="2595" y="283"/>
              <a:ext cx="25" cy="148"/>
            </a:xfrm>
            <a:custGeom>
              <a:rect l="0" t="0" r="0" b="0"/>
              <a:pathLst>
                <a:path w="50" h="295">
                  <a:moveTo>
                    <a:pt x="25" y="0"/>
                  </a:moveTo>
                  <a:lnTo>
                    <a:pt x="50" y="56"/>
                  </a:lnTo>
                  <a:lnTo>
                    <a:pt x="50" y="295"/>
                  </a:lnTo>
                  <a:lnTo>
                    <a:pt x="0" y="276"/>
                  </a:lnTo>
                  <a:lnTo>
                    <a:pt x="0" y="56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4" name="未知"/>
            <p:cNvSpPr/>
            <p:nvPr/>
          </p:nvSpPr>
          <p:spPr>
            <a:xfrm>
              <a:off x="2634" y="291"/>
              <a:ext cx="24" cy="156"/>
            </a:xfrm>
            <a:custGeom>
              <a:rect l="0" t="0" r="0" b="0"/>
              <a:pathLst>
                <a:path w="49" h="313">
                  <a:moveTo>
                    <a:pt x="24" y="0"/>
                  </a:moveTo>
                  <a:lnTo>
                    <a:pt x="49" y="57"/>
                  </a:lnTo>
                  <a:lnTo>
                    <a:pt x="49" y="313"/>
                  </a:lnTo>
                  <a:lnTo>
                    <a:pt x="0" y="290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5" name="未知"/>
            <p:cNvSpPr/>
            <p:nvPr/>
          </p:nvSpPr>
          <p:spPr>
            <a:xfrm>
              <a:off x="2672" y="301"/>
              <a:ext cx="24" cy="169"/>
            </a:xfrm>
            <a:custGeom>
              <a:rect l="0" t="0" r="0" b="0"/>
              <a:pathLst>
                <a:path w="50" h="340">
                  <a:moveTo>
                    <a:pt x="24" y="0"/>
                  </a:moveTo>
                  <a:lnTo>
                    <a:pt x="50" y="58"/>
                  </a:lnTo>
                  <a:lnTo>
                    <a:pt x="50" y="340"/>
                  </a:lnTo>
                  <a:lnTo>
                    <a:pt x="0" y="309"/>
                  </a:lnTo>
                  <a:lnTo>
                    <a:pt x="0" y="58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6" name="未知"/>
            <p:cNvSpPr/>
            <p:nvPr/>
          </p:nvSpPr>
          <p:spPr>
            <a:xfrm>
              <a:off x="2710" y="316"/>
              <a:ext cx="24" cy="186"/>
            </a:xfrm>
            <a:custGeom>
              <a:rect l="0" t="0" r="0" b="0"/>
              <a:pathLst>
                <a:path w="50" h="373">
                  <a:moveTo>
                    <a:pt x="24" y="0"/>
                  </a:moveTo>
                  <a:lnTo>
                    <a:pt x="50" y="58"/>
                  </a:lnTo>
                  <a:lnTo>
                    <a:pt x="50" y="373"/>
                  </a:lnTo>
                  <a:lnTo>
                    <a:pt x="0" y="326"/>
                  </a:lnTo>
                  <a:lnTo>
                    <a:pt x="0" y="58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7" name="未知"/>
            <p:cNvSpPr/>
            <p:nvPr/>
          </p:nvSpPr>
          <p:spPr>
            <a:xfrm>
              <a:off x="2748" y="333"/>
              <a:ext cx="24" cy="216"/>
            </a:xfrm>
            <a:custGeom>
              <a:rect l="0" t="0" r="0" b="0"/>
              <a:pathLst>
                <a:path w="50" h="430">
                  <a:moveTo>
                    <a:pt x="26" y="0"/>
                  </a:moveTo>
                  <a:lnTo>
                    <a:pt x="50" y="56"/>
                  </a:lnTo>
                  <a:lnTo>
                    <a:pt x="50" y="430"/>
                  </a:lnTo>
                  <a:lnTo>
                    <a:pt x="0" y="368"/>
                  </a:lnTo>
                  <a:lnTo>
                    <a:pt x="0" y="56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8" name="未知"/>
            <p:cNvSpPr/>
            <p:nvPr/>
          </p:nvSpPr>
          <p:spPr>
            <a:xfrm>
              <a:off x="2786" y="370"/>
              <a:ext cx="6" cy="213"/>
            </a:xfrm>
            <a:custGeom>
              <a:rect l="0" t="0" r="0" b="0"/>
              <a:pathLst>
                <a:path w="13" h="427">
                  <a:moveTo>
                    <a:pt x="13" y="0"/>
                  </a:moveTo>
                  <a:lnTo>
                    <a:pt x="13" y="427"/>
                  </a:lnTo>
                  <a:lnTo>
                    <a:pt x="0" y="396"/>
                  </a:lnTo>
                  <a:lnTo>
                    <a:pt x="0" y="29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9" name="未知"/>
            <p:cNvSpPr/>
            <p:nvPr/>
          </p:nvSpPr>
          <p:spPr>
            <a:xfrm>
              <a:off x="2394" y="310"/>
              <a:ext cx="398" cy="105"/>
            </a:xfrm>
            <a:custGeom>
              <a:rect l="0" t="0" r="0" b="0"/>
              <a:pathLst>
                <a:path w="796" h="208">
                  <a:moveTo>
                    <a:pt x="0" y="29"/>
                  </a:moveTo>
                  <a:lnTo>
                    <a:pt x="6" y="29"/>
                  </a:lnTo>
                  <a:lnTo>
                    <a:pt x="16" y="29"/>
                  </a:lnTo>
                  <a:lnTo>
                    <a:pt x="29" y="29"/>
                  </a:lnTo>
                  <a:lnTo>
                    <a:pt x="45" y="29"/>
                  </a:lnTo>
                  <a:lnTo>
                    <a:pt x="63" y="29"/>
                  </a:lnTo>
                  <a:lnTo>
                    <a:pt x="83" y="29"/>
                  </a:lnTo>
                  <a:lnTo>
                    <a:pt x="105" y="29"/>
                  </a:lnTo>
                  <a:lnTo>
                    <a:pt x="127" y="29"/>
                  </a:lnTo>
                  <a:lnTo>
                    <a:pt x="147" y="29"/>
                  </a:lnTo>
                  <a:lnTo>
                    <a:pt x="169" y="29"/>
                  </a:lnTo>
                  <a:lnTo>
                    <a:pt x="189" y="29"/>
                  </a:lnTo>
                  <a:lnTo>
                    <a:pt x="207" y="29"/>
                  </a:lnTo>
                  <a:lnTo>
                    <a:pt x="223" y="29"/>
                  </a:lnTo>
                  <a:lnTo>
                    <a:pt x="236" y="29"/>
                  </a:lnTo>
                  <a:lnTo>
                    <a:pt x="246" y="29"/>
                  </a:lnTo>
                  <a:lnTo>
                    <a:pt x="252" y="29"/>
                  </a:lnTo>
                  <a:lnTo>
                    <a:pt x="259" y="29"/>
                  </a:lnTo>
                  <a:lnTo>
                    <a:pt x="274" y="30"/>
                  </a:lnTo>
                  <a:lnTo>
                    <a:pt x="294" y="32"/>
                  </a:lnTo>
                  <a:lnTo>
                    <a:pt x="319" y="36"/>
                  </a:lnTo>
                  <a:lnTo>
                    <a:pt x="349" y="40"/>
                  </a:lnTo>
                  <a:lnTo>
                    <a:pt x="384" y="46"/>
                  </a:lnTo>
                  <a:lnTo>
                    <a:pt x="420" y="53"/>
                  </a:lnTo>
                  <a:lnTo>
                    <a:pt x="461" y="62"/>
                  </a:lnTo>
                  <a:lnTo>
                    <a:pt x="503" y="72"/>
                  </a:lnTo>
                  <a:lnTo>
                    <a:pt x="546" y="85"/>
                  </a:lnTo>
                  <a:lnTo>
                    <a:pt x="590" y="100"/>
                  </a:lnTo>
                  <a:lnTo>
                    <a:pt x="635" y="116"/>
                  </a:lnTo>
                  <a:lnTo>
                    <a:pt x="677" y="136"/>
                  </a:lnTo>
                  <a:lnTo>
                    <a:pt x="719" y="158"/>
                  </a:lnTo>
                  <a:lnTo>
                    <a:pt x="759" y="182"/>
                  </a:lnTo>
                  <a:lnTo>
                    <a:pt x="796" y="208"/>
                  </a:lnTo>
                  <a:lnTo>
                    <a:pt x="796" y="161"/>
                  </a:lnTo>
                  <a:lnTo>
                    <a:pt x="759" y="135"/>
                  </a:lnTo>
                  <a:lnTo>
                    <a:pt x="719" y="112"/>
                  </a:lnTo>
                  <a:lnTo>
                    <a:pt x="677" y="91"/>
                  </a:lnTo>
                  <a:lnTo>
                    <a:pt x="634" y="74"/>
                  </a:lnTo>
                  <a:lnTo>
                    <a:pt x="590" y="57"/>
                  </a:lnTo>
                  <a:lnTo>
                    <a:pt x="546" y="45"/>
                  </a:lnTo>
                  <a:lnTo>
                    <a:pt x="502" y="33"/>
                  </a:lnTo>
                  <a:lnTo>
                    <a:pt x="461" y="25"/>
                  </a:lnTo>
                  <a:lnTo>
                    <a:pt x="420" y="17"/>
                  </a:lnTo>
                  <a:lnTo>
                    <a:pt x="384" y="11"/>
                  </a:lnTo>
                  <a:lnTo>
                    <a:pt x="349" y="7"/>
                  </a:lnTo>
                  <a:lnTo>
                    <a:pt x="319" y="5"/>
                  </a:lnTo>
                  <a:lnTo>
                    <a:pt x="294" y="2"/>
                  </a:lnTo>
                  <a:lnTo>
                    <a:pt x="274" y="1"/>
                  </a:lnTo>
                  <a:lnTo>
                    <a:pt x="259" y="0"/>
                  </a:lnTo>
                  <a:lnTo>
                    <a:pt x="252" y="0"/>
                  </a:lnTo>
                  <a:lnTo>
                    <a:pt x="246" y="0"/>
                  </a:lnTo>
                  <a:lnTo>
                    <a:pt x="236" y="0"/>
                  </a:lnTo>
                  <a:lnTo>
                    <a:pt x="223" y="0"/>
                  </a:lnTo>
                  <a:lnTo>
                    <a:pt x="207" y="0"/>
                  </a:lnTo>
                  <a:lnTo>
                    <a:pt x="189" y="0"/>
                  </a:lnTo>
                  <a:lnTo>
                    <a:pt x="169" y="0"/>
                  </a:lnTo>
                  <a:lnTo>
                    <a:pt x="147" y="0"/>
                  </a:lnTo>
                  <a:lnTo>
                    <a:pt x="127" y="0"/>
                  </a:lnTo>
                  <a:lnTo>
                    <a:pt x="105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45" y="0"/>
                  </a:lnTo>
                  <a:lnTo>
                    <a:pt x="29" y="0"/>
                  </a:lnTo>
                  <a:lnTo>
                    <a:pt x="16" y="0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0" name="未知"/>
            <p:cNvSpPr/>
            <p:nvPr/>
          </p:nvSpPr>
          <p:spPr>
            <a:xfrm>
              <a:off x="2394" y="374"/>
              <a:ext cx="398" cy="154"/>
            </a:xfrm>
            <a:custGeom>
              <a:rect l="0" t="0" r="0" b="0"/>
              <a:pathLst>
                <a:path w="796" h="307">
                  <a:moveTo>
                    <a:pt x="0" y="32"/>
                  </a:moveTo>
                  <a:lnTo>
                    <a:pt x="6" y="32"/>
                  </a:lnTo>
                  <a:lnTo>
                    <a:pt x="16" y="32"/>
                  </a:lnTo>
                  <a:lnTo>
                    <a:pt x="29" y="32"/>
                  </a:lnTo>
                  <a:lnTo>
                    <a:pt x="45" y="32"/>
                  </a:lnTo>
                  <a:lnTo>
                    <a:pt x="63" y="32"/>
                  </a:lnTo>
                  <a:lnTo>
                    <a:pt x="83" y="32"/>
                  </a:lnTo>
                  <a:lnTo>
                    <a:pt x="105" y="32"/>
                  </a:lnTo>
                  <a:lnTo>
                    <a:pt x="127" y="32"/>
                  </a:lnTo>
                  <a:lnTo>
                    <a:pt x="147" y="32"/>
                  </a:lnTo>
                  <a:lnTo>
                    <a:pt x="169" y="32"/>
                  </a:lnTo>
                  <a:lnTo>
                    <a:pt x="189" y="32"/>
                  </a:lnTo>
                  <a:lnTo>
                    <a:pt x="207" y="32"/>
                  </a:lnTo>
                  <a:lnTo>
                    <a:pt x="223" y="32"/>
                  </a:lnTo>
                  <a:lnTo>
                    <a:pt x="236" y="32"/>
                  </a:lnTo>
                  <a:lnTo>
                    <a:pt x="246" y="32"/>
                  </a:lnTo>
                  <a:lnTo>
                    <a:pt x="252" y="32"/>
                  </a:lnTo>
                  <a:lnTo>
                    <a:pt x="299" y="33"/>
                  </a:lnTo>
                  <a:lnTo>
                    <a:pt x="346" y="39"/>
                  </a:lnTo>
                  <a:lnTo>
                    <a:pt x="390" y="46"/>
                  </a:lnTo>
                  <a:lnTo>
                    <a:pt x="433" y="56"/>
                  </a:lnTo>
                  <a:lnTo>
                    <a:pt x="473" y="69"/>
                  </a:lnTo>
                  <a:lnTo>
                    <a:pt x="514" y="85"/>
                  </a:lnTo>
                  <a:lnTo>
                    <a:pt x="551" y="101"/>
                  </a:lnTo>
                  <a:lnTo>
                    <a:pt x="586" y="120"/>
                  </a:lnTo>
                  <a:lnTo>
                    <a:pt x="620" y="140"/>
                  </a:lnTo>
                  <a:lnTo>
                    <a:pt x="652" y="162"/>
                  </a:lnTo>
                  <a:lnTo>
                    <a:pt x="681" y="185"/>
                  </a:lnTo>
                  <a:lnTo>
                    <a:pt x="708" y="209"/>
                  </a:lnTo>
                  <a:lnTo>
                    <a:pt x="734" y="233"/>
                  </a:lnTo>
                  <a:lnTo>
                    <a:pt x="757" y="257"/>
                  </a:lnTo>
                  <a:lnTo>
                    <a:pt x="778" y="283"/>
                  </a:lnTo>
                  <a:lnTo>
                    <a:pt x="796" y="307"/>
                  </a:lnTo>
                  <a:lnTo>
                    <a:pt x="796" y="255"/>
                  </a:lnTo>
                  <a:lnTo>
                    <a:pt x="778" y="231"/>
                  </a:lnTo>
                  <a:lnTo>
                    <a:pt x="757" y="208"/>
                  </a:lnTo>
                  <a:lnTo>
                    <a:pt x="734" y="184"/>
                  </a:lnTo>
                  <a:lnTo>
                    <a:pt x="708" y="161"/>
                  </a:lnTo>
                  <a:lnTo>
                    <a:pt x="681" y="139"/>
                  </a:lnTo>
                  <a:lnTo>
                    <a:pt x="652" y="118"/>
                  </a:lnTo>
                  <a:lnTo>
                    <a:pt x="620" y="99"/>
                  </a:lnTo>
                  <a:lnTo>
                    <a:pt x="586" y="79"/>
                  </a:lnTo>
                  <a:lnTo>
                    <a:pt x="551" y="62"/>
                  </a:lnTo>
                  <a:lnTo>
                    <a:pt x="514" y="47"/>
                  </a:lnTo>
                  <a:lnTo>
                    <a:pt x="473" y="33"/>
                  </a:lnTo>
                  <a:lnTo>
                    <a:pt x="433" y="21"/>
                  </a:lnTo>
                  <a:lnTo>
                    <a:pt x="390" y="12"/>
                  </a:lnTo>
                  <a:lnTo>
                    <a:pt x="346" y="5"/>
                  </a:lnTo>
                  <a:lnTo>
                    <a:pt x="299" y="1"/>
                  </a:lnTo>
                  <a:lnTo>
                    <a:pt x="252" y="0"/>
                  </a:lnTo>
                  <a:lnTo>
                    <a:pt x="246" y="0"/>
                  </a:lnTo>
                  <a:lnTo>
                    <a:pt x="236" y="0"/>
                  </a:lnTo>
                  <a:lnTo>
                    <a:pt x="223" y="0"/>
                  </a:lnTo>
                  <a:lnTo>
                    <a:pt x="207" y="0"/>
                  </a:lnTo>
                  <a:lnTo>
                    <a:pt x="189" y="0"/>
                  </a:lnTo>
                  <a:lnTo>
                    <a:pt x="169" y="0"/>
                  </a:lnTo>
                  <a:lnTo>
                    <a:pt x="147" y="0"/>
                  </a:lnTo>
                  <a:lnTo>
                    <a:pt x="127" y="0"/>
                  </a:lnTo>
                  <a:lnTo>
                    <a:pt x="105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45" y="0"/>
                  </a:lnTo>
                  <a:lnTo>
                    <a:pt x="29" y="0"/>
                  </a:lnTo>
                  <a:lnTo>
                    <a:pt x="16" y="0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1" name="未知"/>
            <p:cNvSpPr/>
            <p:nvPr/>
          </p:nvSpPr>
          <p:spPr>
            <a:xfrm>
              <a:off x="1790" y="275"/>
              <a:ext cx="24" cy="132"/>
            </a:xfrm>
            <a:custGeom>
              <a:rect l="0" t="0" r="0" b="0"/>
              <a:pathLst>
                <a:path w="50" h="263">
                  <a:moveTo>
                    <a:pt x="26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2" name="未知"/>
            <p:cNvSpPr/>
            <p:nvPr/>
          </p:nvSpPr>
          <p:spPr>
            <a:xfrm>
              <a:off x="1826" y="275"/>
              <a:ext cx="25" cy="132"/>
            </a:xfrm>
            <a:custGeom>
              <a:rect l="0" t="0" r="0" b="0"/>
              <a:pathLst>
                <a:path w="49" h="263">
                  <a:moveTo>
                    <a:pt x="24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3" name="未知"/>
            <p:cNvSpPr/>
            <p:nvPr/>
          </p:nvSpPr>
          <p:spPr>
            <a:xfrm>
              <a:off x="1864" y="275"/>
              <a:ext cx="25" cy="132"/>
            </a:xfrm>
            <a:custGeom>
              <a:rect l="0" t="0" r="0" b="0"/>
              <a:pathLst>
                <a:path w="50" h="263">
                  <a:moveTo>
                    <a:pt x="24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4" name="矩形 6173"/>
            <p:cNvSpPr/>
            <p:nvPr/>
          </p:nvSpPr>
          <p:spPr>
            <a:xfrm>
              <a:off x="1790" y="310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5" name="矩形 6174"/>
            <p:cNvSpPr/>
            <p:nvPr/>
          </p:nvSpPr>
          <p:spPr>
            <a:xfrm>
              <a:off x="1790" y="374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6" name="未知"/>
            <p:cNvSpPr/>
            <p:nvPr/>
          </p:nvSpPr>
          <p:spPr>
            <a:xfrm>
              <a:off x="1896" y="275"/>
              <a:ext cx="24" cy="132"/>
            </a:xfrm>
            <a:custGeom>
              <a:rect l="0" t="0" r="0" b="0"/>
              <a:pathLst>
                <a:path w="50" h="263">
                  <a:moveTo>
                    <a:pt x="25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7" name="未知"/>
            <p:cNvSpPr/>
            <p:nvPr/>
          </p:nvSpPr>
          <p:spPr>
            <a:xfrm>
              <a:off x="1931" y="275"/>
              <a:ext cx="25" cy="132"/>
            </a:xfrm>
            <a:custGeom>
              <a:rect l="0" t="0" r="0" b="0"/>
              <a:pathLst>
                <a:path w="49" h="263">
                  <a:moveTo>
                    <a:pt x="25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8" name="未知"/>
            <p:cNvSpPr/>
            <p:nvPr/>
          </p:nvSpPr>
          <p:spPr>
            <a:xfrm>
              <a:off x="1970" y="275"/>
              <a:ext cx="25" cy="132"/>
            </a:xfrm>
            <a:custGeom>
              <a:rect l="0" t="0" r="0" b="0"/>
              <a:pathLst>
                <a:path w="50" h="263">
                  <a:moveTo>
                    <a:pt x="24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9" name="矩形 6178"/>
            <p:cNvSpPr/>
            <p:nvPr/>
          </p:nvSpPr>
          <p:spPr>
            <a:xfrm>
              <a:off x="1896" y="310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0" name="矩形 6179"/>
            <p:cNvSpPr/>
            <p:nvPr/>
          </p:nvSpPr>
          <p:spPr>
            <a:xfrm>
              <a:off x="1896" y="374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1" name="未知"/>
            <p:cNvSpPr/>
            <p:nvPr/>
          </p:nvSpPr>
          <p:spPr>
            <a:xfrm>
              <a:off x="2002" y="275"/>
              <a:ext cx="24" cy="132"/>
            </a:xfrm>
            <a:custGeom>
              <a:rect l="0" t="0" r="0" b="0"/>
              <a:pathLst>
                <a:path w="49" h="263">
                  <a:moveTo>
                    <a:pt x="25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2" name="未知"/>
            <p:cNvSpPr/>
            <p:nvPr/>
          </p:nvSpPr>
          <p:spPr>
            <a:xfrm>
              <a:off x="2037" y="275"/>
              <a:ext cx="25" cy="132"/>
            </a:xfrm>
            <a:custGeom>
              <a:rect l="0" t="0" r="0" b="0"/>
              <a:pathLst>
                <a:path w="49" h="263">
                  <a:moveTo>
                    <a:pt x="25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3" name="未知"/>
            <p:cNvSpPr/>
            <p:nvPr/>
          </p:nvSpPr>
          <p:spPr>
            <a:xfrm>
              <a:off x="2075" y="275"/>
              <a:ext cx="25" cy="132"/>
            </a:xfrm>
            <a:custGeom>
              <a:rect l="0" t="0" r="0" b="0"/>
              <a:pathLst>
                <a:path w="49" h="263">
                  <a:moveTo>
                    <a:pt x="25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4" name="矩形 6183"/>
            <p:cNvSpPr/>
            <p:nvPr/>
          </p:nvSpPr>
          <p:spPr>
            <a:xfrm>
              <a:off x="2002" y="310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5" name="矩形 6184"/>
            <p:cNvSpPr/>
            <p:nvPr/>
          </p:nvSpPr>
          <p:spPr>
            <a:xfrm>
              <a:off x="2002" y="374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6" name="未知"/>
            <p:cNvSpPr/>
            <p:nvPr/>
          </p:nvSpPr>
          <p:spPr>
            <a:xfrm>
              <a:off x="2107" y="275"/>
              <a:ext cx="25" cy="132"/>
            </a:xfrm>
            <a:custGeom>
              <a:rect l="0" t="0" r="0" b="0"/>
              <a:pathLst>
                <a:path w="50" h="263">
                  <a:moveTo>
                    <a:pt x="26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7" name="未知"/>
            <p:cNvSpPr/>
            <p:nvPr/>
          </p:nvSpPr>
          <p:spPr>
            <a:xfrm>
              <a:off x="2143" y="275"/>
              <a:ext cx="25" cy="132"/>
            </a:xfrm>
            <a:custGeom>
              <a:rect l="0" t="0" r="0" b="0"/>
              <a:pathLst>
                <a:path w="49" h="263">
                  <a:moveTo>
                    <a:pt x="24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8" name="未知"/>
            <p:cNvSpPr/>
            <p:nvPr/>
          </p:nvSpPr>
          <p:spPr>
            <a:xfrm>
              <a:off x="2181" y="275"/>
              <a:ext cx="25" cy="132"/>
            </a:xfrm>
            <a:custGeom>
              <a:rect l="0" t="0" r="0" b="0"/>
              <a:pathLst>
                <a:path w="49" h="263">
                  <a:moveTo>
                    <a:pt x="25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9" name="矩形 6188"/>
            <p:cNvSpPr/>
            <p:nvPr/>
          </p:nvSpPr>
          <p:spPr>
            <a:xfrm>
              <a:off x="2107" y="310"/>
              <a:ext cx="108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0" name="矩形 6189"/>
            <p:cNvSpPr/>
            <p:nvPr/>
          </p:nvSpPr>
          <p:spPr>
            <a:xfrm>
              <a:off x="2107" y="374"/>
              <a:ext cx="108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1" name="未知"/>
            <p:cNvSpPr/>
            <p:nvPr/>
          </p:nvSpPr>
          <p:spPr>
            <a:xfrm>
              <a:off x="2213" y="275"/>
              <a:ext cx="25" cy="132"/>
            </a:xfrm>
            <a:custGeom>
              <a:rect l="0" t="0" r="0" b="0"/>
              <a:pathLst>
                <a:path w="50" h="263">
                  <a:moveTo>
                    <a:pt x="26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2" name="未知"/>
            <p:cNvSpPr/>
            <p:nvPr/>
          </p:nvSpPr>
          <p:spPr>
            <a:xfrm>
              <a:off x="2249" y="275"/>
              <a:ext cx="25" cy="132"/>
            </a:xfrm>
            <a:custGeom>
              <a:rect l="0" t="0" r="0" b="0"/>
              <a:pathLst>
                <a:path w="49" h="263">
                  <a:moveTo>
                    <a:pt x="24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3" name="未知"/>
            <p:cNvSpPr/>
            <p:nvPr/>
          </p:nvSpPr>
          <p:spPr>
            <a:xfrm>
              <a:off x="2287" y="275"/>
              <a:ext cx="25" cy="132"/>
            </a:xfrm>
            <a:custGeom>
              <a:rect l="0" t="0" r="0" b="0"/>
              <a:pathLst>
                <a:path w="49" h="263">
                  <a:moveTo>
                    <a:pt x="24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4" name="矩形 6193"/>
            <p:cNvSpPr/>
            <p:nvPr/>
          </p:nvSpPr>
          <p:spPr>
            <a:xfrm>
              <a:off x="2213" y="310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5" name="矩形 6194"/>
            <p:cNvSpPr/>
            <p:nvPr/>
          </p:nvSpPr>
          <p:spPr>
            <a:xfrm>
              <a:off x="2213" y="374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6" name="未知"/>
            <p:cNvSpPr/>
            <p:nvPr/>
          </p:nvSpPr>
          <p:spPr>
            <a:xfrm>
              <a:off x="2319" y="275"/>
              <a:ext cx="25" cy="132"/>
            </a:xfrm>
            <a:custGeom>
              <a:rect l="0" t="0" r="0" b="0"/>
              <a:pathLst>
                <a:path w="50" h="263">
                  <a:moveTo>
                    <a:pt x="24" y="0"/>
                  </a:moveTo>
                  <a:lnTo>
                    <a:pt x="50" y="57"/>
                  </a:lnTo>
                  <a:lnTo>
                    <a:pt x="50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7" name="未知"/>
            <p:cNvSpPr/>
            <p:nvPr/>
          </p:nvSpPr>
          <p:spPr>
            <a:xfrm>
              <a:off x="2355" y="275"/>
              <a:ext cx="25" cy="132"/>
            </a:xfrm>
            <a:custGeom>
              <a:rect l="0" t="0" r="0" b="0"/>
              <a:pathLst>
                <a:path w="49" h="263">
                  <a:moveTo>
                    <a:pt x="25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8" name="未知"/>
            <p:cNvSpPr/>
            <p:nvPr/>
          </p:nvSpPr>
          <p:spPr>
            <a:xfrm>
              <a:off x="2393" y="275"/>
              <a:ext cx="25" cy="132"/>
            </a:xfrm>
            <a:custGeom>
              <a:rect l="0" t="0" r="0" b="0"/>
              <a:pathLst>
                <a:path w="49" h="263">
                  <a:moveTo>
                    <a:pt x="24" y="0"/>
                  </a:moveTo>
                  <a:lnTo>
                    <a:pt x="49" y="57"/>
                  </a:lnTo>
                  <a:lnTo>
                    <a:pt x="49" y="263"/>
                  </a:lnTo>
                  <a:lnTo>
                    <a:pt x="0" y="263"/>
                  </a:lnTo>
                  <a:lnTo>
                    <a:pt x="0" y="57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9" name="矩形 6198"/>
            <p:cNvSpPr/>
            <p:nvPr/>
          </p:nvSpPr>
          <p:spPr>
            <a:xfrm>
              <a:off x="2319" y="310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0" name="矩形 6199"/>
            <p:cNvSpPr/>
            <p:nvPr/>
          </p:nvSpPr>
          <p:spPr>
            <a:xfrm>
              <a:off x="2319" y="374"/>
              <a:ext cx="107" cy="15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1" name="未知"/>
            <p:cNvSpPr/>
            <p:nvPr/>
          </p:nvSpPr>
          <p:spPr>
            <a:xfrm>
              <a:off x="2424" y="65"/>
              <a:ext cx="304" cy="420"/>
            </a:xfrm>
            <a:custGeom>
              <a:rect l="0" t="0" r="0" b="0"/>
              <a:pathLst>
                <a:path w="607" h="841">
                  <a:moveTo>
                    <a:pt x="0" y="379"/>
                  </a:moveTo>
                  <a:lnTo>
                    <a:pt x="15" y="383"/>
                  </a:lnTo>
                  <a:lnTo>
                    <a:pt x="32" y="386"/>
                  </a:lnTo>
                  <a:lnTo>
                    <a:pt x="52" y="391"/>
                  </a:lnTo>
                  <a:lnTo>
                    <a:pt x="73" y="397"/>
                  </a:lnTo>
                  <a:lnTo>
                    <a:pt x="93" y="405"/>
                  </a:lnTo>
                  <a:lnTo>
                    <a:pt x="116" y="415"/>
                  </a:lnTo>
                  <a:lnTo>
                    <a:pt x="138" y="429"/>
                  </a:lnTo>
                  <a:lnTo>
                    <a:pt x="160" y="447"/>
                  </a:lnTo>
                  <a:lnTo>
                    <a:pt x="181" y="471"/>
                  </a:lnTo>
                  <a:lnTo>
                    <a:pt x="202" y="501"/>
                  </a:lnTo>
                  <a:lnTo>
                    <a:pt x="219" y="537"/>
                  </a:lnTo>
                  <a:lnTo>
                    <a:pt x="235" y="580"/>
                  </a:lnTo>
                  <a:lnTo>
                    <a:pt x="248" y="631"/>
                  </a:lnTo>
                  <a:lnTo>
                    <a:pt x="258" y="691"/>
                  </a:lnTo>
                  <a:lnTo>
                    <a:pt x="264" y="761"/>
                  </a:lnTo>
                  <a:lnTo>
                    <a:pt x="266" y="841"/>
                  </a:lnTo>
                  <a:lnTo>
                    <a:pt x="301" y="841"/>
                  </a:lnTo>
                  <a:lnTo>
                    <a:pt x="301" y="815"/>
                  </a:lnTo>
                  <a:lnTo>
                    <a:pt x="301" y="787"/>
                  </a:lnTo>
                  <a:lnTo>
                    <a:pt x="301" y="756"/>
                  </a:lnTo>
                  <a:lnTo>
                    <a:pt x="302" y="722"/>
                  </a:lnTo>
                  <a:lnTo>
                    <a:pt x="304" y="687"/>
                  </a:lnTo>
                  <a:lnTo>
                    <a:pt x="310" y="651"/>
                  </a:lnTo>
                  <a:lnTo>
                    <a:pt x="318" y="613"/>
                  </a:lnTo>
                  <a:lnTo>
                    <a:pt x="329" y="576"/>
                  </a:lnTo>
                  <a:lnTo>
                    <a:pt x="344" y="539"/>
                  </a:lnTo>
                  <a:lnTo>
                    <a:pt x="364" y="504"/>
                  </a:lnTo>
                  <a:lnTo>
                    <a:pt x="388" y="468"/>
                  </a:lnTo>
                  <a:lnTo>
                    <a:pt x="419" y="435"/>
                  </a:lnTo>
                  <a:lnTo>
                    <a:pt x="455" y="405"/>
                  </a:lnTo>
                  <a:lnTo>
                    <a:pt x="499" y="376"/>
                  </a:lnTo>
                  <a:lnTo>
                    <a:pt x="548" y="351"/>
                  </a:lnTo>
                  <a:lnTo>
                    <a:pt x="607" y="330"/>
                  </a:lnTo>
                  <a:lnTo>
                    <a:pt x="597" y="332"/>
                  </a:lnTo>
                  <a:lnTo>
                    <a:pt x="584" y="336"/>
                  </a:lnTo>
                  <a:lnTo>
                    <a:pt x="570" y="339"/>
                  </a:lnTo>
                  <a:lnTo>
                    <a:pt x="554" y="344"/>
                  </a:lnTo>
                  <a:lnTo>
                    <a:pt x="536" y="351"/>
                  </a:lnTo>
                  <a:lnTo>
                    <a:pt x="517" y="359"/>
                  </a:lnTo>
                  <a:lnTo>
                    <a:pt x="498" y="368"/>
                  </a:lnTo>
                  <a:lnTo>
                    <a:pt x="477" y="378"/>
                  </a:lnTo>
                  <a:lnTo>
                    <a:pt x="456" y="392"/>
                  </a:lnTo>
                  <a:lnTo>
                    <a:pt x="434" y="408"/>
                  </a:lnTo>
                  <a:lnTo>
                    <a:pt x="414" y="426"/>
                  </a:lnTo>
                  <a:lnTo>
                    <a:pt x="394" y="447"/>
                  </a:lnTo>
                  <a:lnTo>
                    <a:pt x="373" y="471"/>
                  </a:lnTo>
                  <a:lnTo>
                    <a:pt x="355" y="498"/>
                  </a:lnTo>
                  <a:lnTo>
                    <a:pt x="338" y="528"/>
                  </a:lnTo>
                  <a:lnTo>
                    <a:pt x="321" y="562"/>
                  </a:lnTo>
                  <a:lnTo>
                    <a:pt x="324" y="550"/>
                  </a:lnTo>
                  <a:lnTo>
                    <a:pt x="326" y="533"/>
                  </a:lnTo>
                  <a:lnTo>
                    <a:pt x="328" y="514"/>
                  </a:lnTo>
                  <a:lnTo>
                    <a:pt x="332" y="491"/>
                  </a:lnTo>
                  <a:lnTo>
                    <a:pt x="335" y="464"/>
                  </a:lnTo>
                  <a:lnTo>
                    <a:pt x="341" y="437"/>
                  </a:lnTo>
                  <a:lnTo>
                    <a:pt x="348" y="407"/>
                  </a:lnTo>
                  <a:lnTo>
                    <a:pt x="356" y="375"/>
                  </a:lnTo>
                  <a:lnTo>
                    <a:pt x="366" y="341"/>
                  </a:lnTo>
                  <a:lnTo>
                    <a:pt x="379" y="306"/>
                  </a:lnTo>
                  <a:lnTo>
                    <a:pt x="394" y="270"/>
                  </a:lnTo>
                  <a:lnTo>
                    <a:pt x="411" y="234"/>
                  </a:lnTo>
                  <a:lnTo>
                    <a:pt x="431" y="196"/>
                  </a:lnTo>
                  <a:lnTo>
                    <a:pt x="454" y="160"/>
                  </a:lnTo>
                  <a:lnTo>
                    <a:pt x="480" y="123"/>
                  </a:lnTo>
                  <a:lnTo>
                    <a:pt x="510" y="87"/>
                  </a:lnTo>
                  <a:lnTo>
                    <a:pt x="486" y="109"/>
                  </a:lnTo>
                  <a:lnTo>
                    <a:pt x="467" y="131"/>
                  </a:lnTo>
                  <a:lnTo>
                    <a:pt x="449" y="153"/>
                  </a:lnTo>
                  <a:lnTo>
                    <a:pt x="434" y="175"/>
                  </a:lnTo>
                  <a:lnTo>
                    <a:pt x="422" y="196"/>
                  </a:lnTo>
                  <a:lnTo>
                    <a:pt x="411" y="216"/>
                  </a:lnTo>
                  <a:lnTo>
                    <a:pt x="402" y="234"/>
                  </a:lnTo>
                  <a:lnTo>
                    <a:pt x="394" y="250"/>
                  </a:lnTo>
                  <a:lnTo>
                    <a:pt x="394" y="233"/>
                  </a:lnTo>
                  <a:lnTo>
                    <a:pt x="396" y="208"/>
                  </a:lnTo>
                  <a:lnTo>
                    <a:pt x="400" y="179"/>
                  </a:lnTo>
                  <a:lnTo>
                    <a:pt x="406" y="146"/>
                  </a:lnTo>
                  <a:lnTo>
                    <a:pt x="412" y="114"/>
                  </a:lnTo>
                  <a:lnTo>
                    <a:pt x="420" y="82"/>
                  </a:lnTo>
                  <a:lnTo>
                    <a:pt x="430" y="57"/>
                  </a:lnTo>
                  <a:lnTo>
                    <a:pt x="440" y="38"/>
                  </a:lnTo>
                  <a:lnTo>
                    <a:pt x="430" y="53"/>
                  </a:lnTo>
                  <a:lnTo>
                    <a:pt x="419" y="73"/>
                  </a:lnTo>
                  <a:lnTo>
                    <a:pt x="410" y="97"/>
                  </a:lnTo>
                  <a:lnTo>
                    <a:pt x="402" y="126"/>
                  </a:lnTo>
                  <a:lnTo>
                    <a:pt x="394" y="158"/>
                  </a:lnTo>
                  <a:lnTo>
                    <a:pt x="389" y="192"/>
                  </a:lnTo>
                  <a:lnTo>
                    <a:pt x="385" y="227"/>
                  </a:lnTo>
                  <a:lnTo>
                    <a:pt x="384" y="263"/>
                  </a:lnTo>
                  <a:lnTo>
                    <a:pt x="374" y="283"/>
                  </a:lnTo>
                  <a:lnTo>
                    <a:pt x="362" y="315"/>
                  </a:lnTo>
                  <a:lnTo>
                    <a:pt x="346" y="359"/>
                  </a:lnTo>
                  <a:lnTo>
                    <a:pt x="329" y="410"/>
                  </a:lnTo>
                  <a:lnTo>
                    <a:pt x="313" y="468"/>
                  </a:lnTo>
                  <a:lnTo>
                    <a:pt x="300" y="529"/>
                  </a:lnTo>
                  <a:lnTo>
                    <a:pt x="289" y="590"/>
                  </a:lnTo>
                  <a:lnTo>
                    <a:pt x="283" y="650"/>
                  </a:lnTo>
                  <a:lnTo>
                    <a:pt x="274" y="617"/>
                  </a:lnTo>
                  <a:lnTo>
                    <a:pt x="265" y="581"/>
                  </a:lnTo>
                  <a:lnTo>
                    <a:pt x="257" y="538"/>
                  </a:lnTo>
                  <a:lnTo>
                    <a:pt x="249" y="491"/>
                  </a:lnTo>
                  <a:lnTo>
                    <a:pt x="244" y="440"/>
                  </a:lnTo>
                  <a:lnTo>
                    <a:pt x="242" y="386"/>
                  </a:lnTo>
                  <a:lnTo>
                    <a:pt x="245" y="330"/>
                  </a:lnTo>
                  <a:lnTo>
                    <a:pt x="253" y="271"/>
                  </a:lnTo>
                  <a:lnTo>
                    <a:pt x="265" y="216"/>
                  </a:lnTo>
                  <a:lnTo>
                    <a:pt x="276" y="168"/>
                  </a:lnTo>
                  <a:lnTo>
                    <a:pt x="287" y="125"/>
                  </a:lnTo>
                  <a:lnTo>
                    <a:pt x="297" y="89"/>
                  </a:lnTo>
                  <a:lnTo>
                    <a:pt x="308" y="59"/>
                  </a:lnTo>
                  <a:lnTo>
                    <a:pt x="318" y="34"/>
                  </a:lnTo>
                  <a:lnTo>
                    <a:pt x="326" y="15"/>
                  </a:lnTo>
                  <a:lnTo>
                    <a:pt x="334" y="0"/>
                  </a:lnTo>
                  <a:lnTo>
                    <a:pt x="326" y="15"/>
                  </a:lnTo>
                  <a:lnTo>
                    <a:pt x="313" y="39"/>
                  </a:lnTo>
                  <a:lnTo>
                    <a:pt x="300" y="72"/>
                  </a:lnTo>
                  <a:lnTo>
                    <a:pt x="285" y="111"/>
                  </a:lnTo>
                  <a:lnTo>
                    <a:pt x="270" y="155"/>
                  </a:lnTo>
                  <a:lnTo>
                    <a:pt x="257" y="200"/>
                  </a:lnTo>
                  <a:lnTo>
                    <a:pt x="248" y="245"/>
                  </a:lnTo>
                  <a:lnTo>
                    <a:pt x="243" y="288"/>
                  </a:lnTo>
                  <a:lnTo>
                    <a:pt x="233" y="263"/>
                  </a:lnTo>
                  <a:lnTo>
                    <a:pt x="218" y="234"/>
                  </a:lnTo>
                  <a:lnTo>
                    <a:pt x="200" y="206"/>
                  </a:lnTo>
                  <a:lnTo>
                    <a:pt x="182" y="175"/>
                  </a:lnTo>
                  <a:lnTo>
                    <a:pt x="165" y="145"/>
                  </a:lnTo>
                  <a:lnTo>
                    <a:pt x="150" y="116"/>
                  </a:lnTo>
                  <a:lnTo>
                    <a:pt x="139" y="88"/>
                  </a:lnTo>
                  <a:lnTo>
                    <a:pt x="136" y="63"/>
                  </a:lnTo>
                  <a:lnTo>
                    <a:pt x="136" y="86"/>
                  </a:lnTo>
                  <a:lnTo>
                    <a:pt x="145" y="116"/>
                  </a:lnTo>
                  <a:lnTo>
                    <a:pt x="160" y="152"/>
                  </a:lnTo>
                  <a:lnTo>
                    <a:pt x="180" y="189"/>
                  </a:lnTo>
                  <a:lnTo>
                    <a:pt x="199" y="227"/>
                  </a:lnTo>
                  <a:lnTo>
                    <a:pt x="217" y="261"/>
                  </a:lnTo>
                  <a:lnTo>
                    <a:pt x="230" y="290"/>
                  </a:lnTo>
                  <a:lnTo>
                    <a:pt x="236" y="309"/>
                  </a:lnTo>
                  <a:lnTo>
                    <a:pt x="233" y="336"/>
                  </a:lnTo>
                  <a:lnTo>
                    <a:pt x="229" y="363"/>
                  </a:lnTo>
                  <a:lnTo>
                    <a:pt x="226" y="390"/>
                  </a:lnTo>
                  <a:lnTo>
                    <a:pt x="226" y="414"/>
                  </a:lnTo>
                  <a:lnTo>
                    <a:pt x="204" y="392"/>
                  </a:lnTo>
                  <a:lnTo>
                    <a:pt x="181" y="366"/>
                  </a:lnTo>
                  <a:lnTo>
                    <a:pt x="158" y="334"/>
                  </a:lnTo>
                  <a:lnTo>
                    <a:pt x="136" y="299"/>
                  </a:lnTo>
                  <a:lnTo>
                    <a:pt x="119" y="259"/>
                  </a:lnTo>
                  <a:lnTo>
                    <a:pt x="107" y="214"/>
                  </a:lnTo>
                  <a:lnTo>
                    <a:pt x="101" y="163"/>
                  </a:lnTo>
                  <a:lnTo>
                    <a:pt x="105" y="108"/>
                  </a:lnTo>
                  <a:lnTo>
                    <a:pt x="99" y="134"/>
                  </a:lnTo>
                  <a:lnTo>
                    <a:pt x="98" y="171"/>
                  </a:lnTo>
                  <a:lnTo>
                    <a:pt x="100" y="212"/>
                  </a:lnTo>
                  <a:lnTo>
                    <a:pt x="107" y="252"/>
                  </a:lnTo>
                  <a:lnTo>
                    <a:pt x="94" y="240"/>
                  </a:lnTo>
                  <a:lnTo>
                    <a:pt x="82" y="224"/>
                  </a:lnTo>
                  <a:lnTo>
                    <a:pt x="70" y="206"/>
                  </a:lnTo>
                  <a:lnTo>
                    <a:pt x="61" y="185"/>
                  </a:lnTo>
                  <a:lnTo>
                    <a:pt x="52" y="164"/>
                  </a:lnTo>
                  <a:lnTo>
                    <a:pt x="45" y="145"/>
                  </a:lnTo>
                  <a:lnTo>
                    <a:pt x="41" y="128"/>
                  </a:lnTo>
                  <a:lnTo>
                    <a:pt x="39" y="116"/>
                  </a:lnTo>
                  <a:lnTo>
                    <a:pt x="39" y="130"/>
                  </a:lnTo>
                  <a:lnTo>
                    <a:pt x="43" y="148"/>
                  </a:lnTo>
                  <a:lnTo>
                    <a:pt x="47" y="169"/>
                  </a:lnTo>
                  <a:lnTo>
                    <a:pt x="55" y="191"/>
                  </a:lnTo>
                  <a:lnTo>
                    <a:pt x="66" y="214"/>
                  </a:lnTo>
                  <a:lnTo>
                    <a:pt x="78" y="234"/>
                  </a:lnTo>
                  <a:lnTo>
                    <a:pt x="94" y="254"/>
                  </a:lnTo>
                  <a:lnTo>
                    <a:pt x="113" y="269"/>
                  </a:lnTo>
                  <a:lnTo>
                    <a:pt x="119" y="285"/>
                  </a:lnTo>
                  <a:lnTo>
                    <a:pt x="127" y="301"/>
                  </a:lnTo>
                  <a:lnTo>
                    <a:pt x="134" y="318"/>
                  </a:lnTo>
                  <a:lnTo>
                    <a:pt x="143" y="333"/>
                  </a:lnTo>
                  <a:lnTo>
                    <a:pt x="151" y="348"/>
                  </a:lnTo>
                  <a:lnTo>
                    <a:pt x="160" y="361"/>
                  </a:lnTo>
                  <a:lnTo>
                    <a:pt x="169" y="372"/>
                  </a:lnTo>
                  <a:lnTo>
                    <a:pt x="177" y="382"/>
                  </a:lnTo>
                  <a:lnTo>
                    <a:pt x="185" y="389"/>
                  </a:lnTo>
                  <a:lnTo>
                    <a:pt x="194" y="397"/>
                  </a:lnTo>
                  <a:lnTo>
                    <a:pt x="203" y="407"/>
                  </a:lnTo>
                  <a:lnTo>
                    <a:pt x="211" y="420"/>
                  </a:lnTo>
                  <a:lnTo>
                    <a:pt x="219" y="438"/>
                  </a:lnTo>
                  <a:lnTo>
                    <a:pt x="227" y="462"/>
                  </a:lnTo>
                  <a:lnTo>
                    <a:pt x="233" y="496"/>
                  </a:lnTo>
                  <a:lnTo>
                    <a:pt x="238" y="537"/>
                  </a:lnTo>
                  <a:lnTo>
                    <a:pt x="230" y="521"/>
                  </a:lnTo>
                  <a:lnTo>
                    <a:pt x="221" y="502"/>
                  </a:lnTo>
                  <a:lnTo>
                    <a:pt x="210" y="485"/>
                  </a:lnTo>
                  <a:lnTo>
                    <a:pt x="197" y="468"/>
                  </a:lnTo>
                  <a:lnTo>
                    <a:pt x="184" y="453"/>
                  </a:lnTo>
                  <a:lnTo>
                    <a:pt x="173" y="439"/>
                  </a:lnTo>
                  <a:lnTo>
                    <a:pt x="164" y="429"/>
                  </a:lnTo>
                  <a:lnTo>
                    <a:pt x="156" y="422"/>
                  </a:lnTo>
                  <a:lnTo>
                    <a:pt x="145" y="405"/>
                  </a:lnTo>
                  <a:lnTo>
                    <a:pt x="134" y="379"/>
                  </a:lnTo>
                  <a:lnTo>
                    <a:pt x="126" y="357"/>
                  </a:lnTo>
                  <a:lnTo>
                    <a:pt x="122" y="348"/>
                  </a:lnTo>
                  <a:lnTo>
                    <a:pt x="124" y="366"/>
                  </a:lnTo>
                  <a:lnTo>
                    <a:pt x="130" y="387"/>
                  </a:lnTo>
                  <a:lnTo>
                    <a:pt x="136" y="406"/>
                  </a:lnTo>
                  <a:lnTo>
                    <a:pt x="138" y="414"/>
                  </a:lnTo>
                  <a:lnTo>
                    <a:pt x="122" y="406"/>
                  </a:lnTo>
                  <a:lnTo>
                    <a:pt x="105" y="398"/>
                  </a:lnTo>
                  <a:lnTo>
                    <a:pt x="86" y="391"/>
                  </a:lnTo>
                  <a:lnTo>
                    <a:pt x="67" y="386"/>
                  </a:lnTo>
                  <a:lnTo>
                    <a:pt x="48" y="382"/>
                  </a:lnTo>
                  <a:lnTo>
                    <a:pt x="30" y="379"/>
                  </a:lnTo>
                  <a:lnTo>
                    <a:pt x="14" y="378"/>
                  </a:lnTo>
                  <a:lnTo>
                    <a:pt x="0" y="379"/>
                  </a:lnTo>
                  <a:close/>
                </a:path>
              </a:pathLst>
            </a:custGeom>
            <a:solidFill>
              <a:srgbClr val="0C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2" name="未知"/>
            <p:cNvSpPr/>
            <p:nvPr/>
          </p:nvSpPr>
          <p:spPr>
            <a:xfrm>
              <a:off x="2338" y="0"/>
              <a:ext cx="426" cy="307"/>
            </a:xfrm>
            <a:custGeom>
              <a:rect l="0" t="0" r="0" b="0"/>
              <a:pathLst>
                <a:path w="854" h="614">
                  <a:moveTo>
                    <a:pt x="393" y="145"/>
                  </a:moveTo>
                  <a:lnTo>
                    <a:pt x="396" y="135"/>
                  </a:lnTo>
                  <a:lnTo>
                    <a:pt x="396" y="123"/>
                  </a:lnTo>
                  <a:lnTo>
                    <a:pt x="394" y="108"/>
                  </a:lnTo>
                  <a:lnTo>
                    <a:pt x="388" y="94"/>
                  </a:lnTo>
                  <a:lnTo>
                    <a:pt x="380" y="81"/>
                  </a:lnTo>
                  <a:lnTo>
                    <a:pt x="371" y="71"/>
                  </a:lnTo>
                  <a:lnTo>
                    <a:pt x="361" y="66"/>
                  </a:lnTo>
                  <a:lnTo>
                    <a:pt x="349" y="67"/>
                  </a:lnTo>
                  <a:lnTo>
                    <a:pt x="355" y="61"/>
                  </a:lnTo>
                  <a:lnTo>
                    <a:pt x="358" y="55"/>
                  </a:lnTo>
                  <a:lnTo>
                    <a:pt x="357" y="50"/>
                  </a:lnTo>
                  <a:lnTo>
                    <a:pt x="354" y="46"/>
                  </a:lnTo>
                  <a:lnTo>
                    <a:pt x="348" y="42"/>
                  </a:lnTo>
                  <a:lnTo>
                    <a:pt x="339" y="40"/>
                  </a:lnTo>
                  <a:lnTo>
                    <a:pt x="330" y="40"/>
                  </a:lnTo>
                  <a:lnTo>
                    <a:pt x="317" y="40"/>
                  </a:lnTo>
                  <a:lnTo>
                    <a:pt x="304" y="41"/>
                  </a:lnTo>
                  <a:lnTo>
                    <a:pt x="290" y="44"/>
                  </a:lnTo>
                  <a:lnTo>
                    <a:pt x="275" y="50"/>
                  </a:lnTo>
                  <a:lnTo>
                    <a:pt x="260" y="57"/>
                  </a:lnTo>
                  <a:lnTo>
                    <a:pt x="245" y="65"/>
                  </a:lnTo>
                  <a:lnTo>
                    <a:pt x="230" y="77"/>
                  </a:lnTo>
                  <a:lnTo>
                    <a:pt x="217" y="89"/>
                  </a:lnTo>
                  <a:lnTo>
                    <a:pt x="204" y="104"/>
                  </a:lnTo>
                  <a:lnTo>
                    <a:pt x="191" y="105"/>
                  </a:lnTo>
                  <a:lnTo>
                    <a:pt x="179" y="111"/>
                  </a:lnTo>
                  <a:lnTo>
                    <a:pt x="165" y="120"/>
                  </a:lnTo>
                  <a:lnTo>
                    <a:pt x="153" y="133"/>
                  </a:lnTo>
                  <a:lnTo>
                    <a:pt x="145" y="147"/>
                  </a:lnTo>
                  <a:lnTo>
                    <a:pt x="142" y="161"/>
                  </a:lnTo>
                  <a:lnTo>
                    <a:pt x="145" y="173"/>
                  </a:lnTo>
                  <a:lnTo>
                    <a:pt x="156" y="183"/>
                  </a:lnTo>
                  <a:lnTo>
                    <a:pt x="138" y="194"/>
                  </a:lnTo>
                  <a:lnTo>
                    <a:pt x="127" y="207"/>
                  </a:lnTo>
                  <a:lnTo>
                    <a:pt x="121" y="221"/>
                  </a:lnTo>
                  <a:lnTo>
                    <a:pt x="119" y="233"/>
                  </a:lnTo>
                  <a:lnTo>
                    <a:pt x="121" y="246"/>
                  </a:lnTo>
                  <a:lnTo>
                    <a:pt x="127" y="257"/>
                  </a:lnTo>
                  <a:lnTo>
                    <a:pt x="135" y="268"/>
                  </a:lnTo>
                  <a:lnTo>
                    <a:pt x="145" y="277"/>
                  </a:lnTo>
                  <a:lnTo>
                    <a:pt x="158" y="284"/>
                  </a:lnTo>
                  <a:lnTo>
                    <a:pt x="171" y="288"/>
                  </a:lnTo>
                  <a:lnTo>
                    <a:pt x="184" y="290"/>
                  </a:lnTo>
                  <a:lnTo>
                    <a:pt x="198" y="287"/>
                  </a:lnTo>
                  <a:lnTo>
                    <a:pt x="211" y="282"/>
                  </a:lnTo>
                  <a:lnTo>
                    <a:pt x="222" y="272"/>
                  </a:lnTo>
                  <a:lnTo>
                    <a:pt x="232" y="257"/>
                  </a:lnTo>
                  <a:lnTo>
                    <a:pt x="238" y="238"/>
                  </a:lnTo>
                  <a:lnTo>
                    <a:pt x="245" y="248"/>
                  </a:lnTo>
                  <a:lnTo>
                    <a:pt x="256" y="255"/>
                  </a:lnTo>
                  <a:lnTo>
                    <a:pt x="270" y="258"/>
                  </a:lnTo>
                  <a:lnTo>
                    <a:pt x="285" y="257"/>
                  </a:lnTo>
                  <a:lnTo>
                    <a:pt x="300" y="253"/>
                  </a:lnTo>
                  <a:lnTo>
                    <a:pt x="312" y="244"/>
                  </a:lnTo>
                  <a:lnTo>
                    <a:pt x="324" y="231"/>
                  </a:lnTo>
                  <a:lnTo>
                    <a:pt x="332" y="215"/>
                  </a:lnTo>
                  <a:lnTo>
                    <a:pt x="338" y="227"/>
                  </a:lnTo>
                  <a:lnTo>
                    <a:pt x="344" y="237"/>
                  </a:lnTo>
                  <a:lnTo>
                    <a:pt x="350" y="244"/>
                  </a:lnTo>
                  <a:lnTo>
                    <a:pt x="353" y="246"/>
                  </a:lnTo>
                  <a:lnTo>
                    <a:pt x="336" y="260"/>
                  </a:lnTo>
                  <a:lnTo>
                    <a:pt x="327" y="278"/>
                  </a:lnTo>
                  <a:lnTo>
                    <a:pt x="323" y="296"/>
                  </a:lnTo>
                  <a:lnTo>
                    <a:pt x="324" y="310"/>
                  </a:lnTo>
                  <a:lnTo>
                    <a:pt x="315" y="308"/>
                  </a:lnTo>
                  <a:lnTo>
                    <a:pt x="301" y="307"/>
                  </a:lnTo>
                  <a:lnTo>
                    <a:pt x="282" y="309"/>
                  </a:lnTo>
                  <a:lnTo>
                    <a:pt x="262" y="313"/>
                  </a:lnTo>
                  <a:lnTo>
                    <a:pt x="240" y="318"/>
                  </a:lnTo>
                  <a:lnTo>
                    <a:pt x="220" y="328"/>
                  </a:lnTo>
                  <a:lnTo>
                    <a:pt x="202" y="338"/>
                  </a:lnTo>
                  <a:lnTo>
                    <a:pt x="189" y="351"/>
                  </a:lnTo>
                  <a:lnTo>
                    <a:pt x="185" y="337"/>
                  </a:lnTo>
                  <a:lnTo>
                    <a:pt x="172" y="325"/>
                  </a:lnTo>
                  <a:lnTo>
                    <a:pt x="150" y="317"/>
                  </a:lnTo>
                  <a:lnTo>
                    <a:pt x="123" y="314"/>
                  </a:lnTo>
                  <a:lnTo>
                    <a:pt x="93" y="316"/>
                  </a:lnTo>
                  <a:lnTo>
                    <a:pt x="65" y="326"/>
                  </a:lnTo>
                  <a:lnTo>
                    <a:pt x="38" y="345"/>
                  </a:lnTo>
                  <a:lnTo>
                    <a:pt x="17" y="374"/>
                  </a:lnTo>
                  <a:lnTo>
                    <a:pt x="9" y="392"/>
                  </a:lnTo>
                  <a:lnTo>
                    <a:pt x="5" y="412"/>
                  </a:lnTo>
                  <a:lnTo>
                    <a:pt x="1" y="432"/>
                  </a:lnTo>
                  <a:lnTo>
                    <a:pt x="0" y="453"/>
                  </a:lnTo>
                  <a:lnTo>
                    <a:pt x="2" y="474"/>
                  </a:lnTo>
                  <a:lnTo>
                    <a:pt x="7" y="493"/>
                  </a:lnTo>
                  <a:lnTo>
                    <a:pt x="15" y="512"/>
                  </a:lnTo>
                  <a:lnTo>
                    <a:pt x="25" y="528"/>
                  </a:lnTo>
                  <a:lnTo>
                    <a:pt x="38" y="540"/>
                  </a:lnTo>
                  <a:lnTo>
                    <a:pt x="54" y="551"/>
                  </a:lnTo>
                  <a:lnTo>
                    <a:pt x="74" y="558"/>
                  </a:lnTo>
                  <a:lnTo>
                    <a:pt x="97" y="559"/>
                  </a:lnTo>
                  <a:lnTo>
                    <a:pt x="122" y="555"/>
                  </a:lnTo>
                  <a:lnTo>
                    <a:pt x="152" y="547"/>
                  </a:lnTo>
                  <a:lnTo>
                    <a:pt x="184" y="531"/>
                  </a:lnTo>
                  <a:lnTo>
                    <a:pt x="221" y="509"/>
                  </a:lnTo>
                  <a:lnTo>
                    <a:pt x="241" y="517"/>
                  </a:lnTo>
                  <a:lnTo>
                    <a:pt x="263" y="520"/>
                  </a:lnTo>
                  <a:lnTo>
                    <a:pt x="285" y="517"/>
                  </a:lnTo>
                  <a:lnTo>
                    <a:pt x="306" y="513"/>
                  </a:lnTo>
                  <a:lnTo>
                    <a:pt x="326" y="505"/>
                  </a:lnTo>
                  <a:lnTo>
                    <a:pt x="343" y="494"/>
                  </a:lnTo>
                  <a:lnTo>
                    <a:pt x="357" y="483"/>
                  </a:lnTo>
                  <a:lnTo>
                    <a:pt x="364" y="471"/>
                  </a:lnTo>
                  <a:lnTo>
                    <a:pt x="369" y="483"/>
                  </a:lnTo>
                  <a:lnTo>
                    <a:pt x="378" y="490"/>
                  </a:lnTo>
                  <a:lnTo>
                    <a:pt x="392" y="493"/>
                  </a:lnTo>
                  <a:lnTo>
                    <a:pt x="407" y="492"/>
                  </a:lnTo>
                  <a:lnTo>
                    <a:pt x="424" y="489"/>
                  </a:lnTo>
                  <a:lnTo>
                    <a:pt x="439" y="482"/>
                  </a:lnTo>
                  <a:lnTo>
                    <a:pt x="453" y="471"/>
                  </a:lnTo>
                  <a:lnTo>
                    <a:pt x="463" y="459"/>
                  </a:lnTo>
                  <a:lnTo>
                    <a:pt x="459" y="478"/>
                  </a:lnTo>
                  <a:lnTo>
                    <a:pt x="452" y="501"/>
                  </a:lnTo>
                  <a:lnTo>
                    <a:pt x="448" y="527"/>
                  </a:lnTo>
                  <a:lnTo>
                    <a:pt x="448" y="551"/>
                  </a:lnTo>
                  <a:lnTo>
                    <a:pt x="456" y="574"/>
                  </a:lnTo>
                  <a:lnTo>
                    <a:pt x="472" y="593"/>
                  </a:lnTo>
                  <a:lnTo>
                    <a:pt x="502" y="607"/>
                  </a:lnTo>
                  <a:lnTo>
                    <a:pt x="546" y="614"/>
                  </a:lnTo>
                  <a:lnTo>
                    <a:pt x="593" y="614"/>
                  </a:lnTo>
                  <a:lnTo>
                    <a:pt x="629" y="612"/>
                  </a:lnTo>
                  <a:lnTo>
                    <a:pt x="657" y="606"/>
                  </a:lnTo>
                  <a:lnTo>
                    <a:pt x="676" y="597"/>
                  </a:lnTo>
                  <a:lnTo>
                    <a:pt x="690" y="588"/>
                  </a:lnTo>
                  <a:lnTo>
                    <a:pt x="697" y="576"/>
                  </a:lnTo>
                  <a:lnTo>
                    <a:pt x="702" y="563"/>
                  </a:lnTo>
                  <a:lnTo>
                    <a:pt x="704" y="550"/>
                  </a:lnTo>
                  <a:lnTo>
                    <a:pt x="702" y="531"/>
                  </a:lnTo>
                  <a:lnTo>
                    <a:pt x="692" y="513"/>
                  </a:lnTo>
                  <a:lnTo>
                    <a:pt x="677" y="494"/>
                  </a:lnTo>
                  <a:lnTo>
                    <a:pt x="659" y="481"/>
                  </a:lnTo>
                  <a:lnTo>
                    <a:pt x="637" y="469"/>
                  </a:lnTo>
                  <a:lnTo>
                    <a:pt x="615" y="463"/>
                  </a:lnTo>
                  <a:lnTo>
                    <a:pt x="594" y="464"/>
                  </a:lnTo>
                  <a:lnTo>
                    <a:pt x="576" y="474"/>
                  </a:lnTo>
                  <a:lnTo>
                    <a:pt x="586" y="467"/>
                  </a:lnTo>
                  <a:lnTo>
                    <a:pt x="604" y="460"/>
                  </a:lnTo>
                  <a:lnTo>
                    <a:pt x="626" y="456"/>
                  </a:lnTo>
                  <a:lnTo>
                    <a:pt x="649" y="455"/>
                  </a:lnTo>
                  <a:lnTo>
                    <a:pt x="673" y="459"/>
                  </a:lnTo>
                  <a:lnTo>
                    <a:pt x="695" y="469"/>
                  </a:lnTo>
                  <a:lnTo>
                    <a:pt x="712" y="486"/>
                  </a:lnTo>
                  <a:lnTo>
                    <a:pt x="722" y="512"/>
                  </a:lnTo>
                  <a:lnTo>
                    <a:pt x="735" y="516"/>
                  </a:lnTo>
                  <a:lnTo>
                    <a:pt x="751" y="515"/>
                  </a:lnTo>
                  <a:lnTo>
                    <a:pt x="770" y="508"/>
                  </a:lnTo>
                  <a:lnTo>
                    <a:pt x="788" y="498"/>
                  </a:lnTo>
                  <a:lnTo>
                    <a:pt x="803" y="484"/>
                  </a:lnTo>
                  <a:lnTo>
                    <a:pt x="813" y="468"/>
                  </a:lnTo>
                  <a:lnTo>
                    <a:pt x="817" y="451"/>
                  </a:lnTo>
                  <a:lnTo>
                    <a:pt x="812" y="433"/>
                  </a:lnTo>
                  <a:lnTo>
                    <a:pt x="828" y="428"/>
                  </a:lnTo>
                  <a:lnTo>
                    <a:pt x="841" y="408"/>
                  </a:lnTo>
                  <a:lnTo>
                    <a:pt x="850" y="382"/>
                  </a:lnTo>
                  <a:lnTo>
                    <a:pt x="854" y="351"/>
                  </a:lnTo>
                  <a:lnTo>
                    <a:pt x="849" y="322"/>
                  </a:lnTo>
                  <a:lnTo>
                    <a:pt x="836" y="300"/>
                  </a:lnTo>
                  <a:lnTo>
                    <a:pt x="812" y="291"/>
                  </a:lnTo>
                  <a:lnTo>
                    <a:pt x="778" y="300"/>
                  </a:lnTo>
                  <a:lnTo>
                    <a:pt x="773" y="285"/>
                  </a:lnTo>
                  <a:lnTo>
                    <a:pt x="762" y="275"/>
                  </a:lnTo>
                  <a:lnTo>
                    <a:pt x="743" y="269"/>
                  </a:lnTo>
                  <a:lnTo>
                    <a:pt x="722" y="268"/>
                  </a:lnTo>
                  <a:lnTo>
                    <a:pt x="700" y="272"/>
                  </a:lnTo>
                  <a:lnTo>
                    <a:pt x="682" y="283"/>
                  </a:lnTo>
                  <a:lnTo>
                    <a:pt x="668" y="299"/>
                  </a:lnTo>
                  <a:lnTo>
                    <a:pt x="661" y="323"/>
                  </a:lnTo>
                  <a:lnTo>
                    <a:pt x="657" y="316"/>
                  </a:lnTo>
                  <a:lnTo>
                    <a:pt x="649" y="309"/>
                  </a:lnTo>
                  <a:lnTo>
                    <a:pt x="637" y="303"/>
                  </a:lnTo>
                  <a:lnTo>
                    <a:pt x="624" y="299"/>
                  </a:lnTo>
                  <a:lnTo>
                    <a:pt x="609" y="294"/>
                  </a:lnTo>
                  <a:lnTo>
                    <a:pt x="593" y="292"/>
                  </a:lnTo>
                  <a:lnTo>
                    <a:pt x="576" y="291"/>
                  </a:lnTo>
                  <a:lnTo>
                    <a:pt x="559" y="290"/>
                  </a:lnTo>
                  <a:lnTo>
                    <a:pt x="541" y="291"/>
                  </a:lnTo>
                  <a:lnTo>
                    <a:pt x="524" y="294"/>
                  </a:lnTo>
                  <a:lnTo>
                    <a:pt x="508" y="298"/>
                  </a:lnTo>
                  <a:lnTo>
                    <a:pt x="494" y="303"/>
                  </a:lnTo>
                  <a:lnTo>
                    <a:pt x="482" y="311"/>
                  </a:lnTo>
                  <a:lnTo>
                    <a:pt x="471" y="321"/>
                  </a:lnTo>
                  <a:lnTo>
                    <a:pt x="464" y="332"/>
                  </a:lnTo>
                  <a:lnTo>
                    <a:pt x="460" y="346"/>
                  </a:lnTo>
                  <a:lnTo>
                    <a:pt x="454" y="330"/>
                  </a:lnTo>
                  <a:lnTo>
                    <a:pt x="454" y="315"/>
                  </a:lnTo>
                  <a:lnTo>
                    <a:pt x="459" y="301"/>
                  </a:lnTo>
                  <a:lnTo>
                    <a:pt x="467" y="290"/>
                  </a:lnTo>
                  <a:lnTo>
                    <a:pt x="477" y="282"/>
                  </a:lnTo>
                  <a:lnTo>
                    <a:pt x="487" y="276"/>
                  </a:lnTo>
                  <a:lnTo>
                    <a:pt x="499" y="273"/>
                  </a:lnTo>
                  <a:lnTo>
                    <a:pt x="510" y="276"/>
                  </a:lnTo>
                  <a:lnTo>
                    <a:pt x="515" y="260"/>
                  </a:lnTo>
                  <a:lnTo>
                    <a:pt x="527" y="245"/>
                  </a:lnTo>
                  <a:lnTo>
                    <a:pt x="543" y="231"/>
                  </a:lnTo>
                  <a:lnTo>
                    <a:pt x="563" y="221"/>
                  </a:lnTo>
                  <a:lnTo>
                    <a:pt x="588" y="215"/>
                  </a:lnTo>
                  <a:lnTo>
                    <a:pt x="614" y="215"/>
                  </a:lnTo>
                  <a:lnTo>
                    <a:pt x="642" y="224"/>
                  </a:lnTo>
                  <a:lnTo>
                    <a:pt x="669" y="242"/>
                  </a:lnTo>
                  <a:lnTo>
                    <a:pt x="691" y="252"/>
                  </a:lnTo>
                  <a:lnTo>
                    <a:pt x="718" y="249"/>
                  </a:lnTo>
                  <a:lnTo>
                    <a:pt x="743" y="238"/>
                  </a:lnTo>
                  <a:lnTo>
                    <a:pt x="765" y="222"/>
                  </a:lnTo>
                  <a:lnTo>
                    <a:pt x="779" y="203"/>
                  </a:lnTo>
                  <a:lnTo>
                    <a:pt x="783" y="185"/>
                  </a:lnTo>
                  <a:lnTo>
                    <a:pt x="774" y="172"/>
                  </a:lnTo>
                  <a:lnTo>
                    <a:pt x="747" y="165"/>
                  </a:lnTo>
                  <a:lnTo>
                    <a:pt x="753" y="160"/>
                  </a:lnTo>
                  <a:lnTo>
                    <a:pt x="758" y="154"/>
                  </a:lnTo>
                  <a:lnTo>
                    <a:pt x="762" y="147"/>
                  </a:lnTo>
                  <a:lnTo>
                    <a:pt x="762" y="140"/>
                  </a:lnTo>
                  <a:lnTo>
                    <a:pt x="760" y="133"/>
                  </a:lnTo>
                  <a:lnTo>
                    <a:pt x="757" y="127"/>
                  </a:lnTo>
                  <a:lnTo>
                    <a:pt x="751" y="120"/>
                  </a:lnTo>
                  <a:lnTo>
                    <a:pt x="743" y="116"/>
                  </a:lnTo>
                  <a:lnTo>
                    <a:pt x="733" y="111"/>
                  </a:lnTo>
                  <a:lnTo>
                    <a:pt x="720" y="109"/>
                  </a:lnTo>
                  <a:lnTo>
                    <a:pt x="706" y="108"/>
                  </a:lnTo>
                  <a:lnTo>
                    <a:pt x="689" y="108"/>
                  </a:lnTo>
                  <a:lnTo>
                    <a:pt x="671" y="110"/>
                  </a:lnTo>
                  <a:lnTo>
                    <a:pt x="650" y="115"/>
                  </a:lnTo>
                  <a:lnTo>
                    <a:pt x="627" y="122"/>
                  </a:lnTo>
                  <a:lnTo>
                    <a:pt x="601" y="132"/>
                  </a:lnTo>
                  <a:lnTo>
                    <a:pt x="623" y="119"/>
                  </a:lnTo>
                  <a:lnTo>
                    <a:pt x="642" y="101"/>
                  </a:lnTo>
                  <a:lnTo>
                    <a:pt x="654" y="81"/>
                  </a:lnTo>
                  <a:lnTo>
                    <a:pt x="659" y="62"/>
                  </a:lnTo>
                  <a:lnTo>
                    <a:pt x="656" y="47"/>
                  </a:lnTo>
                  <a:lnTo>
                    <a:pt x="642" y="39"/>
                  </a:lnTo>
                  <a:lnTo>
                    <a:pt x="618" y="40"/>
                  </a:lnTo>
                  <a:lnTo>
                    <a:pt x="581" y="55"/>
                  </a:lnTo>
                  <a:lnTo>
                    <a:pt x="594" y="40"/>
                  </a:lnTo>
                  <a:lnTo>
                    <a:pt x="600" y="28"/>
                  </a:lnTo>
                  <a:lnTo>
                    <a:pt x="598" y="18"/>
                  </a:lnTo>
                  <a:lnTo>
                    <a:pt x="589" y="10"/>
                  </a:lnTo>
                  <a:lnTo>
                    <a:pt x="575" y="4"/>
                  </a:lnTo>
                  <a:lnTo>
                    <a:pt x="558" y="1"/>
                  </a:lnTo>
                  <a:lnTo>
                    <a:pt x="537" y="0"/>
                  </a:lnTo>
                  <a:lnTo>
                    <a:pt x="514" y="1"/>
                  </a:lnTo>
                  <a:lnTo>
                    <a:pt x="491" y="4"/>
                  </a:lnTo>
                  <a:lnTo>
                    <a:pt x="469" y="10"/>
                  </a:lnTo>
                  <a:lnTo>
                    <a:pt x="449" y="18"/>
                  </a:lnTo>
                  <a:lnTo>
                    <a:pt x="432" y="28"/>
                  </a:lnTo>
                  <a:lnTo>
                    <a:pt x="419" y="41"/>
                  </a:lnTo>
                  <a:lnTo>
                    <a:pt x="412" y="57"/>
                  </a:lnTo>
                  <a:lnTo>
                    <a:pt x="412" y="74"/>
                  </a:lnTo>
                  <a:lnTo>
                    <a:pt x="421" y="95"/>
                  </a:lnTo>
                  <a:lnTo>
                    <a:pt x="423" y="101"/>
                  </a:lnTo>
                  <a:lnTo>
                    <a:pt x="423" y="108"/>
                  </a:lnTo>
                  <a:lnTo>
                    <a:pt x="421" y="115"/>
                  </a:lnTo>
                  <a:lnTo>
                    <a:pt x="417" y="122"/>
                  </a:lnTo>
                  <a:lnTo>
                    <a:pt x="411" y="128"/>
                  </a:lnTo>
                  <a:lnTo>
                    <a:pt x="406" y="135"/>
                  </a:lnTo>
                  <a:lnTo>
                    <a:pt x="399" y="140"/>
                  </a:lnTo>
                  <a:lnTo>
                    <a:pt x="393" y="145"/>
                  </a:lnTo>
                  <a:close/>
                </a:path>
              </a:pathLst>
            </a:custGeom>
            <a:solidFill>
              <a:srgbClr val="0072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3" name="未知"/>
            <p:cNvSpPr/>
            <p:nvPr/>
          </p:nvSpPr>
          <p:spPr>
            <a:xfrm>
              <a:off x="559" y="99"/>
              <a:ext cx="1125" cy="308"/>
            </a:xfrm>
            <a:custGeom>
              <a:rect l="0" t="0" r="0" b="0"/>
              <a:pathLst>
                <a:path w="2252" h="615">
                  <a:moveTo>
                    <a:pt x="0" y="615"/>
                  </a:moveTo>
                  <a:lnTo>
                    <a:pt x="2252" y="615"/>
                  </a:lnTo>
                  <a:lnTo>
                    <a:pt x="2252" y="138"/>
                  </a:lnTo>
                  <a:lnTo>
                    <a:pt x="2248" y="134"/>
                  </a:lnTo>
                  <a:lnTo>
                    <a:pt x="2238" y="123"/>
                  </a:lnTo>
                  <a:lnTo>
                    <a:pt x="2223" y="109"/>
                  </a:lnTo>
                  <a:lnTo>
                    <a:pt x="2207" y="92"/>
                  </a:lnTo>
                  <a:lnTo>
                    <a:pt x="2190" y="74"/>
                  </a:lnTo>
                  <a:lnTo>
                    <a:pt x="2176" y="61"/>
                  </a:lnTo>
                  <a:lnTo>
                    <a:pt x="2165" y="50"/>
                  </a:lnTo>
                  <a:lnTo>
                    <a:pt x="2162" y="48"/>
                  </a:lnTo>
                  <a:lnTo>
                    <a:pt x="2162" y="42"/>
                  </a:lnTo>
                  <a:lnTo>
                    <a:pt x="2162" y="25"/>
                  </a:lnTo>
                  <a:lnTo>
                    <a:pt x="2162" y="8"/>
                  </a:lnTo>
                  <a:lnTo>
                    <a:pt x="2162" y="0"/>
                  </a:lnTo>
                  <a:lnTo>
                    <a:pt x="2132" y="0"/>
                  </a:lnTo>
                  <a:lnTo>
                    <a:pt x="2132" y="33"/>
                  </a:lnTo>
                  <a:lnTo>
                    <a:pt x="1944" y="33"/>
                  </a:lnTo>
                  <a:lnTo>
                    <a:pt x="1858" y="120"/>
                  </a:lnTo>
                  <a:lnTo>
                    <a:pt x="1882" y="120"/>
                  </a:lnTo>
                  <a:lnTo>
                    <a:pt x="1882" y="214"/>
                  </a:lnTo>
                  <a:lnTo>
                    <a:pt x="1772" y="214"/>
                  </a:lnTo>
                  <a:lnTo>
                    <a:pt x="1772" y="132"/>
                  </a:lnTo>
                  <a:lnTo>
                    <a:pt x="1821" y="132"/>
                  </a:lnTo>
                  <a:lnTo>
                    <a:pt x="1776" y="63"/>
                  </a:lnTo>
                  <a:lnTo>
                    <a:pt x="1581" y="63"/>
                  </a:lnTo>
                  <a:lnTo>
                    <a:pt x="1581" y="39"/>
                  </a:lnTo>
                  <a:lnTo>
                    <a:pt x="1542" y="39"/>
                  </a:lnTo>
                  <a:lnTo>
                    <a:pt x="1542" y="63"/>
                  </a:lnTo>
                  <a:lnTo>
                    <a:pt x="1512" y="63"/>
                  </a:lnTo>
                  <a:lnTo>
                    <a:pt x="1454" y="204"/>
                  </a:lnTo>
                  <a:lnTo>
                    <a:pt x="1214" y="204"/>
                  </a:lnTo>
                  <a:lnTo>
                    <a:pt x="1208" y="147"/>
                  </a:lnTo>
                  <a:lnTo>
                    <a:pt x="1196" y="103"/>
                  </a:lnTo>
                  <a:lnTo>
                    <a:pt x="1180" y="72"/>
                  </a:lnTo>
                  <a:lnTo>
                    <a:pt x="1162" y="55"/>
                  </a:lnTo>
                  <a:lnTo>
                    <a:pt x="1141" y="51"/>
                  </a:lnTo>
                  <a:lnTo>
                    <a:pt x="1120" y="64"/>
                  </a:lnTo>
                  <a:lnTo>
                    <a:pt x="1099" y="92"/>
                  </a:lnTo>
                  <a:lnTo>
                    <a:pt x="1082" y="137"/>
                  </a:lnTo>
                  <a:lnTo>
                    <a:pt x="1012" y="0"/>
                  </a:lnTo>
                  <a:lnTo>
                    <a:pt x="909" y="126"/>
                  </a:lnTo>
                  <a:lnTo>
                    <a:pt x="824" y="5"/>
                  </a:lnTo>
                  <a:lnTo>
                    <a:pt x="728" y="123"/>
                  </a:lnTo>
                  <a:lnTo>
                    <a:pt x="566" y="123"/>
                  </a:lnTo>
                  <a:lnTo>
                    <a:pt x="566" y="204"/>
                  </a:lnTo>
                  <a:lnTo>
                    <a:pt x="538" y="208"/>
                  </a:lnTo>
                  <a:lnTo>
                    <a:pt x="537" y="176"/>
                  </a:lnTo>
                  <a:lnTo>
                    <a:pt x="534" y="141"/>
                  </a:lnTo>
                  <a:lnTo>
                    <a:pt x="529" y="110"/>
                  </a:lnTo>
                  <a:lnTo>
                    <a:pt x="522" y="83"/>
                  </a:lnTo>
                  <a:lnTo>
                    <a:pt x="514" y="64"/>
                  </a:lnTo>
                  <a:lnTo>
                    <a:pt x="505" y="56"/>
                  </a:lnTo>
                  <a:lnTo>
                    <a:pt x="496" y="63"/>
                  </a:lnTo>
                  <a:lnTo>
                    <a:pt x="485" y="88"/>
                  </a:lnTo>
                  <a:lnTo>
                    <a:pt x="481" y="71"/>
                  </a:lnTo>
                  <a:lnTo>
                    <a:pt x="474" y="57"/>
                  </a:lnTo>
                  <a:lnTo>
                    <a:pt x="466" y="49"/>
                  </a:lnTo>
                  <a:lnTo>
                    <a:pt x="455" y="47"/>
                  </a:lnTo>
                  <a:lnTo>
                    <a:pt x="446" y="51"/>
                  </a:lnTo>
                  <a:lnTo>
                    <a:pt x="437" y="65"/>
                  </a:lnTo>
                  <a:lnTo>
                    <a:pt x="430" y="88"/>
                  </a:lnTo>
                  <a:lnTo>
                    <a:pt x="427" y="123"/>
                  </a:lnTo>
                  <a:lnTo>
                    <a:pt x="415" y="119"/>
                  </a:lnTo>
                  <a:lnTo>
                    <a:pt x="405" y="132"/>
                  </a:lnTo>
                  <a:lnTo>
                    <a:pt x="399" y="163"/>
                  </a:lnTo>
                  <a:lnTo>
                    <a:pt x="397" y="208"/>
                  </a:lnTo>
                  <a:lnTo>
                    <a:pt x="363" y="208"/>
                  </a:lnTo>
                  <a:lnTo>
                    <a:pt x="363" y="153"/>
                  </a:lnTo>
                  <a:lnTo>
                    <a:pt x="317" y="107"/>
                  </a:lnTo>
                  <a:lnTo>
                    <a:pt x="180" y="107"/>
                  </a:lnTo>
                  <a:lnTo>
                    <a:pt x="128" y="55"/>
                  </a:lnTo>
                  <a:lnTo>
                    <a:pt x="74" y="135"/>
                  </a:lnTo>
                  <a:lnTo>
                    <a:pt x="74" y="216"/>
                  </a:lnTo>
                  <a:lnTo>
                    <a:pt x="2" y="216"/>
                  </a:lnTo>
                  <a:lnTo>
                    <a:pt x="0" y="615"/>
                  </a:lnTo>
                  <a:close/>
                </a:path>
              </a:pathLst>
            </a:custGeom>
            <a:solidFill>
              <a:srgbClr val="D8C6A5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4" name="未知"/>
            <p:cNvSpPr/>
            <p:nvPr/>
          </p:nvSpPr>
          <p:spPr>
            <a:xfrm>
              <a:off x="584" y="88"/>
              <a:ext cx="176" cy="319"/>
            </a:xfrm>
            <a:custGeom>
              <a:rect l="0" t="0" r="0" b="0"/>
              <a:pathLst>
                <a:path w="351" h="638">
                  <a:moveTo>
                    <a:pt x="166" y="0"/>
                  </a:moveTo>
                  <a:lnTo>
                    <a:pt x="150" y="4"/>
                  </a:lnTo>
                  <a:lnTo>
                    <a:pt x="134" y="22"/>
                  </a:lnTo>
                  <a:lnTo>
                    <a:pt x="119" y="48"/>
                  </a:lnTo>
                  <a:lnTo>
                    <a:pt x="106" y="81"/>
                  </a:lnTo>
                  <a:lnTo>
                    <a:pt x="95" y="118"/>
                  </a:lnTo>
                  <a:lnTo>
                    <a:pt x="86" y="154"/>
                  </a:lnTo>
                  <a:lnTo>
                    <a:pt x="82" y="186"/>
                  </a:lnTo>
                  <a:lnTo>
                    <a:pt x="81" y="211"/>
                  </a:lnTo>
                  <a:lnTo>
                    <a:pt x="74" y="192"/>
                  </a:lnTo>
                  <a:lnTo>
                    <a:pt x="69" y="168"/>
                  </a:lnTo>
                  <a:lnTo>
                    <a:pt x="65" y="148"/>
                  </a:lnTo>
                  <a:lnTo>
                    <a:pt x="63" y="140"/>
                  </a:lnTo>
                  <a:lnTo>
                    <a:pt x="46" y="188"/>
                  </a:lnTo>
                  <a:lnTo>
                    <a:pt x="35" y="230"/>
                  </a:lnTo>
                  <a:lnTo>
                    <a:pt x="30" y="267"/>
                  </a:lnTo>
                  <a:lnTo>
                    <a:pt x="29" y="298"/>
                  </a:lnTo>
                  <a:lnTo>
                    <a:pt x="31" y="323"/>
                  </a:lnTo>
                  <a:lnTo>
                    <a:pt x="38" y="343"/>
                  </a:lnTo>
                  <a:lnTo>
                    <a:pt x="46" y="359"/>
                  </a:lnTo>
                  <a:lnTo>
                    <a:pt x="55" y="369"/>
                  </a:lnTo>
                  <a:lnTo>
                    <a:pt x="45" y="362"/>
                  </a:lnTo>
                  <a:lnTo>
                    <a:pt x="36" y="356"/>
                  </a:lnTo>
                  <a:lnTo>
                    <a:pt x="28" y="351"/>
                  </a:lnTo>
                  <a:lnTo>
                    <a:pt x="21" y="345"/>
                  </a:lnTo>
                  <a:lnTo>
                    <a:pt x="15" y="341"/>
                  </a:lnTo>
                  <a:lnTo>
                    <a:pt x="12" y="338"/>
                  </a:lnTo>
                  <a:lnTo>
                    <a:pt x="9" y="336"/>
                  </a:lnTo>
                  <a:lnTo>
                    <a:pt x="8" y="334"/>
                  </a:lnTo>
                  <a:lnTo>
                    <a:pt x="5" y="367"/>
                  </a:lnTo>
                  <a:lnTo>
                    <a:pt x="1" y="407"/>
                  </a:lnTo>
                  <a:lnTo>
                    <a:pt x="0" y="453"/>
                  </a:lnTo>
                  <a:lnTo>
                    <a:pt x="1" y="499"/>
                  </a:lnTo>
                  <a:lnTo>
                    <a:pt x="7" y="545"/>
                  </a:lnTo>
                  <a:lnTo>
                    <a:pt x="18" y="585"/>
                  </a:lnTo>
                  <a:lnTo>
                    <a:pt x="37" y="618"/>
                  </a:lnTo>
                  <a:lnTo>
                    <a:pt x="65" y="638"/>
                  </a:lnTo>
                  <a:lnTo>
                    <a:pt x="71" y="638"/>
                  </a:lnTo>
                  <a:lnTo>
                    <a:pt x="83" y="638"/>
                  </a:lnTo>
                  <a:lnTo>
                    <a:pt x="97" y="638"/>
                  </a:lnTo>
                  <a:lnTo>
                    <a:pt x="114" y="638"/>
                  </a:lnTo>
                  <a:lnTo>
                    <a:pt x="133" y="638"/>
                  </a:lnTo>
                  <a:lnTo>
                    <a:pt x="152" y="638"/>
                  </a:lnTo>
                  <a:lnTo>
                    <a:pt x="173" y="638"/>
                  </a:lnTo>
                  <a:lnTo>
                    <a:pt x="194" y="638"/>
                  </a:lnTo>
                  <a:lnTo>
                    <a:pt x="214" y="638"/>
                  </a:lnTo>
                  <a:lnTo>
                    <a:pt x="234" y="638"/>
                  </a:lnTo>
                  <a:lnTo>
                    <a:pt x="252" y="638"/>
                  </a:lnTo>
                  <a:lnTo>
                    <a:pt x="268" y="638"/>
                  </a:lnTo>
                  <a:lnTo>
                    <a:pt x="282" y="638"/>
                  </a:lnTo>
                  <a:lnTo>
                    <a:pt x="293" y="638"/>
                  </a:lnTo>
                  <a:lnTo>
                    <a:pt x="300" y="638"/>
                  </a:lnTo>
                  <a:lnTo>
                    <a:pt x="302" y="638"/>
                  </a:lnTo>
                  <a:lnTo>
                    <a:pt x="315" y="621"/>
                  </a:lnTo>
                  <a:lnTo>
                    <a:pt x="326" y="594"/>
                  </a:lnTo>
                  <a:lnTo>
                    <a:pt x="336" y="562"/>
                  </a:lnTo>
                  <a:lnTo>
                    <a:pt x="345" y="527"/>
                  </a:lnTo>
                  <a:lnTo>
                    <a:pt x="349" y="491"/>
                  </a:lnTo>
                  <a:lnTo>
                    <a:pt x="351" y="456"/>
                  </a:lnTo>
                  <a:lnTo>
                    <a:pt x="350" y="427"/>
                  </a:lnTo>
                  <a:lnTo>
                    <a:pt x="345" y="402"/>
                  </a:lnTo>
                  <a:lnTo>
                    <a:pt x="342" y="416"/>
                  </a:lnTo>
                  <a:lnTo>
                    <a:pt x="338" y="430"/>
                  </a:lnTo>
                  <a:lnTo>
                    <a:pt x="332" y="441"/>
                  </a:lnTo>
                  <a:lnTo>
                    <a:pt x="326" y="453"/>
                  </a:lnTo>
                  <a:lnTo>
                    <a:pt x="319" y="462"/>
                  </a:lnTo>
                  <a:lnTo>
                    <a:pt x="313" y="469"/>
                  </a:lnTo>
                  <a:lnTo>
                    <a:pt x="308" y="476"/>
                  </a:lnTo>
                  <a:lnTo>
                    <a:pt x="302" y="479"/>
                  </a:lnTo>
                  <a:lnTo>
                    <a:pt x="309" y="464"/>
                  </a:lnTo>
                  <a:lnTo>
                    <a:pt x="317" y="441"/>
                  </a:lnTo>
                  <a:lnTo>
                    <a:pt x="323" y="413"/>
                  </a:lnTo>
                  <a:lnTo>
                    <a:pt x="327" y="379"/>
                  </a:lnTo>
                  <a:lnTo>
                    <a:pt x="328" y="341"/>
                  </a:lnTo>
                  <a:lnTo>
                    <a:pt x="324" y="300"/>
                  </a:lnTo>
                  <a:lnTo>
                    <a:pt x="312" y="256"/>
                  </a:lnTo>
                  <a:lnTo>
                    <a:pt x="293" y="211"/>
                  </a:lnTo>
                  <a:lnTo>
                    <a:pt x="293" y="222"/>
                  </a:lnTo>
                  <a:lnTo>
                    <a:pt x="289" y="234"/>
                  </a:lnTo>
                  <a:lnTo>
                    <a:pt x="285" y="246"/>
                  </a:lnTo>
                  <a:lnTo>
                    <a:pt x="278" y="257"/>
                  </a:lnTo>
                  <a:lnTo>
                    <a:pt x="271" y="268"/>
                  </a:lnTo>
                  <a:lnTo>
                    <a:pt x="265" y="276"/>
                  </a:lnTo>
                  <a:lnTo>
                    <a:pt x="260" y="282"/>
                  </a:lnTo>
                  <a:lnTo>
                    <a:pt x="259" y="284"/>
                  </a:lnTo>
                  <a:lnTo>
                    <a:pt x="262" y="267"/>
                  </a:lnTo>
                  <a:lnTo>
                    <a:pt x="263" y="240"/>
                  </a:lnTo>
                  <a:lnTo>
                    <a:pt x="263" y="208"/>
                  </a:lnTo>
                  <a:lnTo>
                    <a:pt x="262" y="172"/>
                  </a:lnTo>
                  <a:lnTo>
                    <a:pt x="257" y="137"/>
                  </a:lnTo>
                  <a:lnTo>
                    <a:pt x="249" y="102"/>
                  </a:lnTo>
                  <a:lnTo>
                    <a:pt x="239" y="72"/>
                  </a:lnTo>
                  <a:lnTo>
                    <a:pt x="225" y="50"/>
                  </a:lnTo>
                  <a:lnTo>
                    <a:pt x="225" y="73"/>
                  </a:lnTo>
                  <a:lnTo>
                    <a:pt x="220" y="94"/>
                  </a:lnTo>
                  <a:lnTo>
                    <a:pt x="214" y="109"/>
                  </a:lnTo>
                  <a:lnTo>
                    <a:pt x="212" y="115"/>
                  </a:lnTo>
                  <a:lnTo>
                    <a:pt x="210" y="99"/>
                  </a:lnTo>
                  <a:lnTo>
                    <a:pt x="205" y="80"/>
                  </a:lnTo>
                  <a:lnTo>
                    <a:pt x="197" y="61"/>
                  </a:lnTo>
                  <a:lnTo>
                    <a:pt x="189" y="42"/>
                  </a:lnTo>
                  <a:lnTo>
                    <a:pt x="181" y="26"/>
                  </a:lnTo>
                  <a:lnTo>
                    <a:pt x="173" y="12"/>
                  </a:lnTo>
                  <a:lnTo>
                    <a:pt x="168" y="3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0072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5" name="未知"/>
            <p:cNvSpPr/>
            <p:nvPr/>
          </p:nvSpPr>
          <p:spPr>
            <a:xfrm>
              <a:off x="653" y="183"/>
              <a:ext cx="379" cy="224"/>
            </a:xfrm>
            <a:custGeom>
              <a:rect l="0" t="0" r="0" b="0"/>
              <a:pathLst>
                <a:path w="758" h="449">
                  <a:moveTo>
                    <a:pt x="0" y="228"/>
                  </a:moveTo>
                  <a:lnTo>
                    <a:pt x="150" y="0"/>
                  </a:lnTo>
                  <a:lnTo>
                    <a:pt x="299" y="228"/>
                  </a:lnTo>
                  <a:lnTo>
                    <a:pt x="758" y="228"/>
                  </a:lnTo>
                  <a:lnTo>
                    <a:pt x="758" y="449"/>
                  </a:lnTo>
                  <a:lnTo>
                    <a:pt x="0" y="449"/>
                  </a:lnTo>
                  <a:lnTo>
                    <a:pt x="0" y="228"/>
                  </a:lnTo>
                  <a:close/>
                </a:path>
              </a:pathLst>
            </a:custGeom>
            <a:solidFill>
              <a:srgbClr val="B266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6" name="未知"/>
            <p:cNvSpPr/>
            <p:nvPr/>
          </p:nvSpPr>
          <p:spPr>
            <a:xfrm>
              <a:off x="650" y="164"/>
              <a:ext cx="386" cy="133"/>
            </a:xfrm>
            <a:custGeom>
              <a:rect l="0" t="0" r="0" b="0"/>
              <a:pathLst>
                <a:path w="770" h="264">
                  <a:moveTo>
                    <a:pt x="763" y="264"/>
                  </a:moveTo>
                  <a:lnTo>
                    <a:pt x="304" y="264"/>
                  </a:lnTo>
                  <a:lnTo>
                    <a:pt x="155" y="36"/>
                  </a:lnTo>
                  <a:lnTo>
                    <a:pt x="5" y="264"/>
                  </a:lnTo>
                  <a:lnTo>
                    <a:pt x="0" y="237"/>
                  </a:lnTo>
                  <a:lnTo>
                    <a:pt x="155" y="0"/>
                  </a:lnTo>
                  <a:lnTo>
                    <a:pt x="309" y="237"/>
                  </a:lnTo>
                  <a:lnTo>
                    <a:pt x="770" y="237"/>
                  </a:lnTo>
                  <a:lnTo>
                    <a:pt x="763" y="26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7" name="矩形 6206"/>
            <p:cNvSpPr/>
            <p:nvPr/>
          </p:nvSpPr>
          <p:spPr>
            <a:xfrm>
              <a:off x="664" y="305"/>
              <a:ext cx="134" cy="102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8" name="未知"/>
            <p:cNvSpPr/>
            <p:nvPr/>
          </p:nvSpPr>
          <p:spPr>
            <a:xfrm>
              <a:off x="728" y="164"/>
              <a:ext cx="308" cy="119"/>
            </a:xfrm>
            <a:custGeom>
              <a:rect l="0" t="0" r="0" b="0"/>
              <a:pathLst>
                <a:path w="615" h="236">
                  <a:moveTo>
                    <a:pt x="0" y="0"/>
                  </a:moveTo>
                  <a:lnTo>
                    <a:pt x="154" y="237"/>
                  </a:lnTo>
                  <a:lnTo>
                    <a:pt x="615" y="237"/>
                  </a:lnTo>
                  <a:lnTo>
                    <a:pt x="46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9" name="矩形 6208"/>
            <p:cNvSpPr/>
            <p:nvPr/>
          </p:nvSpPr>
          <p:spPr>
            <a:xfrm>
              <a:off x="673" y="313"/>
              <a:ext cx="114" cy="94"/>
            </a:xfrm>
            <a:prstGeom prst="rect">
              <a:avLst/>
            </a:pr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0" name="矩形 6209"/>
            <p:cNvSpPr/>
            <p:nvPr/>
          </p:nvSpPr>
          <p:spPr>
            <a:xfrm>
              <a:off x="558" y="407"/>
              <a:ext cx="1126" cy="221"/>
            </a:xfrm>
            <a:prstGeom prst="rect">
              <a:avLst/>
            </a:prstGeom>
            <a:solidFill>
              <a:srgbClr val="33BF0C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1" name="未知"/>
            <p:cNvSpPr/>
            <p:nvPr/>
          </p:nvSpPr>
          <p:spPr>
            <a:xfrm>
              <a:off x="1011" y="26"/>
              <a:ext cx="435" cy="205"/>
            </a:xfrm>
            <a:custGeom>
              <a:rect l="0" t="0" r="0" b="0"/>
              <a:pathLst>
                <a:path w="871" h="409">
                  <a:moveTo>
                    <a:pt x="380" y="73"/>
                  </a:moveTo>
                  <a:lnTo>
                    <a:pt x="871" y="73"/>
                  </a:lnTo>
                  <a:lnTo>
                    <a:pt x="652" y="409"/>
                  </a:lnTo>
                  <a:lnTo>
                    <a:pt x="0" y="409"/>
                  </a:lnTo>
                  <a:lnTo>
                    <a:pt x="220" y="73"/>
                  </a:lnTo>
                  <a:lnTo>
                    <a:pt x="306" y="73"/>
                  </a:lnTo>
                  <a:lnTo>
                    <a:pt x="306" y="0"/>
                  </a:lnTo>
                  <a:lnTo>
                    <a:pt x="380" y="0"/>
                  </a:lnTo>
                  <a:lnTo>
                    <a:pt x="380" y="73"/>
                  </a:lnTo>
                  <a:close/>
                </a:path>
              </a:pathLst>
            </a:cu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2" name="未知"/>
            <p:cNvSpPr/>
            <p:nvPr/>
          </p:nvSpPr>
          <p:spPr>
            <a:xfrm>
              <a:off x="1015" y="89"/>
              <a:ext cx="537" cy="318"/>
            </a:xfrm>
            <a:custGeom>
              <a:rect l="0" t="0" r="0" b="0"/>
              <a:pathLst>
                <a:path w="1073" h="636">
                  <a:moveTo>
                    <a:pt x="1073" y="323"/>
                  </a:moveTo>
                  <a:lnTo>
                    <a:pt x="862" y="0"/>
                  </a:lnTo>
                  <a:lnTo>
                    <a:pt x="651" y="323"/>
                  </a:lnTo>
                  <a:lnTo>
                    <a:pt x="0" y="323"/>
                  </a:lnTo>
                  <a:lnTo>
                    <a:pt x="0" y="636"/>
                  </a:lnTo>
                  <a:lnTo>
                    <a:pt x="1073" y="636"/>
                  </a:lnTo>
                  <a:lnTo>
                    <a:pt x="1073" y="323"/>
                  </a:lnTo>
                  <a:close/>
                </a:path>
              </a:pathLst>
            </a:custGeom>
            <a:solidFill>
              <a:srgbClr val="B266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3" name="矩形 6212"/>
            <p:cNvSpPr/>
            <p:nvPr/>
          </p:nvSpPr>
          <p:spPr>
            <a:xfrm>
              <a:off x="1024" y="262"/>
              <a:ext cx="312" cy="139"/>
            </a:xfrm>
            <a:prstGeom prst="rect">
              <a:avLst/>
            </a:prstGeom>
            <a:solidFill>
              <a:srgbClr val="D8B27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4" name="未知"/>
            <p:cNvSpPr/>
            <p:nvPr/>
          </p:nvSpPr>
          <p:spPr>
            <a:xfrm>
              <a:off x="1463" y="351"/>
              <a:ext cx="174" cy="56"/>
            </a:xfrm>
            <a:custGeom>
              <a:rect l="0" t="0" r="0" b="0"/>
              <a:pathLst>
                <a:path w="348" h="113">
                  <a:moveTo>
                    <a:pt x="303" y="55"/>
                  </a:moveTo>
                  <a:lnTo>
                    <a:pt x="303" y="0"/>
                  </a:lnTo>
                  <a:lnTo>
                    <a:pt x="0" y="0"/>
                  </a:lnTo>
                  <a:lnTo>
                    <a:pt x="0" y="113"/>
                  </a:lnTo>
                  <a:lnTo>
                    <a:pt x="348" y="113"/>
                  </a:lnTo>
                  <a:lnTo>
                    <a:pt x="348" y="55"/>
                  </a:lnTo>
                  <a:lnTo>
                    <a:pt x="303" y="55"/>
                  </a:lnTo>
                  <a:close/>
                </a:path>
              </a:pathLst>
            </a:cu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5" name="矩形 6214"/>
            <p:cNvSpPr/>
            <p:nvPr/>
          </p:nvSpPr>
          <p:spPr>
            <a:xfrm>
              <a:off x="1463" y="259"/>
              <a:ext cx="74" cy="92"/>
            </a:xfrm>
            <a:prstGeom prst="rect">
              <a:avLst/>
            </a:prstGeom>
            <a:solidFill>
              <a:srgbClr val="C1841E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6" name="矩形 6215"/>
            <p:cNvSpPr/>
            <p:nvPr/>
          </p:nvSpPr>
          <p:spPr>
            <a:xfrm>
              <a:off x="1172" y="277"/>
              <a:ext cx="134" cy="104"/>
            </a:xfrm>
            <a:prstGeom prst="rect">
              <a:avLst/>
            </a:prstGeom>
            <a:solidFill>
              <a:srgbClr val="C1841E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7" name="矩形 6216"/>
            <p:cNvSpPr/>
            <p:nvPr/>
          </p:nvSpPr>
          <p:spPr>
            <a:xfrm>
              <a:off x="1478" y="269"/>
              <a:ext cx="45" cy="82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8" name="未知"/>
            <p:cNvSpPr/>
            <p:nvPr/>
          </p:nvSpPr>
          <p:spPr>
            <a:xfrm>
              <a:off x="1011" y="63"/>
              <a:ext cx="545" cy="188"/>
            </a:xfrm>
            <a:custGeom>
              <a:rect l="0" t="0" r="0" b="0"/>
              <a:pathLst>
                <a:path w="1091" h="375">
                  <a:moveTo>
                    <a:pt x="9" y="375"/>
                  </a:moveTo>
                  <a:lnTo>
                    <a:pt x="660" y="375"/>
                  </a:lnTo>
                  <a:lnTo>
                    <a:pt x="871" y="52"/>
                  </a:lnTo>
                  <a:lnTo>
                    <a:pt x="1082" y="375"/>
                  </a:lnTo>
                  <a:lnTo>
                    <a:pt x="1091" y="336"/>
                  </a:lnTo>
                  <a:lnTo>
                    <a:pt x="871" y="0"/>
                  </a:lnTo>
                  <a:lnTo>
                    <a:pt x="652" y="336"/>
                  </a:lnTo>
                  <a:lnTo>
                    <a:pt x="0" y="336"/>
                  </a:lnTo>
                  <a:lnTo>
                    <a:pt x="9" y="37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19" name="矩形 6218"/>
            <p:cNvSpPr/>
            <p:nvPr/>
          </p:nvSpPr>
          <p:spPr>
            <a:xfrm>
              <a:off x="1210" y="283"/>
              <a:ext cx="58" cy="9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0" name="矩形 6219"/>
            <p:cNvSpPr/>
            <p:nvPr/>
          </p:nvSpPr>
          <p:spPr>
            <a:xfrm>
              <a:off x="1179" y="283"/>
              <a:ext cx="24" cy="9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1" name="矩形 6220"/>
            <p:cNvSpPr/>
            <p:nvPr/>
          </p:nvSpPr>
          <p:spPr>
            <a:xfrm>
              <a:off x="1276" y="283"/>
              <a:ext cx="23" cy="9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2" name="矩形 6221"/>
            <p:cNvSpPr/>
            <p:nvPr/>
          </p:nvSpPr>
          <p:spPr>
            <a:xfrm>
              <a:off x="1383" y="283"/>
              <a:ext cx="37" cy="9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3" name="矩形 6222"/>
            <p:cNvSpPr/>
            <p:nvPr/>
          </p:nvSpPr>
          <p:spPr>
            <a:xfrm>
              <a:off x="1359" y="283"/>
              <a:ext cx="17" cy="9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4" name="矩形 6223"/>
            <p:cNvSpPr/>
            <p:nvPr/>
          </p:nvSpPr>
          <p:spPr>
            <a:xfrm>
              <a:off x="1428" y="283"/>
              <a:ext cx="17" cy="9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5" name="未知"/>
            <p:cNvSpPr/>
            <p:nvPr/>
          </p:nvSpPr>
          <p:spPr>
            <a:xfrm>
              <a:off x="1414" y="159"/>
              <a:ext cx="27" cy="20"/>
            </a:xfrm>
            <a:custGeom>
              <a:rect l="0" t="0" r="0" b="0"/>
              <a:pathLst>
                <a:path w="55" h="42">
                  <a:moveTo>
                    <a:pt x="21" y="0"/>
                  </a:moveTo>
                  <a:lnTo>
                    <a:pt x="13" y="8"/>
                  </a:lnTo>
                  <a:lnTo>
                    <a:pt x="7" y="19"/>
                  </a:lnTo>
                  <a:lnTo>
                    <a:pt x="2" y="30"/>
                  </a:lnTo>
                  <a:lnTo>
                    <a:pt x="0" y="42"/>
                  </a:lnTo>
                  <a:lnTo>
                    <a:pt x="55" y="42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6" name="未知"/>
            <p:cNvSpPr/>
            <p:nvPr/>
          </p:nvSpPr>
          <p:spPr>
            <a:xfrm>
              <a:off x="1451" y="159"/>
              <a:ext cx="28" cy="20"/>
            </a:xfrm>
            <a:custGeom>
              <a:rect l="0" t="0" r="0" b="0"/>
              <a:pathLst>
                <a:path w="55" h="42">
                  <a:moveTo>
                    <a:pt x="33" y="0"/>
                  </a:moveTo>
                  <a:lnTo>
                    <a:pt x="41" y="8"/>
                  </a:lnTo>
                  <a:lnTo>
                    <a:pt x="48" y="19"/>
                  </a:lnTo>
                  <a:lnTo>
                    <a:pt x="53" y="30"/>
                  </a:lnTo>
                  <a:lnTo>
                    <a:pt x="55" y="42"/>
                  </a:lnTo>
                  <a:lnTo>
                    <a:pt x="0" y="42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7" name="未知"/>
            <p:cNvSpPr/>
            <p:nvPr/>
          </p:nvSpPr>
          <p:spPr>
            <a:xfrm>
              <a:off x="1430" y="148"/>
              <a:ext cx="32" cy="27"/>
            </a:xfrm>
            <a:custGeom>
              <a:rect l="0" t="0" r="0" b="0"/>
              <a:pathLst>
                <a:path w="66" h="52">
                  <a:moveTo>
                    <a:pt x="33" y="53"/>
                  </a:moveTo>
                  <a:lnTo>
                    <a:pt x="66" y="12"/>
                  </a:lnTo>
                  <a:lnTo>
                    <a:pt x="59" y="7"/>
                  </a:lnTo>
                  <a:lnTo>
                    <a:pt x="52" y="4"/>
                  </a:lnTo>
                  <a:lnTo>
                    <a:pt x="43" y="2"/>
                  </a:lnTo>
                  <a:lnTo>
                    <a:pt x="34" y="0"/>
                  </a:lnTo>
                  <a:lnTo>
                    <a:pt x="25" y="2"/>
                  </a:lnTo>
                  <a:lnTo>
                    <a:pt x="15" y="4"/>
                  </a:lnTo>
                  <a:lnTo>
                    <a:pt x="7" y="7"/>
                  </a:lnTo>
                  <a:lnTo>
                    <a:pt x="0" y="12"/>
                  </a:lnTo>
                  <a:lnTo>
                    <a:pt x="33" y="5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8" name="未知"/>
            <p:cNvSpPr/>
            <p:nvPr/>
          </p:nvSpPr>
          <p:spPr>
            <a:xfrm>
              <a:off x="1450" y="172"/>
              <a:ext cx="174" cy="87"/>
            </a:xfrm>
            <a:custGeom>
              <a:rect l="0" t="0" r="0" b="0"/>
              <a:pathLst>
                <a:path w="348" h="174">
                  <a:moveTo>
                    <a:pt x="1" y="136"/>
                  </a:moveTo>
                  <a:lnTo>
                    <a:pt x="88" y="0"/>
                  </a:lnTo>
                  <a:lnTo>
                    <a:pt x="122" y="0"/>
                  </a:lnTo>
                  <a:lnTo>
                    <a:pt x="35" y="136"/>
                  </a:lnTo>
                  <a:lnTo>
                    <a:pt x="171" y="136"/>
                  </a:lnTo>
                  <a:lnTo>
                    <a:pt x="259" y="0"/>
                  </a:lnTo>
                  <a:lnTo>
                    <a:pt x="348" y="136"/>
                  </a:lnTo>
                  <a:lnTo>
                    <a:pt x="340" y="174"/>
                  </a:lnTo>
                  <a:lnTo>
                    <a:pt x="259" y="50"/>
                  </a:lnTo>
                  <a:lnTo>
                    <a:pt x="179" y="174"/>
                  </a:lnTo>
                  <a:lnTo>
                    <a:pt x="9" y="174"/>
                  </a:lnTo>
                  <a:lnTo>
                    <a:pt x="0" y="136"/>
                  </a:lnTo>
                  <a:lnTo>
                    <a:pt x="1" y="1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29" name="矩形 6228"/>
            <p:cNvSpPr/>
            <p:nvPr/>
          </p:nvSpPr>
          <p:spPr>
            <a:xfrm>
              <a:off x="1564" y="383"/>
              <a:ext cx="69" cy="2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0" name="矩形 6229"/>
            <p:cNvSpPr/>
            <p:nvPr/>
          </p:nvSpPr>
          <p:spPr>
            <a:xfrm>
              <a:off x="1541" y="356"/>
              <a:ext cx="69" cy="2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1" name="未知"/>
            <p:cNvSpPr/>
            <p:nvPr/>
          </p:nvSpPr>
          <p:spPr>
            <a:xfrm>
              <a:off x="1540" y="198"/>
              <a:ext cx="80" cy="61"/>
            </a:xfrm>
            <a:custGeom>
              <a:rect l="0" t="0" r="0" b="0"/>
              <a:pathLst>
                <a:path w="161" h="124">
                  <a:moveTo>
                    <a:pt x="161" y="124"/>
                  </a:moveTo>
                  <a:lnTo>
                    <a:pt x="80" y="0"/>
                  </a:lnTo>
                  <a:lnTo>
                    <a:pt x="0" y="124"/>
                  </a:lnTo>
                  <a:lnTo>
                    <a:pt x="161" y="124"/>
                  </a:lnTo>
                  <a:close/>
                </a:path>
              </a:pathLst>
            </a:cu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2" name="矩形 6231"/>
            <p:cNvSpPr/>
            <p:nvPr/>
          </p:nvSpPr>
          <p:spPr>
            <a:xfrm>
              <a:off x="1602" y="259"/>
              <a:ext cx="9" cy="92"/>
            </a:xfrm>
            <a:prstGeom prst="rect">
              <a:avLst/>
            </a:pr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3" name="未知"/>
            <p:cNvSpPr/>
            <p:nvPr/>
          </p:nvSpPr>
          <p:spPr>
            <a:xfrm>
              <a:off x="1468" y="172"/>
              <a:ext cx="111" cy="68"/>
            </a:xfrm>
            <a:custGeom>
              <a:rect l="0" t="0" r="0" b="0"/>
              <a:pathLst>
                <a:path w="224" h="136">
                  <a:moveTo>
                    <a:pt x="87" y="0"/>
                  </a:moveTo>
                  <a:lnTo>
                    <a:pt x="0" y="136"/>
                  </a:lnTo>
                  <a:lnTo>
                    <a:pt x="136" y="136"/>
                  </a:lnTo>
                  <a:lnTo>
                    <a:pt x="224" y="0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4" name="矩形 6233"/>
            <p:cNvSpPr/>
            <p:nvPr/>
          </p:nvSpPr>
          <p:spPr>
            <a:xfrm>
              <a:off x="1537" y="259"/>
              <a:ext cx="15" cy="92"/>
            </a:xfrm>
            <a:prstGeom prst="rect">
              <a:avLst/>
            </a:pr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5" name="矩形 6234"/>
            <p:cNvSpPr/>
            <p:nvPr/>
          </p:nvSpPr>
          <p:spPr>
            <a:xfrm>
              <a:off x="1463" y="259"/>
              <a:ext cx="15" cy="92"/>
            </a:xfrm>
            <a:prstGeom prst="rect">
              <a:avLst/>
            </a:prstGeom>
            <a:solidFill>
              <a:srgbClr val="5B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6" name="未知"/>
            <p:cNvSpPr/>
            <p:nvPr/>
          </p:nvSpPr>
          <p:spPr>
            <a:xfrm>
              <a:off x="356" y="407"/>
              <a:ext cx="442" cy="221"/>
            </a:xfrm>
            <a:custGeom>
              <a:rect l="0" t="0" r="0" b="0"/>
              <a:pathLst>
                <a:path w="882" h="442">
                  <a:moveTo>
                    <a:pt x="632" y="0"/>
                  </a:moveTo>
                  <a:lnTo>
                    <a:pt x="646" y="4"/>
                  </a:lnTo>
                  <a:lnTo>
                    <a:pt x="665" y="12"/>
                  </a:lnTo>
                  <a:lnTo>
                    <a:pt x="683" y="23"/>
                  </a:lnTo>
                  <a:lnTo>
                    <a:pt x="699" y="37"/>
                  </a:lnTo>
                  <a:lnTo>
                    <a:pt x="706" y="52"/>
                  </a:lnTo>
                  <a:lnTo>
                    <a:pt x="703" y="67"/>
                  </a:lnTo>
                  <a:lnTo>
                    <a:pt x="682" y="80"/>
                  </a:lnTo>
                  <a:lnTo>
                    <a:pt x="641" y="91"/>
                  </a:lnTo>
                  <a:lnTo>
                    <a:pt x="613" y="96"/>
                  </a:lnTo>
                  <a:lnTo>
                    <a:pt x="585" y="99"/>
                  </a:lnTo>
                  <a:lnTo>
                    <a:pt x="555" y="104"/>
                  </a:lnTo>
                  <a:lnTo>
                    <a:pt x="524" y="107"/>
                  </a:lnTo>
                  <a:lnTo>
                    <a:pt x="493" y="111"/>
                  </a:lnTo>
                  <a:lnTo>
                    <a:pt x="460" y="114"/>
                  </a:lnTo>
                  <a:lnTo>
                    <a:pt x="427" y="118"/>
                  </a:lnTo>
                  <a:lnTo>
                    <a:pt x="394" y="121"/>
                  </a:lnTo>
                  <a:lnTo>
                    <a:pt x="361" y="126"/>
                  </a:lnTo>
                  <a:lnTo>
                    <a:pt x="328" y="130"/>
                  </a:lnTo>
                  <a:lnTo>
                    <a:pt x="295" y="135"/>
                  </a:lnTo>
                  <a:lnTo>
                    <a:pt x="263" y="141"/>
                  </a:lnTo>
                  <a:lnTo>
                    <a:pt x="232" y="146"/>
                  </a:lnTo>
                  <a:lnTo>
                    <a:pt x="200" y="153"/>
                  </a:lnTo>
                  <a:lnTo>
                    <a:pt x="172" y="161"/>
                  </a:lnTo>
                  <a:lnTo>
                    <a:pt x="143" y="170"/>
                  </a:lnTo>
                  <a:lnTo>
                    <a:pt x="116" y="181"/>
                  </a:lnTo>
                  <a:lnTo>
                    <a:pt x="91" y="194"/>
                  </a:lnTo>
                  <a:lnTo>
                    <a:pt x="69" y="207"/>
                  </a:lnTo>
                  <a:lnTo>
                    <a:pt x="48" y="223"/>
                  </a:lnTo>
                  <a:lnTo>
                    <a:pt x="32" y="241"/>
                  </a:lnTo>
                  <a:lnTo>
                    <a:pt x="18" y="259"/>
                  </a:lnTo>
                  <a:lnTo>
                    <a:pt x="8" y="278"/>
                  </a:lnTo>
                  <a:lnTo>
                    <a:pt x="1" y="297"/>
                  </a:lnTo>
                  <a:lnTo>
                    <a:pt x="0" y="317"/>
                  </a:lnTo>
                  <a:lnTo>
                    <a:pt x="2" y="336"/>
                  </a:lnTo>
                  <a:lnTo>
                    <a:pt x="10" y="356"/>
                  </a:lnTo>
                  <a:lnTo>
                    <a:pt x="23" y="374"/>
                  </a:lnTo>
                  <a:lnTo>
                    <a:pt x="41" y="393"/>
                  </a:lnTo>
                  <a:lnTo>
                    <a:pt x="67" y="411"/>
                  </a:lnTo>
                  <a:lnTo>
                    <a:pt x="98" y="427"/>
                  </a:lnTo>
                  <a:lnTo>
                    <a:pt x="136" y="442"/>
                  </a:lnTo>
                  <a:lnTo>
                    <a:pt x="151" y="442"/>
                  </a:lnTo>
                  <a:lnTo>
                    <a:pt x="170" y="442"/>
                  </a:lnTo>
                  <a:lnTo>
                    <a:pt x="196" y="442"/>
                  </a:lnTo>
                  <a:lnTo>
                    <a:pt x="223" y="442"/>
                  </a:lnTo>
                  <a:lnTo>
                    <a:pt x="256" y="442"/>
                  </a:lnTo>
                  <a:lnTo>
                    <a:pt x="288" y="442"/>
                  </a:lnTo>
                  <a:lnTo>
                    <a:pt x="323" y="442"/>
                  </a:lnTo>
                  <a:lnTo>
                    <a:pt x="357" y="442"/>
                  </a:lnTo>
                  <a:lnTo>
                    <a:pt x="392" y="442"/>
                  </a:lnTo>
                  <a:lnTo>
                    <a:pt x="424" y="442"/>
                  </a:lnTo>
                  <a:lnTo>
                    <a:pt x="454" y="442"/>
                  </a:lnTo>
                  <a:lnTo>
                    <a:pt x="480" y="442"/>
                  </a:lnTo>
                  <a:lnTo>
                    <a:pt x="502" y="442"/>
                  </a:lnTo>
                  <a:lnTo>
                    <a:pt x="518" y="442"/>
                  </a:lnTo>
                  <a:lnTo>
                    <a:pt x="530" y="442"/>
                  </a:lnTo>
                  <a:lnTo>
                    <a:pt x="533" y="442"/>
                  </a:lnTo>
                  <a:lnTo>
                    <a:pt x="505" y="436"/>
                  </a:lnTo>
                  <a:lnTo>
                    <a:pt x="471" y="429"/>
                  </a:lnTo>
                  <a:lnTo>
                    <a:pt x="437" y="422"/>
                  </a:lnTo>
                  <a:lnTo>
                    <a:pt x="400" y="413"/>
                  </a:lnTo>
                  <a:lnTo>
                    <a:pt x="363" y="404"/>
                  </a:lnTo>
                  <a:lnTo>
                    <a:pt x="327" y="393"/>
                  </a:lnTo>
                  <a:lnTo>
                    <a:pt x="293" y="381"/>
                  </a:lnTo>
                  <a:lnTo>
                    <a:pt x="262" y="367"/>
                  </a:lnTo>
                  <a:lnTo>
                    <a:pt x="234" y="353"/>
                  </a:lnTo>
                  <a:lnTo>
                    <a:pt x="211" y="338"/>
                  </a:lnTo>
                  <a:lnTo>
                    <a:pt x="194" y="321"/>
                  </a:lnTo>
                  <a:lnTo>
                    <a:pt x="182" y="303"/>
                  </a:lnTo>
                  <a:lnTo>
                    <a:pt x="180" y="284"/>
                  </a:lnTo>
                  <a:lnTo>
                    <a:pt x="185" y="264"/>
                  </a:lnTo>
                  <a:lnTo>
                    <a:pt x="202" y="241"/>
                  </a:lnTo>
                  <a:lnTo>
                    <a:pt x="228" y="218"/>
                  </a:lnTo>
                  <a:lnTo>
                    <a:pt x="247" y="207"/>
                  </a:lnTo>
                  <a:lnTo>
                    <a:pt x="272" y="198"/>
                  </a:lnTo>
                  <a:lnTo>
                    <a:pt x="302" y="191"/>
                  </a:lnTo>
                  <a:lnTo>
                    <a:pt x="335" y="184"/>
                  </a:lnTo>
                  <a:lnTo>
                    <a:pt x="373" y="180"/>
                  </a:lnTo>
                  <a:lnTo>
                    <a:pt x="414" y="174"/>
                  </a:lnTo>
                  <a:lnTo>
                    <a:pt x="456" y="170"/>
                  </a:lnTo>
                  <a:lnTo>
                    <a:pt x="500" y="166"/>
                  </a:lnTo>
                  <a:lnTo>
                    <a:pt x="545" y="162"/>
                  </a:lnTo>
                  <a:lnTo>
                    <a:pt x="589" y="158"/>
                  </a:lnTo>
                  <a:lnTo>
                    <a:pt x="631" y="153"/>
                  </a:lnTo>
                  <a:lnTo>
                    <a:pt x="673" y="147"/>
                  </a:lnTo>
                  <a:lnTo>
                    <a:pt x="712" y="142"/>
                  </a:lnTo>
                  <a:lnTo>
                    <a:pt x="747" y="134"/>
                  </a:lnTo>
                  <a:lnTo>
                    <a:pt x="778" y="124"/>
                  </a:lnTo>
                  <a:lnTo>
                    <a:pt x="804" y="114"/>
                  </a:lnTo>
                  <a:lnTo>
                    <a:pt x="843" y="92"/>
                  </a:lnTo>
                  <a:lnTo>
                    <a:pt x="868" y="72"/>
                  </a:lnTo>
                  <a:lnTo>
                    <a:pt x="880" y="53"/>
                  </a:lnTo>
                  <a:lnTo>
                    <a:pt x="882" y="37"/>
                  </a:lnTo>
                  <a:lnTo>
                    <a:pt x="880" y="23"/>
                  </a:lnTo>
                  <a:lnTo>
                    <a:pt x="873" y="13"/>
                  </a:lnTo>
                  <a:lnTo>
                    <a:pt x="866" y="5"/>
                  </a:lnTo>
                  <a:lnTo>
                    <a:pt x="861" y="0"/>
                  </a:lnTo>
                  <a:lnTo>
                    <a:pt x="632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7" name="未知"/>
            <p:cNvSpPr/>
            <p:nvPr/>
          </p:nvSpPr>
          <p:spPr>
            <a:xfrm>
              <a:off x="915" y="306"/>
              <a:ext cx="45" cy="170"/>
            </a:xfrm>
            <a:custGeom>
              <a:rect l="0" t="0" r="0" b="0"/>
              <a:pathLst>
                <a:path w="91" h="338">
                  <a:moveTo>
                    <a:pt x="7" y="338"/>
                  </a:moveTo>
                  <a:lnTo>
                    <a:pt x="4" y="338"/>
                  </a:lnTo>
                  <a:lnTo>
                    <a:pt x="0" y="335"/>
                  </a:lnTo>
                  <a:lnTo>
                    <a:pt x="4" y="145"/>
                  </a:lnTo>
                  <a:lnTo>
                    <a:pt x="5" y="7"/>
                  </a:lnTo>
                  <a:lnTo>
                    <a:pt x="3" y="4"/>
                  </a:lnTo>
                  <a:lnTo>
                    <a:pt x="3" y="2"/>
                  </a:lnTo>
                  <a:lnTo>
                    <a:pt x="59" y="0"/>
                  </a:lnTo>
                  <a:lnTo>
                    <a:pt x="66" y="7"/>
                  </a:lnTo>
                  <a:lnTo>
                    <a:pt x="67" y="10"/>
                  </a:lnTo>
                  <a:lnTo>
                    <a:pt x="65" y="10"/>
                  </a:lnTo>
                  <a:lnTo>
                    <a:pt x="91" y="335"/>
                  </a:lnTo>
                  <a:lnTo>
                    <a:pt x="87" y="335"/>
                  </a:lnTo>
                  <a:lnTo>
                    <a:pt x="82" y="332"/>
                  </a:lnTo>
                  <a:lnTo>
                    <a:pt x="58" y="11"/>
                  </a:lnTo>
                  <a:lnTo>
                    <a:pt x="15" y="13"/>
                  </a:lnTo>
                  <a:lnTo>
                    <a:pt x="7" y="338"/>
                  </a:lnTo>
                  <a:close/>
                </a:path>
              </a:pathLst>
            </a:custGeom>
            <a:solidFill>
              <a:srgbClr val="33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8" name="未知"/>
            <p:cNvSpPr/>
            <p:nvPr/>
          </p:nvSpPr>
          <p:spPr>
            <a:xfrm>
              <a:off x="920" y="320"/>
              <a:ext cx="26" cy="5"/>
            </a:xfrm>
            <a:custGeom>
              <a:rect l="0" t="0" r="0" b="0"/>
              <a:pathLst>
                <a:path w="51" h="10">
                  <a:moveTo>
                    <a:pt x="49" y="0"/>
                  </a:moveTo>
                  <a:lnTo>
                    <a:pt x="1" y="2"/>
                  </a:lnTo>
                  <a:lnTo>
                    <a:pt x="0" y="10"/>
                  </a:lnTo>
                  <a:lnTo>
                    <a:pt x="51" y="9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33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39" name="未知"/>
            <p:cNvSpPr/>
            <p:nvPr/>
          </p:nvSpPr>
          <p:spPr>
            <a:xfrm>
              <a:off x="920" y="342"/>
              <a:ext cx="27" cy="4"/>
            </a:xfrm>
            <a:custGeom>
              <a:rect l="0" t="0" r="0" b="0"/>
              <a:pathLst>
                <a:path w="52" h="9">
                  <a:moveTo>
                    <a:pt x="52" y="0"/>
                  </a:moveTo>
                  <a:lnTo>
                    <a:pt x="1" y="1"/>
                  </a:lnTo>
                  <a:lnTo>
                    <a:pt x="0" y="9"/>
                  </a:lnTo>
                  <a:lnTo>
                    <a:pt x="53" y="8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33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40" name="未知"/>
            <p:cNvSpPr/>
            <p:nvPr/>
          </p:nvSpPr>
          <p:spPr>
            <a:xfrm>
              <a:off x="920" y="336"/>
              <a:ext cx="27" cy="3"/>
            </a:xfrm>
            <a:custGeom>
              <a:rect l="0" t="0" r="0" b="0"/>
              <a:pathLst>
                <a:path w="52" h="4">
                  <a:moveTo>
                    <a:pt x="52" y="0"/>
                  </a:moveTo>
                  <a:lnTo>
                    <a:pt x="1" y="1"/>
                  </a:lnTo>
                  <a:lnTo>
                    <a:pt x="0" y="4"/>
                  </a:lnTo>
                  <a:lnTo>
                    <a:pt x="53" y="3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33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41" name="未知"/>
            <p:cNvSpPr/>
            <p:nvPr/>
          </p:nvSpPr>
          <p:spPr>
            <a:xfrm>
              <a:off x="920" y="366"/>
              <a:ext cx="29" cy="5"/>
            </a:xfrm>
            <a:custGeom>
              <a:rect l="0" t="0" r="0" b="0"/>
              <a:pathLst>
                <a:path w="57" h="10">
                  <a:moveTo>
                    <a:pt x="57" y="0"/>
                  </a:moveTo>
                  <a:lnTo>
                    <a:pt x="1" y="2"/>
                  </a:lnTo>
                  <a:lnTo>
                    <a:pt x="0" y="10"/>
                  </a:lnTo>
                  <a:lnTo>
                    <a:pt x="58" y="8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33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42" name="未知"/>
            <p:cNvSpPr/>
            <p:nvPr/>
          </p:nvSpPr>
          <p:spPr>
            <a:xfrm>
              <a:off x="920" y="361"/>
              <a:ext cx="29" cy="3"/>
            </a:xfrm>
            <a:custGeom>
              <a:rect l="0" t="0" r="0" b="0"/>
              <a:pathLst>
                <a:path w="57" h="6">
                  <a:moveTo>
                    <a:pt x="57" y="0"/>
                  </a:moveTo>
                  <a:lnTo>
                    <a:pt x="1" y="2"/>
                  </a:lnTo>
                  <a:lnTo>
                    <a:pt x="0" y="6"/>
                  </a:lnTo>
                  <a:lnTo>
                    <a:pt x="57" y="4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33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43" name="未知"/>
            <p:cNvSpPr/>
            <p:nvPr/>
          </p:nvSpPr>
          <p:spPr>
            <a:xfrm>
              <a:off x="54" y="67"/>
              <a:ext cx="304" cy="444"/>
            </a:xfrm>
            <a:custGeom>
              <a:rect l="0" t="0" r="0" b="0"/>
              <a:pathLst>
                <a:path w="607" h="885">
                  <a:moveTo>
                    <a:pt x="607" y="380"/>
                  </a:moveTo>
                  <a:lnTo>
                    <a:pt x="592" y="383"/>
                  </a:lnTo>
                  <a:lnTo>
                    <a:pt x="575" y="388"/>
                  </a:lnTo>
                  <a:lnTo>
                    <a:pt x="555" y="391"/>
                  </a:lnTo>
                  <a:lnTo>
                    <a:pt x="535" y="398"/>
                  </a:lnTo>
                  <a:lnTo>
                    <a:pt x="514" y="406"/>
                  </a:lnTo>
                  <a:lnTo>
                    <a:pt x="492" y="418"/>
                  </a:lnTo>
                  <a:lnTo>
                    <a:pt x="469" y="434"/>
                  </a:lnTo>
                  <a:lnTo>
                    <a:pt x="447" y="455"/>
                  </a:lnTo>
                  <a:lnTo>
                    <a:pt x="426" y="480"/>
                  </a:lnTo>
                  <a:lnTo>
                    <a:pt x="407" y="513"/>
                  </a:lnTo>
                  <a:lnTo>
                    <a:pt x="390" y="553"/>
                  </a:lnTo>
                  <a:lnTo>
                    <a:pt x="373" y="601"/>
                  </a:lnTo>
                  <a:lnTo>
                    <a:pt x="361" y="657"/>
                  </a:lnTo>
                  <a:lnTo>
                    <a:pt x="350" y="724"/>
                  </a:lnTo>
                  <a:lnTo>
                    <a:pt x="345" y="800"/>
                  </a:lnTo>
                  <a:lnTo>
                    <a:pt x="342" y="888"/>
                  </a:lnTo>
                  <a:lnTo>
                    <a:pt x="308" y="888"/>
                  </a:lnTo>
                  <a:lnTo>
                    <a:pt x="308" y="855"/>
                  </a:lnTo>
                  <a:lnTo>
                    <a:pt x="308" y="818"/>
                  </a:lnTo>
                  <a:lnTo>
                    <a:pt x="308" y="781"/>
                  </a:lnTo>
                  <a:lnTo>
                    <a:pt x="307" y="742"/>
                  </a:lnTo>
                  <a:lnTo>
                    <a:pt x="303" y="703"/>
                  </a:lnTo>
                  <a:lnTo>
                    <a:pt x="299" y="663"/>
                  </a:lnTo>
                  <a:lnTo>
                    <a:pt x="290" y="623"/>
                  </a:lnTo>
                  <a:lnTo>
                    <a:pt x="279" y="582"/>
                  </a:lnTo>
                  <a:lnTo>
                    <a:pt x="264" y="543"/>
                  </a:lnTo>
                  <a:lnTo>
                    <a:pt x="243" y="506"/>
                  </a:lnTo>
                  <a:lnTo>
                    <a:pt x="219" y="471"/>
                  </a:lnTo>
                  <a:lnTo>
                    <a:pt x="189" y="436"/>
                  </a:lnTo>
                  <a:lnTo>
                    <a:pt x="152" y="405"/>
                  </a:lnTo>
                  <a:lnTo>
                    <a:pt x="108" y="376"/>
                  </a:lnTo>
                  <a:lnTo>
                    <a:pt x="59" y="351"/>
                  </a:lnTo>
                  <a:lnTo>
                    <a:pt x="0" y="330"/>
                  </a:lnTo>
                  <a:lnTo>
                    <a:pt x="11" y="333"/>
                  </a:lnTo>
                  <a:lnTo>
                    <a:pt x="23" y="336"/>
                  </a:lnTo>
                  <a:lnTo>
                    <a:pt x="37" y="340"/>
                  </a:lnTo>
                  <a:lnTo>
                    <a:pt x="54" y="344"/>
                  </a:lnTo>
                  <a:lnTo>
                    <a:pt x="72" y="351"/>
                  </a:lnTo>
                  <a:lnTo>
                    <a:pt x="91" y="359"/>
                  </a:lnTo>
                  <a:lnTo>
                    <a:pt x="111" y="368"/>
                  </a:lnTo>
                  <a:lnTo>
                    <a:pt x="131" y="379"/>
                  </a:lnTo>
                  <a:lnTo>
                    <a:pt x="152" y="393"/>
                  </a:lnTo>
                  <a:lnTo>
                    <a:pt x="173" y="409"/>
                  </a:lnTo>
                  <a:lnTo>
                    <a:pt x="194" y="427"/>
                  </a:lnTo>
                  <a:lnTo>
                    <a:pt x="214" y="448"/>
                  </a:lnTo>
                  <a:lnTo>
                    <a:pt x="234" y="472"/>
                  </a:lnTo>
                  <a:lnTo>
                    <a:pt x="254" y="498"/>
                  </a:lnTo>
                  <a:lnTo>
                    <a:pt x="271" y="528"/>
                  </a:lnTo>
                  <a:lnTo>
                    <a:pt x="287" y="563"/>
                  </a:lnTo>
                  <a:lnTo>
                    <a:pt x="285" y="550"/>
                  </a:lnTo>
                  <a:lnTo>
                    <a:pt x="282" y="534"/>
                  </a:lnTo>
                  <a:lnTo>
                    <a:pt x="280" y="515"/>
                  </a:lnTo>
                  <a:lnTo>
                    <a:pt x="277" y="492"/>
                  </a:lnTo>
                  <a:lnTo>
                    <a:pt x="272" y="465"/>
                  </a:lnTo>
                  <a:lnTo>
                    <a:pt x="266" y="437"/>
                  </a:lnTo>
                  <a:lnTo>
                    <a:pt x="261" y="408"/>
                  </a:lnTo>
                  <a:lnTo>
                    <a:pt x="251" y="375"/>
                  </a:lnTo>
                  <a:lnTo>
                    <a:pt x="241" y="342"/>
                  </a:lnTo>
                  <a:lnTo>
                    <a:pt x="229" y="306"/>
                  </a:lnTo>
                  <a:lnTo>
                    <a:pt x="214" y="271"/>
                  </a:lnTo>
                  <a:lnTo>
                    <a:pt x="197" y="235"/>
                  </a:lnTo>
                  <a:lnTo>
                    <a:pt x="176" y="197"/>
                  </a:lnTo>
                  <a:lnTo>
                    <a:pt x="153" y="160"/>
                  </a:lnTo>
                  <a:lnTo>
                    <a:pt x="127" y="123"/>
                  </a:lnTo>
                  <a:lnTo>
                    <a:pt x="97" y="88"/>
                  </a:lnTo>
                  <a:lnTo>
                    <a:pt x="121" y="110"/>
                  </a:lnTo>
                  <a:lnTo>
                    <a:pt x="141" y="131"/>
                  </a:lnTo>
                  <a:lnTo>
                    <a:pt x="158" y="153"/>
                  </a:lnTo>
                  <a:lnTo>
                    <a:pt x="173" y="175"/>
                  </a:lnTo>
                  <a:lnTo>
                    <a:pt x="186" y="197"/>
                  </a:lnTo>
                  <a:lnTo>
                    <a:pt x="196" y="217"/>
                  </a:lnTo>
                  <a:lnTo>
                    <a:pt x="206" y="235"/>
                  </a:lnTo>
                  <a:lnTo>
                    <a:pt x="214" y="251"/>
                  </a:lnTo>
                  <a:lnTo>
                    <a:pt x="214" y="234"/>
                  </a:lnTo>
                  <a:lnTo>
                    <a:pt x="212" y="208"/>
                  </a:lnTo>
                  <a:lnTo>
                    <a:pt x="209" y="180"/>
                  </a:lnTo>
                  <a:lnTo>
                    <a:pt x="203" y="146"/>
                  </a:lnTo>
                  <a:lnTo>
                    <a:pt x="196" y="114"/>
                  </a:lnTo>
                  <a:lnTo>
                    <a:pt x="188" y="83"/>
                  </a:lnTo>
                  <a:lnTo>
                    <a:pt x="178" y="58"/>
                  </a:lnTo>
                  <a:lnTo>
                    <a:pt x="167" y="38"/>
                  </a:lnTo>
                  <a:lnTo>
                    <a:pt x="179" y="53"/>
                  </a:lnTo>
                  <a:lnTo>
                    <a:pt x="189" y="74"/>
                  </a:lnTo>
                  <a:lnTo>
                    <a:pt x="198" y="98"/>
                  </a:lnTo>
                  <a:lnTo>
                    <a:pt x="206" y="127"/>
                  </a:lnTo>
                  <a:lnTo>
                    <a:pt x="213" y="159"/>
                  </a:lnTo>
                  <a:lnTo>
                    <a:pt x="219" y="192"/>
                  </a:lnTo>
                  <a:lnTo>
                    <a:pt x="222" y="228"/>
                  </a:lnTo>
                  <a:lnTo>
                    <a:pt x="225" y="264"/>
                  </a:lnTo>
                  <a:lnTo>
                    <a:pt x="234" y="283"/>
                  </a:lnTo>
                  <a:lnTo>
                    <a:pt x="247" y="315"/>
                  </a:lnTo>
                  <a:lnTo>
                    <a:pt x="263" y="359"/>
                  </a:lnTo>
                  <a:lnTo>
                    <a:pt x="279" y="411"/>
                  </a:lnTo>
                  <a:lnTo>
                    <a:pt x="295" y="469"/>
                  </a:lnTo>
                  <a:lnTo>
                    <a:pt x="309" y="529"/>
                  </a:lnTo>
                  <a:lnTo>
                    <a:pt x="319" y="590"/>
                  </a:lnTo>
                  <a:lnTo>
                    <a:pt x="325" y="650"/>
                  </a:lnTo>
                  <a:lnTo>
                    <a:pt x="333" y="618"/>
                  </a:lnTo>
                  <a:lnTo>
                    <a:pt x="342" y="581"/>
                  </a:lnTo>
                  <a:lnTo>
                    <a:pt x="352" y="539"/>
                  </a:lnTo>
                  <a:lnTo>
                    <a:pt x="358" y="492"/>
                  </a:lnTo>
                  <a:lnTo>
                    <a:pt x="364" y="441"/>
                  </a:lnTo>
                  <a:lnTo>
                    <a:pt x="365" y="387"/>
                  </a:lnTo>
                  <a:lnTo>
                    <a:pt x="363" y="330"/>
                  </a:lnTo>
                  <a:lnTo>
                    <a:pt x="355" y="272"/>
                  </a:lnTo>
                  <a:lnTo>
                    <a:pt x="343" y="217"/>
                  </a:lnTo>
                  <a:lnTo>
                    <a:pt x="332" y="168"/>
                  </a:lnTo>
                  <a:lnTo>
                    <a:pt x="322" y="126"/>
                  </a:lnTo>
                  <a:lnTo>
                    <a:pt x="310" y="90"/>
                  </a:lnTo>
                  <a:lnTo>
                    <a:pt x="300" y="60"/>
                  </a:lnTo>
                  <a:lnTo>
                    <a:pt x="290" y="35"/>
                  </a:lnTo>
                  <a:lnTo>
                    <a:pt x="282" y="15"/>
                  </a:lnTo>
                  <a:lnTo>
                    <a:pt x="274" y="0"/>
                  </a:lnTo>
                  <a:lnTo>
                    <a:pt x="282" y="15"/>
                  </a:lnTo>
                  <a:lnTo>
                    <a:pt x="294" y="39"/>
                  </a:lnTo>
                  <a:lnTo>
                    <a:pt x="309" y="73"/>
                  </a:lnTo>
                  <a:lnTo>
                    <a:pt x="324" y="112"/>
                  </a:lnTo>
                  <a:lnTo>
                    <a:pt x="338" y="156"/>
                  </a:lnTo>
                  <a:lnTo>
                    <a:pt x="350" y="200"/>
                  </a:lnTo>
                  <a:lnTo>
                    <a:pt x="360" y="245"/>
                  </a:lnTo>
                  <a:lnTo>
                    <a:pt x="365" y="289"/>
                  </a:lnTo>
                  <a:lnTo>
                    <a:pt x="376" y="264"/>
                  </a:lnTo>
                  <a:lnTo>
                    <a:pt x="390" y="236"/>
                  </a:lnTo>
                  <a:lnTo>
                    <a:pt x="408" y="206"/>
                  </a:lnTo>
                  <a:lnTo>
                    <a:pt x="426" y="176"/>
                  </a:lnTo>
                  <a:lnTo>
                    <a:pt x="444" y="145"/>
                  </a:lnTo>
                  <a:lnTo>
                    <a:pt x="459" y="116"/>
                  </a:lnTo>
                  <a:lnTo>
                    <a:pt x="468" y="89"/>
                  </a:lnTo>
                  <a:lnTo>
                    <a:pt x="471" y="64"/>
                  </a:lnTo>
                  <a:lnTo>
                    <a:pt x="471" y="87"/>
                  </a:lnTo>
                  <a:lnTo>
                    <a:pt x="462" y="116"/>
                  </a:lnTo>
                  <a:lnTo>
                    <a:pt x="447" y="152"/>
                  </a:lnTo>
                  <a:lnTo>
                    <a:pt x="429" y="190"/>
                  </a:lnTo>
                  <a:lnTo>
                    <a:pt x="409" y="228"/>
                  </a:lnTo>
                  <a:lnTo>
                    <a:pt x="391" y="261"/>
                  </a:lnTo>
                  <a:lnTo>
                    <a:pt x="377" y="290"/>
                  </a:lnTo>
                  <a:lnTo>
                    <a:pt x="371" y="310"/>
                  </a:lnTo>
                  <a:lnTo>
                    <a:pt x="375" y="336"/>
                  </a:lnTo>
                  <a:lnTo>
                    <a:pt x="378" y="364"/>
                  </a:lnTo>
                  <a:lnTo>
                    <a:pt x="381" y="390"/>
                  </a:lnTo>
                  <a:lnTo>
                    <a:pt x="383" y="414"/>
                  </a:lnTo>
                  <a:lnTo>
                    <a:pt x="405" y="393"/>
                  </a:lnTo>
                  <a:lnTo>
                    <a:pt x="428" y="366"/>
                  </a:lnTo>
                  <a:lnTo>
                    <a:pt x="451" y="335"/>
                  </a:lnTo>
                  <a:lnTo>
                    <a:pt x="471" y="299"/>
                  </a:lnTo>
                  <a:lnTo>
                    <a:pt x="489" y="259"/>
                  </a:lnTo>
                  <a:lnTo>
                    <a:pt x="501" y="214"/>
                  </a:lnTo>
                  <a:lnTo>
                    <a:pt x="507" y="164"/>
                  </a:lnTo>
                  <a:lnTo>
                    <a:pt x="504" y="108"/>
                  </a:lnTo>
                  <a:lnTo>
                    <a:pt x="509" y="135"/>
                  </a:lnTo>
                  <a:lnTo>
                    <a:pt x="512" y="172"/>
                  </a:lnTo>
                  <a:lnTo>
                    <a:pt x="508" y="213"/>
                  </a:lnTo>
                  <a:lnTo>
                    <a:pt x="501" y="253"/>
                  </a:lnTo>
                  <a:lnTo>
                    <a:pt x="514" y="242"/>
                  </a:lnTo>
                  <a:lnTo>
                    <a:pt x="525" y="226"/>
                  </a:lnTo>
                  <a:lnTo>
                    <a:pt x="537" y="206"/>
                  </a:lnTo>
                  <a:lnTo>
                    <a:pt x="547" y="185"/>
                  </a:lnTo>
                  <a:lnTo>
                    <a:pt x="555" y="165"/>
                  </a:lnTo>
                  <a:lnTo>
                    <a:pt x="562" y="145"/>
                  </a:lnTo>
                  <a:lnTo>
                    <a:pt x="567" y="129"/>
                  </a:lnTo>
                  <a:lnTo>
                    <a:pt x="569" y="116"/>
                  </a:lnTo>
                  <a:lnTo>
                    <a:pt x="569" y="130"/>
                  </a:lnTo>
                  <a:lnTo>
                    <a:pt x="566" y="149"/>
                  </a:lnTo>
                  <a:lnTo>
                    <a:pt x="561" y="169"/>
                  </a:lnTo>
                  <a:lnTo>
                    <a:pt x="553" y="191"/>
                  </a:lnTo>
                  <a:lnTo>
                    <a:pt x="543" y="214"/>
                  </a:lnTo>
                  <a:lnTo>
                    <a:pt x="529" y="235"/>
                  </a:lnTo>
                  <a:lnTo>
                    <a:pt x="513" y="255"/>
                  </a:lnTo>
                  <a:lnTo>
                    <a:pt x="494" y="269"/>
                  </a:lnTo>
                  <a:lnTo>
                    <a:pt x="489" y="286"/>
                  </a:lnTo>
                  <a:lnTo>
                    <a:pt x="482" y="302"/>
                  </a:lnTo>
                  <a:lnTo>
                    <a:pt x="474" y="319"/>
                  </a:lnTo>
                  <a:lnTo>
                    <a:pt x="466" y="334"/>
                  </a:lnTo>
                  <a:lnTo>
                    <a:pt x="456" y="349"/>
                  </a:lnTo>
                  <a:lnTo>
                    <a:pt x="448" y="362"/>
                  </a:lnTo>
                  <a:lnTo>
                    <a:pt x="439" y="373"/>
                  </a:lnTo>
                  <a:lnTo>
                    <a:pt x="431" y="382"/>
                  </a:lnTo>
                  <a:lnTo>
                    <a:pt x="423" y="390"/>
                  </a:lnTo>
                  <a:lnTo>
                    <a:pt x="415" y="398"/>
                  </a:lnTo>
                  <a:lnTo>
                    <a:pt x="406" y="408"/>
                  </a:lnTo>
                  <a:lnTo>
                    <a:pt x="398" y="421"/>
                  </a:lnTo>
                  <a:lnTo>
                    <a:pt x="390" y="439"/>
                  </a:lnTo>
                  <a:lnTo>
                    <a:pt x="381" y="464"/>
                  </a:lnTo>
                  <a:lnTo>
                    <a:pt x="376" y="496"/>
                  </a:lnTo>
                  <a:lnTo>
                    <a:pt x="370" y="538"/>
                  </a:lnTo>
                  <a:lnTo>
                    <a:pt x="377" y="521"/>
                  </a:lnTo>
                  <a:lnTo>
                    <a:pt x="387" y="503"/>
                  </a:lnTo>
                  <a:lnTo>
                    <a:pt x="399" y="486"/>
                  </a:lnTo>
                  <a:lnTo>
                    <a:pt x="411" y="469"/>
                  </a:lnTo>
                  <a:lnTo>
                    <a:pt x="423" y="454"/>
                  </a:lnTo>
                  <a:lnTo>
                    <a:pt x="434" y="440"/>
                  </a:lnTo>
                  <a:lnTo>
                    <a:pt x="445" y="429"/>
                  </a:lnTo>
                  <a:lnTo>
                    <a:pt x="453" y="422"/>
                  </a:lnTo>
                  <a:lnTo>
                    <a:pt x="463" y="405"/>
                  </a:lnTo>
                  <a:lnTo>
                    <a:pt x="475" y="380"/>
                  </a:lnTo>
                  <a:lnTo>
                    <a:pt x="483" y="358"/>
                  </a:lnTo>
                  <a:lnTo>
                    <a:pt x="486" y="349"/>
                  </a:lnTo>
                  <a:lnTo>
                    <a:pt x="484" y="366"/>
                  </a:lnTo>
                  <a:lnTo>
                    <a:pt x="478" y="388"/>
                  </a:lnTo>
                  <a:lnTo>
                    <a:pt x="471" y="406"/>
                  </a:lnTo>
                  <a:lnTo>
                    <a:pt x="469" y="414"/>
                  </a:lnTo>
                  <a:lnTo>
                    <a:pt x="485" y="406"/>
                  </a:lnTo>
                  <a:lnTo>
                    <a:pt x="502" y="398"/>
                  </a:lnTo>
                  <a:lnTo>
                    <a:pt x="522" y="391"/>
                  </a:lnTo>
                  <a:lnTo>
                    <a:pt x="540" y="387"/>
                  </a:lnTo>
                  <a:lnTo>
                    <a:pt x="560" y="383"/>
                  </a:lnTo>
                  <a:lnTo>
                    <a:pt x="577" y="380"/>
                  </a:lnTo>
                  <a:lnTo>
                    <a:pt x="593" y="380"/>
                  </a:lnTo>
                  <a:lnTo>
                    <a:pt x="607" y="380"/>
                  </a:lnTo>
                  <a:close/>
                </a:path>
              </a:pathLst>
            </a:custGeom>
            <a:solidFill>
              <a:srgbClr val="0C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44" name="未知"/>
            <p:cNvSpPr/>
            <p:nvPr/>
          </p:nvSpPr>
          <p:spPr>
            <a:xfrm>
              <a:off x="3" y="6"/>
              <a:ext cx="408" cy="298"/>
            </a:xfrm>
            <a:custGeom>
              <a:rect l="0" t="0" r="0" b="0"/>
              <a:pathLst>
                <a:path w="814" h="595">
                  <a:moveTo>
                    <a:pt x="507" y="99"/>
                  </a:moveTo>
                  <a:lnTo>
                    <a:pt x="514" y="74"/>
                  </a:lnTo>
                  <a:lnTo>
                    <a:pt x="510" y="51"/>
                  </a:lnTo>
                  <a:lnTo>
                    <a:pt x="497" y="31"/>
                  </a:lnTo>
                  <a:lnTo>
                    <a:pt x="479" y="15"/>
                  </a:lnTo>
                  <a:lnTo>
                    <a:pt x="455" y="5"/>
                  </a:lnTo>
                  <a:lnTo>
                    <a:pt x="427" y="0"/>
                  </a:lnTo>
                  <a:lnTo>
                    <a:pt x="398" y="3"/>
                  </a:lnTo>
                  <a:lnTo>
                    <a:pt x="371" y="14"/>
                  </a:lnTo>
                  <a:lnTo>
                    <a:pt x="345" y="31"/>
                  </a:lnTo>
                  <a:lnTo>
                    <a:pt x="325" y="51"/>
                  </a:lnTo>
                  <a:lnTo>
                    <a:pt x="309" y="73"/>
                  </a:lnTo>
                  <a:lnTo>
                    <a:pt x="298" y="95"/>
                  </a:lnTo>
                  <a:lnTo>
                    <a:pt x="292" y="119"/>
                  </a:lnTo>
                  <a:lnTo>
                    <a:pt x="292" y="142"/>
                  </a:lnTo>
                  <a:lnTo>
                    <a:pt x="298" y="165"/>
                  </a:lnTo>
                  <a:lnTo>
                    <a:pt x="311" y="188"/>
                  </a:lnTo>
                  <a:lnTo>
                    <a:pt x="302" y="188"/>
                  </a:lnTo>
                  <a:lnTo>
                    <a:pt x="295" y="190"/>
                  </a:lnTo>
                  <a:lnTo>
                    <a:pt x="288" y="191"/>
                  </a:lnTo>
                  <a:lnTo>
                    <a:pt x="282" y="195"/>
                  </a:lnTo>
                  <a:lnTo>
                    <a:pt x="277" y="199"/>
                  </a:lnTo>
                  <a:lnTo>
                    <a:pt x="273" y="204"/>
                  </a:lnTo>
                  <a:lnTo>
                    <a:pt x="270" y="211"/>
                  </a:lnTo>
                  <a:lnTo>
                    <a:pt x="268" y="218"/>
                  </a:lnTo>
                  <a:lnTo>
                    <a:pt x="264" y="204"/>
                  </a:lnTo>
                  <a:lnTo>
                    <a:pt x="261" y="191"/>
                  </a:lnTo>
                  <a:lnTo>
                    <a:pt x="258" y="182"/>
                  </a:lnTo>
                  <a:lnTo>
                    <a:pt x="251" y="175"/>
                  </a:lnTo>
                  <a:lnTo>
                    <a:pt x="269" y="167"/>
                  </a:lnTo>
                  <a:lnTo>
                    <a:pt x="277" y="149"/>
                  </a:lnTo>
                  <a:lnTo>
                    <a:pt x="279" y="126"/>
                  </a:lnTo>
                  <a:lnTo>
                    <a:pt x="270" y="102"/>
                  </a:lnTo>
                  <a:lnTo>
                    <a:pt x="253" y="83"/>
                  </a:lnTo>
                  <a:lnTo>
                    <a:pt x="229" y="73"/>
                  </a:lnTo>
                  <a:lnTo>
                    <a:pt x="197" y="76"/>
                  </a:lnTo>
                  <a:lnTo>
                    <a:pt x="158" y="99"/>
                  </a:lnTo>
                  <a:lnTo>
                    <a:pt x="123" y="131"/>
                  </a:lnTo>
                  <a:lnTo>
                    <a:pt x="103" y="160"/>
                  </a:lnTo>
                  <a:lnTo>
                    <a:pt x="97" y="186"/>
                  </a:lnTo>
                  <a:lnTo>
                    <a:pt x="100" y="206"/>
                  </a:lnTo>
                  <a:lnTo>
                    <a:pt x="112" y="223"/>
                  </a:lnTo>
                  <a:lnTo>
                    <a:pt x="128" y="237"/>
                  </a:lnTo>
                  <a:lnTo>
                    <a:pt x="147" y="245"/>
                  </a:lnTo>
                  <a:lnTo>
                    <a:pt x="167" y="248"/>
                  </a:lnTo>
                  <a:lnTo>
                    <a:pt x="158" y="263"/>
                  </a:lnTo>
                  <a:lnTo>
                    <a:pt x="151" y="280"/>
                  </a:lnTo>
                  <a:lnTo>
                    <a:pt x="146" y="301"/>
                  </a:lnTo>
                  <a:lnTo>
                    <a:pt x="145" y="320"/>
                  </a:lnTo>
                  <a:lnTo>
                    <a:pt x="133" y="271"/>
                  </a:lnTo>
                  <a:lnTo>
                    <a:pt x="115" y="241"/>
                  </a:lnTo>
                  <a:lnTo>
                    <a:pt x="93" y="227"/>
                  </a:lnTo>
                  <a:lnTo>
                    <a:pt x="71" y="228"/>
                  </a:lnTo>
                  <a:lnTo>
                    <a:pt x="53" y="241"/>
                  </a:lnTo>
                  <a:lnTo>
                    <a:pt x="40" y="265"/>
                  </a:lnTo>
                  <a:lnTo>
                    <a:pt x="37" y="297"/>
                  </a:lnTo>
                  <a:lnTo>
                    <a:pt x="47" y="336"/>
                  </a:lnTo>
                  <a:lnTo>
                    <a:pt x="34" y="326"/>
                  </a:lnTo>
                  <a:lnTo>
                    <a:pt x="20" y="325"/>
                  </a:lnTo>
                  <a:lnTo>
                    <a:pt x="8" y="334"/>
                  </a:lnTo>
                  <a:lnTo>
                    <a:pt x="0" y="349"/>
                  </a:lnTo>
                  <a:lnTo>
                    <a:pt x="0" y="372"/>
                  </a:lnTo>
                  <a:lnTo>
                    <a:pt x="11" y="398"/>
                  </a:lnTo>
                  <a:lnTo>
                    <a:pt x="35" y="429"/>
                  </a:lnTo>
                  <a:lnTo>
                    <a:pt x="77" y="464"/>
                  </a:lnTo>
                  <a:lnTo>
                    <a:pt x="71" y="465"/>
                  </a:lnTo>
                  <a:lnTo>
                    <a:pt x="67" y="470"/>
                  </a:lnTo>
                  <a:lnTo>
                    <a:pt x="62" y="477"/>
                  </a:lnTo>
                  <a:lnTo>
                    <a:pt x="59" y="486"/>
                  </a:lnTo>
                  <a:lnTo>
                    <a:pt x="57" y="496"/>
                  </a:lnTo>
                  <a:lnTo>
                    <a:pt x="57" y="509"/>
                  </a:lnTo>
                  <a:lnTo>
                    <a:pt x="61" y="520"/>
                  </a:lnTo>
                  <a:lnTo>
                    <a:pt x="67" y="533"/>
                  </a:lnTo>
                  <a:lnTo>
                    <a:pt x="76" y="546"/>
                  </a:lnTo>
                  <a:lnTo>
                    <a:pt x="88" y="557"/>
                  </a:lnTo>
                  <a:lnTo>
                    <a:pt x="106" y="567"/>
                  </a:lnTo>
                  <a:lnTo>
                    <a:pt x="128" y="577"/>
                  </a:lnTo>
                  <a:lnTo>
                    <a:pt x="154" y="584"/>
                  </a:lnTo>
                  <a:lnTo>
                    <a:pt x="186" y="588"/>
                  </a:lnTo>
                  <a:lnTo>
                    <a:pt x="224" y="589"/>
                  </a:lnTo>
                  <a:lnTo>
                    <a:pt x="268" y="587"/>
                  </a:lnTo>
                  <a:lnTo>
                    <a:pt x="304" y="582"/>
                  </a:lnTo>
                  <a:lnTo>
                    <a:pt x="330" y="577"/>
                  </a:lnTo>
                  <a:lnTo>
                    <a:pt x="349" y="567"/>
                  </a:lnTo>
                  <a:lnTo>
                    <a:pt x="362" y="558"/>
                  </a:lnTo>
                  <a:lnTo>
                    <a:pt x="367" y="547"/>
                  </a:lnTo>
                  <a:lnTo>
                    <a:pt x="370" y="534"/>
                  </a:lnTo>
                  <a:lnTo>
                    <a:pt x="367" y="520"/>
                  </a:lnTo>
                  <a:lnTo>
                    <a:pt x="362" y="507"/>
                  </a:lnTo>
                  <a:lnTo>
                    <a:pt x="375" y="509"/>
                  </a:lnTo>
                  <a:lnTo>
                    <a:pt x="391" y="509"/>
                  </a:lnTo>
                  <a:lnTo>
                    <a:pt x="408" y="508"/>
                  </a:lnTo>
                  <a:lnTo>
                    <a:pt x="425" y="503"/>
                  </a:lnTo>
                  <a:lnTo>
                    <a:pt x="441" y="496"/>
                  </a:lnTo>
                  <a:lnTo>
                    <a:pt x="457" y="486"/>
                  </a:lnTo>
                  <a:lnTo>
                    <a:pt x="470" y="473"/>
                  </a:lnTo>
                  <a:lnTo>
                    <a:pt x="481" y="456"/>
                  </a:lnTo>
                  <a:lnTo>
                    <a:pt x="478" y="467"/>
                  </a:lnTo>
                  <a:lnTo>
                    <a:pt x="476" y="478"/>
                  </a:lnTo>
                  <a:lnTo>
                    <a:pt x="476" y="486"/>
                  </a:lnTo>
                  <a:lnTo>
                    <a:pt x="478" y="493"/>
                  </a:lnTo>
                  <a:lnTo>
                    <a:pt x="482" y="500"/>
                  </a:lnTo>
                  <a:lnTo>
                    <a:pt x="488" y="504"/>
                  </a:lnTo>
                  <a:lnTo>
                    <a:pt x="496" y="510"/>
                  </a:lnTo>
                  <a:lnTo>
                    <a:pt x="507" y="515"/>
                  </a:lnTo>
                  <a:lnTo>
                    <a:pt x="495" y="528"/>
                  </a:lnTo>
                  <a:lnTo>
                    <a:pt x="489" y="541"/>
                  </a:lnTo>
                  <a:lnTo>
                    <a:pt x="492" y="555"/>
                  </a:lnTo>
                  <a:lnTo>
                    <a:pt x="499" y="566"/>
                  </a:lnTo>
                  <a:lnTo>
                    <a:pt x="511" y="578"/>
                  </a:lnTo>
                  <a:lnTo>
                    <a:pt x="527" y="586"/>
                  </a:lnTo>
                  <a:lnTo>
                    <a:pt x="546" y="593"/>
                  </a:lnTo>
                  <a:lnTo>
                    <a:pt x="567" y="595"/>
                  </a:lnTo>
                  <a:lnTo>
                    <a:pt x="600" y="594"/>
                  </a:lnTo>
                  <a:lnTo>
                    <a:pt x="631" y="589"/>
                  </a:lnTo>
                  <a:lnTo>
                    <a:pt x="662" y="580"/>
                  </a:lnTo>
                  <a:lnTo>
                    <a:pt x="691" y="567"/>
                  </a:lnTo>
                  <a:lnTo>
                    <a:pt x="716" y="553"/>
                  </a:lnTo>
                  <a:lnTo>
                    <a:pt x="741" y="534"/>
                  </a:lnTo>
                  <a:lnTo>
                    <a:pt x="762" y="516"/>
                  </a:lnTo>
                  <a:lnTo>
                    <a:pt x="780" y="495"/>
                  </a:lnTo>
                  <a:lnTo>
                    <a:pt x="795" y="474"/>
                  </a:lnTo>
                  <a:lnTo>
                    <a:pt x="805" y="454"/>
                  </a:lnTo>
                  <a:lnTo>
                    <a:pt x="812" y="434"/>
                  </a:lnTo>
                  <a:lnTo>
                    <a:pt x="814" y="416"/>
                  </a:lnTo>
                  <a:lnTo>
                    <a:pt x="811" y="400"/>
                  </a:lnTo>
                  <a:lnTo>
                    <a:pt x="803" y="385"/>
                  </a:lnTo>
                  <a:lnTo>
                    <a:pt x="790" y="374"/>
                  </a:lnTo>
                  <a:lnTo>
                    <a:pt x="771" y="366"/>
                  </a:lnTo>
                  <a:lnTo>
                    <a:pt x="782" y="350"/>
                  </a:lnTo>
                  <a:lnTo>
                    <a:pt x="787" y="328"/>
                  </a:lnTo>
                  <a:lnTo>
                    <a:pt x="785" y="303"/>
                  </a:lnTo>
                  <a:lnTo>
                    <a:pt x="780" y="279"/>
                  </a:lnTo>
                  <a:lnTo>
                    <a:pt x="768" y="259"/>
                  </a:lnTo>
                  <a:lnTo>
                    <a:pt x="754" y="245"/>
                  </a:lnTo>
                  <a:lnTo>
                    <a:pt x="736" y="242"/>
                  </a:lnTo>
                  <a:lnTo>
                    <a:pt x="715" y="252"/>
                  </a:lnTo>
                  <a:lnTo>
                    <a:pt x="708" y="243"/>
                  </a:lnTo>
                  <a:lnTo>
                    <a:pt x="703" y="235"/>
                  </a:lnTo>
                  <a:lnTo>
                    <a:pt x="694" y="228"/>
                  </a:lnTo>
                  <a:lnTo>
                    <a:pt x="688" y="223"/>
                  </a:lnTo>
                  <a:lnTo>
                    <a:pt x="678" y="220"/>
                  </a:lnTo>
                  <a:lnTo>
                    <a:pt x="669" y="219"/>
                  </a:lnTo>
                  <a:lnTo>
                    <a:pt x="659" y="221"/>
                  </a:lnTo>
                  <a:lnTo>
                    <a:pt x="647" y="226"/>
                  </a:lnTo>
                  <a:lnTo>
                    <a:pt x="675" y="210"/>
                  </a:lnTo>
                  <a:lnTo>
                    <a:pt x="692" y="192"/>
                  </a:lnTo>
                  <a:lnTo>
                    <a:pt x="700" y="174"/>
                  </a:lnTo>
                  <a:lnTo>
                    <a:pt x="700" y="158"/>
                  </a:lnTo>
                  <a:lnTo>
                    <a:pt x="692" y="144"/>
                  </a:lnTo>
                  <a:lnTo>
                    <a:pt x="679" y="135"/>
                  </a:lnTo>
                  <a:lnTo>
                    <a:pt x="661" y="133"/>
                  </a:lnTo>
                  <a:lnTo>
                    <a:pt x="638" y="137"/>
                  </a:lnTo>
                  <a:lnTo>
                    <a:pt x="651" y="128"/>
                  </a:lnTo>
                  <a:lnTo>
                    <a:pt x="658" y="118"/>
                  </a:lnTo>
                  <a:lnTo>
                    <a:pt x="661" y="106"/>
                  </a:lnTo>
                  <a:lnTo>
                    <a:pt x="660" y="95"/>
                  </a:lnTo>
                  <a:lnTo>
                    <a:pt x="655" y="84"/>
                  </a:lnTo>
                  <a:lnTo>
                    <a:pt x="648" y="75"/>
                  </a:lnTo>
                  <a:lnTo>
                    <a:pt x="638" y="67"/>
                  </a:lnTo>
                  <a:lnTo>
                    <a:pt x="625" y="60"/>
                  </a:lnTo>
                  <a:lnTo>
                    <a:pt x="612" y="57"/>
                  </a:lnTo>
                  <a:lnTo>
                    <a:pt x="597" y="55"/>
                  </a:lnTo>
                  <a:lnTo>
                    <a:pt x="582" y="58"/>
                  </a:lnTo>
                  <a:lnTo>
                    <a:pt x="565" y="64"/>
                  </a:lnTo>
                  <a:lnTo>
                    <a:pt x="550" y="75"/>
                  </a:lnTo>
                  <a:lnTo>
                    <a:pt x="535" y="90"/>
                  </a:lnTo>
                  <a:lnTo>
                    <a:pt x="523" y="111"/>
                  </a:lnTo>
                  <a:lnTo>
                    <a:pt x="511" y="137"/>
                  </a:lnTo>
                  <a:lnTo>
                    <a:pt x="507" y="99"/>
                  </a:lnTo>
                  <a:close/>
                </a:path>
              </a:pathLst>
            </a:custGeom>
            <a:solidFill>
              <a:srgbClr val="0072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45" name="未知"/>
            <p:cNvSpPr/>
            <p:nvPr/>
          </p:nvSpPr>
          <p:spPr>
            <a:xfrm>
              <a:off x="319" y="383"/>
              <a:ext cx="80" cy="93"/>
            </a:xfrm>
            <a:custGeom>
              <a:rect l="0" t="0" r="0" b="0"/>
              <a:pathLst>
                <a:path w="160" h="185">
                  <a:moveTo>
                    <a:pt x="88" y="183"/>
                  </a:moveTo>
                  <a:lnTo>
                    <a:pt x="87" y="176"/>
                  </a:lnTo>
                  <a:lnTo>
                    <a:pt x="82" y="167"/>
                  </a:lnTo>
                  <a:lnTo>
                    <a:pt x="76" y="159"/>
                  </a:lnTo>
                  <a:lnTo>
                    <a:pt x="67" y="151"/>
                  </a:lnTo>
                  <a:lnTo>
                    <a:pt x="55" y="144"/>
                  </a:lnTo>
                  <a:lnTo>
                    <a:pt x="40" y="140"/>
                  </a:lnTo>
                  <a:lnTo>
                    <a:pt x="22" y="139"/>
                  </a:lnTo>
                  <a:lnTo>
                    <a:pt x="1" y="143"/>
                  </a:lnTo>
                  <a:lnTo>
                    <a:pt x="5" y="135"/>
                  </a:lnTo>
                  <a:lnTo>
                    <a:pt x="9" y="126"/>
                  </a:lnTo>
                  <a:lnTo>
                    <a:pt x="17" y="120"/>
                  </a:lnTo>
                  <a:lnTo>
                    <a:pt x="27" y="116"/>
                  </a:lnTo>
                  <a:lnTo>
                    <a:pt x="38" y="116"/>
                  </a:lnTo>
                  <a:lnTo>
                    <a:pt x="51" y="122"/>
                  </a:lnTo>
                  <a:lnTo>
                    <a:pt x="65" y="132"/>
                  </a:lnTo>
                  <a:lnTo>
                    <a:pt x="80" y="149"/>
                  </a:lnTo>
                  <a:lnTo>
                    <a:pt x="77" y="141"/>
                  </a:lnTo>
                  <a:lnTo>
                    <a:pt x="75" y="131"/>
                  </a:lnTo>
                  <a:lnTo>
                    <a:pt x="69" y="120"/>
                  </a:lnTo>
                  <a:lnTo>
                    <a:pt x="62" y="109"/>
                  </a:lnTo>
                  <a:lnTo>
                    <a:pt x="52" y="100"/>
                  </a:lnTo>
                  <a:lnTo>
                    <a:pt x="38" y="93"/>
                  </a:lnTo>
                  <a:lnTo>
                    <a:pt x="21" y="91"/>
                  </a:lnTo>
                  <a:lnTo>
                    <a:pt x="0" y="94"/>
                  </a:lnTo>
                  <a:lnTo>
                    <a:pt x="2" y="85"/>
                  </a:lnTo>
                  <a:lnTo>
                    <a:pt x="8" y="77"/>
                  </a:lnTo>
                  <a:lnTo>
                    <a:pt x="19" y="71"/>
                  </a:lnTo>
                  <a:lnTo>
                    <a:pt x="30" y="69"/>
                  </a:lnTo>
                  <a:lnTo>
                    <a:pt x="43" y="71"/>
                  </a:lnTo>
                  <a:lnTo>
                    <a:pt x="55" y="80"/>
                  </a:lnTo>
                  <a:lnTo>
                    <a:pt x="68" y="97"/>
                  </a:lnTo>
                  <a:lnTo>
                    <a:pt x="78" y="123"/>
                  </a:lnTo>
                  <a:lnTo>
                    <a:pt x="76" y="108"/>
                  </a:lnTo>
                  <a:lnTo>
                    <a:pt x="73" y="91"/>
                  </a:lnTo>
                  <a:lnTo>
                    <a:pt x="67" y="75"/>
                  </a:lnTo>
                  <a:lnTo>
                    <a:pt x="60" y="59"/>
                  </a:lnTo>
                  <a:lnTo>
                    <a:pt x="51" y="45"/>
                  </a:lnTo>
                  <a:lnTo>
                    <a:pt x="38" y="33"/>
                  </a:lnTo>
                  <a:lnTo>
                    <a:pt x="24" y="25"/>
                  </a:lnTo>
                  <a:lnTo>
                    <a:pt x="7" y="22"/>
                  </a:lnTo>
                  <a:lnTo>
                    <a:pt x="15" y="16"/>
                  </a:lnTo>
                  <a:lnTo>
                    <a:pt x="24" y="13"/>
                  </a:lnTo>
                  <a:lnTo>
                    <a:pt x="34" y="13"/>
                  </a:lnTo>
                  <a:lnTo>
                    <a:pt x="44" y="16"/>
                  </a:lnTo>
                  <a:lnTo>
                    <a:pt x="54" y="25"/>
                  </a:lnTo>
                  <a:lnTo>
                    <a:pt x="65" y="39"/>
                  </a:lnTo>
                  <a:lnTo>
                    <a:pt x="75" y="61"/>
                  </a:lnTo>
                  <a:lnTo>
                    <a:pt x="84" y="91"/>
                  </a:lnTo>
                  <a:lnTo>
                    <a:pt x="84" y="67"/>
                  </a:lnTo>
                  <a:lnTo>
                    <a:pt x="80" y="41"/>
                  </a:lnTo>
                  <a:lnTo>
                    <a:pt x="73" y="18"/>
                  </a:lnTo>
                  <a:lnTo>
                    <a:pt x="60" y="0"/>
                  </a:lnTo>
                  <a:lnTo>
                    <a:pt x="72" y="3"/>
                  </a:lnTo>
                  <a:lnTo>
                    <a:pt x="82" y="10"/>
                  </a:lnTo>
                  <a:lnTo>
                    <a:pt x="90" y="21"/>
                  </a:lnTo>
                  <a:lnTo>
                    <a:pt x="97" y="33"/>
                  </a:lnTo>
                  <a:lnTo>
                    <a:pt x="100" y="48"/>
                  </a:lnTo>
                  <a:lnTo>
                    <a:pt x="103" y="64"/>
                  </a:lnTo>
                  <a:lnTo>
                    <a:pt x="103" y="83"/>
                  </a:lnTo>
                  <a:lnTo>
                    <a:pt x="99" y="102"/>
                  </a:lnTo>
                  <a:lnTo>
                    <a:pt x="103" y="90"/>
                  </a:lnTo>
                  <a:lnTo>
                    <a:pt x="107" y="77"/>
                  </a:lnTo>
                  <a:lnTo>
                    <a:pt x="112" y="64"/>
                  </a:lnTo>
                  <a:lnTo>
                    <a:pt x="119" y="55"/>
                  </a:lnTo>
                  <a:lnTo>
                    <a:pt x="127" y="47"/>
                  </a:lnTo>
                  <a:lnTo>
                    <a:pt x="136" y="42"/>
                  </a:lnTo>
                  <a:lnTo>
                    <a:pt x="148" y="42"/>
                  </a:lnTo>
                  <a:lnTo>
                    <a:pt x="160" y="46"/>
                  </a:lnTo>
                  <a:lnTo>
                    <a:pt x="150" y="53"/>
                  </a:lnTo>
                  <a:lnTo>
                    <a:pt x="138" y="61"/>
                  </a:lnTo>
                  <a:lnTo>
                    <a:pt x="128" y="70"/>
                  </a:lnTo>
                  <a:lnTo>
                    <a:pt x="119" y="82"/>
                  </a:lnTo>
                  <a:lnTo>
                    <a:pt x="111" y="95"/>
                  </a:lnTo>
                  <a:lnTo>
                    <a:pt x="104" y="111"/>
                  </a:lnTo>
                  <a:lnTo>
                    <a:pt x="99" y="129"/>
                  </a:lnTo>
                  <a:lnTo>
                    <a:pt x="97" y="149"/>
                  </a:lnTo>
                  <a:lnTo>
                    <a:pt x="99" y="139"/>
                  </a:lnTo>
                  <a:lnTo>
                    <a:pt x="105" y="128"/>
                  </a:lnTo>
                  <a:lnTo>
                    <a:pt x="111" y="116"/>
                  </a:lnTo>
                  <a:lnTo>
                    <a:pt x="119" y="106"/>
                  </a:lnTo>
                  <a:lnTo>
                    <a:pt x="128" y="98"/>
                  </a:lnTo>
                  <a:lnTo>
                    <a:pt x="137" y="93"/>
                  </a:lnTo>
                  <a:lnTo>
                    <a:pt x="148" y="94"/>
                  </a:lnTo>
                  <a:lnTo>
                    <a:pt x="157" y="101"/>
                  </a:lnTo>
                  <a:lnTo>
                    <a:pt x="151" y="102"/>
                  </a:lnTo>
                  <a:lnTo>
                    <a:pt x="143" y="107"/>
                  </a:lnTo>
                  <a:lnTo>
                    <a:pt x="134" y="115"/>
                  </a:lnTo>
                  <a:lnTo>
                    <a:pt x="125" y="125"/>
                  </a:lnTo>
                  <a:lnTo>
                    <a:pt x="116" y="137"/>
                  </a:lnTo>
                  <a:lnTo>
                    <a:pt x="110" y="152"/>
                  </a:lnTo>
                  <a:lnTo>
                    <a:pt x="106" y="168"/>
                  </a:lnTo>
                  <a:lnTo>
                    <a:pt x="105" y="185"/>
                  </a:lnTo>
                  <a:lnTo>
                    <a:pt x="88" y="183"/>
                  </a:lnTo>
                  <a:close/>
                </a:path>
              </a:pathLst>
            </a:custGeom>
            <a:solidFill>
              <a:srgbClr val="0072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46" name="未知"/>
            <p:cNvSpPr/>
            <p:nvPr/>
          </p:nvSpPr>
          <p:spPr>
            <a:xfrm>
              <a:off x="185" y="419"/>
              <a:ext cx="47" cy="50"/>
            </a:xfrm>
            <a:custGeom>
              <a:rect l="0" t="0" r="0" b="0"/>
              <a:pathLst>
                <a:path w="94" h="99">
                  <a:moveTo>
                    <a:pt x="64" y="99"/>
                  </a:moveTo>
                  <a:lnTo>
                    <a:pt x="55" y="82"/>
                  </a:lnTo>
                  <a:lnTo>
                    <a:pt x="66" y="72"/>
                  </a:lnTo>
                  <a:lnTo>
                    <a:pt x="76" y="60"/>
                  </a:lnTo>
                  <a:lnTo>
                    <a:pt x="79" y="48"/>
                  </a:lnTo>
                  <a:lnTo>
                    <a:pt x="77" y="34"/>
                  </a:lnTo>
                  <a:lnTo>
                    <a:pt x="72" y="28"/>
                  </a:lnTo>
                  <a:lnTo>
                    <a:pt x="66" y="23"/>
                  </a:lnTo>
                  <a:lnTo>
                    <a:pt x="58" y="21"/>
                  </a:lnTo>
                  <a:lnTo>
                    <a:pt x="49" y="19"/>
                  </a:lnTo>
                  <a:lnTo>
                    <a:pt x="40" y="19"/>
                  </a:lnTo>
                  <a:lnTo>
                    <a:pt x="31" y="19"/>
                  </a:lnTo>
                  <a:lnTo>
                    <a:pt x="22" y="20"/>
                  </a:lnTo>
                  <a:lnTo>
                    <a:pt x="13" y="21"/>
                  </a:lnTo>
                  <a:lnTo>
                    <a:pt x="4" y="20"/>
                  </a:lnTo>
                  <a:lnTo>
                    <a:pt x="0" y="15"/>
                  </a:lnTo>
                  <a:lnTo>
                    <a:pt x="1" y="8"/>
                  </a:lnTo>
                  <a:lnTo>
                    <a:pt x="9" y="4"/>
                  </a:lnTo>
                  <a:lnTo>
                    <a:pt x="17" y="2"/>
                  </a:lnTo>
                  <a:lnTo>
                    <a:pt x="27" y="0"/>
                  </a:lnTo>
                  <a:lnTo>
                    <a:pt x="40" y="0"/>
                  </a:lnTo>
                  <a:lnTo>
                    <a:pt x="54" y="2"/>
                  </a:lnTo>
                  <a:lnTo>
                    <a:pt x="66" y="5"/>
                  </a:lnTo>
                  <a:lnTo>
                    <a:pt x="78" y="11"/>
                  </a:lnTo>
                  <a:lnTo>
                    <a:pt x="87" y="20"/>
                  </a:lnTo>
                  <a:lnTo>
                    <a:pt x="93" y="33"/>
                  </a:lnTo>
                  <a:lnTo>
                    <a:pt x="94" y="56"/>
                  </a:lnTo>
                  <a:lnTo>
                    <a:pt x="87" y="72"/>
                  </a:lnTo>
                  <a:lnTo>
                    <a:pt x="79" y="80"/>
                  </a:lnTo>
                  <a:lnTo>
                    <a:pt x="76" y="83"/>
                  </a:lnTo>
                  <a:lnTo>
                    <a:pt x="79" y="95"/>
                  </a:lnTo>
                  <a:lnTo>
                    <a:pt x="64" y="99"/>
                  </a:lnTo>
                  <a:close/>
                </a:path>
              </a:pathLst>
            </a:custGeom>
            <a:solidFill>
              <a:srgbClr val="33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组合 7169" title=""/>
          <p:cNvGrpSpPr/>
          <p:nvPr/>
        </p:nvGrpSpPr>
        <p:grpSpPr>
          <a:xfrm>
            <a:off x="361633" y="987425"/>
            <a:ext cx="2298700" cy="550863"/>
            <a:chExt cx="1401" cy="347"/>
          </a:xfrm>
        </p:grpSpPr>
        <p:sp>
          <p:nvSpPr>
            <p:cNvPr id="7171" name="圆角矩形 7170"/>
            <p:cNvSpPr/>
            <p:nvPr/>
          </p:nvSpPr>
          <p:spPr>
            <a:xfrm>
              <a:off x="86" y="0"/>
              <a:ext cx="1203" cy="347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rgbClr val="72CC4E"/>
                </a:gs>
                <a:gs pos="100000">
                  <a:srgbClr val="72CC4E">
                    <a:gamma/>
                    <a:shade val="69804"/>
                    <a:invGamma/>
                  </a:srgbClr>
                </a:gs>
              </a:gsLst>
              <a:lin ang="5400000" scaled="1"/>
            </a:gradFill>
            <a:ln w="25400" cap="flat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  <a:effectLst>
              <a:outerShdw dist="53882" dir="2699999" algn="ctr" rotWithShape="0">
                <a:srgbClr val="000000">
                  <a:alpha val="50000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72" name="未知"/>
            <p:cNvSpPr/>
            <p:nvPr/>
          </p:nvSpPr>
          <p:spPr>
            <a:xfrm>
              <a:off x="132" y="41"/>
              <a:ext cx="723" cy="283"/>
            </a:xfrm>
            <a:custGeom>
              <a:rect l="0" t="0" r="0" b="0"/>
              <a:pathLst>
                <a:path w="596" h="598">
                  <a:moveTo>
                    <a:pt x="118" y="0"/>
                  </a:moveTo>
                  <a:cubicBezTo>
                    <a:pt x="53" y="0"/>
                    <a:pt x="0" y="53"/>
                    <a:pt x="0" y="118"/>
                  </a:cubicBezTo>
                  <a:lnTo>
                    <a:pt x="0" y="589"/>
                  </a:lnTo>
                  <a:cubicBezTo>
                    <a:pt x="27" y="598"/>
                    <a:pt x="12" y="309"/>
                    <a:pt x="161" y="174"/>
                  </a:cubicBezTo>
                  <a:cubicBezTo>
                    <a:pt x="310" y="39"/>
                    <a:pt x="596" y="29"/>
                    <a:pt x="589" y="0"/>
                  </a:cubicBezTo>
                  <a:lnTo>
                    <a:pt x="118" y="0"/>
                  </a:lnTo>
                  <a:close/>
                </a:path>
              </a:pathLst>
            </a:custGeom>
            <a:gradFill rotWithShape="1">
              <a:gsLst>
                <a:gs pos="0">
                  <a:srgbClr val="72CC4E">
                    <a:gamma/>
                    <a:tint val="48627"/>
                    <a:invGamma/>
                    <a:alpha val="100000"/>
                  </a:srgbClr>
                </a:gs>
                <a:gs pos="50000">
                  <a:srgbClr val="72CC4E">
                    <a:alpha val="0"/>
                  </a:srgbClr>
                </a:gs>
                <a:gs pos="100000">
                  <a:srgbClr val="72CC4E">
                    <a:gamma/>
                    <a:tint val="48627"/>
                    <a:invGamma/>
                    <a:alpha val="100000"/>
                  </a:srgbClr>
                </a:gs>
              </a:gsLst>
              <a:lin ang="270000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73" name="矩形 7172"/>
            <p:cNvSpPr/>
            <p:nvPr/>
          </p:nvSpPr>
          <p:spPr>
            <a:xfrm>
              <a:off x="0" y="22"/>
              <a:ext cx="1401" cy="288"/>
            </a:xfrm>
            <a:prstGeom prst="rect">
              <a:avLst/>
            </a:prstGeom>
            <a:noFill/>
            <a:ln w="9525">
              <a:noFill/>
            </a:ln>
            <a:effectLst>
              <a:outerShdw dist="17961" dir="2699999" algn="ctr" rotWithShape="0">
                <a:srgbClr val="C0C0C0"/>
              </a:outerShdw>
            </a:effectLst>
            <a:scene3d>
              <a:camera prst="legacyObliqueTopRight">
                <a:rot lat="0" lon="0" rev="0"/>
              </a:camera>
              <a:lightRig rig="legacyFlat2" dir="t"/>
            </a:scene3d>
            <a:sp3d extrusionH="163500" prstMaterial="legacyMetal">
              <a:bevelT w="13500" h="13500" prst="angle"/>
              <a:bevelB w="13500" h="13500" prst="angle"/>
              <a:extrusionClr>
                <a:srgbClr val="66CCFF"/>
              </a:extrusionClr>
            </a:sp3d>
          </p:spPr>
          <p:txBody>
            <a:bodyPr>
              <a:spAutoFit/>
              <a:flatTx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00"/>
                  </a:solidFill>
                  <a:latin typeface="Times New Roman" panose="02020603050405020304" pitchFamily="18" charset="0"/>
                  <a:ea typeface="楷体_GB2312" panose="02010609030101010101" charset="-122"/>
                </a:rPr>
                <a:t>观察与思考</a:t>
              </a:r>
              <a:endPara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楷体_GB2312" panose="02010609030101010101" charset="-122"/>
              </a:endParaRPr>
            </a:p>
          </p:txBody>
        </p:sp>
      </p:grpSp>
      <p:sp>
        <p:nvSpPr>
          <p:cNvPr id="7174" name="文本框 7173" title=""/>
          <p:cNvSpPr txBox="1"/>
          <p:nvPr/>
        </p:nvSpPr>
        <p:spPr>
          <a:xfrm>
            <a:off x="-13970" y="1538605"/>
            <a:ext cx="917130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</a:rPr>
              <a:t>分析下列图片中展示的生活现象，食物的腐败现象在日常生活中常能见到，自然界的物质循环更是时刻不会停止的。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</a:endParaRPr>
          </a:p>
        </p:txBody>
      </p:sp>
      <p:pic>
        <p:nvPicPr>
          <p:cNvPr id="7176" name="图片 7175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59300" y="2737485"/>
            <a:ext cx="3921125" cy="30460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7" name="矩形 7176" title=""/>
          <p:cNvSpPr/>
          <p:nvPr/>
        </p:nvSpPr>
        <p:spPr>
          <a:xfrm>
            <a:off x="1252538" y="6154738"/>
            <a:ext cx="208915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</a:rPr>
              <a:t>面包发霉</a:t>
            </a:r>
            <a:endParaRPr lang="zh-CN" altLang="en-US" sz="2800" b="1">
              <a:solidFill>
                <a:schemeClr val="tx1"/>
              </a:solidFill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7178" name="矩形 7177" title=""/>
          <p:cNvSpPr/>
          <p:nvPr/>
        </p:nvSpPr>
        <p:spPr>
          <a:xfrm>
            <a:off x="4403725" y="5807075"/>
            <a:ext cx="4538663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9933FF"/>
                </a:solidFill>
                <a:latin typeface="楷体_GB2312" panose="02010609030101010101" charset="-122"/>
                <a:ea typeface="楷体_GB2312" panose="02010609030101010101" charset="-122"/>
              </a:rPr>
              <a:t> </a:t>
            </a:r>
            <a:r>
              <a:rPr lang="zh-CN" altLang="en-US" sz="2800" b="1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</a:rPr>
              <a:t>真菌和细菌在物质循环中的作用示意图</a:t>
            </a:r>
            <a:endParaRPr lang="zh-CN" altLang="en-US" sz="2800" b="1">
              <a:solidFill>
                <a:schemeClr val="tx1"/>
              </a:solidFill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7179" name="矩形 7178" title=""/>
          <p:cNvSpPr/>
          <p:nvPr/>
        </p:nvSpPr>
        <p:spPr>
          <a:xfrm>
            <a:off x="2851150" y="122555"/>
            <a:ext cx="4815840" cy="583565"/>
          </a:xfrm>
          <a:prstGeom prst="rect">
            <a:avLst/>
          </a:prstGeom>
          <a:noFill/>
          <a:ln w="28575" cmpd="sng">
            <a:solidFill>
              <a:schemeClr val="tx1"/>
            </a:solidFill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</a:rPr>
              <a:t>作为分解者参与物质循环</a:t>
            </a:r>
            <a:endParaRPr lang="zh-CN" altLang="en-US" sz="3200" b="1">
              <a:solidFill>
                <a:schemeClr val="tx1"/>
              </a:solidFill>
              <a:latin typeface="宋体" panose="02010600030101010101" pitchFamily="2" charset="-122"/>
            </a:endParaRPr>
          </a:p>
        </p:txBody>
      </p:sp>
      <p:pic>
        <p:nvPicPr>
          <p:cNvPr id="7180" name="图片 717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287" y="-80962"/>
            <a:ext cx="2865437" cy="725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81" name="图片 7180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555" y="2889250"/>
            <a:ext cx="3170555" cy="32664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/>
        </p:nvSpPr>
        <p:spPr>
          <a:xfrm>
            <a:off x="7169150" y="830580"/>
            <a:ext cx="1988820" cy="58356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----</a:t>
            </a:r>
            <a:r>
              <a:rPr lang="zh-CN" altLang="en-US" sz="3200" b="1">
                <a:solidFill>
                  <a:srgbClr val="FF0000"/>
                </a:solidFill>
              </a:rPr>
              <a:t>腐生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8" name="矩形 47107" title=""/>
          <p:cNvSpPr/>
          <p:nvPr/>
        </p:nvSpPr>
        <p:spPr>
          <a:xfrm>
            <a:off x="5704523" y="3571875"/>
            <a:ext cx="208915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9933FF"/>
                </a:solidFill>
                <a:latin typeface="楷体_GB2312" panose="02010609030101010101" charset="-122"/>
                <a:ea typeface="楷体_GB2312" panose="02010609030101010101" charset="-122"/>
              </a:rPr>
              <a:t>面包发霉</a:t>
            </a:r>
            <a:endParaRPr lang="zh-CN" altLang="en-US" sz="3200" b="1">
              <a:solidFill>
                <a:srgbClr val="9933FF"/>
              </a:solidFill>
              <a:latin typeface="楷体_GB2312" panose="02010609030101010101" charset="-122"/>
              <a:ea typeface="楷体_GB2312" panose="02010609030101010101" charset="-122"/>
            </a:endParaRPr>
          </a:p>
        </p:txBody>
      </p:sp>
      <p:pic>
        <p:nvPicPr>
          <p:cNvPr id="47109" name="图片 4710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290" y="307975"/>
            <a:ext cx="3488055" cy="3263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7110" name="文本框 47109" title=""/>
          <p:cNvSpPr txBox="1"/>
          <p:nvPr/>
        </p:nvSpPr>
        <p:spPr>
          <a:xfrm>
            <a:off x="455454" y="4031298"/>
            <a:ext cx="4472940" cy="521970"/>
          </a:xfrm>
          <a:prstGeom prst="rect">
            <a:avLst/>
          </a:prstGeom>
          <a:noFill/>
          <a:ln w="2857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</a:rPr>
              <a:t>问题：面包为什么会发霉？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47111" name="文本框 47110" title=""/>
          <p:cNvSpPr txBox="1"/>
          <p:nvPr/>
        </p:nvSpPr>
        <p:spPr>
          <a:xfrm>
            <a:off x="455295" y="5000625"/>
            <a:ext cx="8001635" cy="953135"/>
          </a:xfrm>
          <a:prstGeom prst="rect">
            <a:avLst/>
          </a:prstGeom>
          <a:noFill/>
          <a:ln w="2857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00000"/>
                </a:solidFill>
                <a:latin typeface="Arial" pitchFamily="34" charset="0"/>
              </a:rPr>
              <a:t>是霉菌生长繁殖的结果，而且在生长繁殖的过程中以面包中的有机物为食</a:t>
            </a:r>
            <a:endParaRPr lang="zh-CN" altLang="en-US" sz="2800" b="1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5" title=""/>
          <p:cNvSpPr txBox="1"/>
          <p:nvPr/>
        </p:nvSpPr>
        <p:spPr>
          <a:xfrm>
            <a:off x="4716463" y="1844675"/>
            <a:ext cx="42672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腐生的细菌和真菌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lang="zh-CN" altLang="en-US" sz="28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8195" name="Text Box 8" title=""/>
          <p:cNvSpPr txBox="1"/>
          <p:nvPr/>
        </p:nvSpPr>
        <p:spPr>
          <a:xfrm>
            <a:off x="4876800" y="3573463"/>
            <a:ext cx="42672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二氧化碳、水和无机盐</a:t>
            </a:r>
            <a:r>
              <a:rPr lang="zh-CN" altLang="en-US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lang="zh-CN" altLang="en-US" sz="2800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8196" name="Text Box 10" title=""/>
          <p:cNvSpPr txBox="1"/>
          <p:nvPr/>
        </p:nvSpPr>
        <p:spPr>
          <a:xfrm>
            <a:off x="4572000" y="5229225"/>
            <a:ext cx="3851275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被植物吸收利用，进而制造有机物</a:t>
            </a:r>
            <a:r>
              <a:rPr lang="zh-CN" altLang="en-US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lang="zh-CN" altLang="en-US" sz="2800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8197" name="Group 16" title=""/>
          <p:cNvGrpSpPr/>
          <p:nvPr/>
        </p:nvGrpSpPr>
        <p:grpSpPr>
          <a:xfrm>
            <a:off x="0" y="1125855"/>
            <a:ext cx="4067175" cy="5233701"/>
            <a:chExt cx="3696" cy="3773"/>
          </a:xfrm>
        </p:grpSpPr>
        <p:pic>
          <p:nvPicPr>
            <p:cNvPr id="8198" name="Picture 12" descr="物质循环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3456" cy="316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199" name="Text Box 15"/>
            <p:cNvSpPr txBox="1"/>
            <p:nvPr/>
          </p:nvSpPr>
          <p:spPr>
            <a:xfrm>
              <a:off x="294" y="3175"/>
              <a:ext cx="3402" cy="59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latin typeface="黑体" panose="02010609060101010101" pitchFamily="2" charset="-122"/>
                  <a:ea typeface="黑体" panose="02010609060101010101" pitchFamily="2" charset="-122"/>
                </a:rPr>
                <a:t>细菌和真菌在物质循环中的作用示意图</a:t>
              </a:r>
              <a:endParaRPr lang="zh-CN" altLang="en-US" sz="2400" b="1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sp useBgFill="1">
        <p:nvSpPr>
          <p:cNvPr id="8200" name="AutoShape 18" title="">
            <a:hlinkClick r:id="rId3" action="ppaction://hlinkfile"/>
          </p:cNvPr>
          <p:cNvSpPr/>
          <p:nvPr/>
        </p:nvSpPr>
        <p:spPr>
          <a:xfrm>
            <a:off x="7812088" y="76200"/>
            <a:ext cx="1331912" cy="1192213"/>
          </a:xfrm>
          <a:prstGeom prst="sun">
            <a:avLst>
              <a:gd name="adj" fmla="val 25000"/>
            </a:avLst>
          </a:prstGeom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01" name="TextBox 13" title=""/>
          <p:cNvSpPr txBox="1"/>
          <p:nvPr/>
        </p:nvSpPr>
        <p:spPr>
          <a:xfrm>
            <a:off x="4213225" y="1127125"/>
            <a:ext cx="4643438" cy="517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1、生物的遗体被谁分解了？</a:t>
            </a:r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8202" name="TextBox 14" title=""/>
          <p:cNvSpPr txBox="1"/>
          <p:nvPr/>
        </p:nvSpPr>
        <p:spPr>
          <a:xfrm>
            <a:off x="4213225" y="2492375"/>
            <a:ext cx="4248150" cy="946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2、它们分解后产生了什么物质？</a:t>
            </a:r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8203" name="TextBox 15" title=""/>
          <p:cNvSpPr txBox="1"/>
          <p:nvPr/>
        </p:nvSpPr>
        <p:spPr>
          <a:xfrm>
            <a:off x="3911600" y="4399915"/>
            <a:ext cx="517144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3、这些物质又被谁吸收利用了？</a:t>
            </a:r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组合 8193" title=""/>
          <p:cNvGrpSpPr/>
          <p:nvPr/>
        </p:nvGrpSpPr>
        <p:grpSpPr>
          <a:xfrm>
            <a:off x="573088" y="184150"/>
            <a:ext cx="1519237" cy="550863"/>
            <a:chExt cx="1401" cy="347"/>
          </a:xfrm>
        </p:grpSpPr>
        <p:sp>
          <p:nvSpPr>
            <p:cNvPr id="8195" name="圆角矩形 8194"/>
            <p:cNvSpPr/>
            <p:nvPr/>
          </p:nvSpPr>
          <p:spPr>
            <a:xfrm>
              <a:off x="86" y="0"/>
              <a:ext cx="1203" cy="347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rgbClr val="72CC4E"/>
                </a:gs>
                <a:gs pos="100000">
                  <a:srgbClr val="72CC4E">
                    <a:gamma/>
                    <a:shade val="69804"/>
                    <a:invGamma/>
                  </a:srgbClr>
                </a:gs>
              </a:gsLst>
              <a:lin ang="5400000" scaled="1"/>
            </a:gradFill>
            <a:ln w="25400" cap="flat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  <a:effectLst>
              <a:outerShdw dist="53882" dir="2699999" algn="ctr" rotWithShape="0">
                <a:srgbClr val="000000">
                  <a:alpha val="50000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196" name="未知"/>
            <p:cNvSpPr/>
            <p:nvPr/>
          </p:nvSpPr>
          <p:spPr>
            <a:xfrm>
              <a:off x="132" y="41"/>
              <a:ext cx="723" cy="283"/>
            </a:xfrm>
            <a:custGeom>
              <a:rect l="0" t="0" r="0" b="0"/>
              <a:pathLst>
                <a:path w="596" h="598">
                  <a:moveTo>
                    <a:pt x="118" y="0"/>
                  </a:moveTo>
                  <a:cubicBezTo>
                    <a:pt x="53" y="0"/>
                    <a:pt x="0" y="53"/>
                    <a:pt x="0" y="118"/>
                  </a:cubicBezTo>
                  <a:lnTo>
                    <a:pt x="0" y="589"/>
                  </a:lnTo>
                  <a:cubicBezTo>
                    <a:pt x="27" y="598"/>
                    <a:pt x="12" y="309"/>
                    <a:pt x="161" y="174"/>
                  </a:cubicBezTo>
                  <a:cubicBezTo>
                    <a:pt x="310" y="39"/>
                    <a:pt x="596" y="29"/>
                    <a:pt x="589" y="0"/>
                  </a:cubicBezTo>
                  <a:lnTo>
                    <a:pt x="118" y="0"/>
                  </a:lnTo>
                  <a:close/>
                </a:path>
              </a:pathLst>
            </a:custGeom>
            <a:gradFill rotWithShape="1">
              <a:gsLst>
                <a:gs pos="0">
                  <a:srgbClr val="72CC4E">
                    <a:gamma/>
                    <a:tint val="48627"/>
                    <a:invGamma/>
                    <a:alpha val="100000"/>
                  </a:srgbClr>
                </a:gs>
                <a:gs pos="50000">
                  <a:srgbClr val="72CC4E">
                    <a:alpha val="0"/>
                  </a:srgbClr>
                </a:gs>
                <a:gs pos="100000">
                  <a:srgbClr val="72CC4E">
                    <a:gamma/>
                    <a:tint val="48627"/>
                    <a:invGamma/>
                    <a:alpha val="100000"/>
                  </a:srgbClr>
                </a:gs>
              </a:gsLst>
              <a:lin ang="270000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197" name="矩形 8196"/>
            <p:cNvSpPr/>
            <p:nvPr/>
          </p:nvSpPr>
          <p:spPr>
            <a:xfrm>
              <a:off x="0" y="22"/>
              <a:ext cx="1401" cy="288"/>
            </a:xfrm>
            <a:prstGeom prst="rect">
              <a:avLst/>
            </a:prstGeom>
            <a:noFill/>
            <a:ln w="9525">
              <a:noFill/>
            </a:ln>
            <a:effectLst>
              <a:outerShdw dist="17961" dir="2699999" algn="ctr" rotWithShape="0">
                <a:srgbClr val="C0C0C0"/>
              </a:outerShdw>
            </a:effectLst>
            <a:scene3d>
              <a:camera prst="legacyObliqueTopRight">
                <a:rot lat="0" lon="0" rev="0"/>
              </a:camera>
              <a:lightRig rig="legacyFlat2" dir="t"/>
            </a:scene3d>
            <a:sp3d extrusionH="163500" prstMaterial="legacyMetal">
              <a:bevelT w="13500" h="13500" prst="angle"/>
              <a:bevelB w="13500" h="13500" prst="angle"/>
              <a:extrusionClr>
                <a:srgbClr val="66CCFF"/>
              </a:extrusionClr>
            </a:sp3d>
          </p:spPr>
          <p:txBody>
            <a:bodyPr>
              <a:spAutoFit/>
              <a:flatTx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00"/>
                  </a:solidFill>
                  <a:latin typeface="Times New Roman" panose="02020603050405020304" pitchFamily="18" charset="0"/>
                  <a:ea typeface="楷体_GB2312" panose="02010609030101010101" charset="-122"/>
                </a:rPr>
                <a:t>讨  论</a:t>
              </a:r>
              <a:endPara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楷体_GB2312" panose="02010609030101010101" charset="-122"/>
              </a:endParaRPr>
            </a:p>
          </p:txBody>
        </p:sp>
      </p:grpSp>
      <p:sp>
        <p:nvSpPr>
          <p:cNvPr id="8198" name="文本框 8197" title=""/>
          <p:cNvSpPr txBox="1"/>
          <p:nvPr/>
        </p:nvSpPr>
        <p:spPr>
          <a:xfrm>
            <a:off x="88900" y="1735455"/>
            <a:ext cx="8966200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algn="l">
              <a:lnSpc>
                <a:spcPct val="150000"/>
              </a:lnSpc>
            </a:pPr>
            <a:r>
              <a:rPr lang="en-US" altLang="zh-CN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1.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面包发霉后，其中的有机物被分解成什么物质？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457200" indent="-457200" algn="l">
              <a:lnSpc>
                <a:spcPct val="150000"/>
              </a:lnSpc>
            </a:pPr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457200" indent="-457200" algn="l">
              <a:lnSpc>
                <a:spcPct val="150000"/>
              </a:lnSpc>
            </a:pPr>
            <a:r>
              <a:rPr lang="en-US" altLang="zh-CN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2.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细菌和真菌在物质循环中起什么作用？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457200" indent="-457200" algn="l">
              <a:lnSpc>
                <a:spcPct val="150000"/>
              </a:lnSpc>
            </a:pPr>
            <a:endParaRPr lang="en-US" altLang="zh-CN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8199" name="图片 8198" title=""/>
          <p:cNvPicPr>
            <a:picLocks noChangeAspect="1"/>
          </p:cNvPicPr>
          <p:nvPr/>
        </p:nvPicPr>
        <p:blipFill>
          <a:blip r:embed="rId2"/>
          <a:srcRect l="29715" t="18695" b="10870"/>
          <a:stretch>
            <a:fillRect/>
          </a:stretch>
        </p:blipFill>
        <p:spPr>
          <a:xfrm>
            <a:off x="7262813" y="0"/>
            <a:ext cx="1881187" cy="1543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01" name="矩形 8200" title=""/>
          <p:cNvSpPr/>
          <p:nvPr/>
        </p:nvSpPr>
        <p:spPr>
          <a:xfrm>
            <a:off x="1359218" y="2578735"/>
            <a:ext cx="5899150" cy="534035"/>
          </a:xfrm>
          <a:prstGeom prst="rect">
            <a:avLst/>
          </a:prstGeom>
          <a:noFill/>
          <a:ln w="2857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</a:pPr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</a:rPr>
              <a:t>分解成二氧化碳、水和无机盐。</a:t>
            </a:r>
            <a:endParaRPr lang="zh-CN" altLang="en-US" sz="3200" b="1">
              <a:solidFill>
                <a:srgbClr val="FF0000"/>
              </a:solidFill>
              <a:latin typeface="华文楷体" panose="02010600040101010101" pitchFamily="2" charset="-122"/>
            </a:endParaRPr>
          </a:p>
        </p:txBody>
      </p:sp>
      <p:sp>
        <p:nvSpPr>
          <p:cNvPr id="8202" name="文本框 8201" title=""/>
          <p:cNvSpPr txBox="1"/>
          <p:nvPr/>
        </p:nvSpPr>
        <p:spPr>
          <a:xfrm>
            <a:off x="666115" y="4093210"/>
            <a:ext cx="7901940" cy="953135"/>
          </a:xfrm>
          <a:prstGeom prst="rect">
            <a:avLst/>
          </a:prstGeom>
          <a:noFill/>
          <a:ln w="2857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分解作用，使复杂的有机物被分解成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</a:rPr>
              <a:t>二氧化碳、水和无机盐</a:t>
            </a:r>
            <a:endParaRPr lang="zh-CN" altLang="en-US" sz="2800" b="1">
              <a:solidFill>
                <a:srgbClr val="FF0000"/>
              </a:solidFill>
              <a:latin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1" grpId="0"/>
      <p:bldP spid="820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 Box 2" title=""/>
          <p:cNvSpPr txBox="1"/>
          <p:nvPr/>
        </p:nvSpPr>
        <p:spPr>
          <a:xfrm>
            <a:off x="755650" y="2781300"/>
            <a:ext cx="2016125" cy="528638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  <a:ea typeface="华文楷体" panose="02010600040101010101" pitchFamily="2" charset="-122"/>
              </a:rPr>
              <a:t>动植物遗体</a:t>
            </a:r>
            <a:endParaRPr lang="zh-CN" altLang="en-US" sz="2800" b="1"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64515" name="Line 3" title=""/>
          <p:cNvSpPr/>
          <p:nvPr/>
        </p:nvSpPr>
        <p:spPr>
          <a:xfrm>
            <a:off x="2843213" y="3068638"/>
            <a:ext cx="1584325" cy="0"/>
          </a:xfrm>
          <a:prstGeom prst="line">
            <a:avLst/>
          </a:prstGeom>
          <a:ln w="9525" cap="flat" cmpd="sng">
            <a:solidFill>
              <a:srgbClr val="3366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4516" name="Text Box 4" title=""/>
          <p:cNvSpPr txBox="1"/>
          <p:nvPr/>
        </p:nvSpPr>
        <p:spPr>
          <a:xfrm>
            <a:off x="2771775" y="2608580"/>
            <a:ext cx="17284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990033"/>
                </a:solidFill>
                <a:latin typeface="Arial" pitchFamily="34" charset="0"/>
                <a:ea typeface="华文楷体" panose="02010600040101010101" pitchFamily="2" charset="-122"/>
              </a:rPr>
              <a:t>细菌和真菌</a:t>
            </a:r>
            <a:endParaRPr lang="zh-CN" altLang="en-US" sz="2400" b="1">
              <a:solidFill>
                <a:srgbClr val="990033"/>
              </a:solidFill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64517" name="Text Box 5" title=""/>
          <p:cNvSpPr txBox="1"/>
          <p:nvPr/>
        </p:nvSpPr>
        <p:spPr>
          <a:xfrm>
            <a:off x="3248025" y="3068955"/>
            <a:ext cx="10080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990033"/>
                </a:solidFill>
                <a:latin typeface="Arial" pitchFamily="34" charset="0"/>
                <a:ea typeface="华文楷体" panose="02010600040101010101" pitchFamily="2" charset="-122"/>
              </a:rPr>
              <a:t>分解</a:t>
            </a:r>
            <a:endParaRPr lang="zh-CN" altLang="en-US" sz="2400" b="1">
              <a:solidFill>
                <a:srgbClr val="990033"/>
              </a:solidFill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14342" name="Text Box 6" title=""/>
          <p:cNvSpPr txBox="1"/>
          <p:nvPr/>
        </p:nvSpPr>
        <p:spPr>
          <a:xfrm>
            <a:off x="4643438" y="2781300"/>
            <a:ext cx="3889375" cy="528638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二氧化碳、水和无机盐</a:t>
            </a:r>
            <a:endParaRPr lang="zh-CN" altLang="en-US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4519" name="Line 7" title=""/>
          <p:cNvSpPr/>
          <p:nvPr/>
        </p:nvSpPr>
        <p:spPr>
          <a:xfrm flipH="1">
            <a:off x="6394450" y="3317875"/>
            <a:ext cx="0" cy="865188"/>
          </a:xfrm>
          <a:prstGeom prst="line">
            <a:avLst/>
          </a:prstGeom>
          <a:ln w="9525" cap="flat" cmpd="sng">
            <a:solidFill>
              <a:srgbClr val="3366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344" name="Text Box 8" title=""/>
          <p:cNvSpPr txBox="1"/>
          <p:nvPr/>
        </p:nvSpPr>
        <p:spPr>
          <a:xfrm>
            <a:off x="6084888" y="4221163"/>
            <a:ext cx="1079500" cy="528637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  <a:ea typeface="华文楷体" panose="02010600040101010101" pitchFamily="2" charset="-122"/>
              </a:rPr>
              <a:t>植物</a:t>
            </a:r>
            <a:endParaRPr lang="zh-CN" altLang="en-US" sz="2800" b="1"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64521" name="Line 9" title=""/>
          <p:cNvSpPr/>
          <p:nvPr/>
        </p:nvSpPr>
        <p:spPr>
          <a:xfrm flipH="1">
            <a:off x="2268538" y="4510088"/>
            <a:ext cx="3671887" cy="0"/>
          </a:xfrm>
          <a:prstGeom prst="line">
            <a:avLst/>
          </a:prstGeom>
          <a:ln w="9525" cap="flat" cmpd="sng">
            <a:solidFill>
              <a:srgbClr val="3366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4522" name="Line 10" title=""/>
          <p:cNvSpPr/>
          <p:nvPr/>
        </p:nvSpPr>
        <p:spPr>
          <a:xfrm flipH="1" flipV="1">
            <a:off x="2195513" y="3357563"/>
            <a:ext cx="3816350" cy="1008062"/>
          </a:xfrm>
          <a:prstGeom prst="line">
            <a:avLst/>
          </a:prstGeom>
          <a:ln w="9525" cap="flat" cmpd="sng">
            <a:solidFill>
              <a:srgbClr val="3366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4523" name="Text Box 11" title=""/>
          <p:cNvSpPr txBox="1"/>
          <p:nvPr/>
        </p:nvSpPr>
        <p:spPr>
          <a:xfrm>
            <a:off x="3248025" y="4049713"/>
            <a:ext cx="12239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990033"/>
                </a:solidFill>
                <a:latin typeface="Arial" pitchFamily="34" charset="0"/>
                <a:ea typeface="华文楷体" panose="02010600040101010101" pitchFamily="2" charset="-122"/>
              </a:rPr>
              <a:t>被吃</a:t>
            </a:r>
            <a:endParaRPr lang="zh-CN" altLang="en-US" sz="2400" b="1">
              <a:solidFill>
                <a:srgbClr val="990033"/>
              </a:solidFill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14348" name="Text Box 12" title=""/>
          <p:cNvSpPr txBox="1"/>
          <p:nvPr/>
        </p:nvSpPr>
        <p:spPr>
          <a:xfrm>
            <a:off x="827088" y="4221163"/>
            <a:ext cx="1296987" cy="528637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  <a:ea typeface="华文楷体" panose="02010600040101010101" pitchFamily="2" charset="-122"/>
              </a:rPr>
              <a:t>动物</a:t>
            </a:r>
            <a:endParaRPr lang="zh-CN" altLang="en-US" sz="2800" b="1"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64525" name="Line 13" title=""/>
          <p:cNvSpPr/>
          <p:nvPr/>
        </p:nvSpPr>
        <p:spPr>
          <a:xfrm flipH="1" flipV="1">
            <a:off x="1476375" y="3429000"/>
            <a:ext cx="0" cy="720725"/>
          </a:xfrm>
          <a:prstGeom prst="line">
            <a:avLst/>
          </a:prstGeom>
          <a:ln w="9525" cap="flat" cmpd="sng">
            <a:solidFill>
              <a:srgbClr val="3366FF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4526" name="Text Box 14" title=""/>
          <p:cNvSpPr txBox="1"/>
          <p:nvPr/>
        </p:nvSpPr>
        <p:spPr>
          <a:xfrm>
            <a:off x="755333" y="5214938"/>
            <a:ext cx="7345362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    </a:t>
            </a: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可见，细菌和真菌对于自然界中</a:t>
            </a:r>
            <a:r>
              <a:rPr lang="zh-CN" altLang="en-US" sz="2800" b="1" u="sng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二氧化碳</a:t>
            </a:r>
            <a:r>
              <a:rPr lang="zh-CN" altLang="en-US" sz="28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等物质的循环起着重要的作用。</a:t>
            </a:r>
            <a:endParaRPr lang="zh-CN" altLang="en-US" sz="28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4527" name="Text Box 15" title=""/>
          <p:cNvSpPr txBox="1"/>
          <p:nvPr/>
        </p:nvSpPr>
        <p:spPr>
          <a:xfrm>
            <a:off x="295275" y="946785"/>
            <a:ext cx="855281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    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在自然界的</a:t>
            </a:r>
            <a:r>
              <a:rPr lang="zh-CN" altLang="en-US" sz="3200" b="1" u="sng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物质循环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中，</a:t>
            </a:r>
            <a:r>
              <a:rPr lang="zh-CN" altLang="en-US" sz="3200" b="1" u="sng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细菌和真菌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把动植物遗体分解成</a:t>
            </a:r>
            <a:r>
              <a:rPr lang="zh-CN" altLang="en-US" sz="3200" b="1" u="sng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二氧化碳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、</a:t>
            </a:r>
            <a:r>
              <a:rPr lang="zh-CN" altLang="en-US" sz="3200" b="1" u="sng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水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和</a:t>
            </a:r>
            <a:r>
              <a:rPr lang="zh-CN" altLang="en-US" sz="3200" b="1" u="sng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无机盐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，这些物质又能被植物</a:t>
            </a:r>
            <a:r>
              <a:rPr lang="zh-CN" altLang="en-US" sz="3200" b="1" u="sng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吸收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和</a:t>
            </a:r>
            <a:r>
              <a:rPr lang="zh-CN" altLang="en-US" sz="3200" b="1" u="sng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利用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，用于制造</a:t>
            </a:r>
            <a:r>
              <a:rPr lang="zh-CN" altLang="en-US" sz="3200" b="1" u="sng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有机物</a:t>
            </a:r>
            <a:r>
              <a:rPr lang="zh-CN" altLang="en-US" sz="32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。</a:t>
            </a:r>
            <a:endParaRPr lang="zh-CN" altLang="en-US" sz="32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4528" name="Text Box 16" title=""/>
          <p:cNvSpPr txBox="1"/>
          <p:nvPr/>
        </p:nvSpPr>
        <p:spPr>
          <a:xfrm rot="1055678">
            <a:off x="3924300" y="3500438"/>
            <a:ext cx="10080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990033"/>
                </a:solidFill>
                <a:latin typeface="Arial" pitchFamily="34" charset="0"/>
                <a:ea typeface="华文楷体" panose="02010600040101010101" pitchFamily="2" charset="-122"/>
              </a:rPr>
              <a:t>死亡</a:t>
            </a:r>
            <a:endParaRPr lang="zh-CN" altLang="en-US" sz="2400" b="1">
              <a:solidFill>
                <a:srgbClr val="990033"/>
              </a:solidFill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64529" name="Text Box 17" title=""/>
          <p:cNvSpPr txBox="1"/>
          <p:nvPr/>
        </p:nvSpPr>
        <p:spPr>
          <a:xfrm>
            <a:off x="1055688" y="3422650"/>
            <a:ext cx="4318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3333CC"/>
                </a:solidFill>
                <a:latin typeface="Arial" pitchFamily="34" charset="0"/>
                <a:ea typeface="华文楷体" panose="02010600040101010101" pitchFamily="2" charset="-122"/>
              </a:rPr>
              <a:t>死亡</a:t>
            </a:r>
            <a:endParaRPr lang="zh-CN" altLang="en-US" sz="2400" b="1">
              <a:solidFill>
                <a:srgbClr val="3333CC"/>
              </a:solidFill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64530" name="Text Box 18" title=""/>
          <p:cNvSpPr txBox="1"/>
          <p:nvPr/>
        </p:nvSpPr>
        <p:spPr>
          <a:xfrm>
            <a:off x="6588125" y="3429000"/>
            <a:ext cx="358775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3333CC"/>
                </a:solidFill>
                <a:latin typeface="Arial" pitchFamily="34" charset="0"/>
                <a:ea typeface="华文楷体" panose="02010600040101010101" pitchFamily="2" charset="-122"/>
              </a:rPr>
              <a:t>吸收</a:t>
            </a:r>
            <a:endParaRPr lang="zh-CN" altLang="en-US" sz="2400" b="1">
              <a:solidFill>
                <a:srgbClr val="3333CC"/>
              </a:solidFill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14356" name="Text Box 21" title=""/>
          <p:cNvSpPr txBox="1"/>
          <p:nvPr/>
        </p:nvSpPr>
        <p:spPr>
          <a:xfrm>
            <a:off x="82233" y="72708"/>
            <a:ext cx="6183312" cy="679450"/>
          </a:xfrm>
          <a:prstGeom prst="rect">
            <a:avLst/>
          </a:prstGeom>
          <a:solidFill>
            <a:srgbClr val="CCFFCC"/>
          </a:solidFill>
          <a:ln w="381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</a:rPr>
              <a:t>一</a:t>
            </a:r>
            <a:r>
              <a:rPr lang="en-US" altLang="zh-CN" sz="3600" b="1">
                <a:latin typeface="华文楷体" panose="02010600040101010101" pitchFamily="2" charset="-122"/>
                <a:ea typeface="华文楷体" panose="02010600040101010101" pitchFamily="2" charset="-122"/>
              </a:rPr>
              <a:t>.</a:t>
            </a:r>
            <a:r>
              <a: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</a:rPr>
              <a:t> 作为分解者参与物质循环</a:t>
            </a:r>
            <a:endParaRPr lang="zh-CN" altLang="en-US" sz="3600" b="1"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504940" y="151765"/>
            <a:ext cx="2146935" cy="52197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------</a:t>
            </a:r>
            <a:r>
              <a:rPr lang="zh-CN" altLang="en-US" sz="2800" b="1">
                <a:solidFill>
                  <a:srgbClr val="FF0000"/>
                </a:solidFill>
              </a:rPr>
              <a:t>腐生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4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64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64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20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2000"/>
                                        <p:tgtEl>
                                          <p:spTgt spid="6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64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64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645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64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  <p:bldP spid="64517" grpId="0"/>
      <p:bldP spid="64523" grpId="0"/>
      <p:bldP spid="64526" grpId="0"/>
      <p:bldP spid="64528" grpId="0"/>
      <p:bldP spid="64529" grpId="0"/>
      <p:bldP spid="645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81" name="矩形 50180" title=""/>
          <p:cNvSpPr/>
          <p:nvPr/>
        </p:nvSpPr>
        <p:spPr>
          <a:xfrm>
            <a:off x="151765" y="983615"/>
            <a:ext cx="1463675" cy="457200"/>
          </a:xfrm>
          <a:prstGeom prst="rect">
            <a:avLst/>
          </a:prstGeom>
          <a:noFill/>
          <a:ln w="9525">
            <a:noFill/>
          </a:ln>
          <a:effectLst>
            <a:outerShdw dist="17961" dir="2699999" algn="ctr" rotWithShape="0">
              <a:srgbClr val="C0C0C0"/>
            </a:outerShdw>
          </a:effectLst>
          <a:scene3d>
            <a:camera prst="legacyObliqueTopRight">
              <a:rot lat="0" lon="0" rev="0"/>
            </a:camera>
            <a:lightRig rig="legacyFlat2" dir="t"/>
          </a:scene3d>
          <a:sp3d extrusionH="163500" prstMaterial="legacyMetal">
            <a:bevelT w="13500" h="13500" prst="angle"/>
            <a:bevelB w="13500" h="13500" prst="angle"/>
            <a:extrusionClr>
              <a:srgbClr val="66CCFF"/>
            </a:extrusionClr>
          </a:sp3d>
        </p:spPr>
        <p:txBody>
          <a:bodyPr>
            <a:spAutoFit/>
            <a:flatTx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楷体_GB2312" panose="02010609030101010101" charset="-122"/>
              </a:rPr>
              <a:t>思  考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楷体_GB2312" panose="02010609030101010101" charset="-122"/>
            </a:endParaRPr>
          </a:p>
        </p:txBody>
      </p:sp>
      <p:sp>
        <p:nvSpPr>
          <p:cNvPr id="50182" name="文本框 50181" title=""/>
          <p:cNvSpPr txBox="1"/>
          <p:nvPr/>
        </p:nvSpPr>
        <p:spPr>
          <a:xfrm>
            <a:off x="399733" y="1518603"/>
            <a:ext cx="7416800" cy="737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</a:rPr>
              <a:t>为什么菌类会引起动植物和人患病呢？</a:t>
            </a:r>
            <a:endParaRPr lang="zh-CN" altLang="en-US" sz="2800" b="1">
              <a:solidFill>
                <a:schemeClr val="tx1"/>
              </a:solidFill>
              <a:latin typeface="宋体" panose="02010600030101010101" pitchFamily="2" charset="-122"/>
            </a:endParaRPr>
          </a:p>
        </p:txBody>
      </p:sp>
      <p:pic>
        <p:nvPicPr>
          <p:cNvPr id="50183" name="图片 5018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0" y="3792538"/>
            <a:ext cx="3302000" cy="24336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0184" name="图片 5018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7925" y="3824288"/>
            <a:ext cx="2828925" cy="2425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0185" name="图片 5018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" y="41910"/>
            <a:ext cx="2797175" cy="8413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0186" name="矩形 50185" title=""/>
          <p:cNvSpPr/>
          <p:nvPr/>
        </p:nvSpPr>
        <p:spPr>
          <a:xfrm>
            <a:off x="2896235" y="400050"/>
            <a:ext cx="4323715" cy="6451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</a:rPr>
              <a:t>引起动植物和人患病</a:t>
            </a:r>
            <a:endParaRPr lang="zh-CN" altLang="en-US" sz="3600">
              <a:solidFill>
                <a:schemeClr val="tx1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50188" name="矩形 50187" title=""/>
          <p:cNvSpPr/>
          <p:nvPr/>
        </p:nvSpPr>
        <p:spPr>
          <a:xfrm>
            <a:off x="786130" y="2256155"/>
            <a:ext cx="7893050" cy="1568450"/>
          </a:xfrm>
          <a:prstGeom prst="rect">
            <a:avLst/>
          </a:prstGeom>
          <a:noFill/>
          <a:ln w="2857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>
                <a:solidFill>
                  <a:srgbClr val="0000FF"/>
                </a:solidFill>
                <a:latin typeface="楷体_GB2312" panose="02010609030101010101" charset="-122"/>
                <a:ea typeface="楷体_GB2312" panose="02010609030101010101" charset="-122"/>
              </a:rPr>
              <a:t>   </a:t>
            </a:r>
            <a:r>
              <a:rPr lang="zh-CN" altLang="en-US" sz="3200" b="1">
                <a:solidFill>
                  <a:srgbClr val="0000FF"/>
                </a:solidFill>
                <a:latin typeface="楷体_GB2312" panose="02010609030101010101" charset="-122"/>
                <a:ea typeface="楷体_GB2312" panose="02010609030101010101" charset="-122"/>
              </a:rPr>
              <a:t>有些真菌和细菌能够从</a:t>
            </a:r>
            <a:r>
              <a:rPr lang="zh-CN" altLang="en-US" sz="3200" b="1">
                <a:solidFill>
                  <a:srgbClr val="FF0000"/>
                </a:solidFill>
                <a:latin typeface="楷体_GB2312" panose="02010609030101010101" charset="-122"/>
                <a:ea typeface="楷体_GB2312" panose="02010609030101010101" charset="-122"/>
              </a:rPr>
              <a:t>活</a:t>
            </a:r>
            <a:r>
              <a:rPr lang="zh-CN" altLang="en-US" sz="3200" b="1">
                <a:solidFill>
                  <a:srgbClr val="0000FF"/>
                </a:solidFill>
                <a:latin typeface="楷体_GB2312" panose="02010609030101010101" charset="-122"/>
                <a:ea typeface="楷体_GB2312" panose="02010609030101010101" charset="-122"/>
              </a:rPr>
              <a:t>的动植物体或人体吸收营养物质，这种现象叫做寄生。</a:t>
            </a:r>
            <a:endParaRPr lang="zh-CN" altLang="en-US" sz="3200" b="1">
              <a:solidFill>
                <a:srgbClr val="0000FF"/>
              </a:solidFill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219950" y="1120140"/>
            <a:ext cx="1992630" cy="583565"/>
          </a:xfrm>
          <a:prstGeom prst="rect">
            <a:avLst/>
          </a:prstGeom>
          <a:noFill/>
          <a:ln w="12700">
            <a:solidFill>
              <a:srgbClr val="00B05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----</a:t>
            </a:r>
            <a:r>
              <a:rPr lang="zh-CN" altLang="en-US" sz="3200" b="1">
                <a:solidFill>
                  <a:srgbClr val="FF0000"/>
                </a:solidFill>
              </a:rPr>
              <a:t>寄生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8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26625" title=""/>
          <p:cNvSpPr txBox="1"/>
          <p:nvPr/>
        </p:nvSpPr>
        <p:spPr>
          <a:xfrm>
            <a:off x="609600" y="762000"/>
            <a:ext cx="7924800" cy="7016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4000" u="none">
              <a:latin typeface="Arial" pitchFamily="34" charset="0"/>
            </a:endParaRPr>
          </a:p>
        </p:txBody>
      </p:sp>
      <p:sp>
        <p:nvSpPr>
          <p:cNvPr id="26627" name="文本框 26626" title=""/>
          <p:cNvSpPr txBox="1"/>
          <p:nvPr/>
        </p:nvSpPr>
        <p:spPr>
          <a:xfrm>
            <a:off x="-76200" y="397510"/>
            <a:ext cx="9144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 u="none" noProof="1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讨论： </a:t>
            </a:r>
            <a:r>
              <a:rPr lang="zh-CN" altLang="en-US" sz="3600" b="1" u="none" noProof="1">
                <a:solidFill>
                  <a:srgbClr val="00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细菌和真菌的是怎样生活的？</a:t>
            </a:r>
            <a:endParaRPr lang="zh-CN" altLang="en-US" sz="3600" b="1" u="none" noProof="1">
              <a:solidFill>
                <a:srgbClr val="0000CC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6629" name="文本框 26628" title=""/>
          <p:cNvSpPr txBox="1"/>
          <p:nvPr/>
        </p:nvSpPr>
        <p:spPr>
          <a:xfrm>
            <a:off x="228600" y="1463675"/>
            <a:ext cx="8534400" cy="31381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50000"/>
              </a:spcBef>
            </a:pPr>
            <a:r>
              <a:rPr lang="zh-CN" altLang="en-US" sz="3600" b="1" u="none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    </a:t>
            </a:r>
            <a:r>
              <a:rPr lang="zh-CN" altLang="en-US" sz="3200" b="1" u="none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细菌和真菌利用</a:t>
            </a:r>
            <a:r>
              <a:rPr lang="zh-CN" altLang="en-US" sz="3200" b="1" u="none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现成的有机物</a:t>
            </a:r>
            <a:r>
              <a:rPr lang="zh-CN" altLang="en-US" sz="3200" b="1" u="none" noProof="1">
                <a:solidFill>
                  <a:srgbClr val="00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（养料）</a:t>
            </a:r>
            <a:r>
              <a:rPr lang="zh-CN" altLang="en-US" sz="3200" b="1" u="none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来生活，属于</a:t>
            </a:r>
            <a:r>
              <a:rPr lang="zh-CN" altLang="en-US" sz="3200" b="1" u="none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异养型生物。</a:t>
            </a:r>
            <a:endParaRPr lang="zh-CN" altLang="en-US" sz="3200" b="1" u="none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 u="none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    </a:t>
            </a:r>
            <a:r>
              <a:rPr lang="zh-CN" altLang="en-US" sz="3200" b="1" u="none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从</a:t>
            </a:r>
            <a:r>
              <a:rPr lang="zh-CN" altLang="en-US" sz="3200" b="1" u="none" noProof="1">
                <a:solidFill>
                  <a:srgbClr val="00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死的</a:t>
            </a:r>
            <a:r>
              <a:rPr lang="zh-CN" altLang="en-US" sz="3200" b="1" u="none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动植物吸取养料叫</a:t>
            </a:r>
            <a:r>
              <a:rPr lang="zh-CN" altLang="en-US" sz="3200" b="1" u="none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腐生</a:t>
            </a:r>
            <a:r>
              <a:rPr lang="zh-CN" altLang="en-US" sz="3200" b="1" u="none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。</a:t>
            </a:r>
            <a:endParaRPr lang="zh-CN" altLang="en-US" sz="3200" b="1" u="none" noProof="1"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 u="none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    </a:t>
            </a:r>
            <a:r>
              <a:rPr lang="zh-CN" altLang="en-US" sz="3200" b="1" u="none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从</a:t>
            </a:r>
            <a:r>
              <a:rPr lang="zh-CN" altLang="en-US" sz="3200" b="1" u="none" noProof="1">
                <a:solidFill>
                  <a:srgbClr val="00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活的</a:t>
            </a:r>
            <a:r>
              <a:rPr lang="zh-CN" altLang="en-US" sz="3200" b="1" u="none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动植物吸取养料叫</a:t>
            </a:r>
            <a:r>
              <a:rPr lang="zh-CN" altLang="en-US" sz="3200" b="1" u="none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寄生 </a:t>
            </a:r>
            <a:r>
              <a:rPr lang="zh-CN" altLang="en-US" sz="3200" b="1" u="none" noProof="1">
                <a:solidFill>
                  <a:srgbClr val="00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。</a:t>
            </a:r>
            <a:r>
              <a:rPr lang="zh-CN" altLang="en-US" sz="3200" b="1" u="none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    </a:t>
            </a:r>
            <a:endParaRPr lang="zh-CN" altLang="en-US" sz="3200" b="1" u="none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  <p:bldP spid="26629" grpId="0" uiExpand="1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34" name="组合 18433" title=""/>
          <p:cNvGrpSpPr/>
          <p:nvPr/>
        </p:nvGrpSpPr>
        <p:grpSpPr>
          <a:xfrm>
            <a:off x="473075" y="1928813"/>
            <a:ext cx="5243513" cy="3856037"/>
            <a:chOff x="-223" y="-516"/>
            <a:chExt cx="3303" cy="2429"/>
          </a:xfrm>
        </p:grpSpPr>
        <p:pic>
          <p:nvPicPr>
            <p:cNvPr id="18435" name="图片 18434" descr="pic_4474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223" y="-516"/>
              <a:ext cx="2373" cy="199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8436" name="文本框 18435"/>
            <p:cNvSpPr txBox="1"/>
            <p:nvPr/>
          </p:nvSpPr>
          <p:spPr>
            <a:xfrm>
              <a:off x="-141" y="1625"/>
              <a:ext cx="3221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8E163E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  <a:latin typeface="Arial" pitchFamily="34" charset="0"/>
                  <a:ea typeface="楷体_GB2312" panose="02010609030101010101" charset="-122"/>
                </a:rPr>
                <a:t>电镜下的链球菌（颜色经人工处理）</a:t>
              </a:r>
              <a:endParaRPr lang="zh-CN" altLang="en-US" sz="2400" b="1">
                <a:solidFill>
                  <a:srgbClr val="0000FF"/>
                </a:solidFill>
                <a:latin typeface="Arial" pitchFamily="34" charset="0"/>
                <a:ea typeface="楷体_GB2312" panose="02010609030101010101" charset="-122"/>
              </a:endParaRPr>
            </a:p>
          </p:txBody>
        </p:sp>
      </p:grpSp>
      <p:sp>
        <p:nvSpPr>
          <p:cNvPr id="18437" name="圆角矩形标注 18436" title=""/>
          <p:cNvSpPr/>
          <p:nvPr/>
        </p:nvSpPr>
        <p:spPr>
          <a:xfrm>
            <a:off x="4583430" y="2341245"/>
            <a:ext cx="4422140" cy="1738092"/>
          </a:xfrm>
          <a:prstGeom prst="wedgeRoundRectCallout">
            <a:avLst>
              <a:gd name="adj1" fmla="val -63995"/>
              <a:gd name="adj2" fmla="val 66315"/>
              <a:gd name="adj3" fmla="val 16667"/>
            </a:avLst>
          </a:prstGeom>
          <a:noFill/>
          <a:ln w="952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Garamond" panose="02020404030301010803" pitchFamily="2" charset="0"/>
                <a:ea typeface="楷体_GB2312" panose="02010609030101010101" charset="-122"/>
              </a:rPr>
              <a:t>链球菌</a:t>
            </a:r>
            <a:r>
              <a:rPr lang="zh-CN" altLang="en-US" sz="3200" b="1">
                <a:solidFill>
                  <a:schemeClr val="tx1"/>
                </a:solidFill>
                <a:latin typeface="Garamond" panose="02020404030301010803" pitchFamily="2" charset="0"/>
                <a:ea typeface="楷体_GB2312" panose="02010609030101010101" charset="-122"/>
              </a:rPr>
              <a:t>可使人患</a:t>
            </a:r>
            <a:r>
              <a:rPr lang="zh-CN" altLang="en-US" sz="3200" b="1">
                <a:solidFill>
                  <a:srgbClr val="0000FF"/>
                </a:solidFill>
                <a:latin typeface="Garamond" panose="02020404030301010803" pitchFamily="2" charset="0"/>
                <a:ea typeface="楷体_GB2312" panose="02010609030101010101" charset="-122"/>
              </a:rPr>
              <a:t>扁桃体炎、猩红热、丹毒</a:t>
            </a:r>
            <a:r>
              <a:rPr lang="zh-CN" altLang="en-US" sz="3200" b="1">
                <a:solidFill>
                  <a:schemeClr val="tx1"/>
                </a:solidFill>
                <a:latin typeface="Garamond" panose="02020404030301010803" pitchFamily="2" charset="0"/>
                <a:ea typeface="楷体_GB2312" panose="02010609030101010101" charset="-122"/>
              </a:rPr>
              <a:t>等多种疾病。</a:t>
            </a:r>
            <a:endParaRPr lang="zh-CN" altLang="en-US" sz="3200" b="1">
              <a:solidFill>
                <a:schemeClr val="tx1"/>
              </a:solidFill>
              <a:latin typeface="Garamond" panose="02020404030301010803" pitchFamily="2" charset="0"/>
              <a:ea typeface="楷体_GB2312" panose="02010609030101010101" charset="-122"/>
            </a:endParaRPr>
          </a:p>
        </p:txBody>
      </p:sp>
      <p:sp>
        <p:nvSpPr>
          <p:cNvPr id="18438" name="矩形 18437" title=""/>
          <p:cNvSpPr/>
          <p:nvPr/>
        </p:nvSpPr>
        <p:spPr>
          <a:xfrm>
            <a:off x="-1578927" y="544830"/>
            <a:ext cx="6478587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B050"/>
                </a:solidFill>
                <a:latin typeface="Arial" pitchFamily="34" charset="0"/>
                <a:ea typeface="黑体" panose="02010609060101010101" pitchFamily="2" charset="-122"/>
              </a:rPr>
              <a:t>细菌引起人患病</a:t>
            </a:r>
            <a:endParaRPr lang="zh-CN" altLang="en-US" sz="2800">
              <a:solidFill>
                <a:srgbClr val="00B05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1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文本框 19457" title=""/>
          <p:cNvSpPr txBox="1"/>
          <p:nvPr/>
        </p:nvSpPr>
        <p:spPr>
          <a:xfrm>
            <a:off x="179388" y="1052513"/>
            <a:ext cx="684212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3300"/>
                </a:solidFill>
                <a:latin typeface="Garamond" panose="02020404030301010803" pitchFamily="2" charset="0"/>
              </a:rPr>
              <a:t>丹毒</a:t>
            </a:r>
            <a:endParaRPr lang="zh-CN" altLang="en-US" sz="2800" b="1">
              <a:solidFill>
                <a:srgbClr val="FF3300"/>
              </a:solidFill>
              <a:latin typeface="Garamond" panose="02020404030301010803" pitchFamily="2" charset="0"/>
            </a:endParaRPr>
          </a:p>
        </p:txBody>
      </p:sp>
      <p:pic>
        <p:nvPicPr>
          <p:cNvPr id="19459" name="图片 1945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8888" y="260350"/>
            <a:ext cx="2608262" cy="31416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0" name="图片 1945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900" y="260350"/>
            <a:ext cx="2886075" cy="29527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1" name="文本框 19460" title=""/>
          <p:cNvSpPr txBox="1"/>
          <p:nvPr/>
        </p:nvSpPr>
        <p:spPr>
          <a:xfrm>
            <a:off x="8025765" y="1052830"/>
            <a:ext cx="613410" cy="157861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Comic Sans MS" panose="030f0702030302020204" pitchFamily="66" charset="0"/>
              </a:rPr>
              <a:t>猩红热</a:t>
            </a:r>
            <a:endParaRPr lang="zh-CN" altLang="en-US" sz="2800" b="1">
              <a:solidFill>
                <a:srgbClr val="FF33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9462" name="图片 1946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2988" y="3648075"/>
            <a:ext cx="2952750" cy="25828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3" name="文本框 19462" title=""/>
          <p:cNvSpPr txBox="1"/>
          <p:nvPr/>
        </p:nvSpPr>
        <p:spPr>
          <a:xfrm>
            <a:off x="250825" y="3716338"/>
            <a:ext cx="539750" cy="2041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FF3300"/>
                </a:solidFill>
                <a:latin typeface="Garamond" panose="02020404030301010803" pitchFamily="2" charset="0"/>
                <a:ea typeface="楷体_GB2312" panose="02010609030101010101" charset="-122"/>
              </a:rPr>
              <a:t>扁桃体炎</a:t>
            </a:r>
            <a:endParaRPr lang="zh-CN" altLang="en-US" sz="3200" b="1">
              <a:solidFill>
                <a:srgbClr val="FF3300"/>
              </a:solidFill>
              <a:latin typeface="Garamond" panose="02020404030301010803" pitchFamily="2" charset="0"/>
              <a:ea typeface="楷体_GB2312" panose="02010609030101010101" charset="-122"/>
            </a:endParaRPr>
          </a:p>
        </p:txBody>
      </p:sp>
      <p:sp>
        <p:nvSpPr>
          <p:cNvPr id="19465" name="文本框 19464" title=""/>
          <p:cNvSpPr txBox="1"/>
          <p:nvPr/>
        </p:nvSpPr>
        <p:spPr>
          <a:xfrm>
            <a:off x="8241665" y="4149725"/>
            <a:ext cx="613410" cy="153035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8E163E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Comic Sans MS" panose="030f0702030302020204" pitchFamily="66" charset="0"/>
              </a:rPr>
              <a:t>猩红热</a:t>
            </a:r>
            <a:endParaRPr lang="zh-CN" altLang="en-US" sz="2800" b="1">
              <a:solidFill>
                <a:srgbClr val="FF33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9466" name="图片 19465" title="">
            <a:hlinkClick r:id="rId6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0313" y="3352800"/>
            <a:ext cx="2952750" cy="30956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pull dir="lu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https://d.book118.com/227060043033006054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6_自定义设计方案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宋体</vt:lpstr>
      <vt:lpstr>华文楷体</vt:lpstr>
      <vt:lpstr>黑体</vt:lpstr>
      <vt:lpstr>Cambria</vt:lpstr>
      <vt:lpstr>Times New Roman</vt:lpstr>
      <vt:lpstr>楷体_GB2312</vt:lpstr>
      <vt:lpstr>Garamond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2024-09-28T09:54:56.858</cp:lastPrinted>
  <dcterms:created xsi:type="dcterms:W3CDTF">2024-09-28T01:54:56Z</dcterms:created>
  <dcterms:modified xsi:type="dcterms:W3CDTF">2024-09-28T01:54:58Z</dcterms:modified>
</cp:coreProperties>
</file>