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12096750" cy="684022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TargetMode="Internal" /><Relationship Id="rId10" Type="http://schemas.openxmlformats.org/officeDocument/2006/relationships/slide" Target="../slides/slide11.xml" TargetMode="Internal" /><Relationship Id="rId11" Type="http://schemas.openxmlformats.org/officeDocument/2006/relationships/slide" Target="../slides/slide12.xml" TargetMode="Internal" /><Relationship Id="rId12" Type="http://schemas.openxmlformats.org/officeDocument/2006/relationships/slide" Target="../slides/slide13.xml" TargetMode="Internal" /><Relationship Id="rId13" Type="http://schemas.openxmlformats.org/officeDocument/2006/relationships/slide" Target="../slides/slide14.xml" TargetMode="Internal" /><Relationship Id="rId14" Type="http://schemas.openxmlformats.org/officeDocument/2006/relationships/slide" Target="../slides/slide15.xml" TargetMode="Internal" /><Relationship Id="rId15" Type="http://schemas.openxmlformats.org/officeDocument/2006/relationships/slide" Target="../slides/slide16.xml" TargetMode="Internal" /><Relationship Id="rId16" Type="http://schemas.openxmlformats.org/officeDocument/2006/relationships/slide" Target="../slides/slide17.xml" TargetMode="Internal" /><Relationship Id="rId17" Type="http://schemas.openxmlformats.org/officeDocument/2006/relationships/slide" Target="../slides/slide18.xml" TargetMode="Internal" /><Relationship Id="rId18" Type="http://schemas.openxmlformats.org/officeDocument/2006/relationships/slide" Target="../slides/slide19.xml" TargetMode="Internal" /><Relationship Id="rId19" Type="http://schemas.openxmlformats.org/officeDocument/2006/relationships/slide" Target="../slides/slide20.xml" TargetMode="Internal" /><Relationship Id="rId2" Type="http://schemas.openxmlformats.org/officeDocument/2006/relationships/slide" Target="../slides/slide3.xml" TargetMode="Internal" /><Relationship Id="rId20" Type="http://schemas.openxmlformats.org/officeDocument/2006/relationships/slideMaster" Target="../slideMasters/slideMaster2.xml" /><Relationship Id="rId3" Type="http://schemas.openxmlformats.org/officeDocument/2006/relationships/slide" Target="../slides/slide4.xml" TargetMode="Internal" /><Relationship Id="rId4" Type="http://schemas.openxmlformats.org/officeDocument/2006/relationships/slide" Target="../slides/slide5.xml" TargetMode="Internal" /><Relationship Id="rId5" Type="http://schemas.openxmlformats.org/officeDocument/2006/relationships/slide" Target="../slides/slide6.xml" TargetMode="Internal" /><Relationship Id="rId6" Type="http://schemas.openxmlformats.org/officeDocument/2006/relationships/slide" Target="../slides/slide7.xml" TargetMode="Internal" /><Relationship Id="rId7" Type="http://schemas.openxmlformats.org/officeDocument/2006/relationships/slide" Target="../slides/slide8.xml" TargetMode="Internal" /><Relationship Id="rId8" Type="http://schemas.openxmlformats.org/officeDocument/2006/relationships/slide" Target="../slides/slide9.xml" TargetMode="Internal" /><Relationship Id="rId9" Type="http://schemas.openxmlformats.org/officeDocument/2006/relationships/slide" Target="../slides/slide10.xml" TargetMode="Interna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DA0E62-4301-4819-9D7E-C5A505241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7292D-8EAB-4D56-A846-53F0441DD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83136-1987-48AD-9BFF-0C3DAA063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C9C70-0BAC-4654-97EF-67226B287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900EB1-F7B6-459F-B570-5004E1088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8BB091-8F8C-4116-B724-C69D0A061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257D21-FE6C-410F-AA68-BF5FD0986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28616-F85B-4586-8E23-40ECE35D8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4D776-C859-45A1-94D1-1EE7686FA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9844D-0ABE-443A-BDAA-695CFEB50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4F2C4-E8C2-4C82-A044-367E1A01A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DEFAULT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hexin?subject=daode_fazhi#pid=64b673a437e7448f8e70a056#tid=64b9dbe6bc66980009489e48#sourcefrom=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内容#mc=目录配置2#fa5accfd3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C_0#auto_editor_catalog_0?linknodeid=ba218bdbd&amp;catalogrefid=ba218bdbd&amp;vbahtmlprocessed=1">
            <a:hlinkClick r:id="rId1" action="ppaction://hlinksldjump"/>
          </p:cNvPr>
          <p:cNvSpPr/>
          <p:nvPr/>
        </p:nvSpPr>
        <p:spPr>
          <a:xfrm>
            <a:off x="1508760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</a:t>
            </a:r>
            <a:endParaRPr lang="en-US" sz="1800"/>
          </a:p>
        </p:txBody>
      </p:sp>
      <p:sp>
        <p:nvSpPr>
          <p:cNvPr id="4" name="C_0#auto_editor_catalog_0?linknodeid=b9965ef76&amp;catalogrefid=b9965ef76&amp;vbahtmlprocessed=1">
            <a:hlinkClick r:id="rId2" action="ppaction://hlinksldjump"/>
          </p:cNvPr>
          <p:cNvSpPr/>
          <p:nvPr/>
        </p:nvSpPr>
        <p:spPr>
          <a:xfrm>
            <a:off x="2121408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</a:t>
            </a:r>
            <a:endParaRPr lang="en-US" sz="1800"/>
          </a:p>
        </p:txBody>
      </p:sp>
      <p:sp>
        <p:nvSpPr>
          <p:cNvPr id="5" name="C_0#auto_editor_catalog_0?linknodeid=99d8a0038&amp;catalogrefid=99d8a0038&amp;vbahtmlprocessed=1">
            <a:hlinkClick r:id="rId3" action="ppaction://hlinksldjump"/>
          </p:cNvPr>
          <p:cNvSpPr/>
          <p:nvPr/>
        </p:nvSpPr>
        <p:spPr>
          <a:xfrm>
            <a:off x="2734056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3</a:t>
            </a:r>
            <a:endParaRPr lang="en-US" sz="1800"/>
          </a:p>
        </p:txBody>
      </p:sp>
      <p:sp>
        <p:nvSpPr>
          <p:cNvPr id="6" name="C_0#auto_editor_catalog_0?linknodeid=df2834677&amp;catalogrefid=df2834677&amp;vbahtmlprocessed=1">
            <a:hlinkClick r:id="rId4" action="ppaction://hlinksldjump"/>
          </p:cNvPr>
          <p:cNvSpPr/>
          <p:nvPr/>
        </p:nvSpPr>
        <p:spPr>
          <a:xfrm>
            <a:off x="3337560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4</a:t>
            </a:r>
            <a:endParaRPr lang="en-US" sz="1800"/>
          </a:p>
        </p:txBody>
      </p:sp>
      <p:sp>
        <p:nvSpPr>
          <p:cNvPr id="7" name="C_0#auto_editor_catalog_0?linknodeid=754aa5380&amp;catalogrefid=754aa5380&amp;vbahtmlprocessed=1">
            <a:hlinkClick r:id="rId5" action="ppaction://hlinksldjump"/>
          </p:cNvPr>
          <p:cNvSpPr/>
          <p:nvPr/>
        </p:nvSpPr>
        <p:spPr>
          <a:xfrm>
            <a:off x="3950208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5</a:t>
            </a:r>
            <a:endParaRPr lang="en-US" sz="1800"/>
          </a:p>
        </p:txBody>
      </p:sp>
      <p:sp>
        <p:nvSpPr>
          <p:cNvPr id="8" name="C_0#auto_editor_catalog_0?linknodeid=50c4567a9&amp;catalogrefid=50c4567a9&amp;vbahtmlprocessed=1">
            <a:hlinkClick r:id="rId6" action="ppaction://hlinksldjump"/>
          </p:cNvPr>
          <p:cNvSpPr/>
          <p:nvPr/>
        </p:nvSpPr>
        <p:spPr>
          <a:xfrm>
            <a:off x="4562856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6</a:t>
            </a:r>
            <a:endParaRPr lang="en-US" sz="1800"/>
          </a:p>
        </p:txBody>
      </p:sp>
      <p:sp>
        <p:nvSpPr>
          <p:cNvPr id="9" name="C_0#auto_editor_catalog_0?linknodeid=cbe8b1215&amp;catalogrefid=cbe8b1215&amp;vbahtmlprocessed=1">
            <a:hlinkClick r:id="rId7" action="ppaction://hlinksldjump"/>
          </p:cNvPr>
          <p:cNvSpPr/>
          <p:nvPr/>
        </p:nvSpPr>
        <p:spPr>
          <a:xfrm>
            <a:off x="5175504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7</a:t>
            </a:r>
            <a:endParaRPr lang="en-US" sz="1800"/>
          </a:p>
        </p:txBody>
      </p:sp>
      <p:sp>
        <p:nvSpPr>
          <p:cNvPr id="10" name="C_0#auto_editor_catalog_0?linknodeid=3cd26f3cd&amp;catalogrefid=3cd26f3cd&amp;vbahtmlprocessed=1">
            <a:hlinkClick r:id="rId8" action="ppaction://hlinksldjump"/>
          </p:cNvPr>
          <p:cNvSpPr/>
          <p:nvPr/>
        </p:nvSpPr>
        <p:spPr>
          <a:xfrm>
            <a:off x="5788152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8</a:t>
            </a:r>
            <a:endParaRPr lang="en-US" sz="1800"/>
          </a:p>
        </p:txBody>
      </p:sp>
      <p:sp>
        <p:nvSpPr>
          <p:cNvPr id="11" name="C_0#auto_editor_catalog_0?linknodeid=b589cd6ee&amp;catalogrefid=b589cd6ee&amp;vbahtmlprocessed=1">
            <a:hlinkClick r:id="rId9" action="ppaction://hlinksldjump"/>
          </p:cNvPr>
          <p:cNvSpPr/>
          <p:nvPr/>
        </p:nvSpPr>
        <p:spPr>
          <a:xfrm>
            <a:off x="6400800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9</a:t>
            </a:r>
            <a:endParaRPr lang="en-US" sz="1800"/>
          </a:p>
        </p:txBody>
      </p:sp>
      <p:sp>
        <p:nvSpPr>
          <p:cNvPr id="12" name="C_0#auto_editor_catalog_0?linknodeid=032773444&amp;catalogrefid=032773444&amp;vbahtmlprocessed=1">
            <a:hlinkClick r:id="rId10" action="ppaction://hlinksldjump"/>
          </p:cNvPr>
          <p:cNvSpPr/>
          <p:nvPr/>
        </p:nvSpPr>
        <p:spPr>
          <a:xfrm>
            <a:off x="7013448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10</a:t>
            </a:r>
            <a:endParaRPr lang="en-US" sz="1800"/>
          </a:p>
        </p:txBody>
      </p:sp>
      <p:sp>
        <p:nvSpPr>
          <p:cNvPr id="13" name="C_0#auto_editor_catalog_0?linknodeid=0bc5e05b3&amp;catalogrefid=0bc5e05b3&amp;vbahtmlprocessed=1">
            <a:hlinkClick r:id="rId11" action="ppaction://hlinksldjump"/>
          </p:cNvPr>
          <p:cNvSpPr/>
          <p:nvPr/>
        </p:nvSpPr>
        <p:spPr>
          <a:xfrm>
            <a:off x="7626096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11</a:t>
            </a:r>
            <a:endParaRPr lang="en-US" sz="1800"/>
          </a:p>
        </p:txBody>
      </p:sp>
      <p:sp>
        <p:nvSpPr>
          <p:cNvPr id="14" name="C_0#auto_editor_catalog_0?linknodeid=1bbad33e4&amp;catalogrefid=1bbad33e4&amp;vbahtmlprocessed=1">
            <a:hlinkClick r:id="rId11" action="ppaction://hlinksldjump"/>
          </p:cNvPr>
          <p:cNvSpPr/>
          <p:nvPr/>
        </p:nvSpPr>
        <p:spPr>
          <a:xfrm>
            <a:off x="8238744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12</a:t>
            </a:r>
            <a:endParaRPr lang="en-US" sz="1800"/>
          </a:p>
        </p:txBody>
      </p:sp>
      <p:sp>
        <p:nvSpPr>
          <p:cNvPr id="15" name="C_0#auto_editor_catalog_0?linknodeid=edbebafa2&amp;catalogrefid=edbebafa2&amp;vbahtmlprocessed=1">
            <a:hlinkClick r:id="rId12" action="ppaction://hlinksldjump"/>
          </p:cNvPr>
          <p:cNvSpPr/>
          <p:nvPr/>
        </p:nvSpPr>
        <p:spPr>
          <a:xfrm>
            <a:off x="8851392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13</a:t>
            </a:r>
            <a:endParaRPr lang="en-US" sz="1800"/>
          </a:p>
        </p:txBody>
      </p:sp>
      <p:sp>
        <p:nvSpPr>
          <p:cNvPr id="16" name="C_0#auto_editor_catalog_0?linknodeid=aca83209b&amp;catalogrefid=aca83209b&amp;vbahtmlprocessed=1">
            <a:hlinkClick r:id="rId13" action="ppaction://hlinksldjump"/>
          </p:cNvPr>
          <p:cNvSpPr/>
          <p:nvPr/>
        </p:nvSpPr>
        <p:spPr>
          <a:xfrm>
            <a:off x="9464040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14</a:t>
            </a:r>
            <a:endParaRPr lang="en-US" sz="1800"/>
          </a:p>
        </p:txBody>
      </p:sp>
      <p:sp>
        <p:nvSpPr>
          <p:cNvPr id="17" name="C_0#auto_editor_catalog_0?linknodeid=80d2f085e&amp;catalogrefid=80d2f085e&amp;vbahtmlprocessed=1">
            <a:hlinkClick r:id="rId13" action="ppaction://hlinksldjump"/>
          </p:cNvPr>
          <p:cNvSpPr/>
          <p:nvPr/>
        </p:nvSpPr>
        <p:spPr>
          <a:xfrm>
            <a:off x="10067544" y="5897880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15</a:t>
            </a:r>
            <a:endParaRPr lang="en-US" sz="1800"/>
          </a:p>
        </p:txBody>
      </p:sp>
      <p:sp>
        <p:nvSpPr>
          <p:cNvPr id="18" name="C_0#auto_editor_catalog_0?linknodeid=6dbfd9464&amp;catalogrefid=6dbfd9464&amp;vbahtmlprocessed=1">
            <a:hlinkClick r:id="rId14" action="ppaction://hlinksldjump"/>
          </p:cNvPr>
          <p:cNvSpPr/>
          <p:nvPr/>
        </p:nvSpPr>
        <p:spPr>
          <a:xfrm>
            <a:off x="2121408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16</a:t>
            </a:r>
            <a:endParaRPr lang="en-US" sz="1800"/>
          </a:p>
        </p:txBody>
      </p:sp>
      <p:sp>
        <p:nvSpPr>
          <p:cNvPr id="19" name="C_0#auto_editor_catalog_0?linknodeid=00483c558&amp;catalogrefid=00483c558&amp;vbahtmlprocessed=1">
            <a:hlinkClick r:id="rId15" action="ppaction://hlinksldjump"/>
          </p:cNvPr>
          <p:cNvSpPr/>
          <p:nvPr/>
        </p:nvSpPr>
        <p:spPr>
          <a:xfrm>
            <a:off x="2734056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17</a:t>
            </a:r>
            <a:endParaRPr lang="en-US" sz="1800"/>
          </a:p>
        </p:txBody>
      </p:sp>
      <p:sp>
        <p:nvSpPr>
          <p:cNvPr id="20" name="C_0#auto_editor_catalog_0?linknodeid=dee97bc5c&amp;catalogrefid=dee97bc5c&amp;vbahtmlprocessed=1">
            <a:hlinkClick r:id="rId16" action="ppaction://hlinksldjump"/>
          </p:cNvPr>
          <p:cNvSpPr/>
          <p:nvPr/>
        </p:nvSpPr>
        <p:spPr>
          <a:xfrm>
            <a:off x="3337560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18</a:t>
            </a:r>
            <a:endParaRPr lang="en-US" sz="1800"/>
          </a:p>
        </p:txBody>
      </p:sp>
      <p:sp>
        <p:nvSpPr>
          <p:cNvPr id="21" name="C_0#auto_editor_catalog_0?linknodeid=9745aea73&amp;catalogrefid=9745aea73&amp;vbahtmlprocessed=1">
            <a:hlinkClick r:id="rId17" action="ppaction://hlinksldjump"/>
          </p:cNvPr>
          <p:cNvSpPr/>
          <p:nvPr/>
        </p:nvSpPr>
        <p:spPr>
          <a:xfrm>
            <a:off x="3950208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19</a:t>
            </a:r>
            <a:endParaRPr lang="en-US" sz="1800"/>
          </a:p>
        </p:txBody>
      </p:sp>
      <p:sp>
        <p:nvSpPr>
          <p:cNvPr id="22" name="C_0#auto_editor_catalog_0?linknodeid=a93bf86fc&amp;catalogrefid=a93bf86fc&amp;vbahtmlprocessed=1">
            <a:hlinkClick r:id="rId18" action="ppaction://hlinksldjump"/>
          </p:cNvPr>
          <p:cNvSpPr/>
          <p:nvPr/>
        </p:nvSpPr>
        <p:spPr>
          <a:xfrm>
            <a:off x="4562856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20</a:t>
            </a:r>
            <a:endParaRPr lang="en-US" sz="1800"/>
          </a:p>
        </p:txBody>
      </p:sp>
      <p:sp>
        <p:nvSpPr>
          <p:cNvPr id="23" name="C_0#auto_editor_catalog_0?linknodeid=c2fb0a074&amp;catalogrefid=c2fb0a074&amp;vbahtmlprocessed=1">
            <a:hlinkClick r:id="rId19" action="ppaction://hlinksldjump"/>
          </p:cNvPr>
          <p:cNvSpPr/>
          <p:nvPr/>
        </p:nvSpPr>
        <p:spPr>
          <a:xfrm>
            <a:off x="5175504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21</a:t>
            </a:r>
            <a:endParaRPr lang="en-US" sz="1800"/>
          </a:p>
        </p:txBody>
      </p:sp>
      <p:sp>
        <p:nvSpPr>
          <p:cNvPr id="24" name="C_0#auto_editor_catalog_0?linknodeid=955ccae5c&amp;catalogrefid=955ccae5c&amp;vbahtmlprocessed=1">
            <a:hlinkClick action="ppaction://hlinksldjump?num=21"/>
          </p:cNvPr>
          <p:cNvSpPr/>
          <p:nvPr/>
        </p:nvSpPr>
        <p:spPr>
          <a:xfrm>
            <a:off x="5788152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22</a:t>
            </a:r>
            <a:endParaRPr lang="en-US" sz="1800"/>
          </a:p>
        </p:txBody>
      </p:sp>
      <p:sp>
        <p:nvSpPr>
          <p:cNvPr id="25" name="C_0#auto_editor_catalog_0?linknodeid=2d4f81e86&amp;catalogrefid=2d4f81e86&amp;vbahtmlprocessed=1">
            <a:hlinkClick action="ppaction://hlinksldjump?num=22"/>
          </p:cNvPr>
          <p:cNvSpPr/>
          <p:nvPr/>
        </p:nvSpPr>
        <p:spPr>
          <a:xfrm>
            <a:off x="6400800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23</a:t>
            </a:r>
            <a:endParaRPr lang="en-US" sz="1800"/>
          </a:p>
        </p:txBody>
      </p:sp>
      <p:sp>
        <p:nvSpPr>
          <p:cNvPr id="26" name="C_0#auto_editor_catalog_0?linknodeid=4c5df8421&amp;catalogrefid=4c5df8421&amp;vbahtmlprocessed=1">
            <a:hlinkClick action="ppaction://hlinksldjump?num=23"/>
          </p:cNvPr>
          <p:cNvSpPr/>
          <p:nvPr/>
        </p:nvSpPr>
        <p:spPr>
          <a:xfrm>
            <a:off x="7013448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24</a:t>
            </a:r>
            <a:endParaRPr lang="en-US" sz="1800"/>
          </a:p>
        </p:txBody>
      </p:sp>
      <p:sp>
        <p:nvSpPr>
          <p:cNvPr id="27" name="C_0#auto_editor_catalog_0?linknodeid=bf9287ece&amp;catalogrefid=bf9287ece&amp;vbahtmlprocessed=1">
            <a:hlinkClick action="ppaction://hlinksldjump?num=24"/>
          </p:cNvPr>
          <p:cNvSpPr/>
          <p:nvPr/>
        </p:nvSpPr>
        <p:spPr>
          <a:xfrm>
            <a:off x="7626096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25</a:t>
            </a:r>
            <a:endParaRPr lang="en-US" sz="1800"/>
          </a:p>
        </p:txBody>
      </p:sp>
      <p:sp>
        <p:nvSpPr>
          <p:cNvPr id="28" name="C_0#auto_editor_catalog_0?linknodeid=1a650991d&amp;catalogrefid=1a650991d&amp;vbahtmlprocessed=1">
            <a:hlinkClick action="ppaction://hlinksldjump?num=25"/>
          </p:cNvPr>
          <p:cNvSpPr/>
          <p:nvPr/>
        </p:nvSpPr>
        <p:spPr>
          <a:xfrm>
            <a:off x="8238744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26</a:t>
            </a:r>
            <a:endParaRPr lang="en-US" sz="1800"/>
          </a:p>
        </p:txBody>
      </p:sp>
      <p:sp>
        <p:nvSpPr>
          <p:cNvPr id="29" name="C_0#auto_editor_catalog_0?linknodeid=f38818e0b&amp;catalogrefid=f38818e0b&amp;vbahtmlprocessed=1">
            <a:hlinkClick action="ppaction://hlinksldjump?num=28"/>
          </p:cNvPr>
          <p:cNvSpPr/>
          <p:nvPr/>
        </p:nvSpPr>
        <p:spPr>
          <a:xfrm>
            <a:off x="8851392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27</a:t>
            </a:r>
            <a:endParaRPr lang="en-US" sz="1800"/>
          </a:p>
        </p:txBody>
      </p:sp>
      <p:sp>
        <p:nvSpPr>
          <p:cNvPr id="30" name="C_0#auto_editor_catalog_0?linknodeid=cf37d3b5f&amp;catalogrefid=cf37d3b5f&amp;vbahtmlprocessed=1">
            <a:hlinkClick action="ppaction://hlinksldjump?num=34"/>
          </p:cNvPr>
          <p:cNvSpPr/>
          <p:nvPr/>
        </p:nvSpPr>
        <p:spPr>
          <a:xfrm>
            <a:off x="9464040" y="6291072"/>
            <a:ext cx="539496" cy="356616"/>
          </a:xfrm>
          <a:prstGeom prst="rect">
            <a:avLst/>
          </a:prstGeom>
          <a:solidFill>
            <a:srgbClr val="D7D8D9"/>
          </a:solidFill>
        </p:spPr>
        <p:txBody>
          <a:bodyPr wrap="square" lIns="127000" tIns="127000" rIns="127000" bIns="12700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800" b="1" i="0">
                <a:solidFill>
                  <a:srgbClr val="7C7F83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0"/>
              </a:rPr>
              <a:t>28</a:t>
            </a:r>
            <a:endParaRPr lang="en-US" sz="1800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0004204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C_1_BD#fa5accfd3.fixed?vbadefaultcenterpage=1&amp;vbahtmlprocessed=1"/>
          <p:cNvSpPr/>
          <p:nvPr/>
        </p:nvSpPr>
        <p:spPr>
          <a:xfrm>
            <a:off x="0" y="2743200"/>
            <a:ext cx="12097512" cy="101498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4000" b="1" i="0">
                <a:solidFill>
                  <a:srgbClr val="0054A5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期末核心素养测评</a:t>
            </a:r>
            <a:endParaRPr lang="en-US" altLang="zh-CN" sz="4000"/>
          </a:p>
        </p:txBody>
      </p:sp>
    </p:spTree>
  </p:cSld>
  <p:clrMapOvr>
    <a:masterClrMapping/>
  </p:clrMapOvr>
  <p:transition>
    <p:split dir="in"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_2_BD#a59af857a?vbadefaultcenterpage=1&amp;parentnodeid=fa5accfd3&amp;vbahtmlprocessed=1"/>
          <p:cNvSpPr/>
          <p:nvPr/>
        </p:nvSpPr>
        <p:spPr>
          <a:xfrm>
            <a:off x="557784" y="539986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ct val="150000"/>
              </a:lnSpc>
            </a:pP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时间：60分钟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</a:t>
            </a:r>
            <a:r>
              <a:rPr lang="en-US" altLang="zh-CN" sz="2400" b="1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满分：100分</a:t>
            </a:r>
            <a:endParaRPr lang="en-US" altLang="zh-CN" sz="2400"/>
          </a:p>
        </p:txBody>
      </p:sp>
      <p:sp>
        <p:nvSpPr>
          <p:cNvPr id="3" name="C_2_BD#7dac2ed7c?vbadefaultcenterpage=1&amp;parentnodeid=fa5accfd3&amp;vbahtmlprocessed=1"/>
          <p:cNvSpPr/>
          <p:nvPr/>
        </p:nvSpPr>
        <p:spPr>
          <a:xfrm>
            <a:off x="557784" y="1112248"/>
            <a:ext cx="10991088" cy="9956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800" b="1" i="0">
                <a:solidFill>
                  <a:srgbClr val="01ADC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一、选择题（25道题，每题2分，共50分）</a:t>
            </a:r>
            <a:endParaRPr lang="en-US" altLang="zh-CN" sz="2800"/>
          </a:p>
        </p:txBody>
      </p:sp>
      <p:sp>
        <p:nvSpPr>
          <p:cNvPr id="4" name="QC_3_BD.1_1#ba218bdbd?vbadefaultcenterpage=1&amp;parentnodeid=7dac2ed7c&amp;vbahtmlprocessed=1&amp;hasbroken=1"/>
          <p:cNvSpPr/>
          <p:nvPr/>
        </p:nvSpPr>
        <p:spPr>
          <a:xfrm>
            <a:off x="557784" y="1745336"/>
            <a:ext cx="10991088" cy="158330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中科院“夸父计划”首席科学家刘维宁，远涉重洋留学，28年后回国效力，漫漫拼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搏路，追逐心中“努力攀登空间科学高峰，力争居于世界领先水平”的中国梦。这启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示我们(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C_3_AN.2_1#ba218bdbd.bracket?vbadefaultcenterpage=1&amp;parentnodeid=7dac2ed7c&amp;vbapositionanswer=1&amp;vbahtmlprocessed=1"/>
          <p:cNvSpPr/>
          <p:nvPr/>
        </p:nvSpPr>
        <p:spPr>
          <a:xfrm>
            <a:off x="1815084" y="2837537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6" name="QC_3_BD.3_1#ba218bdbd.choices?vbadefaultcenterpage=1&amp;parentnodeid=7dac2ed7c&amp;vbahtmlprocessed=1"/>
          <p:cNvSpPr/>
          <p:nvPr/>
        </p:nvSpPr>
        <p:spPr>
          <a:xfrm>
            <a:off x="557784" y="3400661"/>
            <a:ext cx="10991088" cy="10972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44831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①把个人梦想与中国梦紧密相连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②用坚定的信念和不懈的努力去实现梦想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44831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③只要艰苦奋斗就能够实现理想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④只要心中有远大的梦想就能成为科学家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4483100"/>
              </a:tabLst>
            </a:pPr>
            <a:endParaRPr lang="en-US" altLang="zh-CN" sz="2400"/>
          </a:p>
        </p:txBody>
      </p:sp>
      <p:sp>
        <p:nvSpPr>
          <p:cNvPr id="7" name="QC_3_BD.3_1#ba218bdbd.choices?vbadefaultcenterpage=1&amp;parentnodeid=7dac2ed7c&amp;vbahtmlprocessed=1"/>
          <p:cNvSpPr/>
          <p:nvPr/>
        </p:nvSpPr>
        <p:spPr>
          <a:xfrm>
            <a:off x="557784" y="4506450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B.③④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C.②④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D.①③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4_1#b9965ef76?vbadefaultcenterpage=1&amp;parentnodeid=7dac2ed7c&amp;vbahtmlprocessed=1&amp;hasbroken=1"/>
          <p:cNvSpPr/>
          <p:nvPr/>
        </p:nvSpPr>
        <p:spPr>
          <a:xfrm>
            <a:off x="557784" y="1746331"/>
            <a:ext cx="10991088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“在学习中感受成长，在成长中体悟幸福”是小德的座右铭，也是他一直以来不懈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追求的目标。这一座右铭告诉我们(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5_1#b9965ef76.bracket?vbadefaultcenterpage=1&amp;parentnodeid=7dac2ed7c&amp;vbapositionanswer=2&amp;vbahtmlprocessed=1"/>
          <p:cNvSpPr/>
          <p:nvPr/>
        </p:nvSpPr>
        <p:spPr>
          <a:xfrm>
            <a:off x="5472684" y="2292432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4" name="QC_3_BD.6_1#b9965ef76.choices?vbadefaultcenterpage=1&amp;parentnodeid=7dac2ed7c&amp;vbahtmlprocessed=1"/>
          <p:cNvSpPr/>
          <p:nvPr/>
        </p:nvSpPr>
        <p:spPr>
          <a:xfrm>
            <a:off x="557784" y="2854405"/>
            <a:ext cx="10991088" cy="10972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32639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①学习点亮我们的生命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②学习为幸福生活奠基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32639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③学习伴随着我们成长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④学习能实现所有梦想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3263900"/>
              </a:tabLst>
            </a:pPr>
            <a:endParaRPr lang="en-US" altLang="zh-CN" sz="2400"/>
          </a:p>
        </p:txBody>
      </p:sp>
      <p:sp>
        <p:nvSpPr>
          <p:cNvPr id="5" name="QC_3_BD.6_1#b9965ef76.choices?vbadefaultcenterpage=1&amp;parentnodeid=7dac2ed7c&amp;vbahtmlprocessed=1"/>
          <p:cNvSpPr/>
          <p:nvPr/>
        </p:nvSpPr>
        <p:spPr>
          <a:xfrm>
            <a:off x="557784" y="3960194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B.①②④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C.①③④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D.②③④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7_1#99d8a0038?vbadefaultcenterpage=1&amp;parentnodeid=7dac2ed7c&amp;vbahtmlprocessed=1"/>
          <p:cNvSpPr/>
          <p:nvPr/>
        </p:nvSpPr>
        <p:spPr>
          <a:xfrm>
            <a:off x="557784" y="946231"/>
            <a:ext cx="10991088" cy="49003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3.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以下是两位同学在“我的‘双减’生活”主题班会上的发言。</a:t>
            </a:r>
            <a:endParaRPr lang="en-US" altLang="zh-CN" sz="2400"/>
          </a:p>
        </p:txBody>
      </p:sp>
      <p:graphicFrame>
        <p:nvGraphicFramePr>
          <p:cNvPr id="7" name="QC_3_BD.7_2#99d8a0038?colgroup=16,18&amp;vbadefaultcenterpage=1&amp;parentnodeid=7dac2ed7c&amp;vbahtmlprocessed=1&amp;hasbroken=1"/>
          <p:cNvGraphicFramePr>
            <a:graphicFrameLocks noGrp="1"/>
          </p:cNvGraphicFramePr>
          <p:nvPr/>
        </p:nvGraphicFramePr>
        <p:xfrm>
          <a:off x="557784" y="1572595"/>
          <a:ext cx="10963656" cy="1386332"/>
        </p:xfrm>
        <a:graphic>
          <a:graphicData uri="http://schemas.openxmlformats.org/drawingml/2006/table">
            <a:tbl>
              <a:tblPr/>
              <a:tblGrid>
                <a:gridCol w="5157216"/>
                <a:gridCol w="5806440"/>
              </a:tblGrid>
              <a:tr h="1386332"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7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小龙：我利用业余时间学会了做饭、</a:t>
                      </a:r>
                      <a:endParaRPr lang="en-US" altLang="zh-CN" sz="24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微软雅黑" panose="020b0503020204020204" pitchFamily="34" charset="-122"/>
                        <a:cs typeface="Times New Roman" panose="02020603050405020304" pitchFamily="34" charset="-120"/>
                      </a:endParaRPr>
                    </a:p>
                    <a:p>
                      <a:pPr algn="l" latinLnBrk="1" hangingPunct="0">
                        <a:lnSpc>
                          <a:spcPts val="37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洗衣服、整理房间</a:t>
                      </a: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……</a:t>
                      </a: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不仅体会到长</a:t>
                      </a:r>
                      <a:endParaRPr lang="en-US" altLang="zh-CN" sz="24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微软雅黑" panose="020b0503020204020204" pitchFamily="34" charset="-122"/>
                        <a:cs typeface="Times New Roman" panose="02020603050405020304" pitchFamily="34" charset="-120"/>
                      </a:endParaRPr>
                    </a:p>
                    <a:p>
                      <a:pPr algn="l" latinLnBrk="1" hangingPunct="0">
                        <a:lnSpc>
                          <a:spcPts val="34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辈的辛劳，也提高了自理能力。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latinLnBrk="1" hangingPunct="0">
                        <a:lnSpc>
                          <a:spcPts val="37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小亮：我经常在学校完成作业、复习、预</a:t>
                      </a:r>
                      <a:endParaRPr lang="en-US" altLang="zh-CN" sz="24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微软雅黑" panose="020b0503020204020204" pitchFamily="34" charset="-122"/>
                        <a:cs typeface="Times New Roman" panose="02020603050405020304" pitchFamily="34" charset="-120"/>
                      </a:endParaRPr>
                    </a:p>
                    <a:p>
                      <a:pPr algn="l" latinLnBrk="1" hangingPunct="0">
                        <a:lnSpc>
                          <a:spcPts val="37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习</a:t>
                      </a: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宋体" panose="02010600030101010101" pitchFamily="2" charset="-122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……</a:t>
                      </a: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以便周末和妈妈一起参加社区志愿</a:t>
                      </a:r>
                      <a:endParaRPr lang="en-US" altLang="zh-CN" sz="2400" b="0" i="0">
                        <a:solidFill>
                          <a:srgbClr val="000000"/>
                        </a:solidFill>
                        <a:latin typeface="Times New Roman" panose="02020603050405020304" pitchFamily="34" charset="0"/>
                        <a:ea typeface="微软雅黑" panose="020b0503020204020204" pitchFamily="34" charset="-122"/>
                        <a:cs typeface="Times New Roman" panose="02020603050405020304" pitchFamily="34" charset="-120"/>
                      </a:endParaRPr>
                    </a:p>
                    <a:p>
                      <a:pPr algn="l" latinLnBrk="1" hangingPunct="0">
                        <a:lnSpc>
                          <a:spcPts val="3400"/>
                        </a:lnSpc>
                      </a:pPr>
                      <a:r>
                        <a:rPr lang="en-US" altLang="zh-CN" sz="2400" b="0" i="0">
                          <a:solidFill>
                            <a:srgbClr val="000000"/>
                          </a:solidFill>
                          <a:latin typeface="Times New Roman" panose="02020603050405020304" pitchFamily="34" charset="0"/>
                          <a:ea typeface="微软雅黑" panose="020b0503020204020204" pitchFamily="34" charset="-122"/>
                          <a:cs typeface="Times New Roman" panose="02020603050405020304" pitchFamily="34" charset="-120"/>
                        </a:rPr>
                        <a:t>者活动，这让我觉得生活更有意义了！</a:t>
                      </a:r>
                      <a:endParaRPr lang="en-US" altLang="zh-CN" sz="1200"/>
                    </a:p>
                  </a:txBody>
                  <a:tcPr marL="72000" marR="72000" marT="0" marB="0" anchor="ctr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QC_3_BD.7_3#99d8a0038?vbadefaultcenterpage=1&amp;parentnodeid=7dac2ed7c&amp;vbahtmlprocessed=1&amp;hasbroken=1"/>
          <p:cNvSpPr/>
          <p:nvPr/>
        </p:nvSpPr>
        <p:spPr>
          <a:xfrm>
            <a:off x="557784" y="3096595"/>
            <a:ext cx="10991088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他们的发言启示我们(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5" name="QC_3_AN.8_1#99d8a0038.bracket?vbadefaultcenterpage=1&amp;parentnodeid=7dac2ed7c&amp;vbapositionanswer=3&amp;vbahtmlprocessed=1"/>
          <p:cNvSpPr/>
          <p:nvPr/>
        </p:nvSpPr>
        <p:spPr>
          <a:xfrm>
            <a:off x="3643884" y="309659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6" name="QC_3_BD.9_1#99d8a0038.choices?vbadefaultcenterpage=1&amp;parentnodeid=7dac2ed7c&amp;vbahtmlprocessed=1"/>
          <p:cNvSpPr/>
          <p:nvPr/>
        </p:nvSpPr>
        <p:spPr>
          <a:xfrm>
            <a:off x="557784" y="3654506"/>
            <a:ext cx="10991088" cy="10972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44831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①社会实践比校内学习更为重要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②参与家务劳动会加重课业负担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44831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③合理规划时间，丰富学习生活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④学习助力自我成长，增益他人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4483100"/>
              </a:tabLst>
            </a:pPr>
            <a:endParaRPr lang="en-US" altLang="zh-CN" sz="2400"/>
          </a:p>
        </p:txBody>
      </p:sp>
      <p:sp>
        <p:nvSpPr>
          <p:cNvPr id="8" name="QC_3_BD.9_1#99d8a0038.choices?vbadefaultcenterpage=1&amp;parentnodeid=7dac2ed7c&amp;vbahtmlprocessed=1"/>
          <p:cNvSpPr/>
          <p:nvPr/>
        </p:nvSpPr>
        <p:spPr>
          <a:xfrm>
            <a:off x="557784" y="4760295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B.①④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C.②③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D.③④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10_1#df2834677?vbadefaultcenterpage=1&amp;parentnodeid=7dac2ed7c&amp;vbahtmlprocessed=1&amp;hasbroken=1"/>
          <p:cNvSpPr/>
          <p:nvPr/>
        </p:nvSpPr>
        <p:spPr>
          <a:xfrm>
            <a:off x="557784" y="927181"/>
            <a:ext cx="10991088" cy="158330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4.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英语课上，老师不断抛出话题，引导学生开展小组讨论；语文课上，学生自愿组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合、编排表演课本剧；综合实践活动课上，同学们开展探究小实验。经历这些过程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后，同学们上课主动发言的多了，不合作交流的少了。这给我们的启示是(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11_1#df2834677.bracket?vbadefaultcenterpage=1&amp;parentnodeid=7dac2ed7c&amp;vbapositionanswer=4&amp;vbahtmlprocessed=1"/>
          <p:cNvSpPr/>
          <p:nvPr/>
        </p:nvSpPr>
        <p:spPr>
          <a:xfrm>
            <a:off x="10654284" y="2019382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4" name="QC_3_BD.12_1#df2834677.choices?vbadefaultcenterpage=1&amp;parentnodeid=7dac2ed7c&amp;vbahtmlprocessed=1"/>
          <p:cNvSpPr/>
          <p:nvPr/>
        </p:nvSpPr>
        <p:spPr>
          <a:xfrm>
            <a:off x="557784" y="2581355"/>
            <a:ext cx="10991088" cy="219456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①相信自己，克服自卑，就能收获学习的成功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②学会自主、合作、探究学习，做学习的主人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③学习不只是在学校，可以从一切经历中学习</a:t>
            </a:r>
            <a:endParaRPr lang="en-US" altLang="zh-CN" sz="2400" b="0" i="0">
              <a:solidFill>
                <a:srgbClr val="000000"/>
              </a:solidFill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34" charset="-120"/>
            </a:endParaRPr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④学习方式的多元化，要求我们更应主动学习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endParaRPr lang="en-US" altLang="zh-CN" sz="2400"/>
          </a:p>
        </p:txBody>
      </p:sp>
      <p:sp>
        <p:nvSpPr>
          <p:cNvPr id="5" name="QC_3_BD.12_1#df2834677.choices?vbadefaultcenterpage=1&amp;parentnodeid=7dac2ed7c&amp;vbahtmlprocessed=1"/>
          <p:cNvSpPr/>
          <p:nvPr/>
        </p:nvSpPr>
        <p:spPr>
          <a:xfrm>
            <a:off x="557784" y="4779344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B.①③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C.②④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D.③④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13_1#754aa5380?vbadefaultcenterpage=1&amp;parentnodeid=7dac2ed7c&amp;vbahtmlprocessed=1&amp;hasbroken=1"/>
          <p:cNvSpPr/>
          <p:nvPr/>
        </p:nvSpPr>
        <p:spPr>
          <a:xfrm>
            <a:off x="557784" y="1473281"/>
            <a:ext cx="10991088" cy="158330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5.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升入初中以来，小刚一直很烦恼，“小学时，我成绩挺好的。上初中后，科目增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多、难度加大，时间根本不够用！渐渐地，我对有些科目也没什么兴趣了，但是父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母和老师对我期望很高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pitchFamily="34" charset="-122"/>
                <a:cs typeface="Times New Roman" panose="02020603050405020304" pitchFamily="34" charset="-120"/>
              </a:rPr>
              <a:t>……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要改变这种状况，小刚应该(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14_1#754aa5380.bracket?vbadefaultcenterpage=1&amp;parentnodeid=7dac2ed7c&amp;vbapositionanswer=5&amp;vbahtmlprocessed=1"/>
          <p:cNvSpPr/>
          <p:nvPr/>
        </p:nvSpPr>
        <p:spPr>
          <a:xfrm>
            <a:off x="8380984" y="2565482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4" name="QC_3_BD.15_1#754aa5380.choices?vbadefaultcenterpage=1&amp;parentnodeid=7dac2ed7c&amp;vbahtmlprocessed=1"/>
          <p:cNvSpPr/>
          <p:nvPr/>
        </p:nvSpPr>
        <p:spPr>
          <a:xfrm>
            <a:off x="557784" y="3127455"/>
            <a:ext cx="10991088" cy="10972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50927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①注意劳逸结合，合理安排学习时间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②在坚持中逐渐培养对学习的兴趣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50927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③取长补短，只学习自己喜欢的科目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④坦诚相待，主动找父母、老师沟通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5092700"/>
              </a:tabLst>
            </a:pPr>
            <a:endParaRPr lang="en-US" altLang="zh-CN" sz="2400"/>
          </a:p>
        </p:txBody>
      </p:sp>
      <p:sp>
        <p:nvSpPr>
          <p:cNvPr id="5" name="QC_3_BD.15_1#754aa5380.choices?vbadefaultcenterpage=1&amp;parentnodeid=7dac2ed7c&amp;vbahtmlprocessed=1"/>
          <p:cNvSpPr/>
          <p:nvPr/>
        </p:nvSpPr>
        <p:spPr>
          <a:xfrm>
            <a:off x="557784" y="4233244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B.①②④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C.①③④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D.②③④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16_1#50c4567a9?vbadefaultcenterpage=1&amp;parentnodeid=7dac2ed7c&amp;vbahtmlprocessed=1&amp;hasbroken=1"/>
          <p:cNvSpPr/>
          <p:nvPr/>
        </p:nvSpPr>
        <p:spPr>
          <a:xfrm>
            <a:off x="557784" y="2024906"/>
            <a:ext cx="10991088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6.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“在奋斗的路上，你若能看清自身的条件和特点，找到适合自己奔跑的那双鞋，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也许就成功了一半。”对此理解正确的是(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17_1#50c4567a9.bracket?vbadefaultcenterpage=1&amp;parentnodeid=7dac2ed7c&amp;vbapositionanswer=6&amp;vbahtmlprocessed=1"/>
          <p:cNvSpPr/>
          <p:nvPr/>
        </p:nvSpPr>
        <p:spPr>
          <a:xfrm>
            <a:off x="6217222" y="2571006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4" name="QC_3_BD.18_1#50c4567a9.choices?vbadefaultcenterpage=1&amp;parentnodeid=7dac2ed7c&amp;vbahtmlprocessed=1"/>
          <p:cNvSpPr/>
          <p:nvPr/>
        </p:nvSpPr>
        <p:spPr>
          <a:xfrm>
            <a:off x="557784" y="3132980"/>
            <a:ext cx="10991088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A.正确认识自己就能成功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B.每个人都有自己存在的独特价值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C.有梦想才有奋斗的力量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D.正确认识自己可以促进自我发展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19_1#cbe8b1215?vbadefaultcenterpage=1&amp;parentnodeid=7dac2ed7c&amp;vbahtmlprocessed=1&amp;hasbroken=1"/>
          <p:cNvSpPr/>
          <p:nvPr/>
        </p:nvSpPr>
        <p:spPr>
          <a:xfrm>
            <a:off x="557784" y="1200231"/>
            <a:ext cx="10991088" cy="21319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7.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四川女孩牛钰在汶川地震中不幸失去右腿，曾踩着“机械钢腿”亮相上海时装周，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被大家称为“钢腿女孩”，惊艳众人。牛钰说：“身体上的缺失并不影响我们对生活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的热爱，不完美又怎样，我们依然可以闪闪发光。”“钢腿女孩”牛钰启示我们应该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20_1#cbe8b1215.bracket?vbadefaultcenterpage=1&amp;parentnodeid=7dac2ed7c&amp;vbapositionanswer=7&amp;vbahtmlprocessed=1"/>
          <p:cNvSpPr/>
          <p:nvPr/>
        </p:nvSpPr>
        <p:spPr>
          <a:xfrm>
            <a:off x="913384" y="2838531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4" name="QC_3_BD.21_1#cbe8b1215.choices?vbadefaultcenterpage=1&amp;parentnodeid=7dac2ed7c&amp;vbahtmlprocessed=1"/>
          <p:cNvSpPr/>
          <p:nvPr/>
        </p:nvSpPr>
        <p:spPr>
          <a:xfrm>
            <a:off x="557784" y="3400505"/>
            <a:ext cx="10991088" cy="10972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32639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①降低要求，知足常乐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②接纳自己，乐观坚强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32639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③直面挫折，自信自强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④挑战权威，我行我素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3263900"/>
              </a:tabLst>
            </a:pPr>
            <a:endParaRPr lang="en-US" altLang="zh-CN" sz="2400"/>
          </a:p>
        </p:txBody>
      </p:sp>
      <p:sp>
        <p:nvSpPr>
          <p:cNvPr id="5" name="QC_3_BD.21_1#cbe8b1215.choices?vbadefaultcenterpage=1&amp;parentnodeid=7dac2ed7c&amp;vbahtmlprocessed=1"/>
          <p:cNvSpPr/>
          <p:nvPr/>
        </p:nvSpPr>
        <p:spPr>
          <a:xfrm>
            <a:off x="557784" y="4506294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B.②③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C.③④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D.①④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22_1#3cd26f3cd?vbadefaultcenterpage=1&amp;parentnodeid=7dac2ed7c&amp;vbahtmlprocessed=1&amp;hasbroken=1"/>
          <p:cNvSpPr/>
          <p:nvPr/>
        </p:nvSpPr>
        <p:spPr>
          <a:xfrm>
            <a:off x="557784" y="1668798"/>
            <a:ext cx="10991088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8.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“乔哈里视窗”理论将人际沟通的信息比作一个窗子，并将其分为以下四个区域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（见下图）。针对其中的“未知区”，你的建议是(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23_1#3cd26f3cd.bracket?vbadefaultcenterpage=1&amp;parentnodeid=7dac2ed7c&amp;vbapositionanswer=8&amp;vbahtmlprocessed=1"/>
          <p:cNvSpPr/>
          <p:nvPr/>
        </p:nvSpPr>
        <p:spPr>
          <a:xfrm>
            <a:off x="7279259" y="2214898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pic>
        <p:nvPicPr>
          <p:cNvPr id="4" name="QC_3_BD.24_1#3cd26f3cd?hastextimagelayout=1&amp;vbadefaultcenterpage=1&amp;parentnodeid=7dac2ed7c&amp;vbahtmlprocessed=1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721895" y="2841261"/>
            <a:ext cx="3666744" cy="1682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5" name="QC_3_BD.24_2#3cd26f3cd.choices?hastextimagelayout=1&amp;vbadefaultcenterpage=1&amp;parentnodeid=7dac2ed7c&amp;vbahtmlprocessed=1"/>
          <p:cNvSpPr/>
          <p:nvPr/>
        </p:nvSpPr>
        <p:spPr>
          <a:xfrm>
            <a:off x="557784" y="2776872"/>
            <a:ext cx="7187184" cy="158330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1872615"/>
                <a:tab pos="3733165"/>
                <a:tab pos="559308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①保守自己的秘密②适当地开放自己③激发自己的潜能④顺其自然无所谓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1872615"/>
                <a:tab pos="3733165"/>
                <a:tab pos="559308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B.②③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C.①②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D.②④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25_1#b589cd6ee?vbadefaultcenterpage=1&amp;parentnodeid=7dac2ed7c&amp;vbahtmlprocessed=1&amp;hasbroken=1"/>
          <p:cNvSpPr/>
          <p:nvPr/>
        </p:nvSpPr>
        <p:spPr>
          <a:xfrm>
            <a:off x="557784" y="1473281"/>
            <a:ext cx="10991088" cy="158330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9.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孔子说：“友直，友谅，友多闻，益矣。”与正直、诚信和见识广的人交朋友，是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有益的。有了朋友的陪伴，再远的路也不觉得漫长，再曲折的路也不觉得艰难。这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是因为(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26_1#b589cd6ee.bracket?vbadefaultcenterpage=1&amp;parentnodeid=7dac2ed7c&amp;vbapositionanswer=9&amp;vbahtmlprocessed=1"/>
          <p:cNvSpPr/>
          <p:nvPr/>
        </p:nvSpPr>
        <p:spPr>
          <a:xfrm>
            <a:off x="1815084" y="2565482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4" name="QC_3_BD.27_1#b589cd6ee.choices?vbadefaultcenterpage=1&amp;parentnodeid=7dac2ed7c&amp;vbahtmlprocessed=1"/>
          <p:cNvSpPr/>
          <p:nvPr/>
        </p:nvSpPr>
        <p:spPr>
          <a:xfrm>
            <a:off x="557784" y="3127455"/>
            <a:ext cx="10991088" cy="10972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35687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①友谊是一种亲密的关系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②友谊不是一成不变的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35687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③友谊是一种心灵的相遇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④友谊是平等的、单向的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3568700"/>
              </a:tabLst>
            </a:pPr>
            <a:endParaRPr lang="en-US" altLang="zh-CN" sz="2400"/>
          </a:p>
        </p:txBody>
      </p:sp>
      <p:sp>
        <p:nvSpPr>
          <p:cNvPr id="5" name="QC_3_BD.27_1#b589cd6ee.choices?vbadefaultcenterpage=1&amp;parentnodeid=7dac2ed7c&amp;vbahtmlprocessed=1"/>
          <p:cNvSpPr/>
          <p:nvPr/>
        </p:nvSpPr>
        <p:spPr>
          <a:xfrm>
            <a:off x="557784" y="4233244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B.②④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C.①③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D.②③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28_1#032773444?vbadefaultcenterpage=1&amp;parentnodeid=7dac2ed7c&amp;vbahtmlprocessed=1&amp;hasbroken=1"/>
          <p:cNvSpPr/>
          <p:nvPr/>
        </p:nvSpPr>
        <p:spPr>
          <a:xfrm>
            <a:off x="557784" y="927181"/>
            <a:ext cx="10991088" cy="268058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10.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小芬和小芳是好朋友，最近小芬发现平时嘻嘻哈哈的小芳这几天却愁眉不展。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小芬想要了解情况，以下是二人的对话。</a:t>
            </a:r>
            <a:endParaRPr lang="en-US" altLang="zh-CN" sz="2400"/>
          </a:p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小芬：“小芳，发生什么事情了吗？”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小芳：“嗯，是的。昨天家里出了些事情。”</a:t>
            </a:r>
            <a:endParaRPr lang="en-US" altLang="zh-CN" sz="2400"/>
          </a:p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小芬：“跟我说说，我们一起想办法。”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小芳：“谢谢，不用了，我想自己静一静。”</a:t>
            </a:r>
            <a:endParaRPr lang="en-US" altLang="zh-CN" sz="2400"/>
          </a:p>
          <a:p>
            <a:pPr marL="0"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此时，小芬应该做的是(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29_1#032773444.bracket?vbadefaultcenterpage=1&amp;parentnodeid=7dac2ed7c&amp;vbapositionanswer=10&amp;vbahtmlprocessed=1"/>
          <p:cNvSpPr/>
          <p:nvPr/>
        </p:nvSpPr>
        <p:spPr>
          <a:xfrm>
            <a:off x="3948684" y="3111581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4" name="QC_3_BD.30_1#032773444.choices?vbadefaultcenterpage=1&amp;parentnodeid=7dac2ed7c&amp;vbahtmlprocessed=1"/>
          <p:cNvSpPr/>
          <p:nvPr/>
        </p:nvSpPr>
        <p:spPr>
          <a:xfrm>
            <a:off x="557784" y="3673555"/>
            <a:ext cx="10991088" cy="10972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32639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①把握分寸，留有空间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②尊重对方，不再追问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32639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③一言不合，结束友谊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④不厌其烦，必须问清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3263900"/>
              </a:tabLst>
            </a:pPr>
            <a:endParaRPr lang="en-US" altLang="zh-CN" sz="2400"/>
          </a:p>
        </p:txBody>
      </p:sp>
      <p:sp>
        <p:nvSpPr>
          <p:cNvPr id="5" name="QC_3_BD.30_1#032773444.choices?vbadefaultcenterpage=1&amp;parentnodeid=7dac2ed7c&amp;vbahtmlprocessed=1"/>
          <p:cNvSpPr/>
          <p:nvPr/>
        </p:nvSpPr>
        <p:spPr>
          <a:xfrm>
            <a:off x="557784" y="4779344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B.①③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C.②④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D.③④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31_1#0bc5e05b3?vbadefaultcenterpage=1&amp;parentnodeid=7dac2ed7c&amp;vbahtmlprocessed=1&amp;hasbroken=1"/>
          <p:cNvSpPr/>
          <p:nvPr/>
        </p:nvSpPr>
        <p:spPr>
          <a:xfrm>
            <a:off x="557784" y="726013"/>
            <a:ext cx="10991088" cy="906653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37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11.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随着社会不断进步，科技发展日新月异，网络正以不可遏制的势头渗透到社会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36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生活的各个方面、各个领域，面对纷繁复杂的网络生活，我们需要(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32_1#0bc5e05b3.bracket?vbadefaultcenterpage=1&amp;parentnodeid=7dac2ed7c&amp;vbapositionanswer=11&amp;vbahtmlprocessed=1"/>
          <p:cNvSpPr/>
          <p:nvPr/>
        </p:nvSpPr>
        <p:spPr>
          <a:xfrm>
            <a:off x="9739884" y="1195913"/>
            <a:ext cx="288925" cy="435166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37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4" name="QC_3_BD.33_1#0bc5e05b3.choices?vbadefaultcenterpage=1&amp;parentnodeid=7dac2ed7c&amp;vbahtmlprocessed=1"/>
          <p:cNvSpPr/>
          <p:nvPr/>
        </p:nvSpPr>
        <p:spPr>
          <a:xfrm>
            <a:off x="557784" y="1688799"/>
            <a:ext cx="10991088" cy="950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30000"/>
              </a:lnSpc>
              <a:tabLst>
                <a:tab pos="50927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①避免网络成瘾，提高辨别能力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②谨慎参与网络，小心上当受骗</a:t>
            </a:r>
            <a:endParaRPr lang="en-US" altLang="zh-CN" sz="2400"/>
          </a:p>
          <a:p>
            <a:pPr latinLnBrk="1">
              <a:lnSpc>
                <a:spcPct val="130000"/>
              </a:lnSpc>
              <a:tabLst>
                <a:tab pos="50927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③增强猎奇心理，广泛结交网友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④抵制不良诱惑，学会信息节食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5092700"/>
              </a:tabLst>
            </a:pPr>
            <a:endParaRPr lang="en-US" altLang="zh-CN" sz="2400"/>
          </a:p>
        </p:txBody>
      </p:sp>
      <p:sp>
        <p:nvSpPr>
          <p:cNvPr id="5" name="QC_3_BD.34_1#1bbad33e4?vbadefaultcenterpage=1&amp;parentnodeid=7dac2ed7c&amp;vbahtmlprocessed=1&amp;hasbroken=1"/>
          <p:cNvSpPr/>
          <p:nvPr/>
        </p:nvSpPr>
        <p:spPr>
          <a:xfrm>
            <a:off x="557784" y="3123899"/>
            <a:ext cx="10991088" cy="906653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37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12.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老师，您是美的耕耘者，美的播种者。是您用美的阳光普照，用美的雨露滋润，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36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我们的心田才绿草如茵。下列诗词能体现上述主题的是(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6" name="QC_3_AN.35_1#1bbad33e4.bracket?vbadefaultcenterpage=1&amp;parentnodeid=7dac2ed7c&amp;vbapositionanswer=12&amp;vbahtmlprocessed=1"/>
          <p:cNvSpPr/>
          <p:nvPr/>
        </p:nvSpPr>
        <p:spPr>
          <a:xfrm>
            <a:off x="8215884" y="3593799"/>
            <a:ext cx="288925" cy="435166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37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7" name="QC_3_BD.36_1#1bbad33e4.choices?vbadefaultcenterpage=1&amp;parentnodeid=7dac2ed7c&amp;vbahtmlprocessed=1"/>
          <p:cNvSpPr/>
          <p:nvPr/>
        </p:nvSpPr>
        <p:spPr>
          <a:xfrm>
            <a:off x="557784" y="4076399"/>
            <a:ext cx="10991088" cy="950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30000"/>
              </a:lnSpc>
              <a:tabLst>
                <a:tab pos="50927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①捧着一颗心来，不带半根草去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②三人行，必有我师焉</a:t>
            </a:r>
            <a:endParaRPr lang="en-US" altLang="zh-CN" sz="2400"/>
          </a:p>
          <a:p>
            <a:pPr latinLnBrk="1">
              <a:lnSpc>
                <a:spcPct val="130000"/>
              </a:lnSpc>
              <a:tabLst>
                <a:tab pos="50927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③春蚕到死丝方尽，蜡炬成灰泪始干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④谁言寸草心，报得三春晖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5092700"/>
              </a:tabLst>
            </a:pPr>
            <a:endParaRPr lang="en-US" altLang="zh-CN" sz="2400"/>
          </a:p>
        </p:txBody>
      </p:sp>
      <p:sp>
        <p:nvSpPr>
          <p:cNvPr id="8" name="QC_3_BD.33_1#0bc5e05b3.choices?vbadefaultcenterpage=1&amp;parentnodeid=7dac2ed7c&amp;vbahtmlprocessed=1"/>
          <p:cNvSpPr/>
          <p:nvPr/>
        </p:nvSpPr>
        <p:spPr>
          <a:xfrm>
            <a:off x="557784" y="2647776"/>
            <a:ext cx="10991088" cy="43116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3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B.①②③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C.②③④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D.①③④</a:t>
            </a:r>
            <a:endParaRPr lang="en-US" altLang="zh-CN" sz="2400"/>
          </a:p>
        </p:txBody>
      </p:sp>
      <p:sp>
        <p:nvSpPr>
          <p:cNvPr id="9" name="QC_3_BD.36_1#1bbad33e4.choices?vbadefaultcenterpage=1&amp;parentnodeid=7dac2ed7c&amp;vbahtmlprocessed=1"/>
          <p:cNvSpPr/>
          <p:nvPr/>
        </p:nvSpPr>
        <p:spPr>
          <a:xfrm>
            <a:off x="557784" y="5035376"/>
            <a:ext cx="10991088" cy="43116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3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B.①④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C.②③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D.②④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uiExpand="1" build="p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37_1#edbebafa2?vbadefaultcenterpage=1&amp;parentnodeid=7dac2ed7c&amp;vbahtmlprocessed=1&amp;hasbroken=1"/>
          <p:cNvSpPr/>
          <p:nvPr/>
        </p:nvSpPr>
        <p:spPr>
          <a:xfrm>
            <a:off x="557784" y="1473281"/>
            <a:ext cx="10991088" cy="158330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13.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进入初中的第一周，小齐同学发现老师们管理比较严格，心里有一些抵触，于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是他发动态说：“很不习惯初中的生活，特别怀念小学的老师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pitchFamily="34" charset="-122"/>
                <a:cs typeface="Times New Roman" panose="02020603050405020304" pitchFamily="34" charset="-120"/>
              </a:rPr>
              <a:t>……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”为帮助小齐排解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烦恼，我们可以建议他(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38_1#edbebafa2.bracket?vbadefaultcenterpage=1&amp;parentnodeid=7dac2ed7c&amp;vbapositionanswer=13&amp;vbahtmlprocessed=1"/>
          <p:cNvSpPr/>
          <p:nvPr/>
        </p:nvSpPr>
        <p:spPr>
          <a:xfrm>
            <a:off x="3948684" y="2565482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4" name="QC_3_BD.39_1#edbebafa2.choices?vbadefaultcenterpage=1&amp;parentnodeid=7dac2ed7c&amp;vbahtmlprocessed=1"/>
          <p:cNvSpPr/>
          <p:nvPr/>
        </p:nvSpPr>
        <p:spPr>
          <a:xfrm>
            <a:off x="557784" y="3127455"/>
            <a:ext cx="10991088" cy="10972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50927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①想办法换班，寻找适合自己的老师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②主动找老师，让老师转变教学风格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50927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③学会换位思考，理解老师们的用心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④发现老师的优点，接纳老师的风格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5092700"/>
              </a:tabLst>
            </a:pPr>
            <a:endParaRPr lang="en-US" altLang="zh-CN" sz="2400"/>
          </a:p>
        </p:txBody>
      </p:sp>
      <p:sp>
        <p:nvSpPr>
          <p:cNvPr id="5" name="QC_3_BD.39_1#edbebafa2.choices?vbadefaultcenterpage=1&amp;parentnodeid=7dac2ed7c&amp;vbahtmlprocessed=1"/>
          <p:cNvSpPr/>
          <p:nvPr/>
        </p:nvSpPr>
        <p:spPr>
          <a:xfrm>
            <a:off x="557784" y="4233244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B.①③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C.②③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D.③④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40_1#aca83209b?vbadefaultcenterpage=1&amp;parentnodeid=7dac2ed7c&amp;vbahtmlprocessed=1&amp;hasbroken=1"/>
          <p:cNvSpPr/>
          <p:nvPr/>
        </p:nvSpPr>
        <p:spPr>
          <a:xfrm>
            <a:off x="557784" y="726013"/>
            <a:ext cx="10991088" cy="906653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37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14.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在一次“师生交往”主题班会上，班长请大家围绕建立和谐的师生关系各抒己见，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36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同学们列举了以下几个方面，其中正确的是(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41_1#aca83209b.bracket?vbadefaultcenterpage=1&amp;parentnodeid=7dac2ed7c&amp;vbapositionanswer=14&amp;vbahtmlprocessed=1"/>
          <p:cNvSpPr/>
          <p:nvPr/>
        </p:nvSpPr>
        <p:spPr>
          <a:xfrm>
            <a:off x="6691885" y="1195913"/>
            <a:ext cx="288925" cy="435166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37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4" name="QC_3_BD.42_1#aca83209b.choices?vbadefaultcenterpage=1&amp;parentnodeid=7dac2ed7c&amp;vbahtmlprocessed=1"/>
          <p:cNvSpPr/>
          <p:nvPr/>
        </p:nvSpPr>
        <p:spPr>
          <a:xfrm>
            <a:off x="557784" y="1688799"/>
            <a:ext cx="10991088" cy="1382141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3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①求同存异、主动关心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②平等相待、相互促进</a:t>
            </a:r>
            <a:endParaRPr lang="en-US" altLang="zh-CN" sz="2400"/>
          </a:p>
          <a:p>
            <a:pPr latinLnBrk="1">
              <a:lnSpc>
                <a:spcPct val="13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③尊重老师、不提意见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④勤学好问、教学相长</a:t>
            </a:r>
            <a:endParaRPr lang="en-US" altLang="zh-CN" sz="2400"/>
          </a:p>
          <a:p>
            <a:pPr latinLnBrk="1">
              <a:lnSpc>
                <a:spcPct val="13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B.①②③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C.②③④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D.①③④</a:t>
            </a:r>
            <a:endParaRPr lang="en-US" altLang="zh-CN" sz="2400"/>
          </a:p>
        </p:txBody>
      </p:sp>
      <p:sp>
        <p:nvSpPr>
          <p:cNvPr id="5" name="QC_3_BD.43_1#80d2f085e?vbadefaultcenterpage=1&amp;parentnodeid=7dac2ed7c&amp;vbahtmlprocessed=1&amp;hasbroken=1"/>
          <p:cNvSpPr/>
          <p:nvPr/>
        </p:nvSpPr>
        <p:spPr>
          <a:xfrm>
            <a:off x="557784" y="3123899"/>
            <a:ext cx="10991088" cy="906653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37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15.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纪录片《无尽攀登》在国内各大院线上映。该影片的主角夏伯渝是第一个依靠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36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双腿义肢登上珠峰的人。他说：“登顶并不是终点，回家才是。”他的话说明(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6" name="QC_3_AN.44_1#80d2f085e.bracket?vbadefaultcenterpage=1&amp;parentnodeid=7dac2ed7c&amp;vbapositionanswer=15&amp;vbahtmlprocessed=1"/>
          <p:cNvSpPr/>
          <p:nvPr/>
        </p:nvSpPr>
        <p:spPr>
          <a:xfrm>
            <a:off x="10924159" y="3593799"/>
            <a:ext cx="288925" cy="435166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37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7" name="QC_3_BD.45_1#80d2f085e.choices?vbadefaultcenterpage=1&amp;parentnodeid=7dac2ed7c&amp;vbahtmlprocessed=1"/>
          <p:cNvSpPr/>
          <p:nvPr/>
        </p:nvSpPr>
        <p:spPr>
          <a:xfrm>
            <a:off x="557784" y="4076399"/>
            <a:ext cx="10991088" cy="950976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30000"/>
              </a:lnSpc>
              <a:tabLst>
                <a:tab pos="38735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①家庭生活比社会生活舒适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②家是我们身心的寄居之所</a:t>
            </a:r>
            <a:endParaRPr lang="en-US" altLang="zh-CN" sz="2400"/>
          </a:p>
          <a:p>
            <a:pPr latinLnBrk="1">
              <a:lnSpc>
                <a:spcPct val="130000"/>
              </a:lnSpc>
              <a:tabLst>
                <a:tab pos="38735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③家庭成员之间不会有矛盾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④家是充满亲情和爱的港湾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3873500"/>
              </a:tabLst>
            </a:pPr>
            <a:endParaRPr lang="en-US" altLang="zh-CN" sz="2400"/>
          </a:p>
        </p:txBody>
      </p:sp>
      <p:sp>
        <p:nvSpPr>
          <p:cNvPr id="8" name="QC_3_BD.45_1#80d2f085e.choices?vbadefaultcenterpage=1&amp;parentnodeid=7dac2ed7c&amp;vbahtmlprocessed=1"/>
          <p:cNvSpPr/>
          <p:nvPr/>
        </p:nvSpPr>
        <p:spPr>
          <a:xfrm>
            <a:off x="557784" y="5035376"/>
            <a:ext cx="10991088" cy="431165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3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B.①③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C.②④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D.③④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uiExpand="1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QC_3_BD.46_1#6dbfd9464?hastextimagelayout=1&amp;vbadefaultcenterpage=1&amp;parentnodeid=7dac2ed7c&amp;vbahtmlprocessed=1" descr="preencoded.pn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950401" y="1898698"/>
            <a:ext cx="3666744" cy="2478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rgbClr r="0" g="0" b="0">
                    <a:alpha val="0"/>
                  </a:scrgbClr>
                </a:solidFill>
              </a14:hiddenFill>
            </a:ext>
          </a:extLst>
        </p:spPr>
      </p:pic>
      <p:sp>
        <p:nvSpPr>
          <p:cNvPr id="3" name="QC_3_BD.46_2#6dbfd9464?hastextimagelayout=1&amp;vbadefaultcenterpage=1&amp;parentnodeid=7dac2ed7c&amp;vbahtmlprocessed=1&amp;hasbroken=1"/>
          <p:cNvSpPr/>
          <p:nvPr/>
        </p:nvSpPr>
        <p:spPr>
          <a:xfrm>
            <a:off x="557784" y="1752395"/>
            <a:ext cx="7187184" cy="48602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16.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下图漫画《吃不惯》告诉我们(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4" name="QC_3_AN.47_1#6dbfd9464.bracket?vbadefaultcenterpage=1&amp;parentnodeid=7dac2ed7c&amp;vbapositionanswer=16&amp;vbahtmlprocessed=1"/>
          <p:cNvSpPr/>
          <p:nvPr/>
        </p:nvSpPr>
        <p:spPr>
          <a:xfrm>
            <a:off x="5244084" y="1752395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5" name="QC_3_BD.48_1#6dbfd9464.choices?hastextimagelayout=1&amp;vbadefaultcenterpage=1&amp;parentnodeid=7dac2ed7c&amp;vbahtmlprocessed=1"/>
          <p:cNvSpPr/>
          <p:nvPr/>
        </p:nvSpPr>
        <p:spPr>
          <a:xfrm>
            <a:off x="557784" y="2304209"/>
            <a:ext cx="7178040" cy="213595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A.生活中我们要多关心理解父母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B.父母不断改变对子女爱的方式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C.顺从长辈要求，化解亲子冲突</a:t>
            </a:r>
            <a:endParaRPr lang="en-US" altLang="zh-CN" sz="2400"/>
          </a:p>
          <a:p>
            <a:pPr algn="l" latinLnBrk="1">
              <a:lnSpc>
                <a:spcPct val="1500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D.孝敬父母应着重满足物质需要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49_1#00483c558?vbadefaultcenterpage=1&amp;parentnodeid=7dac2ed7c&amp;vbahtmlprocessed=1&amp;hasbroken=1"/>
          <p:cNvSpPr/>
          <p:nvPr/>
        </p:nvSpPr>
        <p:spPr>
          <a:xfrm>
            <a:off x="557784" y="1473281"/>
            <a:ext cx="10991088" cy="158330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17.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汉朝黄香，每当炎炎夏日到来的时候，就给父母搭蚊帐、扇扇子，让枕头和席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子更清凉爽快，让父母睡得更好；到了寒冷的冬天，就用自己的身体让父母的被子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变得温暖，让父母睡得更好。从这个故事中，我们可以体会到(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50_1#00483c558.bracket?vbadefaultcenterpage=1&amp;parentnodeid=7dac2ed7c&amp;vbapositionanswer=17&amp;vbahtmlprocessed=1"/>
          <p:cNvSpPr/>
          <p:nvPr/>
        </p:nvSpPr>
        <p:spPr>
          <a:xfrm>
            <a:off x="9130284" y="2565482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</a:t>
            </a:r>
            <a:endParaRPr lang="en-US" altLang="zh-CN" sz="2400"/>
          </a:p>
        </p:txBody>
      </p:sp>
      <p:sp>
        <p:nvSpPr>
          <p:cNvPr id="4" name="QC_3_BD.51_1#00483c558.choices?vbadefaultcenterpage=1&amp;parentnodeid=7dac2ed7c&amp;vbahtmlprocessed=1"/>
          <p:cNvSpPr/>
          <p:nvPr/>
        </p:nvSpPr>
        <p:spPr>
          <a:xfrm>
            <a:off x="557784" y="3127455"/>
            <a:ext cx="10991088" cy="10972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38735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①亲人之间浓浓的骨肉亲情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②亲人间爱的碰撞不可避免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38735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③亲子之爱要用行动来表达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④中华传统美德源远流长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3873500"/>
              </a:tabLst>
            </a:pPr>
            <a:endParaRPr lang="en-US" altLang="zh-CN" sz="2400"/>
          </a:p>
        </p:txBody>
      </p:sp>
      <p:sp>
        <p:nvSpPr>
          <p:cNvPr id="5" name="QC_3_BD.51_1#00483c558.choices?vbadefaultcenterpage=1&amp;parentnodeid=7dac2ed7c&amp;vbahtmlprocessed=1"/>
          <p:cNvSpPr/>
          <p:nvPr/>
        </p:nvSpPr>
        <p:spPr>
          <a:xfrm>
            <a:off x="557784" y="4233244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B.①②④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C.①③④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D.②③④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52_1#dee97bc5c?vbadefaultcenterpage=1&amp;parentnodeid=7dac2ed7c&amp;vbahtmlprocessed=1&amp;hasbroken=1"/>
          <p:cNvSpPr/>
          <p:nvPr/>
        </p:nvSpPr>
        <p:spPr>
          <a:xfrm>
            <a:off x="557784" y="1478806"/>
            <a:ext cx="10991088" cy="21319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18.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暑假期间，一份《不要喊妈平等条约》走红网络。成都一位母亲在条约中规定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她的儿子在10种情况下不能喊妈，其中包括“不会写的字请查字典，不要喊妈”“早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起自觉洗漱后打开衣柜找衣服穿，不要喊妈”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微软雅黑" panose="020b0503020204020204" pitchFamily="34" charset="-122"/>
                <a:cs typeface="Times New Roman" panose="02020603050405020304" pitchFamily="34" charset="-120"/>
              </a:rPr>
              <a:t>……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该母亲不让孩子喊妈的主要原因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53_1#dee97bc5c.bracket?vbadefaultcenterpage=1&amp;parentnodeid=7dac2ed7c&amp;vbapositionanswer=18&amp;vbahtmlprocessed=1"/>
          <p:cNvSpPr/>
          <p:nvPr/>
        </p:nvSpPr>
        <p:spPr>
          <a:xfrm>
            <a:off x="1205484" y="3117106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</a:t>
            </a:r>
            <a:endParaRPr lang="en-US" altLang="zh-CN" sz="2400"/>
          </a:p>
        </p:txBody>
      </p:sp>
      <p:sp>
        <p:nvSpPr>
          <p:cNvPr id="4" name="QC_3_BD.54_1#dee97bc5c.choices?vbadefaultcenterpage=1&amp;parentnodeid=7dac2ed7c&amp;vbahtmlprocessed=1"/>
          <p:cNvSpPr/>
          <p:nvPr/>
        </p:nvSpPr>
        <p:spPr>
          <a:xfrm>
            <a:off x="557784" y="3679080"/>
            <a:ext cx="10991088" cy="103466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A.认为孩子是个负担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B.想让孩子真正做到孝亲敬长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550608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C.亲子矛盾无可避免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D.想提高孩子的自我管理能力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55_1#9745aea73?vbadefaultcenterpage=1&amp;parentnodeid=7dac2ed7c&amp;vbahtmlprocessed=1&amp;hasbroken=1"/>
          <p:cNvSpPr/>
          <p:nvPr/>
        </p:nvSpPr>
        <p:spPr>
          <a:xfrm>
            <a:off x="557784" y="1200231"/>
            <a:ext cx="10991088" cy="213194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19.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进地铁站时，已过免票身高的孙子紧贴爷爷“逃票”过了闸，爷爷立即让他重新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刷卡进站，大家纷纷给老人点赞；另有一位老人以“贴烧饼”的方式通过闸机，5个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月竟逃票上百次，最终被警方采取刑事强制措施。有网友不禁感慨：家风不同，差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异人生。下列对家风的理解正确的是(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56_1#9745aea73.bracket?vbadefaultcenterpage=1&amp;parentnodeid=7dac2ed7c&amp;vbapositionanswer=19&amp;vbahtmlprocessed=1"/>
          <p:cNvSpPr/>
          <p:nvPr/>
        </p:nvSpPr>
        <p:spPr>
          <a:xfrm>
            <a:off x="5777484" y="2838531"/>
            <a:ext cx="288925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</a:t>
            </a:r>
            <a:endParaRPr lang="en-US" altLang="zh-CN" sz="2400"/>
          </a:p>
        </p:txBody>
      </p:sp>
      <p:sp>
        <p:nvSpPr>
          <p:cNvPr id="4" name="QC_3_BD.57_1#9745aea73.choices?vbadefaultcenterpage=1&amp;parentnodeid=7dac2ed7c&amp;vbahtmlprocessed=1"/>
          <p:cNvSpPr/>
          <p:nvPr/>
        </p:nvSpPr>
        <p:spPr>
          <a:xfrm>
            <a:off x="557784" y="3400505"/>
            <a:ext cx="10991088" cy="10972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47879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①好的家风是一种高尚的道德力量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②家风影响着孩子的人生观、价值观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47879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③好家风能够推动社会文明的进步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④长辈做好示范就能形成良好家风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4787900"/>
              </a:tabLst>
            </a:pPr>
            <a:endParaRPr lang="en-US" altLang="zh-CN" sz="2400"/>
          </a:p>
        </p:txBody>
      </p:sp>
      <p:sp>
        <p:nvSpPr>
          <p:cNvPr id="5" name="QC_3_BD.57_1#9745aea73.choices?vbadefaultcenterpage=1&amp;parentnodeid=7dac2ed7c&amp;vbahtmlprocessed=1"/>
          <p:cNvSpPr/>
          <p:nvPr/>
        </p:nvSpPr>
        <p:spPr>
          <a:xfrm>
            <a:off x="557784" y="4506294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B.②③④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C.①③④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D.①②④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QC_3_BD.58_1#a93bf86fc?vbadefaultcenterpage=1&amp;parentnodeid=7dac2ed7c&amp;vbahtmlprocessed=1&amp;hasbroken=1"/>
          <p:cNvSpPr/>
          <p:nvPr/>
        </p:nvSpPr>
        <p:spPr>
          <a:xfrm>
            <a:off x="557784" y="1746331"/>
            <a:ext cx="10991088" cy="1034669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latinLnBrk="1">
              <a:lnSpc>
                <a:spcPts val="4300"/>
              </a:lnSpc>
            </a:pPr>
            <a:r>
              <a:rPr lang="en-US" altLang="zh-CN" sz="2400" b="0" i="0">
                <a:solidFill>
                  <a:srgbClr val="1D62AF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20.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一到冬天，妈妈就叨叨着让我穿秋裤，但想到本来就粗的大腿会因秋裤而变得</a:t>
            </a:r>
            <a:endParaRPr lang="en-US" altLang="zh-CN" sz="2400" b="0" i="0">
              <a:solidFill>
                <a:srgbClr val="000000"/>
              </a:solidFill>
              <a:latin typeface="Times New Roman" panose="02020603050405020304" pitchFamily="34" charset="0"/>
              <a:ea typeface="微软雅黑" panose="020b0503020204020204" pitchFamily="34" charset="-122"/>
              <a:cs typeface="Times New Roman" panose="02020603050405020304" pitchFamily="34" charset="-120"/>
            </a:endParaRPr>
          </a:p>
          <a:p>
            <a:pPr marL="0" latinLnBrk="1">
              <a:lnSpc>
                <a:spcPts val="4200"/>
              </a:lnSpc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更肥，怕冷的我咬牙拒绝，为此没少和妈妈闹别扭。建设和谐家庭，“我”该(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r>
              <a:rPr lang="en-US" altLang="zh-CN" sz="2400" b="1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   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)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 </a:t>
            </a:r>
            <a:endParaRPr lang="en-US" altLang="zh-CN" sz="2400"/>
          </a:p>
        </p:txBody>
      </p:sp>
      <p:sp>
        <p:nvSpPr>
          <p:cNvPr id="3" name="QC_3_AN.59_1#a93bf86fc.bracket?vbadefaultcenterpage=1&amp;parentnodeid=7dac2ed7c&amp;vbapositionanswer=20&amp;vbahtmlprocessed=1"/>
          <p:cNvSpPr/>
          <p:nvPr/>
        </p:nvSpPr>
        <p:spPr>
          <a:xfrm>
            <a:off x="10936859" y="2292431"/>
            <a:ext cx="271463" cy="490030"/>
          </a:xfrm>
          <a:prstGeom prst="rect">
            <a:avLst/>
          </a:prstGeom>
          <a:noFill/>
        </p:spPr>
        <p:txBody>
          <a:bodyPr wrap="non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ctr" latinLnBrk="1">
              <a:lnSpc>
                <a:spcPts val="4200"/>
              </a:lnSpc>
            </a:pPr>
            <a:r>
              <a:rPr lang="en-US" altLang="zh-CN" sz="2400" b="1" i="0">
                <a:solidFill>
                  <a:srgbClr val="A00021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</a:t>
            </a:r>
            <a:endParaRPr lang="en-US" altLang="zh-CN" sz="2400"/>
          </a:p>
        </p:txBody>
      </p:sp>
      <p:sp>
        <p:nvSpPr>
          <p:cNvPr id="4" name="QC_3_BD.60_1#a93bf86fc.choices?vbadefaultcenterpage=1&amp;parentnodeid=7dac2ed7c&amp;vbahtmlprocessed=1"/>
          <p:cNvSpPr/>
          <p:nvPr/>
        </p:nvSpPr>
        <p:spPr>
          <a:xfrm>
            <a:off x="557784" y="2854406"/>
            <a:ext cx="10991088" cy="1097280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44831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①学会在平凡的琐碎中体味亲情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②增强独立意识，随她自己叨叨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4483100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③学会悦纳自己，关注身心健康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④孝敬父母，要对父母言听计从</a:t>
            </a:r>
            <a:endParaRPr lang="en-US" altLang="zh-CN" sz="2400"/>
          </a:p>
          <a:p>
            <a:pPr latinLnBrk="1">
              <a:lnSpc>
                <a:spcPct val="150000"/>
              </a:lnSpc>
              <a:tabLst>
                <a:tab pos="4483100"/>
              </a:tabLst>
            </a:pPr>
            <a:endParaRPr lang="en-US" altLang="zh-CN" sz="2400"/>
          </a:p>
        </p:txBody>
      </p:sp>
      <p:sp>
        <p:nvSpPr>
          <p:cNvPr id="5" name="QC_3_BD.60_1#a93bf86fc.choices?vbadefaultcenterpage=1&amp;parentnodeid=7dac2ed7c&amp;vbahtmlprocessed=1"/>
          <p:cNvSpPr/>
          <p:nvPr/>
        </p:nvSpPr>
        <p:spPr>
          <a:xfrm>
            <a:off x="557784" y="3960195"/>
            <a:ext cx="10991088" cy="486029"/>
          </a:xfrm>
          <a:prstGeom prst="rect">
            <a:avLst/>
          </a:prstGeom>
          <a:noFill/>
        </p:spPr>
        <p:txBody>
          <a:bodyPr wrap="square" lIns="0" tIns="0" rIns="0" bIns="0" rtlCol="0" anchor="t"/>
          <a:lstStyle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atinLnBrk="1">
              <a:lnSpc>
                <a:spcPct val="150000"/>
              </a:lnSpc>
              <a:tabLst>
                <a:tab pos="2822575"/>
                <a:tab pos="5633085"/>
                <a:tab pos="8443595"/>
              </a:tabLst>
            </a:pP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A.①②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B.①③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C.②③</a:t>
            </a:r>
            <a:r>
              <a:rPr lang="en-US" altLang="zh-CN" sz="2400" b="0" i="0">
                <a:solidFill>
                  <a:srgbClr val="000000"/>
                </a:solid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34" charset="-120"/>
              </a:rPr>
              <a:t>	</a:t>
            </a:r>
            <a:r>
              <a:rPr lang="en-US" altLang="zh-CN" sz="2400" b="0" i="0">
                <a:solidFill>
                  <a:srgbClr val="000000"/>
                </a:solidFill>
                <a:latin typeface="Times New Roman" panose="02020603050405020304" pitchFamily="34" charset="0"/>
                <a:ea typeface="微软雅黑" panose="020b0503020204020204" pitchFamily="34" charset="-122"/>
                <a:cs typeface="Times New Roman" panose="02020603050405020304" pitchFamily="34" charset="-120"/>
              </a:rPr>
              <a:t>D.③④</a:t>
            </a:r>
            <a:endParaRPr lang="en-US" altLang="zh-CN" sz="240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826750" cy="557022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https://d.book118.com/227100042046006044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138</Paragraphs>
  <Slides>20</Slides>
  <Notes>19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Calibri Light</vt:lpstr>
      <vt:lpstr>微软雅黑</vt:lpstr>
      <vt:lpstr>Times New Roman</vt:lpstr>
      <vt:lpstr>等线 Light</vt:lpstr>
      <vt:lpstr>等线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2024-09-18T14:58:23.204</cp:lastPrinted>
  <dcterms:created xsi:type="dcterms:W3CDTF">2024-09-18T06:58:23Z</dcterms:created>
  <dcterms:modified xsi:type="dcterms:W3CDTF">2024-09-18T06:58:24Z</dcterms:modified>
</cp:coreProperties>
</file>