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B48A4C-9B95-4C51-9CCA-4EBD56B0413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97644E-4C4B-4339-B4E7-152452280CA2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858" name="Rectangle 7"/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567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 defTabSz="95567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 defTabSz="95567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 defTabSz="95567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 defTabSz="95567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defTabSz="9556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defTabSz="9556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defTabSz="9556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defTabSz="95567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DFABEFB0-2D2B-4081-B7E4-FEDA437EEB60}" type="slidenum">
              <a:rPr lang="en-US" altLang="zh-CN" sz="1800">
                <a:solidFill>
                  <a:srgbClr val="000000"/>
                </a:solidFill>
                <a:latin typeface="Times New Roman" panose="02020603050405020304" pitchFamily="18" charset="0"/>
              </a:rPr>
              <a:t>13</a:t>
            </a:fld>
            <a:endParaRPr lang="en-US" altLang="zh-CN" sz="18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218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2186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eaLnBrk="1" hangingPunct="1"/>
            <a:r>
              <a:rPr lang="en-US" altLang="zh-CN" b="1" smtClean="0">
                <a:latin typeface="Arial" pitchFamily="34" charset="0"/>
              </a:rPr>
              <a:t>AD </a:t>
            </a:r>
            <a:r>
              <a:rPr lang="zh-CN" altLang="en-US" b="1" smtClean="0">
                <a:latin typeface="Arial" pitchFamily="34" charset="0"/>
              </a:rPr>
              <a:t>是存在于抗原分子中，决定该抗原特异性的特殊化学基团。抗原借</a:t>
            </a:r>
            <a:r>
              <a:rPr lang="en-US" altLang="zh-CN" b="1" smtClean="0">
                <a:latin typeface="Arial" pitchFamily="34" charset="0"/>
              </a:rPr>
              <a:t>AD</a:t>
            </a:r>
            <a:r>
              <a:rPr lang="zh-CN" altLang="en-US" b="1" smtClean="0">
                <a:latin typeface="Arial" pitchFamily="34" charset="0"/>
              </a:rPr>
              <a:t>与相应淋巴细胞的抗原识别受体结合而激活淋巴细胞引起免疫应答；淋巴细胞表面的抗原识别受体则通过识别</a:t>
            </a:r>
            <a:r>
              <a:rPr lang="en-US" altLang="zh-CN" b="1" smtClean="0">
                <a:latin typeface="Arial" pitchFamily="34" charset="0"/>
              </a:rPr>
              <a:t>AD</a:t>
            </a:r>
            <a:r>
              <a:rPr lang="zh-CN" altLang="en-US" b="1" smtClean="0">
                <a:latin typeface="Arial" pitchFamily="34" charset="0"/>
              </a:rPr>
              <a:t>来区分“自己”与“非己”；抗原与相应抗体的特异性结合也通过</a:t>
            </a:r>
            <a:r>
              <a:rPr lang="en-US" altLang="zh-CN" b="1" smtClean="0">
                <a:latin typeface="Arial" pitchFamily="34" charset="0"/>
              </a:rPr>
              <a:t>AD</a:t>
            </a:r>
            <a:r>
              <a:rPr lang="zh-CN" altLang="en-US" b="1" smtClean="0">
                <a:latin typeface="Arial" pitchFamily="34" charset="0"/>
              </a:rPr>
              <a:t>来完成。因此抗原决定簇是使免疫应答和免疫反应具有特异性的物质基础。</a:t>
            </a:r>
            <a:endParaRPr lang="zh-CN" altLang="en-US" b="1" smtClean="0">
              <a:latin typeface="Arial" pitchFamily="34" charset="0"/>
            </a:endParaRPr>
          </a:p>
          <a:p>
            <a:pPr eaLnBrk="1" hangingPunct="1"/>
            <a:r>
              <a:rPr lang="en-US" altLang="zh-CN" b="1" smtClean="0">
                <a:latin typeface="Arial" pitchFamily="34" charset="0"/>
              </a:rPr>
              <a:t>AD</a:t>
            </a:r>
            <a:r>
              <a:rPr lang="zh-CN" altLang="en-US" b="1" smtClean="0">
                <a:latin typeface="Arial" pitchFamily="34" charset="0"/>
              </a:rPr>
              <a:t>是抗原分子的一小部分，其大小相当于相应抗体的结合部位。它们可由</a:t>
            </a:r>
            <a:r>
              <a:rPr lang="en-US" altLang="zh-CN" b="1" smtClean="0">
                <a:latin typeface="Arial" pitchFamily="34" charset="0"/>
              </a:rPr>
              <a:t>5</a:t>
            </a:r>
            <a:r>
              <a:rPr lang="zh-CN" altLang="en-US" b="1" smtClean="0">
                <a:latin typeface="Arial" pitchFamily="34" charset="0"/>
              </a:rPr>
              <a:t>～</a:t>
            </a:r>
            <a:r>
              <a:rPr lang="en-US" altLang="zh-CN" b="1" smtClean="0">
                <a:latin typeface="Arial" pitchFamily="34" charset="0"/>
              </a:rPr>
              <a:t>7</a:t>
            </a:r>
            <a:r>
              <a:rPr lang="zh-CN" altLang="en-US" b="1" smtClean="0">
                <a:latin typeface="Arial" pitchFamily="34" charset="0"/>
              </a:rPr>
              <a:t>个氨基酸、单糖或核苷酸所组成。</a:t>
            </a:r>
            <a:endParaRPr lang="zh-CN" altLang="en-US" b="1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8B23D-3893-4184-9B23-AD8C5EF72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EBB3F-6F03-4B64-B5FA-6E7708F08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62BF6-59C5-4CFA-A5A2-0387D8686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5C56D-2A67-404D-AB96-5826D9688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DFC2B-0401-4FBE-8BD8-4915AF2C1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1B84D8-4A8B-400C-8878-2E2578985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36864B-1C12-47E6-BFD5-3823CDC41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4D503B-8B55-4F17-B285-BE4CEBBBA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A94BB-F322-4AF8-93A2-03824381B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4C030-C6F3-4BF2-96B8-81A7DD1C8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A6B9A-D759-4F62-9DB7-E8E13570D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51418-4EBD-4245-998B-8BFFB0C6FD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1949D-8EC6-40C4-96C7-6A4C069A120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51418-4EBD-4245-998B-8BFFB0C6FD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1949D-8EC6-40C4-96C7-6A4C069A120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51418-4EBD-4245-998B-8BFFB0C6FD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1949D-8EC6-40C4-96C7-6A4C069A120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51418-4EBD-4245-998B-8BFFB0C6FD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1949D-8EC6-40C4-96C7-6A4C069A120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51418-4EBD-4245-998B-8BFFB0C6FD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1949D-8EC6-40C4-96C7-6A4C069A120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51418-4EBD-4245-998B-8BFFB0C6FD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1949D-8EC6-40C4-96C7-6A4C069A120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51418-4EBD-4245-998B-8BFFB0C6FD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1949D-8EC6-40C4-96C7-6A4C069A120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51418-4EBD-4245-998B-8BFFB0C6FD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1949D-8EC6-40C4-96C7-6A4C069A120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51418-4EBD-4245-998B-8BFFB0C6FD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1949D-8EC6-40C4-96C7-6A4C069A120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51418-4EBD-4245-998B-8BFFB0C6FD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1949D-8EC6-40C4-96C7-6A4C069A120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51418-4EBD-4245-998B-8BFFB0C6FD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1949D-8EC6-40C4-96C7-6A4C069A120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09613" y="274658"/>
            <a:ext cx="109728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FB51418-4EBD-4245-998B-8BFFB0C6FDE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1D1949D-8EC6-40C4-96C7-6A4C069A120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1.png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tags" Target="../tags/tag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0315413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921163" y="2401455"/>
            <a:ext cx="7998691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smtClean="0">
                <a:solidFill>
                  <a:srgbClr val="000066"/>
                </a:solidFill>
                <a:latin typeface="+mj-lt"/>
                <a:ea typeface="楷体_GB2312" pitchFamily="1" charset="-122"/>
              </a:rPr>
              <a:t>抗原和抗体及其结合反应</a:t>
            </a:r>
            <a:endParaRPr lang="zh-CN" altLang="en-US" sz="5400" smtClean="0">
              <a:solidFill>
                <a:srgbClr val="000066"/>
              </a:solidFill>
              <a:latin typeface="+mj-lt"/>
              <a:ea typeface="楷体_GB2312" pitchFamily="1" charset="-122"/>
            </a:endParaRPr>
          </a:p>
          <a:p>
            <a:pPr algn="ctr"/>
            <a:endParaRPr lang="zh-CN" altLang="en-US" sz="5400">
              <a:latin typeface="+mj-lt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 txBox="1">
            <a:spLocks noRot="1" noChangeArrowheads="1"/>
          </p:cNvSpPr>
          <p:nvPr/>
        </p:nvSpPr>
        <p:spPr>
          <a:xfrm>
            <a:off x="1548458" y="2276872"/>
            <a:ext cx="8768560" cy="11430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000" b="1" smtClean="0"/>
              <a:t>抗 原</a:t>
            </a:r>
            <a:endParaRPr lang="zh-CN" altLang="en-US" sz="4000" b="1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443345" y="5229226"/>
            <a:ext cx="11526982" cy="954107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zh-CN" altLang="en-US" sz="2800" b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抗原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:凡能刺激机体的免疫系统产生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免疫应答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，并能与相应的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免疫应答产物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（抗体或效应淋巴细胞）在体内或体外作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特异性结合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的物质。</a:t>
            </a:r>
            <a:endParaRPr lang="zh-CN" altLang="en-US" sz="28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7347" name="Rectangle 3"/>
          <p:cNvSpPr>
            <a:spLocks noChangeArrowheads="1"/>
          </p:cNvSpPr>
          <p:nvPr/>
        </p:nvSpPr>
        <p:spPr bwMode="auto">
          <a:xfrm>
            <a:off x="259385" y="869952"/>
            <a:ext cx="3493840" cy="793750"/>
          </a:xfrm>
          <a:prstGeom prst="rect">
            <a:avLst/>
          </a:prstGeom>
          <a:noFill/>
          <a:ln>
            <a:noFill/>
          </a:ln>
          <a:effectLst>
            <a:outerShdw sy="50000" kx="-2453608" rotWithShape="0">
              <a:srgbClr val="808080"/>
            </a:outerShdw>
          </a:effectLst>
        </p:spPr>
        <p:txBody>
          <a:bodyPr lIns="92075" tIns="46038" rIns="92075" bIns="46038" anchor="b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4400" b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抗原的概念</a:t>
            </a:r>
            <a:endParaRPr lang="zh-CN" altLang="en-US" sz="4400" b="1">
              <a:solidFill>
                <a:srgbClr val="0070C0"/>
              </a:solidFill>
              <a:latin typeface="Times New Roman" panose="02020603050405020304" pitchFamily="18" charset="0"/>
              <a:ea typeface="楷体_GB2312" pitchFamily="1" charset="-122"/>
            </a:endParaRPr>
          </a:p>
        </p:txBody>
      </p:sp>
      <p:grpSp>
        <p:nvGrpSpPr>
          <p:cNvPr id="57348" name="Group 4"/>
          <p:cNvGrpSpPr/>
          <p:nvPr/>
        </p:nvGrpSpPr>
        <p:grpSpPr>
          <a:xfrm>
            <a:off x="2350294" y="1628776"/>
            <a:ext cx="7562850" cy="2519363"/>
            <a:chExt cx="4763" cy="1587"/>
          </a:xfrm>
        </p:grpSpPr>
        <p:sp>
          <p:nvSpPr>
            <p:cNvPr id="9221" name="Oval 5"/>
            <p:cNvSpPr>
              <a:spLocks noChangeArrowheads="1"/>
            </p:cNvSpPr>
            <p:nvPr/>
          </p:nvSpPr>
          <p:spPr bwMode="auto">
            <a:xfrm>
              <a:off x="0" y="544"/>
              <a:ext cx="771" cy="363"/>
            </a:xfrm>
            <a:prstGeom prst="ellipse">
              <a:avLst/>
            </a:prstGeom>
            <a:gradFill rotWithShape="1">
              <a:gsLst>
                <a:gs pos="0">
                  <a:srgbClr val="FF9933"/>
                </a:gs>
                <a:gs pos="100000">
                  <a:srgbClr val="FF9933">
                    <a:gamma/>
                    <a:shade val="4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sz="3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抗原</a:t>
              </a:r>
              <a:endParaRPr lang="zh-CN" altLang="zh-CN" sz="32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cxnSp>
          <p:nvCxnSpPr>
            <p:cNvPr id="57353" name="AutoShape 6"/>
            <p:cNvCxnSpPr>
              <a:cxnSpLocks noChangeShapeType="1"/>
            </p:cNvCxnSpPr>
            <p:nvPr/>
          </p:nvCxnSpPr>
          <p:spPr bwMode="auto">
            <a:xfrm flipV="1">
              <a:off x="907" y="272"/>
              <a:ext cx="589" cy="408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57354" name="AutoShape 7"/>
            <p:cNvCxnSpPr>
              <a:cxnSpLocks noChangeShapeType="1"/>
            </p:cNvCxnSpPr>
            <p:nvPr/>
          </p:nvCxnSpPr>
          <p:spPr bwMode="auto">
            <a:xfrm>
              <a:off x="907" y="771"/>
              <a:ext cx="544" cy="317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9224" name="Oval 8"/>
            <p:cNvSpPr>
              <a:spLocks noChangeArrowheads="1"/>
            </p:cNvSpPr>
            <p:nvPr/>
          </p:nvSpPr>
          <p:spPr bwMode="auto">
            <a:xfrm>
              <a:off x="1587" y="0"/>
              <a:ext cx="576" cy="576"/>
            </a:xfrm>
            <a:prstGeom prst="ellipse">
              <a:avLst/>
            </a:prstGeom>
            <a:gradFill rotWithShape="1">
              <a:gsLst>
                <a:gs pos="0">
                  <a:srgbClr val="66FF66"/>
                </a:gs>
                <a:gs pos="100000">
                  <a:srgbClr val="66FF66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endParaRPr lang="zh-CN" altLang="zh-CN" sz="18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9225" name="Oval 9"/>
            <p:cNvSpPr>
              <a:spLocks noChangeArrowheads="1"/>
            </p:cNvSpPr>
            <p:nvPr/>
          </p:nvSpPr>
          <p:spPr bwMode="auto">
            <a:xfrm>
              <a:off x="1587" y="907"/>
              <a:ext cx="576" cy="576"/>
            </a:xfrm>
            <a:prstGeom prst="ellipse">
              <a:avLst/>
            </a:prstGeom>
            <a:gradFill rotWithShape="1">
              <a:gsLst>
                <a:gs pos="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endParaRPr lang="zh-CN" altLang="zh-CN" sz="1800" b="1">
                <a:solidFill>
                  <a:srgbClr val="3366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57357" name="Oval 10"/>
            <p:cNvSpPr>
              <a:spLocks noChangeArrowheads="1"/>
            </p:cNvSpPr>
            <p:nvPr/>
          </p:nvSpPr>
          <p:spPr bwMode="auto">
            <a:xfrm>
              <a:off x="1678" y="317"/>
              <a:ext cx="227" cy="227"/>
            </a:xfrm>
            <a:prstGeom prst="ellipse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57358" name="Oval 11"/>
            <p:cNvSpPr>
              <a:spLocks noChangeArrowheads="1"/>
            </p:cNvSpPr>
            <p:nvPr/>
          </p:nvSpPr>
          <p:spPr bwMode="auto">
            <a:xfrm>
              <a:off x="1723" y="1179"/>
              <a:ext cx="227" cy="227"/>
            </a:xfrm>
            <a:prstGeom prst="ellipse">
              <a:avLst/>
            </a:prstGeom>
            <a:solidFill>
              <a:srgbClr val="FF9933"/>
            </a:solidFill>
            <a:ln w="9525">
              <a:solidFill>
                <a:schemeClr val="tx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9228" name="Rectangle 12"/>
            <p:cNvSpPr>
              <a:spLocks noChangeArrowheads="1"/>
            </p:cNvSpPr>
            <p:nvPr/>
          </p:nvSpPr>
          <p:spPr bwMode="auto">
            <a:xfrm>
              <a:off x="1878" y="119"/>
              <a:ext cx="248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T</a:t>
              </a:r>
              <a:endParaRPr lang="zh-CN" altLang="zh-CN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9229" name="Rectangle 13"/>
            <p:cNvSpPr>
              <a:spLocks noChangeArrowheads="1"/>
            </p:cNvSpPr>
            <p:nvPr/>
          </p:nvSpPr>
          <p:spPr bwMode="auto">
            <a:xfrm>
              <a:off x="1859" y="1049"/>
              <a:ext cx="246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B</a:t>
              </a:r>
              <a:endParaRPr lang="zh-CN" altLang="zh-CN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cxnSp>
          <p:nvCxnSpPr>
            <p:cNvPr id="57361" name="AutoShape 14"/>
            <p:cNvCxnSpPr>
              <a:cxnSpLocks noChangeShapeType="1"/>
            </p:cNvCxnSpPr>
            <p:nvPr/>
          </p:nvCxnSpPr>
          <p:spPr bwMode="auto">
            <a:xfrm>
              <a:off x="2313" y="317"/>
              <a:ext cx="726" cy="0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57362" name="AutoShape 15"/>
            <p:cNvCxnSpPr>
              <a:cxnSpLocks noChangeShapeType="1"/>
            </p:cNvCxnSpPr>
            <p:nvPr/>
          </p:nvCxnSpPr>
          <p:spPr bwMode="auto">
            <a:xfrm>
              <a:off x="2358" y="1179"/>
              <a:ext cx="635" cy="0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9232" name="Oval 16"/>
            <p:cNvSpPr>
              <a:spLocks noChangeArrowheads="1"/>
            </p:cNvSpPr>
            <p:nvPr/>
          </p:nvSpPr>
          <p:spPr bwMode="auto">
            <a:xfrm>
              <a:off x="3039" y="45"/>
              <a:ext cx="576" cy="576"/>
            </a:xfrm>
            <a:prstGeom prst="ellipse">
              <a:avLst/>
            </a:prstGeom>
            <a:gradFill rotWithShape="1">
              <a:gsLst>
                <a:gs pos="0">
                  <a:srgbClr val="CC0000"/>
                </a:gs>
                <a:gs pos="100000">
                  <a:srgbClr val="CC00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endParaRPr lang="zh-CN" altLang="zh-CN" sz="18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57364" name="Oval 17"/>
            <p:cNvSpPr>
              <a:spLocks noChangeArrowheads="1"/>
            </p:cNvSpPr>
            <p:nvPr/>
          </p:nvSpPr>
          <p:spPr bwMode="auto">
            <a:xfrm>
              <a:off x="3130" y="362"/>
              <a:ext cx="227" cy="227"/>
            </a:xfrm>
            <a:prstGeom prst="ellipse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9234" name="Rectangle 18"/>
            <p:cNvSpPr>
              <a:spLocks noChangeArrowheads="1"/>
            </p:cNvSpPr>
            <p:nvPr/>
          </p:nvSpPr>
          <p:spPr bwMode="auto">
            <a:xfrm>
              <a:off x="3330" y="164"/>
              <a:ext cx="248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b="1">
                  <a:solidFill>
                    <a:srgbClr val="3366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T</a:t>
              </a:r>
              <a:endParaRPr lang="zh-CN" altLang="zh-CN" b="1">
                <a:solidFill>
                  <a:srgbClr val="3366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9235" name="Oval 19"/>
            <p:cNvSpPr>
              <a:spLocks noChangeArrowheads="1"/>
            </p:cNvSpPr>
            <p:nvPr/>
          </p:nvSpPr>
          <p:spPr bwMode="auto">
            <a:xfrm>
              <a:off x="3039" y="861"/>
              <a:ext cx="544" cy="725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endParaRPr lang="zh-CN" altLang="zh-CN" sz="1800" b="1">
                <a:solidFill>
                  <a:srgbClr val="3366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57367" name="Oval 20"/>
            <p:cNvSpPr>
              <a:spLocks noChangeArrowheads="1"/>
            </p:cNvSpPr>
            <p:nvPr/>
          </p:nvSpPr>
          <p:spPr bwMode="auto">
            <a:xfrm>
              <a:off x="3129" y="1134"/>
              <a:ext cx="318" cy="408"/>
            </a:xfrm>
            <a:prstGeom prst="ellipse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9237" name="Rectangle 21"/>
            <p:cNvSpPr>
              <a:spLocks noChangeArrowheads="1"/>
            </p:cNvSpPr>
            <p:nvPr/>
          </p:nvSpPr>
          <p:spPr bwMode="auto">
            <a:xfrm>
              <a:off x="3039" y="952"/>
              <a:ext cx="617" cy="2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sz="1800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浆细胞</a:t>
              </a:r>
              <a:endParaRPr lang="zh-CN" altLang="zh-CN" sz="1800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cxnSp>
          <p:nvCxnSpPr>
            <p:cNvPr id="57369" name="AutoShape 22"/>
            <p:cNvCxnSpPr>
              <a:cxnSpLocks noChangeShapeType="1"/>
            </p:cNvCxnSpPr>
            <p:nvPr/>
          </p:nvCxnSpPr>
          <p:spPr bwMode="auto">
            <a:xfrm>
              <a:off x="3674" y="1224"/>
              <a:ext cx="317" cy="0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57370" name="AutoShape 23"/>
            <p:cNvSpPr>
              <a:spLocks noChangeArrowheads="1"/>
            </p:cNvSpPr>
            <p:nvPr/>
          </p:nvSpPr>
          <p:spPr bwMode="auto">
            <a:xfrm flipV="1">
              <a:off x="4082" y="997"/>
              <a:ext cx="226" cy="227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707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5400" y="10800"/>
                  </a:lnTo>
                  <a:close/>
                </a:path>
              </a:pathLst>
            </a:custGeom>
            <a:solidFill>
              <a:srgbClr val="FF9933"/>
            </a:solidFill>
            <a:ln w="9525" cmpd="sng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7371" name="Rectangle 24"/>
            <p:cNvSpPr>
              <a:spLocks noChangeArrowheads="1"/>
            </p:cNvSpPr>
            <p:nvPr/>
          </p:nvSpPr>
          <p:spPr bwMode="auto">
            <a:xfrm>
              <a:off x="4173" y="1224"/>
              <a:ext cx="45" cy="181"/>
            </a:xfrm>
            <a:prstGeom prst="rect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57372" name="AutoShape 25"/>
            <p:cNvSpPr>
              <a:spLocks noChangeArrowheads="1"/>
            </p:cNvSpPr>
            <p:nvPr/>
          </p:nvSpPr>
          <p:spPr bwMode="auto">
            <a:xfrm flipV="1">
              <a:off x="4309" y="1179"/>
              <a:ext cx="226" cy="227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707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5400" y="10800"/>
                  </a:lnTo>
                  <a:close/>
                </a:path>
              </a:pathLst>
            </a:custGeom>
            <a:solidFill>
              <a:srgbClr val="FF9933"/>
            </a:solidFill>
            <a:ln w="9525" cmpd="sng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7373" name="Rectangle 26"/>
            <p:cNvSpPr>
              <a:spLocks noChangeArrowheads="1"/>
            </p:cNvSpPr>
            <p:nvPr/>
          </p:nvSpPr>
          <p:spPr bwMode="auto">
            <a:xfrm>
              <a:off x="4400" y="1406"/>
              <a:ext cx="45" cy="181"/>
            </a:xfrm>
            <a:prstGeom prst="rect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57374" name="AutoShape 27"/>
            <p:cNvSpPr>
              <a:spLocks noChangeArrowheads="1"/>
            </p:cNvSpPr>
            <p:nvPr/>
          </p:nvSpPr>
          <p:spPr bwMode="auto">
            <a:xfrm flipV="1">
              <a:off x="4445" y="861"/>
              <a:ext cx="226" cy="227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707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5400" y="10800"/>
                  </a:lnTo>
                  <a:close/>
                </a:path>
              </a:pathLst>
            </a:custGeom>
            <a:solidFill>
              <a:srgbClr val="FF9933"/>
            </a:solidFill>
            <a:ln w="9525" cmpd="sng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7375" name="Rectangle 28"/>
            <p:cNvSpPr>
              <a:spLocks noChangeArrowheads="1"/>
            </p:cNvSpPr>
            <p:nvPr/>
          </p:nvSpPr>
          <p:spPr bwMode="auto">
            <a:xfrm>
              <a:off x="4536" y="1088"/>
              <a:ext cx="45" cy="181"/>
            </a:xfrm>
            <a:prstGeom prst="rect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9245" name="Text Box 29"/>
            <p:cNvSpPr txBox="1">
              <a:spLocks noChangeArrowheads="1"/>
            </p:cNvSpPr>
            <p:nvPr/>
          </p:nvSpPr>
          <p:spPr bwMode="auto">
            <a:xfrm>
              <a:off x="3765" y="227"/>
              <a:ext cx="998" cy="4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效应淋巴细胞</a:t>
              </a:r>
              <a:endParaRPr lang="zh-CN" altLang="zh-CN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</p:grpSp>
      <p:sp>
        <p:nvSpPr>
          <p:cNvPr id="9246" name="Arc 30"/>
          <p:cNvSpPr/>
          <p:nvPr/>
        </p:nvSpPr>
        <p:spPr bwMode="auto">
          <a:xfrm rot="-2385119">
            <a:off x="3286920" y="908050"/>
            <a:ext cx="3965575" cy="2382838"/>
          </a:xfrm>
          <a:custGeom>
            <a:gdLst>
              <a:gd name="T0" fmla="*/ 0 w 25716"/>
              <a:gd name="T1" fmla="*/ 2147483647 h 21600"/>
              <a:gd name="T2" fmla="*/ 2147483647 w 25716"/>
              <a:gd name="T3" fmla="*/ 2147483647 h 21600"/>
              <a:gd name="T4" fmla="*/ 2147483647 w 25716"/>
              <a:gd name="T5" fmla="*/ 2147483647 h 21600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5716" h="21600" fill="none" extrusionOk="0">
                <a:moveTo>
                  <a:pt x="-1" y="395"/>
                </a:moveTo>
                <a:cubicBezTo>
                  <a:pt x="1356" y="132"/>
                  <a:pt x="2734" y="-1"/>
                  <a:pt x="4116" y="0"/>
                </a:cubicBezTo>
                <a:cubicBezTo>
                  <a:pt x="16045" y="0"/>
                  <a:pt x="25716" y="9670"/>
                  <a:pt x="25716" y="21600"/>
                </a:cubicBezTo>
              </a:path>
              <a:path w="25716" h="21600" stroke="0" extrusionOk="0">
                <a:moveTo>
                  <a:pt x="-1" y="395"/>
                </a:moveTo>
                <a:cubicBezTo>
                  <a:pt x="1356" y="132"/>
                  <a:pt x="2734" y="-1"/>
                  <a:pt x="4116" y="0"/>
                </a:cubicBezTo>
                <a:cubicBezTo>
                  <a:pt x="16045" y="0"/>
                  <a:pt x="25716" y="9670"/>
                  <a:pt x="25716" y="21600"/>
                </a:cubicBezTo>
                <a:lnTo>
                  <a:pt x="4116" y="21600"/>
                </a:lnTo>
                <a:lnTo>
                  <a:pt x="-1" y="395"/>
                </a:lnTo>
                <a:close/>
              </a:path>
            </a:pathLst>
          </a:custGeom>
          <a:noFill/>
          <a:ln w="38100" cmpd="sng">
            <a:solidFill>
              <a:schemeClr val="tx1"/>
            </a:solidFill>
            <a:round/>
            <a:head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47" name="Arc 31"/>
          <p:cNvSpPr/>
          <p:nvPr/>
        </p:nvSpPr>
        <p:spPr bwMode="auto">
          <a:xfrm rot="1825708" flipV="1">
            <a:off x="3305490" y="1681957"/>
            <a:ext cx="5043488" cy="3419475"/>
          </a:xfrm>
          <a:custGeom>
            <a:gdLst>
              <a:gd name="T0" fmla="*/ 0 w 32674"/>
              <a:gd name="T1" fmla="*/ 2147483647 h 21600"/>
              <a:gd name="T2" fmla="*/ 2147483647 w 32674"/>
              <a:gd name="T3" fmla="*/ 2147483647 h 21600"/>
              <a:gd name="T4" fmla="*/ 2147483647 w 32674"/>
              <a:gd name="T5" fmla="*/ 2147483647 h 21600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32674" h="21600" fill="none" extrusionOk="0">
                <a:moveTo>
                  <a:pt x="-1" y="3295"/>
                </a:moveTo>
                <a:cubicBezTo>
                  <a:pt x="3437" y="1142"/>
                  <a:pt x="7411" y="-1"/>
                  <a:pt x="11468" y="0"/>
                </a:cubicBezTo>
                <a:cubicBezTo>
                  <a:pt x="21813" y="0"/>
                  <a:pt x="30705" y="7334"/>
                  <a:pt x="32673" y="17491"/>
                </a:cubicBezTo>
              </a:path>
              <a:path w="32674" h="21600" stroke="0" extrusionOk="0">
                <a:moveTo>
                  <a:pt x="-1" y="3295"/>
                </a:moveTo>
                <a:cubicBezTo>
                  <a:pt x="3437" y="1142"/>
                  <a:pt x="7411" y="-1"/>
                  <a:pt x="11468" y="0"/>
                </a:cubicBezTo>
                <a:cubicBezTo>
                  <a:pt x="21813" y="0"/>
                  <a:pt x="30705" y="7334"/>
                  <a:pt x="32673" y="17491"/>
                </a:cubicBezTo>
                <a:lnTo>
                  <a:pt x="11468" y="21600"/>
                </a:lnTo>
                <a:lnTo>
                  <a:pt x="-1" y="3295"/>
                </a:lnTo>
                <a:close/>
              </a:path>
            </a:pathLst>
          </a:custGeom>
          <a:noFill/>
          <a:ln w="38100" cmpd="sng">
            <a:solidFill>
              <a:schemeClr val="tx1"/>
            </a:solidFill>
            <a:round/>
            <a:head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48" name="Rectangle 32"/>
          <p:cNvSpPr>
            <a:spLocks noChangeArrowheads="1"/>
          </p:cNvSpPr>
          <p:nvPr/>
        </p:nvSpPr>
        <p:spPr bwMode="auto">
          <a:xfrm>
            <a:off x="8906669" y="4149725"/>
            <a:ext cx="9969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zh-CN" sz="3200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华文细黑" pitchFamily="2" charset="-122"/>
              </a:rPr>
              <a:t>抗体</a:t>
            </a:r>
            <a:endParaRPr lang="zh-CN" altLang="zh-CN" sz="3200" b="1">
              <a:solidFill>
                <a:srgbClr val="00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ea typeface="华文细黑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4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46" grpId="0"/>
      <p:bldP spid="924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3" descr="host defence mechanism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1301" y="1433946"/>
            <a:ext cx="5186362" cy="494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6508348" y="1445492"/>
            <a:ext cx="4841390" cy="6245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50000"/>
              </a:spcBef>
            </a:pPr>
            <a:r>
              <a:rPr kumimoji="1" lang="zh-CN" altLang="en-US" sz="2800" b="1" smtClean="0">
                <a:solidFill>
                  <a:srgbClr val="000000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自然界中存在大于</a:t>
            </a:r>
            <a:r>
              <a:rPr kumimoji="1" lang="en-US" altLang="zh-CN" sz="2800" b="1" smtClean="0">
                <a:solidFill>
                  <a:srgbClr val="000000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10</a:t>
            </a:r>
            <a:r>
              <a:rPr kumimoji="1" lang="en-US" altLang="zh-CN" sz="2800" b="1" baseline="30000" smtClean="0">
                <a:solidFill>
                  <a:srgbClr val="000000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17</a:t>
            </a:r>
            <a:r>
              <a:rPr kumimoji="1" lang="zh-CN" altLang="en-US" sz="2800" b="1" smtClean="0">
                <a:solidFill>
                  <a:srgbClr val="000000"/>
                </a:solidFill>
                <a:latin typeface="Times New Roman" panose="02020603050405020304" pitchFamily="18" charset="0"/>
                <a:ea typeface="幼圆" panose="02010509060101010101" pitchFamily="49" charset="-122"/>
              </a:rPr>
              <a:t>种抗原</a:t>
            </a:r>
            <a:r>
              <a:rPr kumimoji="1" lang="zh-CN" altLang="en-US" sz="2800" b="1" smtClean="0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 </a:t>
            </a:r>
            <a:endParaRPr kumimoji="1" lang="zh-CN" altLang="en-US" sz="2800" b="1">
              <a:solidFill>
                <a:srgbClr val="000000"/>
              </a:solidFill>
              <a:latin typeface="Times New Roman" panose="02020603050405020304" pitchFamily="18" charset="0"/>
              <a:ea typeface="楷体_GB2312" pitchFamily="1" charset="-122"/>
            </a:endParaRPr>
          </a:p>
        </p:txBody>
      </p:sp>
      <p:pic>
        <p:nvPicPr>
          <p:cNvPr id="4" name="图片 4" descr="oh-my-god-cover-art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47658" y="2223368"/>
            <a:ext cx="3623541" cy="3623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81163" y="1088013"/>
            <a:ext cx="505458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70C0"/>
                </a:solidFill>
                <a:latin typeface="黑体" panose="02010609060101010101" pitchFamily="49" charset="-122"/>
              </a:rPr>
              <a:t>我们生活中常见的抗原性物质</a:t>
            </a:r>
            <a:r>
              <a:rPr lang="en-US" altLang="zh-CN" sz="2800" b="1" smtClean="0">
                <a:solidFill>
                  <a:srgbClr val="0070C0"/>
                </a:solidFill>
                <a:latin typeface="黑体" panose="02010609060101010101" pitchFamily="49" charset="-122"/>
              </a:rPr>
              <a:t>:</a:t>
            </a:r>
            <a:endParaRPr lang="zh-CN" altLang="en-US" sz="2800">
              <a:solidFill>
                <a:srgbClr val="0070C0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481163" y="1913640"/>
            <a:ext cx="6096000" cy="36431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buSzPct val="60000"/>
            </a:pPr>
            <a:r>
              <a:rPr kumimoji="1" lang="zh-CN" altLang="en-US" sz="2800" b="1" smtClean="0">
                <a:latin typeface="幼圆" panose="02010509060101010101" pitchFamily="49" charset="-122"/>
                <a:ea typeface="幼圆" panose="02010509060101010101" pitchFamily="49" charset="-122"/>
              </a:rPr>
              <a:t>抗原的化学本质</a:t>
            </a:r>
            <a:endParaRPr kumimoji="1" lang="zh-CN" altLang="en-US" sz="2800" b="1" smtClean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>
              <a:lnSpc>
                <a:spcPct val="120000"/>
              </a:lnSpc>
              <a:buSzPct val="60000"/>
              <a:buFont typeface="Wingdings" panose="05000000000000000000" pitchFamily="2" charset="2"/>
              <a:buChar char="l"/>
            </a:pPr>
            <a:r>
              <a:rPr kumimoji="1" lang="zh-CN" altLang="en-US" sz="2800" b="1" smtClean="0">
                <a:latin typeface="幼圆" panose="02010509060101010101" pitchFamily="49" charset="-122"/>
                <a:ea typeface="幼圆" panose="02010509060101010101" pitchFamily="49" charset="-122"/>
              </a:rPr>
              <a:t>蛋白质</a:t>
            </a:r>
            <a:endParaRPr kumimoji="1" lang="zh-CN" altLang="en-US" sz="2800" b="1" smtClean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>
              <a:lnSpc>
                <a:spcPct val="120000"/>
              </a:lnSpc>
              <a:buSzPct val="60000"/>
              <a:buFont typeface="Wingdings" panose="05000000000000000000" pitchFamily="2" charset="2"/>
              <a:buChar char="l"/>
            </a:pPr>
            <a:r>
              <a:rPr kumimoji="1" lang="zh-CN" altLang="en-US" sz="2800" b="1" smtClean="0">
                <a:latin typeface="幼圆" panose="02010509060101010101" pitchFamily="49" charset="-122"/>
                <a:ea typeface="幼圆" panose="02010509060101010101" pitchFamily="49" charset="-122"/>
              </a:rPr>
              <a:t>多肽</a:t>
            </a:r>
            <a:endParaRPr kumimoji="1" lang="zh-CN" altLang="en-US" sz="2800" b="1" smtClean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>
              <a:lnSpc>
                <a:spcPct val="120000"/>
              </a:lnSpc>
              <a:buSzPct val="60000"/>
              <a:buFont typeface="Wingdings" panose="05000000000000000000" pitchFamily="2" charset="2"/>
              <a:buChar char="l"/>
            </a:pPr>
            <a:r>
              <a:rPr kumimoji="1" lang="zh-CN" altLang="en-US" sz="2800" b="1" smtClean="0">
                <a:latin typeface="幼圆" panose="02010509060101010101" pitchFamily="49" charset="-122"/>
                <a:ea typeface="幼圆" panose="02010509060101010101" pitchFamily="49" charset="-122"/>
              </a:rPr>
              <a:t>多糖</a:t>
            </a:r>
            <a:endParaRPr kumimoji="1" lang="zh-CN" altLang="en-US" sz="2800" b="1" smtClean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>
              <a:lnSpc>
                <a:spcPct val="120000"/>
              </a:lnSpc>
              <a:buSzPct val="60000"/>
              <a:buFont typeface="Wingdings" panose="05000000000000000000" pitchFamily="2" charset="2"/>
              <a:buChar char="l"/>
            </a:pPr>
            <a:r>
              <a:rPr kumimoji="1" lang="zh-CN" altLang="en-US" sz="2800" b="1" smtClean="0">
                <a:latin typeface="幼圆" panose="02010509060101010101" pitchFamily="49" charset="-122"/>
                <a:ea typeface="幼圆" panose="02010509060101010101" pitchFamily="49" charset="-122"/>
              </a:rPr>
              <a:t>类脂</a:t>
            </a:r>
            <a:r>
              <a:rPr kumimoji="1" lang="en-US" altLang="zh-CN" sz="2800" b="1" smtClean="0">
                <a:latin typeface="幼圆" panose="02010509060101010101" pitchFamily="49" charset="-122"/>
                <a:ea typeface="幼圆" panose="02010509060101010101" pitchFamily="49" charset="-122"/>
              </a:rPr>
              <a:t>, </a:t>
            </a:r>
            <a:r>
              <a:rPr kumimoji="1" lang="zh-CN" altLang="en-US" sz="2800" b="1" smtClean="0">
                <a:latin typeface="幼圆" panose="02010509060101010101" pitchFamily="49" charset="-122"/>
                <a:ea typeface="幼圆" panose="02010509060101010101" pitchFamily="49" charset="-122"/>
              </a:rPr>
              <a:t>脂肪</a:t>
            </a:r>
            <a:endParaRPr kumimoji="1" lang="zh-CN" altLang="en-US" sz="2800" b="1" smtClean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>
              <a:lnSpc>
                <a:spcPct val="120000"/>
              </a:lnSpc>
              <a:buSzPct val="60000"/>
              <a:buFont typeface="Wingdings" panose="05000000000000000000" pitchFamily="2" charset="2"/>
              <a:buChar char="l"/>
            </a:pPr>
            <a:r>
              <a:rPr kumimoji="1" lang="en-US" altLang="zh-CN" sz="2800" b="1" smtClean="0">
                <a:latin typeface="幼圆" panose="02010509060101010101" pitchFamily="49" charset="-122"/>
                <a:ea typeface="幼圆" panose="02010509060101010101" pitchFamily="49" charset="-122"/>
              </a:rPr>
              <a:t>DNA, RNA</a:t>
            </a:r>
            <a:endParaRPr kumimoji="1" lang="en-US" altLang="zh-CN" sz="2800" b="1" smtClean="0"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>
              <a:lnSpc>
                <a:spcPct val="120000"/>
              </a:lnSpc>
              <a:buSzPct val="60000"/>
              <a:buFont typeface="Wingdings" panose="05000000000000000000" pitchFamily="2" charset="2"/>
              <a:buChar char="l"/>
            </a:pPr>
            <a:r>
              <a:rPr kumimoji="1" lang="zh-CN" altLang="en-US" sz="2800" b="1" smtClean="0">
                <a:latin typeface="幼圆" panose="02010509060101010101" pitchFamily="49" charset="-122"/>
                <a:ea typeface="幼圆" panose="02010509060101010101" pitchFamily="49" charset="-122"/>
              </a:rPr>
              <a:t>简单化合物</a:t>
            </a:r>
            <a:endParaRPr kumimoji="1" lang="zh-CN" altLang="en-US" sz="2800" b="1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pic>
        <p:nvPicPr>
          <p:cNvPr id="4" name="Picture 8" descr="coccu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74064" y="1683266"/>
            <a:ext cx="2216150" cy="192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4" descr="青霉素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01052" y="3908136"/>
            <a:ext cx="2162175" cy="190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2" descr="candida20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19731" y="1683266"/>
            <a:ext cx="2378075" cy="192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0" descr="虾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19731" y="3908136"/>
            <a:ext cx="2457869" cy="1903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535709" y="838201"/>
            <a:ext cx="6750123" cy="830263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None/>
            </a:pPr>
            <a:r>
              <a:rPr lang="zh-CN" altLang="en-US" sz="4000" b="1">
                <a:solidFill>
                  <a:srgbClr val="0070C0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一、抗原的特性:</a:t>
            </a:r>
            <a:endParaRPr lang="zh-CN" altLang="en-US" sz="4000" b="1">
              <a:solidFill>
                <a:srgbClr val="0070C0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535709" y="1882776"/>
            <a:ext cx="9747323" cy="1865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None/>
            </a:pPr>
            <a:r>
              <a:rPr lang="zh-CN" altLang="zh-CN" sz="32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1、免疫原性:</a:t>
            </a:r>
            <a:r>
              <a:rPr lang="zh-CN" altLang="zh-CN" sz="32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抗原</a:t>
            </a:r>
            <a:r>
              <a:rPr lang="zh-CN" altLang="zh-CN" sz="32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刺激机体特定的免疫细胞，并使之活化、增殖、分化，最终</a:t>
            </a:r>
            <a:r>
              <a:rPr lang="zh-CN" altLang="en-US" sz="32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诱导机体</a:t>
            </a:r>
            <a:r>
              <a:rPr lang="zh-CN" altLang="zh-CN" sz="32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产生免疫效应物质</a:t>
            </a:r>
            <a:r>
              <a:rPr lang="zh-CN" altLang="en-US" sz="32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（</a:t>
            </a:r>
            <a:r>
              <a:rPr lang="zh-CN" altLang="zh-CN" sz="32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抗体或效应淋巴细胞）的特性。</a:t>
            </a:r>
            <a:endParaRPr lang="zh-CN" altLang="zh-CN" sz="3200" b="1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10244" name="Group 4"/>
          <p:cNvGrpSpPr/>
          <p:nvPr/>
        </p:nvGrpSpPr>
        <p:grpSpPr>
          <a:xfrm>
            <a:off x="2134394" y="4149726"/>
            <a:ext cx="7562850" cy="2519363"/>
            <a:chExt cx="4763" cy="1587"/>
          </a:xfrm>
        </p:grpSpPr>
        <p:sp>
          <p:nvSpPr>
            <p:cNvPr id="10245" name="Oval 5"/>
            <p:cNvSpPr>
              <a:spLocks noChangeArrowheads="1"/>
            </p:cNvSpPr>
            <p:nvPr/>
          </p:nvSpPr>
          <p:spPr bwMode="auto">
            <a:xfrm>
              <a:off x="0" y="544"/>
              <a:ext cx="771" cy="363"/>
            </a:xfrm>
            <a:prstGeom prst="ellipse">
              <a:avLst/>
            </a:prstGeom>
            <a:gradFill rotWithShape="1">
              <a:gsLst>
                <a:gs pos="0">
                  <a:srgbClr val="FF9933"/>
                </a:gs>
                <a:gs pos="100000">
                  <a:srgbClr val="FF9933">
                    <a:gamma/>
                    <a:shade val="4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sz="3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抗原</a:t>
              </a:r>
              <a:endParaRPr lang="zh-CN" altLang="zh-CN" sz="32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cxnSp>
          <p:nvCxnSpPr>
            <p:cNvPr id="60422" name="AutoShape 6"/>
            <p:cNvCxnSpPr>
              <a:cxnSpLocks noChangeShapeType="1"/>
            </p:cNvCxnSpPr>
            <p:nvPr/>
          </p:nvCxnSpPr>
          <p:spPr bwMode="auto">
            <a:xfrm flipV="1">
              <a:off x="907" y="272"/>
              <a:ext cx="589" cy="408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0423" name="AutoShape 7"/>
            <p:cNvCxnSpPr>
              <a:cxnSpLocks noChangeShapeType="1"/>
            </p:cNvCxnSpPr>
            <p:nvPr/>
          </p:nvCxnSpPr>
          <p:spPr bwMode="auto">
            <a:xfrm>
              <a:off x="907" y="771"/>
              <a:ext cx="544" cy="317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0248" name="Oval 8"/>
            <p:cNvSpPr>
              <a:spLocks noChangeArrowheads="1"/>
            </p:cNvSpPr>
            <p:nvPr/>
          </p:nvSpPr>
          <p:spPr bwMode="auto">
            <a:xfrm>
              <a:off x="1587" y="0"/>
              <a:ext cx="576" cy="576"/>
            </a:xfrm>
            <a:prstGeom prst="ellipse">
              <a:avLst/>
            </a:prstGeom>
            <a:gradFill rotWithShape="1">
              <a:gsLst>
                <a:gs pos="0">
                  <a:srgbClr val="66FF66"/>
                </a:gs>
                <a:gs pos="100000">
                  <a:srgbClr val="66FF66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endParaRPr lang="zh-CN" altLang="zh-CN" sz="18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10249" name="Oval 9"/>
            <p:cNvSpPr>
              <a:spLocks noChangeArrowheads="1"/>
            </p:cNvSpPr>
            <p:nvPr/>
          </p:nvSpPr>
          <p:spPr bwMode="auto">
            <a:xfrm>
              <a:off x="1587" y="907"/>
              <a:ext cx="576" cy="576"/>
            </a:xfrm>
            <a:prstGeom prst="ellipse">
              <a:avLst/>
            </a:prstGeom>
            <a:gradFill rotWithShape="1">
              <a:gsLst>
                <a:gs pos="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endParaRPr lang="zh-CN" altLang="zh-CN" sz="1800" b="1">
                <a:solidFill>
                  <a:srgbClr val="3366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60426" name="Oval 10"/>
            <p:cNvSpPr>
              <a:spLocks noChangeArrowheads="1"/>
            </p:cNvSpPr>
            <p:nvPr/>
          </p:nvSpPr>
          <p:spPr bwMode="auto">
            <a:xfrm>
              <a:off x="1678" y="317"/>
              <a:ext cx="227" cy="227"/>
            </a:xfrm>
            <a:prstGeom prst="ellipse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60427" name="Oval 11"/>
            <p:cNvSpPr>
              <a:spLocks noChangeArrowheads="1"/>
            </p:cNvSpPr>
            <p:nvPr/>
          </p:nvSpPr>
          <p:spPr bwMode="auto">
            <a:xfrm>
              <a:off x="1723" y="1179"/>
              <a:ext cx="227" cy="227"/>
            </a:xfrm>
            <a:prstGeom prst="ellipse">
              <a:avLst/>
            </a:prstGeom>
            <a:solidFill>
              <a:srgbClr val="FF9933"/>
            </a:solidFill>
            <a:ln w="9525">
              <a:solidFill>
                <a:schemeClr val="tx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0252" name="Rectangle 12"/>
            <p:cNvSpPr>
              <a:spLocks noChangeArrowheads="1"/>
            </p:cNvSpPr>
            <p:nvPr/>
          </p:nvSpPr>
          <p:spPr bwMode="auto">
            <a:xfrm>
              <a:off x="1878" y="119"/>
              <a:ext cx="248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T</a:t>
              </a:r>
              <a:endParaRPr lang="zh-CN" altLang="zh-CN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10253" name="Rectangle 13"/>
            <p:cNvSpPr>
              <a:spLocks noChangeArrowheads="1"/>
            </p:cNvSpPr>
            <p:nvPr/>
          </p:nvSpPr>
          <p:spPr bwMode="auto">
            <a:xfrm>
              <a:off x="1859" y="1049"/>
              <a:ext cx="246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B</a:t>
              </a:r>
              <a:endParaRPr lang="zh-CN" altLang="zh-CN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cxnSp>
          <p:nvCxnSpPr>
            <p:cNvPr id="60430" name="AutoShape 14"/>
            <p:cNvCxnSpPr>
              <a:cxnSpLocks noChangeShapeType="1"/>
            </p:cNvCxnSpPr>
            <p:nvPr/>
          </p:nvCxnSpPr>
          <p:spPr bwMode="auto">
            <a:xfrm>
              <a:off x="2313" y="317"/>
              <a:ext cx="726" cy="0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0431" name="AutoShape 15"/>
            <p:cNvCxnSpPr>
              <a:cxnSpLocks noChangeShapeType="1"/>
            </p:cNvCxnSpPr>
            <p:nvPr/>
          </p:nvCxnSpPr>
          <p:spPr bwMode="auto">
            <a:xfrm>
              <a:off x="2358" y="1179"/>
              <a:ext cx="635" cy="0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0256" name="Oval 16"/>
            <p:cNvSpPr>
              <a:spLocks noChangeArrowheads="1"/>
            </p:cNvSpPr>
            <p:nvPr/>
          </p:nvSpPr>
          <p:spPr bwMode="auto">
            <a:xfrm>
              <a:off x="3039" y="45"/>
              <a:ext cx="576" cy="576"/>
            </a:xfrm>
            <a:prstGeom prst="ellipse">
              <a:avLst/>
            </a:prstGeom>
            <a:gradFill rotWithShape="1">
              <a:gsLst>
                <a:gs pos="0">
                  <a:srgbClr val="CC0000"/>
                </a:gs>
                <a:gs pos="100000">
                  <a:srgbClr val="CC00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endParaRPr lang="zh-CN" altLang="zh-CN" sz="18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60433" name="Oval 17"/>
            <p:cNvSpPr>
              <a:spLocks noChangeArrowheads="1"/>
            </p:cNvSpPr>
            <p:nvPr/>
          </p:nvSpPr>
          <p:spPr bwMode="auto">
            <a:xfrm>
              <a:off x="3130" y="362"/>
              <a:ext cx="227" cy="227"/>
            </a:xfrm>
            <a:prstGeom prst="ellipse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0258" name="Rectangle 18"/>
            <p:cNvSpPr>
              <a:spLocks noChangeArrowheads="1"/>
            </p:cNvSpPr>
            <p:nvPr/>
          </p:nvSpPr>
          <p:spPr bwMode="auto">
            <a:xfrm>
              <a:off x="3330" y="164"/>
              <a:ext cx="248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b="1">
                  <a:solidFill>
                    <a:srgbClr val="3366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T</a:t>
              </a:r>
              <a:endParaRPr lang="zh-CN" altLang="zh-CN" b="1">
                <a:solidFill>
                  <a:srgbClr val="3366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10259" name="Oval 19"/>
            <p:cNvSpPr>
              <a:spLocks noChangeArrowheads="1"/>
            </p:cNvSpPr>
            <p:nvPr/>
          </p:nvSpPr>
          <p:spPr bwMode="auto">
            <a:xfrm>
              <a:off x="3039" y="861"/>
              <a:ext cx="544" cy="725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endParaRPr lang="zh-CN" altLang="zh-CN" sz="1800" b="1">
                <a:solidFill>
                  <a:srgbClr val="3366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60436" name="Oval 20"/>
            <p:cNvSpPr>
              <a:spLocks noChangeArrowheads="1"/>
            </p:cNvSpPr>
            <p:nvPr/>
          </p:nvSpPr>
          <p:spPr bwMode="auto">
            <a:xfrm>
              <a:off x="3129" y="1134"/>
              <a:ext cx="318" cy="408"/>
            </a:xfrm>
            <a:prstGeom prst="ellipse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0261" name="Rectangle 21"/>
            <p:cNvSpPr>
              <a:spLocks noChangeArrowheads="1"/>
            </p:cNvSpPr>
            <p:nvPr/>
          </p:nvSpPr>
          <p:spPr bwMode="auto">
            <a:xfrm>
              <a:off x="3039" y="952"/>
              <a:ext cx="617" cy="2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sz="1800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浆细胞</a:t>
              </a:r>
              <a:endParaRPr lang="zh-CN" altLang="zh-CN" sz="1800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cxnSp>
          <p:nvCxnSpPr>
            <p:cNvPr id="60438" name="AutoShape 22"/>
            <p:cNvCxnSpPr>
              <a:cxnSpLocks noChangeShapeType="1"/>
            </p:cNvCxnSpPr>
            <p:nvPr/>
          </p:nvCxnSpPr>
          <p:spPr bwMode="auto">
            <a:xfrm>
              <a:off x="3674" y="1224"/>
              <a:ext cx="317" cy="0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60439" name="AutoShape 23"/>
            <p:cNvSpPr>
              <a:spLocks noChangeArrowheads="1"/>
            </p:cNvSpPr>
            <p:nvPr/>
          </p:nvSpPr>
          <p:spPr bwMode="auto">
            <a:xfrm flipV="1">
              <a:off x="4082" y="997"/>
              <a:ext cx="226" cy="227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707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5400" y="10800"/>
                  </a:lnTo>
                  <a:close/>
                </a:path>
              </a:pathLst>
            </a:custGeom>
            <a:solidFill>
              <a:srgbClr val="FF9933"/>
            </a:solidFill>
            <a:ln w="9525" cmpd="sng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440" name="Rectangle 24"/>
            <p:cNvSpPr>
              <a:spLocks noChangeArrowheads="1"/>
            </p:cNvSpPr>
            <p:nvPr/>
          </p:nvSpPr>
          <p:spPr bwMode="auto">
            <a:xfrm>
              <a:off x="4173" y="1224"/>
              <a:ext cx="45" cy="181"/>
            </a:xfrm>
            <a:prstGeom prst="rect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60441" name="AutoShape 25"/>
            <p:cNvSpPr>
              <a:spLocks noChangeArrowheads="1"/>
            </p:cNvSpPr>
            <p:nvPr/>
          </p:nvSpPr>
          <p:spPr bwMode="auto">
            <a:xfrm flipV="1">
              <a:off x="4309" y="1179"/>
              <a:ext cx="226" cy="227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707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5400" y="10800"/>
                  </a:lnTo>
                  <a:close/>
                </a:path>
              </a:pathLst>
            </a:custGeom>
            <a:solidFill>
              <a:srgbClr val="FF9933"/>
            </a:solidFill>
            <a:ln w="9525" cmpd="sng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442" name="Rectangle 26"/>
            <p:cNvSpPr>
              <a:spLocks noChangeArrowheads="1"/>
            </p:cNvSpPr>
            <p:nvPr/>
          </p:nvSpPr>
          <p:spPr bwMode="auto">
            <a:xfrm>
              <a:off x="4400" y="1406"/>
              <a:ext cx="45" cy="181"/>
            </a:xfrm>
            <a:prstGeom prst="rect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60443" name="AutoShape 27"/>
            <p:cNvSpPr>
              <a:spLocks noChangeArrowheads="1"/>
            </p:cNvSpPr>
            <p:nvPr/>
          </p:nvSpPr>
          <p:spPr bwMode="auto">
            <a:xfrm flipV="1">
              <a:off x="4445" y="861"/>
              <a:ext cx="226" cy="227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707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5400" y="10800"/>
                  </a:lnTo>
                  <a:close/>
                </a:path>
              </a:pathLst>
            </a:custGeom>
            <a:solidFill>
              <a:srgbClr val="FF9933"/>
            </a:solidFill>
            <a:ln w="9525" cmpd="sng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0444" name="Rectangle 28"/>
            <p:cNvSpPr>
              <a:spLocks noChangeArrowheads="1"/>
            </p:cNvSpPr>
            <p:nvPr/>
          </p:nvSpPr>
          <p:spPr bwMode="auto">
            <a:xfrm>
              <a:off x="4536" y="1088"/>
              <a:ext cx="45" cy="181"/>
            </a:xfrm>
            <a:prstGeom prst="rect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0269" name="Text Box 29"/>
            <p:cNvSpPr txBox="1">
              <a:spLocks noChangeArrowheads="1"/>
            </p:cNvSpPr>
            <p:nvPr/>
          </p:nvSpPr>
          <p:spPr bwMode="auto">
            <a:xfrm>
              <a:off x="3765" y="227"/>
              <a:ext cx="998" cy="4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效应淋巴细胞</a:t>
              </a:r>
              <a:endParaRPr lang="zh-CN" altLang="zh-CN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</p:grpSp>
    </p:spTree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3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66" name="Group 2"/>
          <p:cNvGrpSpPr/>
          <p:nvPr/>
        </p:nvGrpSpPr>
        <p:grpSpPr>
          <a:xfrm>
            <a:off x="2207419" y="3284538"/>
            <a:ext cx="7562850" cy="2519362"/>
            <a:chExt cx="4763" cy="1587"/>
          </a:xfrm>
        </p:grpSpPr>
        <p:sp>
          <p:nvSpPr>
            <p:cNvPr id="11267" name="Oval 3"/>
            <p:cNvSpPr>
              <a:spLocks noChangeArrowheads="1"/>
            </p:cNvSpPr>
            <p:nvPr/>
          </p:nvSpPr>
          <p:spPr bwMode="auto">
            <a:xfrm>
              <a:off x="0" y="544"/>
              <a:ext cx="771" cy="363"/>
            </a:xfrm>
            <a:prstGeom prst="ellipse">
              <a:avLst/>
            </a:prstGeom>
            <a:gradFill rotWithShape="1">
              <a:gsLst>
                <a:gs pos="0">
                  <a:srgbClr val="FF9933"/>
                </a:gs>
                <a:gs pos="100000">
                  <a:srgbClr val="FF9933">
                    <a:gamma/>
                    <a:shade val="46275"/>
                    <a:invGamma/>
                  </a:srgbClr>
                </a:gs>
              </a:gsLst>
              <a:path path="shape">
                <a:fillToRect l="50000" t="50000" r="50000" b="50000"/>
              </a:path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sz="3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抗原</a:t>
              </a:r>
              <a:endParaRPr lang="zh-CN" altLang="zh-CN" sz="32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cxnSp>
          <p:nvCxnSpPr>
            <p:cNvPr id="61449" name="AutoShape 4"/>
            <p:cNvCxnSpPr>
              <a:cxnSpLocks noChangeShapeType="1"/>
            </p:cNvCxnSpPr>
            <p:nvPr/>
          </p:nvCxnSpPr>
          <p:spPr bwMode="auto">
            <a:xfrm flipV="1">
              <a:off x="907" y="272"/>
              <a:ext cx="589" cy="408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1450" name="AutoShape 5"/>
            <p:cNvCxnSpPr>
              <a:cxnSpLocks noChangeShapeType="1"/>
            </p:cNvCxnSpPr>
            <p:nvPr/>
          </p:nvCxnSpPr>
          <p:spPr bwMode="auto">
            <a:xfrm>
              <a:off x="907" y="771"/>
              <a:ext cx="544" cy="317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1270" name="Oval 6"/>
            <p:cNvSpPr>
              <a:spLocks noChangeArrowheads="1"/>
            </p:cNvSpPr>
            <p:nvPr/>
          </p:nvSpPr>
          <p:spPr bwMode="auto">
            <a:xfrm>
              <a:off x="1587" y="0"/>
              <a:ext cx="576" cy="576"/>
            </a:xfrm>
            <a:prstGeom prst="ellipse">
              <a:avLst/>
            </a:prstGeom>
            <a:gradFill rotWithShape="1">
              <a:gsLst>
                <a:gs pos="0">
                  <a:srgbClr val="66FF66"/>
                </a:gs>
                <a:gs pos="100000">
                  <a:srgbClr val="66FF66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endParaRPr lang="zh-CN" altLang="zh-CN" sz="18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11271" name="Oval 7"/>
            <p:cNvSpPr>
              <a:spLocks noChangeArrowheads="1"/>
            </p:cNvSpPr>
            <p:nvPr/>
          </p:nvSpPr>
          <p:spPr bwMode="auto">
            <a:xfrm>
              <a:off x="1587" y="907"/>
              <a:ext cx="576" cy="576"/>
            </a:xfrm>
            <a:prstGeom prst="ellipse">
              <a:avLst/>
            </a:prstGeom>
            <a:gradFill rotWithShape="1">
              <a:gsLst>
                <a:gs pos="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endParaRPr lang="zh-CN" altLang="zh-CN" sz="1800" b="1">
                <a:solidFill>
                  <a:srgbClr val="3366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61453" name="Oval 8"/>
            <p:cNvSpPr>
              <a:spLocks noChangeArrowheads="1"/>
            </p:cNvSpPr>
            <p:nvPr/>
          </p:nvSpPr>
          <p:spPr bwMode="auto">
            <a:xfrm>
              <a:off x="1678" y="317"/>
              <a:ext cx="227" cy="227"/>
            </a:xfrm>
            <a:prstGeom prst="ellipse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61454" name="Oval 9"/>
            <p:cNvSpPr>
              <a:spLocks noChangeArrowheads="1"/>
            </p:cNvSpPr>
            <p:nvPr/>
          </p:nvSpPr>
          <p:spPr bwMode="auto">
            <a:xfrm>
              <a:off x="1723" y="1179"/>
              <a:ext cx="227" cy="227"/>
            </a:xfrm>
            <a:prstGeom prst="ellipse">
              <a:avLst/>
            </a:prstGeom>
            <a:solidFill>
              <a:srgbClr val="FF9933"/>
            </a:solidFill>
            <a:ln w="9525">
              <a:solidFill>
                <a:schemeClr val="tx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1274" name="Rectangle 10"/>
            <p:cNvSpPr>
              <a:spLocks noChangeArrowheads="1"/>
            </p:cNvSpPr>
            <p:nvPr/>
          </p:nvSpPr>
          <p:spPr bwMode="auto">
            <a:xfrm>
              <a:off x="1878" y="119"/>
              <a:ext cx="248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T</a:t>
              </a:r>
              <a:endParaRPr lang="zh-CN" altLang="zh-CN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11275" name="Rectangle 11"/>
            <p:cNvSpPr>
              <a:spLocks noChangeArrowheads="1"/>
            </p:cNvSpPr>
            <p:nvPr/>
          </p:nvSpPr>
          <p:spPr bwMode="auto">
            <a:xfrm>
              <a:off x="1859" y="1049"/>
              <a:ext cx="246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B</a:t>
              </a:r>
              <a:endParaRPr lang="zh-CN" altLang="zh-CN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cxnSp>
          <p:nvCxnSpPr>
            <p:cNvPr id="61457" name="AutoShape 12"/>
            <p:cNvCxnSpPr>
              <a:cxnSpLocks noChangeShapeType="1"/>
            </p:cNvCxnSpPr>
            <p:nvPr/>
          </p:nvCxnSpPr>
          <p:spPr bwMode="auto">
            <a:xfrm>
              <a:off x="2313" y="317"/>
              <a:ext cx="726" cy="0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61458" name="AutoShape 13"/>
            <p:cNvCxnSpPr>
              <a:cxnSpLocks noChangeShapeType="1"/>
            </p:cNvCxnSpPr>
            <p:nvPr/>
          </p:nvCxnSpPr>
          <p:spPr bwMode="auto">
            <a:xfrm>
              <a:off x="2358" y="1179"/>
              <a:ext cx="635" cy="0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1278" name="Oval 14"/>
            <p:cNvSpPr>
              <a:spLocks noChangeArrowheads="1"/>
            </p:cNvSpPr>
            <p:nvPr/>
          </p:nvSpPr>
          <p:spPr bwMode="auto">
            <a:xfrm>
              <a:off x="3039" y="45"/>
              <a:ext cx="576" cy="576"/>
            </a:xfrm>
            <a:prstGeom prst="ellipse">
              <a:avLst/>
            </a:prstGeom>
            <a:gradFill rotWithShape="1">
              <a:gsLst>
                <a:gs pos="0">
                  <a:srgbClr val="CC0000"/>
                </a:gs>
                <a:gs pos="100000">
                  <a:srgbClr val="CC0000">
                    <a:gamma/>
                    <a:shade val="46275"/>
                    <a:invGamma/>
                  </a:srgbClr>
                </a:gs>
              </a:gsLst>
              <a:lin ang="5400000" scaled="1"/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endParaRPr lang="zh-CN" altLang="zh-CN" sz="18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61460" name="Oval 15"/>
            <p:cNvSpPr>
              <a:spLocks noChangeArrowheads="1"/>
            </p:cNvSpPr>
            <p:nvPr/>
          </p:nvSpPr>
          <p:spPr bwMode="auto">
            <a:xfrm>
              <a:off x="3130" y="362"/>
              <a:ext cx="227" cy="227"/>
            </a:xfrm>
            <a:prstGeom prst="ellipse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1280" name="Rectangle 16"/>
            <p:cNvSpPr>
              <a:spLocks noChangeArrowheads="1"/>
            </p:cNvSpPr>
            <p:nvPr/>
          </p:nvSpPr>
          <p:spPr bwMode="auto">
            <a:xfrm>
              <a:off x="3330" y="164"/>
              <a:ext cx="248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b="1">
                  <a:solidFill>
                    <a:srgbClr val="3366FF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T</a:t>
              </a:r>
              <a:endParaRPr lang="zh-CN" altLang="zh-CN" b="1">
                <a:solidFill>
                  <a:srgbClr val="3366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11281" name="Oval 17"/>
            <p:cNvSpPr>
              <a:spLocks noChangeArrowheads="1"/>
            </p:cNvSpPr>
            <p:nvPr/>
          </p:nvSpPr>
          <p:spPr bwMode="auto">
            <a:xfrm>
              <a:off x="3039" y="861"/>
              <a:ext cx="544" cy="725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chemeClr val="accent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 cmpd="sng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endParaRPr lang="zh-CN" altLang="zh-CN" sz="1800" b="1">
                <a:solidFill>
                  <a:srgbClr val="3366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sp>
          <p:nvSpPr>
            <p:cNvPr id="61463" name="Oval 18"/>
            <p:cNvSpPr>
              <a:spLocks noChangeArrowheads="1"/>
            </p:cNvSpPr>
            <p:nvPr/>
          </p:nvSpPr>
          <p:spPr bwMode="auto">
            <a:xfrm>
              <a:off x="3129" y="1134"/>
              <a:ext cx="318" cy="408"/>
            </a:xfrm>
            <a:prstGeom prst="ellipse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1283" name="Rectangle 19"/>
            <p:cNvSpPr>
              <a:spLocks noChangeArrowheads="1"/>
            </p:cNvSpPr>
            <p:nvPr/>
          </p:nvSpPr>
          <p:spPr bwMode="auto">
            <a:xfrm>
              <a:off x="3039" y="952"/>
              <a:ext cx="617" cy="2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2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sz="1800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浆细胞</a:t>
              </a:r>
              <a:endParaRPr lang="zh-CN" altLang="zh-CN" sz="1800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  <p:cxnSp>
          <p:nvCxnSpPr>
            <p:cNvPr id="61465" name="AutoShape 20"/>
            <p:cNvCxnSpPr>
              <a:cxnSpLocks noChangeShapeType="1"/>
            </p:cNvCxnSpPr>
            <p:nvPr/>
          </p:nvCxnSpPr>
          <p:spPr bwMode="auto">
            <a:xfrm>
              <a:off x="3674" y="1224"/>
              <a:ext cx="317" cy="0"/>
            </a:xfrm>
            <a:prstGeom prst="straightConnector1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61466" name="AutoShape 21"/>
            <p:cNvSpPr>
              <a:spLocks noChangeArrowheads="1"/>
            </p:cNvSpPr>
            <p:nvPr/>
          </p:nvSpPr>
          <p:spPr bwMode="auto">
            <a:xfrm flipV="1">
              <a:off x="4082" y="997"/>
              <a:ext cx="226" cy="227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707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5400" y="10800"/>
                  </a:lnTo>
                  <a:close/>
                </a:path>
              </a:pathLst>
            </a:custGeom>
            <a:solidFill>
              <a:srgbClr val="FF9933"/>
            </a:solidFill>
            <a:ln w="9525" cmpd="sng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467" name="Rectangle 22"/>
            <p:cNvSpPr>
              <a:spLocks noChangeArrowheads="1"/>
            </p:cNvSpPr>
            <p:nvPr/>
          </p:nvSpPr>
          <p:spPr bwMode="auto">
            <a:xfrm>
              <a:off x="4173" y="1224"/>
              <a:ext cx="45" cy="181"/>
            </a:xfrm>
            <a:prstGeom prst="rect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61468" name="AutoShape 23"/>
            <p:cNvSpPr>
              <a:spLocks noChangeArrowheads="1"/>
            </p:cNvSpPr>
            <p:nvPr/>
          </p:nvSpPr>
          <p:spPr bwMode="auto">
            <a:xfrm flipV="1">
              <a:off x="4309" y="1179"/>
              <a:ext cx="226" cy="227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707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5400" y="10800"/>
                  </a:lnTo>
                  <a:close/>
                </a:path>
              </a:pathLst>
            </a:custGeom>
            <a:solidFill>
              <a:srgbClr val="FF9933"/>
            </a:solidFill>
            <a:ln w="9525" cmpd="sng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469" name="Rectangle 24"/>
            <p:cNvSpPr>
              <a:spLocks noChangeArrowheads="1"/>
            </p:cNvSpPr>
            <p:nvPr/>
          </p:nvSpPr>
          <p:spPr bwMode="auto">
            <a:xfrm>
              <a:off x="4400" y="1406"/>
              <a:ext cx="45" cy="181"/>
            </a:xfrm>
            <a:prstGeom prst="rect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61470" name="AutoShape 25"/>
            <p:cNvSpPr>
              <a:spLocks noChangeArrowheads="1"/>
            </p:cNvSpPr>
            <p:nvPr/>
          </p:nvSpPr>
          <p:spPr bwMode="auto">
            <a:xfrm flipV="1">
              <a:off x="4445" y="861"/>
              <a:ext cx="226" cy="227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1600"/>
                <a:gd name="T13" fmla="*/ 0 h 21600"/>
                <a:gd name="T14" fmla="*/ 21600 w 21600"/>
                <a:gd name="T15" fmla="*/ 7707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5400" y="10800"/>
                  </a:moveTo>
                  <a:cubicBezTo>
                    <a:pt x="5400" y="7817"/>
                    <a:pt x="7817" y="5400"/>
                    <a:pt x="10800" y="5400"/>
                  </a:cubicBezTo>
                  <a:cubicBezTo>
                    <a:pt x="13782" y="5399"/>
                    <a:pt x="16199" y="7817"/>
                    <a:pt x="16200" y="10799"/>
                  </a:cubicBezTo>
                  <a:lnTo>
                    <a:pt x="21600" y="10800"/>
                  </a:lnTo>
                  <a:cubicBezTo>
                    <a:pt x="21600" y="4835"/>
                    <a:pt x="16764" y="0"/>
                    <a:pt x="10800" y="0"/>
                  </a:cubicBezTo>
                  <a:cubicBezTo>
                    <a:pt x="4835" y="0"/>
                    <a:pt x="0" y="4835"/>
                    <a:pt x="0" y="10800"/>
                  </a:cubicBezTo>
                  <a:lnTo>
                    <a:pt x="5400" y="10800"/>
                  </a:lnTo>
                  <a:close/>
                </a:path>
              </a:pathLst>
            </a:custGeom>
            <a:solidFill>
              <a:srgbClr val="FF9933"/>
            </a:solidFill>
            <a:ln w="9525" cmpd="sng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471" name="Rectangle 26"/>
            <p:cNvSpPr>
              <a:spLocks noChangeArrowheads="1"/>
            </p:cNvSpPr>
            <p:nvPr/>
          </p:nvSpPr>
          <p:spPr bwMode="auto">
            <a:xfrm>
              <a:off x="4536" y="1088"/>
              <a:ext cx="45" cy="181"/>
            </a:xfrm>
            <a:prstGeom prst="rect">
              <a:avLst/>
            </a:prstGeom>
            <a:solidFill>
              <a:srgbClr val="FF9933"/>
            </a:solidFill>
            <a:ln w="9525">
              <a:solidFill>
                <a:schemeClr val="bg2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1291" name="Text Box 27"/>
            <p:cNvSpPr txBox="1">
              <a:spLocks noChangeArrowheads="1"/>
            </p:cNvSpPr>
            <p:nvPr/>
          </p:nvSpPr>
          <p:spPr bwMode="auto">
            <a:xfrm>
              <a:off x="3765" y="227"/>
              <a:ext cx="998" cy="4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717550" indent="-71755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tabLst>
                  <a:tab pos="801370"/>
                </a:tabLst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rgbClr val="009999"/>
                </a:buClr>
                <a:buSzPct val="60000"/>
                <a:buFont typeface="Wingdings" panose="05000000000000000000" pitchFamily="2" charset="2"/>
                <a:buNone/>
                <a:defRPr/>
              </a:pPr>
              <a:r>
                <a:rPr lang="zh-CN" altLang="zh-CN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Garamond" pitchFamily="18" charset="0"/>
                  <a:ea typeface="黑体" panose="02010609060101010101" pitchFamily="49" charset="-122"/>
                </a:rPr>
                <a:t>效应淋巴细胞</a:t>
              </a:r>
              <a:endParaRPr lang="zh-CN" altLang="zh-CN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aramond" pitchFamily="18" charset="0"/>
                <a:ea typeface="黑体" panose="02010609060101010101" pitchFamily="49" charset="-122"/>
              </a:endParaRPr>
            </a:p>
          </p:txBody>
        </p:sp>
      </p:grpSp>
      <p:sp>
        <p:nvSpPr>
          <p:cNvPr id="11292" name="Arc 28"/>
          <p:cNvSpPr/>
          <p:nvPr/>
        </p:nvSpPr>
        <p:spPr bwMode="auto">
          <a:xfrm rot="-2385119">
            <a:off x="3934620" y="2492375"/>
            <a:ext cx="3965575" cy="2382838"/>
          </a:xfrm>
          <a:custGeom>
            <a:gdLst>
              <a:gd name="T0" fmla="*/ 0 w 25716"/>
              <a:gd name="T1" fmla="*/ 2147483647 h 21600"/>
              <a:gd name="T2" fmla="*/ 2147483647 w 25716"/>
              <a:gd name="T3" fmla="*/ 2147483647 h 21600"/>
              <a:gd name="T4" fmla="*/ 2147483647 w 25716"/>
              <a:gd name="T5" fmla="*/ 2147483647 h 21600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5716" h="21600" fill="none" extrusionOk="0">
                <a:moveTo>
                  <a:pt x="-1" y="395"/>
                </a:moveTo>
                <a:cubicBezTo>
                  <a:pt x="1356" y="132"/>
                  <a:pt x="2734" y="-1"/>
                  <a:pt x="4116" y="0"/>
                </a:cubicBezTo>
                <a:cubicBezTo>
                  <a:pt x="16045" y="0"/>
                  <a:pt x="25716" y="9670"/>
                  <a:pt x="25716" y="21600"/>
                </a:cubicBezTo>
              </a:path>
              <a:path w="25716" h="21600" stroke="0" extrusionOk="0">
                <a:moveTo>
                  <a:pt x="-1" y="395"/>
                </a:moveTo>
                <a:cubicBezTo>
                  <a:pt x="1356" y="132"/>
                  <a:pt x="2734" y="-1"/>
                  <a:pt x="4116" y="0"/>
                </a:cubicBezTo>
                <a:cubicBezTo>
                  <a:pt x="16045" y="0"/>
                  <a:pt x="25716" y="9670"/>
                  <a:pt x="25716" y="21600"/>
                </a:cubicBezTo>
                <a:lnTo>
                  <a:pt x="4116" y="21600"/>
                </a:lnTo>
                <a:lnTo>
                  <a:pt x="-1" y="395"/>
                </a:lnTo>
                <a:close/>
              </a:path>
            </a:pathLst>
          </a:custGeom>
          <a:noFill/>
          <a:ln w="38100" cmpd="sng">
            <a:solidFill>
              <a:schemeClr val="tx1"/>
            </a:solidFill>
            <a:round/>
            <a:head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93" name="Arc 29"/>
          <p:cNvSpPr/>
          <p:nvPr/>
        </p:nvSpPr>
        <p:spPr bwMode="auto">
          <a:xfrm rot="1825708" flipV="1">
            <a:off x="3647281" y="3284539"/>
            <a:ext cx="5043488" cy="3419475"/>
          </a:xfrm>
          <a:custGeom>
            <a:gdLst>
              <a:gd name="T0" fmla="*/ 0 w 32674"/>
              <a:gd name="T1" fmla="*/ 2147483647 h 21600"/>
              <a:gd name="T2" fmla="*/ 2147483647 w 32674"/>
              <a:gd name="T3" fmla="*/ 2147483647 h 21600"/>
              <a:gd name="T4" fmla="*/ 2147483647 w 32674"/>
              <a:gd name="T5" fmla="*/ 2147483647 h 21600"/>
              <a:gd name="T6" fmla="*/ 0 60000 65536"/>
              <a:gd name="T7" fmla="*/ 0 60000 65536"/>
              <a:gd name="T8" fmla="*/ 0 60000 65536"/>
            </a:gdLst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32674" h="21600" fill="none" extrusionOk="0">
                <a:moveTo>
                  <a:pt x="-1" y="3295"/>
                </a:moveTo>
                <a:cubicBezTo>
                  <a:pt x="3437" y="1142"/>
                  <a:pt x="7411" y="-1"/>
                  <a:pt x="11468" y="0"/>
                </a:cubicBezTo>
                <a:cubicBezTo>
                  <a:pt x="21813" y="0"/>
                  <a:pt x="30705" y="7334"/>
                  <a:pt x="32673" y="17491"/>
                </a:cubicBezTo>
              </a:path>
              <a:path w="32674" h="21600" stroke="0" extrusionOk="0">
                <a:moveTo>
                  <a:pt x="-1" y="3295"/>
                </a:moveTo>
                <a:cubicBezTo>
                  <a:pt x="3437" y="1142"/>
                  <a:pt x="7411" y="-1"/>
                  <a:pt x="11468" y="0"/>
                </a:cubicBezTo>
                <a:cubicBezTo>
                  <a:pt x="21813" y="0"/>
                  <a:pt x="30705" y="7334"/>
                  <a:pt x="32673" y="17491"/>
                </a:cubicBezTo>
                <a:lnTo>
                  <a:pt x="11468" y="21600"/>
                </a:lnTo>
                <a:lnTo>
                  <a:pt x="-1" y="3295"/>
                </a:lnTo>
                <a:close/>
              </a:path>
            </a:pathLst>
          </a:custGeom>
          <a:noFill/>
          <a:ln w="38100" cmpd="sng">
            <a:solidFill>
              <a:schemeClr val="tx1"/>
            </a:solidFill>
            <a:round/>
            <a:head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94" name="Text Box 30"/>
          <p:cNvSpPr txBox="1">
            <a:spLocks noChangeArrowheads="1"/>
          </p:cNvSpPr>
          <p:nvPr/>
        </p:nvSpPr>
        <p:spPr bwMode="auto">
          <a:xfrm>
            <a:off x="5663407" y="4221163"/>
            <a:ext cx="12985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CN" altLang="zh-CN" sz="1800" b="1">
                <a:solidFill>
                  <a:srgbClr val="FF0000"/>
                </a:solidFill>
                <a:ea typeface="宋体" panose="02010600030101010101" pitchFamily="2" charset="-122"/>
              </a:rPr>
              <a:t>免疫原性</a:t>
            </a:r>
            <a:endParaRPr lang="zh-CN" altLang="zh-CN" sz="1800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  <p:sp>
        <p:nvSpPr>
          <p:cNvPr id="11295" name="Text Box 31"/>
          <p:cNvSpPr txBox="1">
            <a:spLocks noChangeArrowheads="1"/>
          </p:cNvSpPr>
          <p:nvPr/>
        </p:nvSpPr>
        <p:spPr bwMode="auto">
          <a:xfrm>
            <a:off x="3863181" y="2636838"/>
            <a:ext cx="1657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CN" altLang="en-US" sz="1800" b="1">
                <a:solidFill>
                  <a:srgbClr val="FF0000"/>
                </a:solidFill>
                <a:ea typeface="宋体" panose="02010600030101010101" pitchFamily="2" charset="-122"/>
              </a:rPr>
              <a:t>免疫反应性</a:t>
            </a:r>
            <a:endParaRPr lang="zh-CN" altLang="en-US" sz="1800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  <p:sp>
        <p:nvSpPr>
          <p:cNvPr id="11296" name="Text Box 32"/>
          <p:cNvSpPr txBox="1">
            <a:spLocks noChangeArrowheads="1"/>
          </p:cNvSpPr>
          <p:nvPr/>
        </p:nvSpPr>
        <p:spPr bwMode="auto">
          <a:xfrm>
            <a:off x="612517" y="990863"/>
            <a:ext cx="8616301" cy="1274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50000"/>
              </a:spcBef>
              <a:buFontTx/>
              <a:buNone/>
            </a:pPr>
            <a:r>
              <a:rPr lang="zh-CN" altLang="en-US" sz="3200" b="1">
                <a:latin typeface="华文细黑" pitchFamily="2" charset="-122"/>
                <a:ea typeface="华文细黑" pitchFamily="2" charset="-122"/>
              </a:rPr>
              <a:t>2、免疫反应性（抗原性）：</a:t>
            </a:r>
            <a:r>
              <a:rPr lang="zh-CN" altLang="en-US" sz="32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是指抗原与其诱生的抗体或效应淋巴细胞</a:t>
            </a:r>
            <a:r>
              <a:rPr lang="zh-CN" altLang="en-US" sz="3200" b="1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特异性结合</a:t>
            </a:r>
            <a:r>
              <a:rPr lang="zh-CN" altLang="en-US" sz="32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的能力。</a:t>
            </a:r>
            <a:endParaRPr lang="zh-CN" altLang="en-US" sz="3200" b="1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1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1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92" grpId="0"/>
      <p:bldP spid="11293" grpId="0"/>
      <p:bldP spid="11294" grpId="0"/>
      <p:bldP spid="11295" grpId="0"/>
      <p:bldP spid="1129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ChangeArrowheads="1"/>
          </p:cNvSpPr>
          <p:nvPr>
            <p:ph/>
          </p:nvPr>
        </p:nvSpPr>
        <p:spPr>
          <a:xfrm>
            <a:off x="3647280" y="981076"/>
            <a:ext cx="7787337" cy="1223963"/>
          </a:xfrm>
          <a:ln cap="flat">
            <a:solidFill>
              <a:srgbClr val="00CCFF"/>
            </a:solidFill>
            <a:miter lim="800000"/>
          </a:ln>
        </p:spPr>
        <p:txBody>
          <a:bodyPr/>
          <a:lstStyle/>
          <a:p>
            <a:pPr algn="just" eaLnBrk="1" hangingPunct="1">
              <a:lnSpc>
                <a:spcPct val="125000"/>
              </a:lnSpc>
              <a:buFontTx/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只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有</a:t>
            </a:r>
            <a:r>
              <a:rPr lang="zh-CN" altLang="en-US" b="1">
                <a:solidFill>
                  <a:srgbClr val="33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抗原性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，而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无</a:t>
            </a:r>
            <a:r>
              <a:rPr lang="zh-CN" altLang="en-US" b="1">
                <a:solidFill>
                  <a:srgbClr val="33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免疫原性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的小分子物质如药物、多糖、类脂等。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2926557" y="3500439"/>
            <a:ext cx="1368425" cy="528637"/>
          </a:xfrm>
          <a:prstGeom prst="rect">
            <a:avLst/>
          </a:prstGeom>
          <a:noFill/>
          <a:ln w="9525">
            <a:solidFill>
              <a:srgbClr val="00CC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半抗原</a:t>
            </a:r>
            <a:endParaRPr lang="zh-CN" altLang="en-US" sz="28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2468" name="Text Box 5"/>
          <p:cNvSpPr txBox="1">
            <a:spLocks noChangeArrowheads="1"/>
          </p:cNvSpPr>
          <p:nvPr/>
        </p:nvSpPr>
        <p:spPr bwMode="auto">
          <a:xfrm>
            <a:off x="2134395" y="1125538"/>
            <a:ext cx="1296987" cy="525462"/>
          </a:xfrm>
          <a:prstGeom prst="rect">
            <a:avLst/>
          </a:prstGeom>
          <a:solidFill>
            <a:srgbClr val="FF6600"/>
          </a:solidFill>
          <a:ln w="6350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 eaLnBrk="1" hangingPunct="1"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半抗原</a:t>
            </a:r>
            <a:endParaRPr lang="zh-CN" altLang="en-US" sz="2800" b="1">
              <a:solidFill>
                <a:srgbClr val="FFFF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2469" name="Text Box 6"/>
          <p:cNvSpPr txBox="1">
            <a:spLocks noChangeArrowheads="1"/>
          </p:cNvSpPr>
          <p:nvPr/>
        </p:nvSpPr>
        <p:spPr bwMode="auto">
          <a:xfrm>
            <a:off x="2062956" y="2349501"/>
            <a:ext cx="1728788" cy="525463"/>
          </a:xfrm>
          <a:prstGeom prst="rect">
            <a:avLst/>
          </a:prstGeom>
          <a:solidFill>
            <a:srgbClr val="FF6600"/>
          </a:solidFill>
          <a:ln w="6350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 eaLnBrk="1" hangingPunct="1"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完全抗原</a:t>
            </a:r>
            <a:endParaRPr lang="zh-CN" altLang="en-US" sz="2800" b="1">
              <a:solidFill>
                <a:srgbClr val="FFFF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5" name="Rectangle 7"/>
          <p:cNvSpPr>
            <a:spLocks noChangeArrowheads="1"/>
          </p:cNvSpPr>
          <p:nvPr/>
        </p:nvSpPr>
        <p:spPr bwMode="auto">
          <a:xfrm>
            <a:off x="4007644" y="2349501"/>
            <a:ext cx="6481762" cy="504825"/>
          </a:xfrm>
          <a:prstGeom prst="rect">
            <a:avLst/>
          </a:prstGeom>
          <a:noFill/>
          <a:ln w="9525">
            <a:solidFill>
              <a:srgbClr val="00CC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342900" indent="-3429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 eaLnBrk="1" hangingPunct="1"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既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有</a:t>
            </a:r>
            <a:r>
              <a:rPr lang="zh-CN" altLang="en-US" sz="2800" b="1">
                <a:solidFill>
                  <a:srgbClr val="33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抗原性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，又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有</a:t>
            </a:r>
            <a:r>
              <a:rPr lang="zh-CN" altLang="en-US" sz="2800" b="1">
                <a:solidFill>
                  <a:srgbClr val="33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免疫原性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的</a:t>
            </a:r>
            <a:r>
              <a:rPr lang="en-US" altLang="zh-CN" sz="2800" b="1">
                <a:solidFill>
                  <a:srgbClr val="000000"/>
                </a:solidFill>
                <a:ea typeface="黑体" panose="02010609060101010101" pitchFamily="49" charset="-122"/>
              </a:rPr>
              <a:t>Ag</a:t>
            </a:r>
            <a:endParaRPr lang="zh-CN" altLang="en-US" sz="28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6" name="Line 8"/>
          <p:cNvSpPr>
            <a:spLocks noChangeShapeType="1"/>
          </p:cNvSpPr>
          <p:nvPr/>
        </p:nvSpPr>
        <p:spPr bwMode="auto">
          <a:xfrm>
            <a:off x="4294982" y="3716338"/>
            <a:ext cx="1008063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4294981" y="3068638"/>
            <a:ext cx="838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CN" altLang="en-US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结合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5303044" y="3500439"/>
            <a:ext cx="2233612" cy="528637"/>
          </a:xfrm>
          <a:prstGeom prst="rect">
            <a:avLst/>
          </a:prstGeom>
          <a:noFill/>
          <a:ln w="9525">
            <a:solidFill>
              <a:srgbClr val="00CC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某些蛋白质</a:t>
            </a:r>
            <a:endParaRPr lang="zh-CN" altLang="en-US" sz="28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9" name="Line 11"/>
          <p:cNvSpPr>
            <a:spLocks noChangeShapeType="1"/>
          </p:cNvSpPr>
          <p:nvPr/>
        </p:nvSpPr>
        <p:spPr bwMode="auto">
          <a:xfrm>
            <a:off x="7562057" y="3705225"/>
            <a:ext cx="9112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8473282" y="3452813"/>
            <a:ext cx="1800225" cy="527050"/>
          </a:xfrm>
          <a:prstGeom prst="rect">
            <a:avLst/>
          </a:prstGeom>
          <a:noFill/>
          <a:ln w="9525">
            <a:solidFill>
              <a:srgbClr val="00CC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rgbClr val="3333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完全抗原</a:t>
            </a:r>
            <a:endParaRPr lang="zh-CN" altLang="en-US" sz="2800" b="1">
              <a:solidFill>
                <a:srgbClr val="3333CC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7181" name="Group 13"/>
          <p:cNvGrpSpPr/>
          <p:nvPr/>
        </p:nvGrpSpPr>
        <p:grpSpPr>
          <a:xfrm>
            <a:off x="5950744" y="4076700"/>
            <a:ext cx="1009650" cy="863600"/>
            <a:chExt cx="635" cy="544"/>
          </a:xfrm>
        </p:grpSpPr>
        <p:sp>
          <p:nvSpPr>
            <p:cNvPr id="62479" name="Rectangle 14"/>
            <p:cNvSpPr>
              <a:spLocks noChangeArrowheads="1"/>
            </p:cNvSpPr>
            <p:nvPr/>
          </p:nvSpPr>
          <p:spPr bwMode="auto">
            <a:xfrm>
              <a:off x="0" y="226"/>
              <a:ext cx="635" cy="318"/>
            </a:xfrm>
            <a:prstGeom prst="rect">
              <a:avLst/>
            </a:prstGeom>
            <a:noFill/>
            <a:ln w="9525">
              <a:solidFill>
                <a:srgbClr val="00CCFF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342900" indent="-3429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just" eaLnBrk="1" hangingPunct="1">
                <a:buFontTx/>
                <a:buNone/>
              </a:pPr>
              <a:r>
                <a:rPr lang="zh-CN" altLang="en-US" sz="2800" b="1">
                  <a:solidFill>
                    <a:srgbClr val="000000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载体    </a:t>
              </a:r>
              <a:endParaRPr lang="zh-CN" altLang="en-US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62480" name="Line 15"/>
            <p:cNvSpPr>
              <a:spLocks noChangeShapeType="1"/>
            </p:cNvSpPr>
            <p:nvPr/>
          </p:nvSpPr>
          <p:spPr bwMode="auto">
            <a:xfrm flipH="1" flipV="1">
              <a:off x="318" y="0"/>
              <a:ext cx="0" cy="226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62477" name="Text Box 6"/>
          <p:cNvSpPr txBox="1">
            <a:spLocks noChangeArrowheads="1"/>
          </p:cNvSpPr>
          <p:nvPr/>
        </p:nvSpPr>
        <p:spPr bwMode="auto">
          <a:xfrm>
            <a:off x="2112169" y="5407026"/>
            <a:ext cx="958850" cy="523875"/>
          </a:xfrm>
          <a:prstGeom prst="rect">
            <a:avLst/>
          </a:prstGeom>
          <a:solidFill>
            <a:srgbClr val="FF6600"/>
          </a:solidFill>
          <a:ln w="6350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 eaLnBrk="1" hangingPunct="1"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rgbClr val="FFFF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载体 </a:t>
            </a:r>
            <a:endParaRPr lang="zh-CN" altLang="en-US" sz="2800" b="1">
              <a:solidFill>
                <a:srgbClr val="FFFF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6" name="Rectangle 2"/>
          <p:cNvSpPr txBox="1">
            <a:spLocks noChangeArrowheads="1"/>
          </p:cNvSpPr>
          <p:nvPr/>
        </p:nvSpPr>
        <p:spPr bwMode="auto">
          <a:xfrm>
            <a:off x="3772695" y="5407026"/>
            <a:ext cx="5292725" cy="612775"/>
          </a:xfrm>
          <a:prstGeom prst="rect">
            <a:avLst/>
          </a:prstGeom>
          <a:noFill/>
          <a:ln cap="flat">
            <a:solidFill>
              <a:srgbClr val="00CC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hangingPunct="1">
              <a:lnSpc>
                <a:spcPct val="125000"/>
              </a:lnSpc>
              <a:buFontTx/>
              <a:buNone/>
              <a:defRPr/>
            </a:pPr>
            <a:r>
              <a:rPr lang="zh-CN" altLang="en-US" sz="2800" b="1" ker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赋予</a:t>
            </a:r>
            <a:r>
              <a:rPr lang="zh-CN" altLang="en-US" sz="28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半抗原以免疫原性的蛋白质</a:t>
            </a:r>
            <a:endParaRPr lang="zh-CN" altLang="en-US" sz="2800" b="1" kern="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uiExpand="1" build="p" animBg="1"/>
      <p:bldP spid="7171" grpId="0"/>
      <p:bldP spid="7175" grpId="0" uiExpand="1" build="p" animBg="1"/>
      <p:bldP spid="7176" grpId="0"/>
      <p:bldP spid="7177" grpId="0"/>
      <p:bldP spid="7178" grpId="0"/>
      <p:bldP spid="7179" grpId="0"/>
      <p:bldP spid="7180" grpId="0"/>
      <p:bldP spid="26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bg>
      <p:bgPr>
        <a:blipFill dpi="0"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 noChangeArrowheads="1"/>
          </p:cNvSpPr>
          <p:nvPr>
            <p:ph/>
          </p:nvPr>
        </p:nvSpPr>
        <p:spPr>
          <a:xfrm>
            <a:off x="701965" y="3065463"/>
            <a:ext cx="7730836" cy="2874962"/>
          </a:xfrm>
          <a:ln cap="flat">
            <a:solidFill>
              <a:srgbClr val="33CCCC"/>
            </a:solidFill>
            <a:miter lim="800000"/>
          </a:ln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25000"/>
              </a:lnSpc>
              <a:spcBef>
                <a:spcPct val="50000"/>
              </a:spcBef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1.抗原与自身成分相异（</a:t>
            </a:r>
            <a:r>
              <a:rPr lang="zh-CN" altLang="en-US" b="1">
                <a:solidFill>
                  <a:srgbClr val="CC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异种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物质、</a:t>
            </a:r>
            <a:r>
              <a:rPr lang="zh-CN" altLang="en-US" b="1">
                <a:solidFill>
                  <a:srgbClr val="CC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异体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物质）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457200" indent="-457200" algn="just">
              <a:lnSpc>
                <a:spcPct val="125000"/>
              </a:lnSpc>
              <a:spcBef>
                <a:spcPct val="50000"/>
              </a:spcBef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  亲缘关系愈远，免疫原性愈强。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457200" indent="-457200" algn="just">
              <a:lnSpc>
                <a:spcPct val="125000"/>
              </a:lnSpc>
              <a:spcBef>
                <a:spcPct val="50000"/>
              </a:spcBef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2.未与宿主胚胎期免疫细胞接触过的</a:t>
            </a:r>
            <a:r>
              <a:rPr lang="zh-CN" altLang="en-US" b="1">
                <a:solidFill>
                  <a:srgbClr val="CC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自身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物质。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marL="457200" indent="-457200" algn="just">
              <a:lnSpc>
                <a:spcPct val="125000"/>
              </a:lnSpc>
              <a:spcBef>
                <a:spcPct val="50000"/>
              </a:spcBef>
              <a:buNone/>
            </a:pP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  （眼晶状体蛋白、脑组织和精子）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5539" name="Rectangle 3"/>
          <p:cNvSpPr>
            <a:spLocks noChangeArrowheads="1"/>
          </p:cNvSpPr>
          <p:nvPr/>
        </p:nvSpPr>
        <p:spPr bwMode="auto">
          <a:xfrm>
            <a:off x="348456" y="804862"/>
            <a:ext cx="10818308" cy="584201"/>
          </a:xfrm>
          <a:prstGeom prst="rect">
            <a:avLst/>
          </a:prstGeom>
          <a:solidFill>
            <a:srgbClr val="CCFF99"/>
          </a:solidFill>
          <a:ln w="9525">
            <a:solidFill>
              <a:srgbClr val="B42B00"/>
            </a:solidFill>
            <a:miter lim="800000"/>
          </a:ln>
          <a:effectLst>
            <a:outerShdw dist="107763" dir="2700000" algn="ctr" rotWithShape="0">
              <a:schemeClr val="tx1"/>
            </a:outerShdw>
          </a:effectLst>
        </p:spPr>
        <p:txBody>
          <a:bodyPr lIns="92075" tIns="46038" rIns="92075" bIns="46038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sz="3600" b="1">
                <a:latin typeface="楷体_GB2312" pitchFamily="1" charset="-122"/>
                <a:ea typeface="楷体_GB2312" pitchFamily="1" charset="-122"/>
              </a:rPr>
              <a:t>影响抗原免疫原性的因素</a:t>
            </a:r>
            <a:r>
              <a:rPr lang="zh-CN" altLang="en-US" sz="3600">
                <a:latin typeface="Times New Roman" panose="02020603050405020304" pitchFamily="18" charset="0"/>
                <a:ea typeface="宋体" panose="02010600030101010101" pitchFamily="2" charset="-122"/>
              </a:rPr>
              <a:t> </a:t>
            </a:r>
            <a:endParaRPr lang="zh-CN" altLang="en-US" sz="3600" b="1">
              <a:latin typeface="楷体_GB2312" pitchFamily="1" charset="-122"/>
              <a:ea typeface="楷体_GB2312" pitchFamily="1" charset="-122"/>
            </a:endParaRPr>
          </a:p>
        </p:txBody>
      </p:sp>
      <p:sp>
        <p:nvSpPr>
          <p:cNvPr id="65540" name="Rectangle 4"/>
          <p:cNvSpPr>
            <a:spLocks noChangeArrowheads="1"/>
          </p:cNvSpPr>
          <p:nvPr/>
        </p:nvSpPr>
        <p:spPr bwMode="auto">
          <a:xfrm>
            <a:off x="2047082" y="2271713"/>
            <a:ext cx="3311525" cy="609600"/>
          </a:xfrm>
          <a:prstGeom prst="rect">
            <a:avLst/>
          </a:prstGeom>
          <a:solidFill>
            <a:srgbClr val="CCFF99"/>
          </a:solidFill>
          <a:ln w="9525">
            <a:solidFill>
              <a:schemeClr val="bg1"/>
            </a:solidFill>
            <a:miter lim="800000"/>
          </a:ln>
          <a:effectLst>
            <a:outerShdw dist="45791" dir="3378596" algn="ctr" rotWithShape="0">
              <a:schemeClr val="tx1"/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一、抗原的异物性 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6554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8456" y="1462088"/>
            <a:ext cx="7177087" cy="78105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6554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2211" y="5876637"/>
            <a:ext cx="4867275" cy="718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5543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8456" y="2351088"/>
            <a:ext cx="1146175" cy="62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Rectangle 2"/>
          <p:cNvSpPr>
            <a:spLocks noGrp="1" noChangeArrowheads="1"/>
          </p:cNvSpPr>
          <p:nvPr>
            <p:ph/>
          </p:nvPr>
        </p:nvSpPr>
        <p:spPr>
          <a:xfrm>
            <a:off x="7024328" y="1740693"/>
            <a:ext cx="3459163" cy="576263"/>
          </a:xfrm>
          <a:ln>
            <a:solidFill>
              <a:schemeClr val="tx1"/>
            </a:solidFill>
            <a:miter lim="800000"/>
          </a:ln>
        </p:spPr>
        <p:txBody>
          <a:bodyPr/>
          <a:lstStyle/>
          <a:p>
            <a:pPr eaLnBrk="1" hangingPunct="1">
              <a:buFontTx/>
              <a:buNone/>
            </a:pPr>
            <a:r>
              <a:rPr lang="zh-CN" altLang="en-US" b="1">
                <a:solidFill>
                  <a:srgbClr val="CC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蛋白质</a:t>
            </a:r>
            <a:r>
              <a:rPr lang="zh-CN" altLang="en-US" b="1">
                <a:latin typeface="黑体" panose="02010609060101010101" pitchFamily="49" charset="-122"/>
                <a:ea typeface="黑体" panose="02010609060101010101" pitchFamily="49" charset="-122"/>
              </a:rPr>
              <a:t>是良好的抗原</a:t>
            </a:r>
            <a:endParaRPr lang="zh-CN" altLang="en-US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3559" name="Rectangle 7"/>
          <p:cNvSpPr>
            <a:spLocks noChangeArrowheads="1"/>
          </p:cNvSpPr>
          <p:nvPr/>
        </p:nvSpPr>
        <p:spPr bwMode="auto">
          <a:xfrm>
            <a:off x="972348" y="3110382"/>
            <a:ext cx="3846513" cy="592789"/>
          </a:xfrm>
          <a:prstGeom prst="rect">
            <a:avLst/>
          </a:prstGeom>
          <a:solidFill>
            <a:srgbClr val="CCFF99"/>
          </a:solidFill>
          <a:ln w="9525">
            <a:solidFill>
              <a:schemeClr val="bg1"/>
            </a:solidFill>
            <a:miter lim="800000"/>
          </a:ln>
          <a:effectLst>
            <a:outerShdw dist="45791" dir="3378596" algn="ctr" rotWithShape="0">
              <a:schemeClr val="tx1"/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二、抗原的理化性质</a:t>
            </a:r>
            <a:endParaRPr lang="zh-CN" altLang="en-US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5150638" y="1766094"/>
            <a:ext cx="1655762" cy="525463"/>
          </a:xfrm>
          <a:prstGeom prst="rect">
            <a:avLst/>
          </a:prstGeom>
          <a:solidFill>
            <a:srgbClr val="FF6600"/>
          </a:solidFill>
          <a:ln w="6350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 eaLnBrk="1" hangingPunct="1">
              <a:spcBef>
                <a:spcPct val="50000"/>
              </a:spcBef>
              <a:buFontTx/>
              <a:buNone/>
            </a:pPr>
            <a:r>
              <a:rPr lang="zh-CN" altLang="en-US" sz="28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化学性质</a:t>
            </a:r>
            <a:endParaRPr lang="zh-CN" altLang="en-US" sz="28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66565" name="组合 3"/>
          <p:cNvGrpSpPr/>
          <p:nvPr/>
        </p:nvGrpSpPr>
        <p:grpSpPr>
          <a:xfrm>
            <a:off x="5171840" y="2529174"/>
            <a:ext cx="4968875" cy="525463"/>
            <a:chOff x="3851275" y="3709534"/>
            <a:chExt cx="4967287" cy="525462"/>
          </a:xfrm>
        </p:grpSpPr>
        <p:sp>
          <p:nvSpPr>
            <p:cNvPr id="66577" name="Text Box 9"/>
            <p:cNvSpPr txBox="1">
              <a:spLocks noChangeArrowheads="1"/>
            </p:cNvSpPr>
            <p:nvPr/>
          </p:nvSpPr>
          <p:spPr bwMode="auto">
            <a:xfrm>
              <a:off x="3851275" y="3709534"/>
              <a:ext cx="1655762" cy="525462"/>
            </a:xfrm>
            <a:prstGeom prst="rect">
              <a:avLst/>
            </a:prstGeom>
            <a:solidFill>
              <a:srgbClr val="FF6600"/>
            </a:solidFill>
            <a:ln w="6350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FontTx/>
                <a:buNone/>
              </a:pPr>
              <a:r>
                <a:rPr lang="zh-CN" altLang="en-US" sz="2800" b="1">
                  <a:solidFill>
                    <a:schemeClr val="bg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分子大小</a:t>
              </a:r>
              <a:endParaRPr lang="zh-CN" altLang="en-US" sz="28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66578" name="Rectangle 10"/>
            <p:cNvSpPr>
              <a:spLocks noChangeArrowheads="1"/>
            </p:cNvSpPr>
            <p:nvPr/>
          </p:nvSpPr>
          <p:spPr bwMode="auto">
            <a:xfrm>
              <a:off x="5607829" y="3731759"/>
              <a:ext cx="3210733" cy="50323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342900" indent="-3429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buFontTx/>
                <a:buNone/>
              </a:pPr>
              <a:r>
                <a:rPr lang="zh-CN" altLang="en-US" sz="2800" b="1">
                  <a:solidFill>
                    <a:srgbClr val="CC00FF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一般在</a:t>
              </a:r>
              <a:r>
                <a:rPr lang="en-US" altLang="zh-CN" sz="2800" b="1">
                  <a:solidFill>
                    <a:srgbClr val="CC00FF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10.0</a:t>
              </a:r>
              <a:r>
                <a:rPr lang="en-US" altLang="zh-CN" sz="2800" b="1">
                  <a:solidFill>
                    <a:srgbClr val="CC00FF"/>
                  </a:solidFill>
                  <a:latin typeface="Times New Roman" panose="02020603050405020304" pitchFamily="18" charset="0"/>
                  <a:ea typeface="黑体" panose="02010609060101010101" pitchFamily="49" charset="-122"/>
                </a:rPr>
                <a:t>kD</a:t>
              </a:r>
              <a:r>
                <a:rPr lang="zh-CN" altLang="en-US" sz="2800" b="1">
                  <a:latin typeface="黑体" panose="02010609060101010101" pitchFamily="49" charset="-122"/>
                  <a:ea typeface="黑体" panose="02010609060101010101" pitchFamily="49" charset="-122"/>
                </a:rPr>
                <a:t>以上</a:t>
              </a:r>
              <a:endParaRPr lang="zh-CN" altLang="en-US" sz="2800" b="1"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  <p:grpSp>
        <p:nvGrpSpPr>
          <p:cNvPr id="66566" name="组合 2"/>
          <p:cNvGrpSpPr/>
          <p:nvPr/>
        </p:nvGrpSpPr>
        <p:grpSpPr>
          <a:xfrm>
            <a:off x="5171840" y="3289080"/>
            <a:ext cx="4968875" cy="1873250"/>
            <a:chOff x="3779837" y="3789363"/>
            <a:chExt cx="4967288" cy="1873250"/>
          </a:xfrm>
        </p:grpSpPr>
        <p:sp>
          <p:nvSpPr>
            <p:cNvPr id="66571" name="Text Box 11"/>
            <p:cNvSpPr txBox="1">
              <a:spLocks noChangeArrowheads="1"/>
            </p:cNvSpPr>
            <p:nvPr/>
          </p:nvSpPr>
          <p:spPr bwMode="auto">
            <a:xfrm>
              <a:off x="3779838" y="3789363"/>
              <a:ext cx="1655762" cy="525462"/>
            </a:xfrm>
            <a:prstGeom prst="rect">
              <a:avLst/>
            </a:prstGeom>
            <a:solidFill>
              <a:srgbClr val="FF6600"/>
            </a:solidFill>
            <a:ln w="6350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FontTx/>
                <a:buNone/>
              </a:pPr>
              <a:r>
                <a:rPr lang="zh-CN" altLang="en-US" sz="2800" b="1">
                  <a:solidFill>
                    <a:schemeClr val="bg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化学组成</a:t>
              </a:r>
              <a:endParaRPr lang="zh-CN" altLang="en-US" sz="28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66572" name="Rectangle 12"/>
            <p:cNvSpPr>
              <a:spLocks noChangeArrowheads="1"/>
            </p:cNvSpPr>
            <p:nvPr/>
          </p:nvSpPr>
          <p:spPr bwMode="auto">
            <a:xfrm>
              <a:off x="5508625" y="3789363"/>
              <a:ext cx="3238500" cy="57626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342900" indent="-3429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buFontTx/>
                <a:buNone/>
              </a:pPr>
              <a:r>
                <a:rPr lang="zh-CN" altLang="en-US" sz="2800" b="1">
                  <a:latin typeface="黑体" panose="02010609060101010101" pitchFamily="49" charset="-122"/>
                  <a:ea typeface="黑体" panose="02010609060101010101" pitchFamily="49" charset="-122"/>
                </a:rPr>
                <a:t>含有</a:t>
              </a:r>
              <a:r>
                <a:rPr lang="zh-CN" altLang="en-US" sz="2800" b="1">
                  <a:solidFill>
                    <a:srgbClr val="CC00FF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芳香族氨基酸</a:t>
              </a:r>
              <a:endParaRPr lang="zh-CN" altLang="en-US" sz="2800" b="1">
                <a:solidFill>
                  <a:srgbClr val="CC00FF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sp>
          <p:nvSpPr>
            <p:cNvPr id="66573" name="Text Box 13"/>
            <p:cNvSpPr txBox="1">
              <a:spLocks noChangeArrowheads="1"/>
            </p:cNvSpPr>
            <p:nvPr/>
          </p:nvSpPr>
          <p:spPr bwMode="auto">
            <a:xfrm>
              <a:off x="3779837" y="4437063"/>
              <a:ext cx="3457029" cy="523220"/>
            </a:xfrm>
            <a:prstGeom prst="rect">
              <a:avLst/>
            </a:prstGeom>
            <a:solidFill>
              <a:srgbClr val="FF6600"/>
            </a:solidFill>
            <a:ln w="6350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just" eaLnBrk="1" hangingPunct="1">
                <a:spcBef>
                  <a:spcPct val="50000"/>
                </a:spcBef>
                <a:buFontTx/>
                <a:buNone/>
              </a:pPr>
              <a:r>
                <a:rPr lang="zh-CN" altLang="en-US" sz="2800" b="1">
                  <a:solidFill>
                    <a:schemeClr val="bg1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分子构象易接近性</a:t>
              </a:r>
              <a:endParaRPr lang="zh-CN" altLang="en-US" sz="28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  <p:grpSp>
          <p:nvGrpSpPr>
            <p:cNvPr id="66574" name="组合 1"/>
            <p:cNvGrpSpPr/>
            <p:nvPr/>
          </p:nvGrpSpPr>
          <p:grpSpPr>
            <a:xfrm>
              <a:off x="3779838" y="5086350"/>
              <a:ext cx="4246562" cy="576263"/>
              <a:chOff x="3779838" y="5086350"/>
              <a:chExt cx="4246562" cy="576263"/>
            </a:xfrm>
          </p:grpSpPr>
          <p:sp>
            <p:nvSpPr>
              <p:cNvPr id="66575" name="Text Box 14"/>
              <p:cNvSpPr txBox="1">
                <a:spLocks noChangeArrowheads="1"/>
              </p:cNvSpPr>
              <p:nvPr/>
            </p:nvSpPr>
            <p:spPr bwMode="auto">
              <a:xfrm>
                <a:off x="3779838" y="5086350"/>
                <a:ext cx="1655762" cy="523220"/>
              </a:xfrm>
              <a:prstGeom prst="rect">
                <a:avLst/>
              </a:prstGeom>
              <a:solidFill>
                <a:srgbClr val="FF6600"/>
              </a:solidFill>
              <a:ln w="6350">
                <a:solidFill>
                  <a:schemeClr val="tx1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just" eaLnBrk="1" hangingPunct="1">
                  <a:spcBef>
                    <a:spcPct val="50000"/>
                  </a:spcBef>
                  <a:buFontTx/>
                  <a:buNone/>
                </a:pPr>
                <a:r>
                  <a:rPr lang="zh-CN" altLang="en-US" sz="2800" b="1">
                    <a:solidFill>
                      <a:schemeClr val="bg1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物理性态</a:t>
                </a:r>
                <a:endParaRPr lang="zh-CN" altLang="en-US" sz="2800" b="1">
                  <a:solidFill>
                    <a:schemeClr val="bg1"/>
                  </a:solidFill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sp>
            <p:nvSpPr>
              <p:cNvPr id="66576" name="Rectangle 15"/>
              <p:cNvSpPr>
                <a:spLocks noChangeArrowheads="1"/>
              </p:cNvSpPr>
              <p:nvPr/>
            </p:nvSpPr>
            <p:spPr bwMode="auto">
              <a:xfrm>
                <a:off x="5508625" y="5086350"/>
                <a:ext cx="2517775" cy="576263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342900" indent="-342900" algn="l" defTabSz="914400" rtl="0" eaLnBrk="0" latinLnBrk="0" hangingPunct="0">
                  <a:spcBef>
                    <a:spcPct val="200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eaLnBrk="1" hangingPunct="1">
                  <a:buFontTx/>
                  <a:buNone/>
                </a:pPr>
                <a:r>
                  <a:rPr lang="zh-CN" altLang="en-US" sz="2800" b="1">
                    <a:solidFill>
                      <a:srgbClr val="CC00FF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聚合</a:t>
                </a:r>
                <a:r>
                  <a:rPr lang="zh-CN" altLang="en-US" sz="2800" b="1">
                    <a:latin typeface="黑体" panose="02010609060101010101" pitchFamily="49" charset="-122"/>
                    <a:ea typeface="黑体" panose="02010609060101010101" pitchFamily="49" charset="-122"/>
                  </a:rPr>
                  <a:t>、</a:t>
                </a:r>
                <a:r>
                  <a:rPr lang="zh-CN" altLang="en-US" sz="2800" b="1">
                    <a:solidFill>
                      <a:srgbClr val="CC00FF"/>
                    </a:solidFill>
                    <a:latin typeface="黑体" panose="02010609060101010101" pitchFamily="49" charset="-122"/>
                    <a:ea typeface="黑体" panose="02010609060101010101" pitchFamily="49" charset="-122"/>
                  </a:rPr>
                  <a:t>颗粒性</a:t>
                </a:r>
                <a:endParaRPr lang="zh-CN" altLang="en-US" sz="2800" b="1">
                  <a:solidFill>
                    <a:srgbClr val="CC00FF"/>
                  </a:solidFill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</p:grpSp>
      </p:grpSp>
      <p:sp>
        <p:nvSpPr>
          <p:cNvPr id="23569" name="AutoShape 17"/>
          <p:cNvSpPr/>
          <p:nvPr/>
        </p:nvSpPr>
        <p:spPr bwMode="auto">
          <a:xfrm>
            <a:off x="4840287" y="2091671"/>
            <a:ext cx="288925" cy="2736850"/>
          </a:xfrm>
          <a:prstGeom prst="leftBrace">
            <a:avLst>
              <a:gd name="adj1" fmla="val 78938"/>
              <a:gd name="adj2" fmla="val 50000"/>
            </a:avLst>
          </a:prstGeom>
          <a:noFill/>
          <a:ln w="3175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1800">
              <a:ea typeface="宋体" panose="02010600030101010101" pitchFamily="2" charset="-122"/>
            </a:endParaRPr>
          </a:p>
        </p:txBody>
      </p:sp>
      <p:pic>
        <p:nvPicPr>
          <p:cNvPr id="66570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9000" y="1542257"/>
            <a:ext cx="1146175" cy="74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3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9" grpId="0"/>
      <p:bldP spid="23560" grpId="0"/>
      <p:bldP spid="2356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41710" y="893033"/>
            <a:ext cx="8504743" cy="641350"/>
          </a:xfrm>
        </p:spPr>
        <p:txBody>
          <a:bodyPr>
            <a:normAutofit fontScale="90000"/>
          </a:bodyPr>
          <a:lstStyle/>
          <a:p>
            <a:pPr>
              <a:buClr>
                <a:srgbClr val="FF9933"/>
              </a:buClr>
              <a:buFont typeface="Wingdings" panose="05000000000000000000" pitchFamily="2" charset="2"/>
              <a:buNone/>
              <a:defRPr/>
            </a:pPr>
            <a:r>
              <a:rPr lang="zh-CN" altLang="en-US" b="1" kern="1200" smtClean="0">
                <a:solidFill>
                  <a:srgbClr val="0070C0"/>
                </a:solidFill>
                <a:latin typeface="+mn-ea"/>
                <a:ea typeface="+mn-ea"/>
                <a:cs typeface="+mn-cs"/>
              </a:rPr>
              <a:t>三、特异性</a:t>
            </a:r>
            <a:r>
              <a:rPr lang="en-US" altLang="zh-CN" b="1" kern="1200">
                <a:solidFill>
                  <a:srgbClr val="0070C0"/>
                </a:solidFill>
                <a:latin typeface="+mn-ea"/>
                <a:ea typeface="+mn-ea"/>
                <a:cs typeface="+mn-cs"/>
              </a:rPr>
              <a:t>(Specificity)</a:t>
            </a:r>
            <a:endParaRPr lang="en-US" altLang="zh-CN" b="1" kern="1200">
              <a:solidFill>
                <a:srgbClr val="0070C0"/>
              </a:solidFill>
              <a:latin typeface="+mn-ea"/>
              <a:ea typeface="+mn-ea"/>
              <a:cs typeface="+mn-cs"/>
            </a:endParaRP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2205" y="1765429"/>
            <a:ext cx="9138299" cy="10763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30000"/>
              </a:lnSpc>
              <a:buFontTx/>
              <a:buNone/>
            </a:pPr>
            <a:r>
              <a:rPr lang="zh-CN" altLang="en-US" b="1">
                <a:ea typeface="楷体_GB2312" pitchFamily="1" charset="-122"/>
              </a:rPr>
              <a:t>指抗原与其诱生的抗体或致敏淋巴细胞间的相互吻合性、针对性和</a:t>
            </a:r>
            <a:r>
              <a:rPr lang="zh-CN" altLang="en-US" b="1">
                <a:solidFill>
                  <a:srgbClr val="FF0000"/>
                </a:solidFill>
                <a:ea typeface="楷体_GB2312" pitchFamily="1" charset="-122"/>
              </a:rPr>
              <a:t>专一性</a:t>
            </a:r>
            <a:r>
              <a:rPr lang="zh-CN" altLang="en-US" b="1">
                <a:ea typeface="楷体_GB2312" pitchFamily="1" charset="-122"/>
              </a:rPr>
              <a:t>。</a:t>
            </a:r>
            <a:endParaRPr lang="zh-CN" altLang="en-US" b="1">
              <a:ea typeface="楷体_GB2312" pitchFamily="1" charset="-122"/>
            </a:endParaRPr>
          </a:p>
        </p:txBody>
      </p:sp>
      <p:sp>
        <p:nvSpPr>
          <p:cNvPr id="69636" name="Rectangle 4"/>
          <p:cNvSpPr>
            <a:spLocks noChangeArrowheads="1"/>
          </p:cNvSpPr>
          <p:nvPr/>
        </p:nvSpPr>
        <p:spPr bwMode="auto">
          <a:xfrm>
            <a:off x="1607943" y="3318544"/>
            <a:ext cx="338613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kumimoji="1"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锁与钥匙的关系</a:t>
            </a:r>
            <a:endParaRPr kumimoji="1" lang="zh-CN" altLang="en-US" sz="2800" b="1">
              <a:solidFill>
                <a:srgbClr val="000000"/>
              </a:solidFill>
              <a:latin typeface="Times New Roman" panose="02020603050405020304" pitchFamily="18" charset="0"/>
              <a:ea typeface="楷体_GB2312" pitchFamily="1" charset="-122"/>
            </a:endParaRPr>
          </a:p>
        </p:txBody>
      </p:sp>
      <p:grpSp>
        <p:nvGrpSpPr>
          <p:cNvPr id="69637" name="Group 5"/>
          <p:cNvGrpSpPr/>
          <p:nvPr/>
        </p:nvGrpSpPr>
        <p:grpSpPr>
          <a:xfrm>
            <a:off x="741710" y="4097597"/>
            <a:ext cx="5106987" cy="1066800"/>
            <a:chOff x="432" y="2894"/>
            <a:chExt cx="3216" cy="672"/>
          </a:xfrm>
        </p:grpSpPr>
        <p:sp>
          <p:nvSpPr>
            <p:cNvPr id="69644" name="Oval 6"/>
            <p:cNvSpPr>
              <a:spLocks noChangeArrowheads="1"/>
            </p:cNvSpPr>
            <p:nvPr/>
          </p:nvSpPr>
          <p:spPr bwMode="auto">
            <a:xfrm>
              <a:off x="3216" y="2942"/>
              <a:ext cx="432" cy="528"/>
            </a:xfrm>
            <a:prstGeom prst="ellipse">
              <a:avLst/>
            </a:prstGeom>
            <a:solidFill>
              <a:srgbClr val="CC6600"/>
            </a:solidFill>
            <a:ln w="9525">
              <a:solidFill>
                <a:srgbClr val="FFFF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69645" name="Lock"/>
            <p:cNvSpPr>
              <a:spLocks noEditPoints="1" noChangeArrowheads="1"/>
            </p:cNvSpPr>
            <p:nvPr/>
          </p:nvSpPr>
          <p:spPr bwMode="auto">
            <a:xfrm>
              <a:off x="432" y="2894"/>
              <a:ext cx="432" cy="672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750 w 21600"/>
                <a:gd name="T13" fmla="*/ 9900 h 21600"/>
                <a:gd name="T14" fmla="*/ 21150 w 21600"/>
                <a:gd name="T15" fmla="*/ 15332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93" y="9606"/>
                  </a:moveTo>
                  <a:lnTo>
                    <a:pt x="2048" y="9606"/>
                  </a:lnTo>
                  <a:lnTo>
                    <a:pt x="2048" y="4713"/>
                  </a:lnTo>
                  <a:lnTo>
                    <a:pt x="2420" y="3818"/>
                  </a:lnTo>
                  <a:lnTo>
                    <a:pt x="2979" y="3028"/>
                  </a:lnTo>
                  <a:lnTo>
                    <a:pt x="3537" y="2446"/>
                  </a:lnTo>
                  <a:lnTo>
                    <a:pt x="3956" y="1998"/>
                  </a:lnTo>
                  <a:lnTo>
                    <a:pt x="4492" y="1581"/>
                  </a:lnTo>
                  <a:lnTo>
                    <a:pt x="5143" y="1238"/>
                  </a:lnTo>
                  <a:lnTo>
                    <a:pt x="5912" y="880"/>
                  </a:lnTo>
                  <a:lnTo>
                    <a:pt x="6587" y="641"/>
                  </a:lnTo>
                  <a:lnTo>
                    <a:pt x="7518" y="372"/>
                  </a:lnTo>
                  <a:lnTo>
                    <a:pt x="8425" y="208"/>
                  </a:lnTo>
                  <a:lnTo>
                    <a:pt x="9496" y="59"/>
                  </a:lnTo>
                  <a:lnTo>
                    <a:pt x="10637" y="14"/>
                  </a:lnTo>
                  <a:lnTo>
                    <a:pt x="11614" y="59"/>
                  </a:lnTo>
                  <a:lnTo>
                    <a:pt x="12382" y="119"/>
                  </a:lnTo>
                  <a:lnTo>
                    <a:pt x="13034" y="253"/>
                  </a:lnTo>
                  <a:lnTo>
                    <a:pt x="13779" y="417"/>
                  </a:lnTo>
                  <a:lnTo>
                    <a:pt x="14500" y="611"/>
                  </a:lnTo>
                  <a:lnTo>
                    <a:pt x="14733" y="686"/>
                  </a:lnTo>
                  <a:lnTo>
                    <a:pt x="14989" y="790"/>
                  </a:lnTo>
                  <a:lnTo>
                    <a:pt x="15175" y="865"/>
                  </a:lnTo>
                  <a:lnTo>
                    <a:pt x="15385" y="954"/>
                  </a:lnTo>
                  <a:lnTo>
                    <a:pt x="15431" y="969"/>
                  </a:lnTo>
                  <a:lnTo>
                    <a:pt x="15594" y="1059"/>
                  </a:lnTo>
                  <a:lnTo>
                    <a:pt x="15757" y="1148"/>
                  </a:lnTo>
                  <a:lnTo>
                    <a:pt x="15920" y="1267"/>
                  </a:lnTo>
                  <a:lnTo>
                    <a:pt x="16106" y="1372"/>
                  </a:lnTo>
                  <a:lnTo>
                    <a:pt x="16665" y="1730"/>
                  </a:lnTo>
                  <a:lnTo>
                    <a:pt x="17014" y="1998"/>
                  </a:lnTo>
                  <a:lnTo>
                    <a:pt x="17480" y="2356"/>
                  </a:lnTo>
                  <a:lnTo>
                    <a:pt x="17852" y="2804"/>
                  </a:lnTo>
                  <a:lnTo>
                    <a:pt x="18178" y="3192"/>
                  </a:lnTo>
                  <a:lnTo>
                    <a:pt x="18527" y="3639"/>
                  </a:lnTo>
                  <a:lnTo>
                    <a:pt x="18806" y="4132"/>
                  </a:lnTo>
                  <a:lnTo>
                    <a:pt x="19086" y="4713"/>
                  </a:lnTo>
                  <a:lnTo>
                    <a:pt x="19272" y="5191"/>
                  </a:lnTo>
                  <a:lnTo>
                    <a:pt x="19295" y="9606"/>
                  </a:lnTo>
                  <a:lnTo>
                    <a:pt x="21600" y="9606"/>
                  </a:lnTo>
                  <a:lnTo>
                    <a:pt x="21600" y="16289"/>
                  </a:lnTo>
                  <a:lnTo>
                    <a:pt x="21413" y="17184"/>
                  </a:lnTo>
                  <a:lnTo>
                    <a:pt x="21041" y="17900"/>
                  </a:lnTo>
                  <a:lnTo>
                    <a:pt x="20668" y="18377"/>
                  </a:lnTo>
                  <a:lnTo>
                    <a:pt x="20343" y="18855"/>
                  </a:lnTo>
                  <a:lnTo>
                    <a:pt x="19924" y="19332"/>
                  </a:lnTo>
                  <a:lnTo>
                    <a:pt x="19388" y="19809"/>
                  </a:lnTo>
                  <a:lnTo>
                    <a:pt x="18806" y="20242"/>
                  </a:lnTo>
                  <a:lnTo>
                    <a:pt x="18062" y="20585"/>
                  </a:lnTo>
                  <a:lnTo>
                    <a:pt x="17270" y="20883"/>
                  </a:lnTo>
                  <a:lnTo>
                    <a:pt x="16525" y="21182"/>
                  </a:lnTo>
                  <a:lnTo>
                    <a:pt x="15548" y="21420"/>
                  </a:lnTo>
                  <a:lnTo>
                    <a:pt x="14803" y="21540"/>
                  </a:lnTo>
                  <a:lnTo>
                    <a:pt x="13662" y="21674"/>
                  </a:lnTo>
                  <a:lnTo>
                    <a:pt x="8379" y="21659"/>
                  </a:lnTo>
                  <a:lnTo>
                    <a:pt x="7168" y="21540"/>
                  </a:lnTo>
                  <a:lnTo>
                    <a:pt x="6098" y="21331"/>
                  </a:lnTo>
                  <a:lnTo>
                    <a:pt x="5050" y="21092"/>
                  </a:lnTo>
                  <a:lnTo>
                    <a:pt x="4003" y="20764"/>
                  </a:lnTo>
                  <a:lnTo>
                    <a:pt x="3258" y="20391"/>
                  </a:lnTo>
                  <a:lnTo>
                    <a:pt x="2769" y="20123"/>
                  </a:lnTo>
                  <a:lnTo>
                    <a:pt x="2281" y="19720"/>
                  </a:lnTo>
                  <a:lnTo>
                    <a:pt x="1862" y="19407"/>
                  </a:lnTo>
                  <a:lnTo>
                    <a:pt x="1489" y="19079"/>
                  </a:lnTo>
                  <a:lnTo>
                    <a:pt x="1070" y="18676"/>
                  </a:lnTo>
                  <a:lnTo>
                    <a:pt x="744" y="18258"/>
                  </a:lnTo>
                  <a:lnTo>
                    <a:pt x="325" y="17661"/>
                  </a:lnTo>
                  <a:lnTo>
                    <a:pt x="162" y="17035"/>
                  </a:lnTo>
                  <a:lnTo>
                    <a:pt x="93" y="16468"/>
                  </a:lnTo>
                  <a:lnTo>
                    <a:pt x="93" y="9606"/>
                  </a:lnTo>
                  <a:close/>
                  <a:moveTo>
                    <a:pt x="6098" y="9591"/>
                  </a:moveTo>
                  <a:lnTo>
                    <a:pt x="6098" y="5220"/>
                  </a:lnTo>
                  <a:lnTo>
                    <a:pt x="6191" y="4907"/>
                  </a:lnTo>
                  <a:lnTo>
                    <a:pt x="6307" y="4639"/>
                  </a:lnTo>
                  <a:lnTo>
                    <a:pt x="6517" y="4370"/>
                  </a:lnTo>
                  <a:lnTo>
                    <a:pt x="6680" y="4087"/>
                  </a:lnTo>
                  <a:lnTo>
                    <a:pt x="6889" y="3878"/>
                  </a:lnTo>
                  <a:lnTo>
                    <a:pt x="7308" y="3520"/>
                  </a:lnTo>
                  <a:lnTo>
                    <a:pt x="7843" y="3281"/>
                  </a:lnTo>
                  <a:lnTo>
                    <a:pt x="8402" y="3013"/>
                  </a:lnTo>
                  <a:lnTo>
                    <a:pt x="9031" y="2834"/>
                  </a:lnTo>
                  <a:lnTo>
                    <a:pt x="9659" y="2700"/>
                  </a:lnTo>
                  <a:lnTo>
                    <a:pt x="10497" y="2625"/>
                  </a:lnTo>
                  <a:lnTo>
                    <a:pt x="11125" y="2655"/>
                  </a:lnTo>
                  <a:lnTo>
                    <a:pt x="11987" y="2789"/>
                  </a:lnTo>
                  <a:lnTo>
                    <a:pt x="12522" y="2893"/>
                  </a:lnTo>
                  <a:lnTo>
                    <a:pt x="13011" y="3028"/>
                  </a:lnTo>
                  <a:lnTo>
                    <a:pt x="13290" y="3192"/>
                  </a:lnTo>
                  <a:lnTo>
                    <a:pt x="13709" y="3371"/>
                  </a:lnTo>
                  <a:lnTo>
                    <a:pt x="13872" y="3505"/>
                  </a:lnTo>
                  <a:lnTo>
                    <a:pt x="14058" y="3639"/>
                  </a:lnTo>
                  <a:lnTo>
                    <a:pt x="14291" y="3788"/>
                  </a:lnTo>
                  <a:lnTo>
                    <a:pt x="14431" y="3953"/>
                  </a:lnTo>
                  <a:lnTo>
                    <a:pt x="14617" y="4102"/>
                  </a:lnTo>
                  <a:lnTo>
                    <a:pt x="14826" y="4311"/>
                  </a:lnTo>
                  <a:lnTo>
                    <a:pt x="14919" y="4534"/>
                  </a:lnTo>
                  <a:lnTo>
                    <a:pt x="15036" y="4773"/>
                  </a:lnTo>
                  <a:lnTo>
                    <a:pt x="15175" y="5027"/>
                  </a:lnTo>
                  <a:lnTo>
                    <a:pt x="15245" y="5220"/>
                  </a:lnTo>
                  <a:lnTo>
                    <a:pt x="15245" y="9591"/>
                  </a:lnTo>
                  <a:lnTo>
                    <a:pt x="6098" y="9591"/>
                  </a:lnTo>
                  <a:close/>
                </a:path>
                <a:path w="21600" h="21600" extrusionOk="0">
                  <a:moveTo>
                    <a:pt x="93" y="9606"/>
                  </a:moveTo>
                  <a:lnTo>
                    <a:pt x="21600" y="9606"/>
                  </a:lnTo>
                  <a:lnTo>
                    <a:pt x="93" y="9606"/>
                  </a:lnTo>
                  <a:close/>
                </a:path>
                <a:path w="21600" h="21600" extrusionOk="0">
                  <a:moveTo>
                    <a:pt x="11684" y="17109"/>
                  </a:moveTo>
                  <a:lnTo>
                    <a:pt x="12266" y="19317"/>
                  </a:lnTo>
                  <a:lnTo>
                    <a:pt x="9659" y="19317"/>
                  </a:lnTo>
                  <a:lnTo>
                    <a:pt x="10287" y="17124"/>
                  </a:lnTo>
                  <a:lnTo>
                    <a:pt x="10008" y="16975"/>
                  </a:lnTo>
                  <a:lnTo>
                    <a:pt x="9799" y="16722"/>
                  </a:lnTo>
                  <a:lnTo>
                    <a:pt x="9752" y="16408"/>
                  </a:lnTo>
                  <a:lnTo>
                    <a:pt x="9822" y="16170"/>
                  </a:lnTo>
                  <a:lnTo>
                    <a:pt x="10008" y="16006"/>
                  </a:lnTo>
                  <a:lnTo>
                    <a:pt x="10148" y="15871"/>
                  </a:lnTo>
                  <a:lnTo>
                    <a:pt x="10381" y="15782"/>
                  </a:lnTo>
                  <a:lnTo>
                    <a:pt x="10660" y="15692"/>
                  </a:lnTo>
                  <a:lnTo>
                    <a:pt x="11009" y="15677"/>
                  </a:lnTo>
                  <a:lnTo>
                    <a:pt x="11288" y="15722"/>
                  </a:lnTo>
                  <a:lnTo>
                    <a:pt x="11614" y="15782"/>
                  </a:lnTo>
                  <a:lnTo>
                    <a:pt x="11893" y="15946"/>
                  </a:lnTo>
                  <a:lnTo>
                    <a:pt x="12033" y="16080"/>
                  </a:lnTo>
                  <a:lnTo>
                    <a:pt x="12173" y="16229"/>
                  </a:lnTo>
                  <a:lnTo>
                    <a:pt x="12196" y="16408"/>
                  </a:lnTo>
                  <a:lnTo>
                    <a:pt x="12103" y="16722"/>
                  </a:lnTo>
                  <a:lnTo>
                    <a:pt x="11987" y="16856"/>
                  </a:lnTo>
                  <a:lnTo>
                    <a:pt x="11847" y="16975"/>
                  </a:lnTo>
                  <a:lnTo>
                    <a:pt x="11684" y="17109"/>
                  </a:lnTo>
                </a:path>
              </a:pathLst>
            </a:custGeom>
            <a:solidFill>
              <a:srgbClr val="C0C0C0"/>
            </a:solidFill>
            <a:ln w="38100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9646" name="AutoShape 8"/>
            <p:cNvSpPr>
              <a:spLocks noChangeArrowheads="1"/>
            </p:cNvSpPr>
            <p:nvPr/>
          </p:nvSpPr>
          <p:spPr bwMode="auto">
            <a:xfrm>
              <a:off x="1173" y="3134"/>
              <a:ext cx="1344" cy="192"/>
            </a:xfrm>
            <a:prstGeom prst="leftRightArrow">
              <a:avLst>
                <a:gd name="adj1" fmla="val 50000"/>
                <a:gd name="adj2" fmla="val 140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69647" name="Rectangle 9"/>
            <p:cNvSpPr>
              <a:spLocks noChangeArrowheads="1"/>
            </p:cNvSpPr>
            <p:nvPr/>
          </p:nvSpPr>
          <p:spPr bwMode="auto">
            <a:xfrm>
              <a:off x="3360" y="3038"/>
              <a:ext cx="96" cy="33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003366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69648" name="Freeform 10"/>
            <p:cNvSpPr/>
            <p:nvPr/>
          </p:nvSpPr>
          <p:spPr bwMode="auto">
            <a:xfrm>
              <a:off x="2689" y="3146"/>
              <a:ext cx="563" cy="208"/>
            </a:xfrm>
            <a:custGeom>
              <a:gdLst>
                <a:gd name="T0" fmla="*/ 11 w 563"/>
                <a:gd name="T1" fmla="*/ 0 h 208"/>
                <a:gd name="T2" fmla="*/ 23 w 563"/>
                <a:gd name="T3" fmla="*/ 84 h 208"/>
                <a:gd name="T4" fmla="*/ 131 w 563"/>
                <a:gd name="T5" fmla="*/ 48 h 208"/>
                <a:gd name="T6" fmla="*/ 167 w 563"/>
                <a:gd name="T7" fmla="*/ 36 h 208"/>
                <a:gd name="T8" fmla="*/ 191 w 563"/>
                <a:gd name="T9" fmla="*/ 72 h 208"/>
                <a:gd name="T10" fmla="*/ 227 w 563"/>
                <a:gd name="T11" fmla="*/ 60 h 208"/>
                <a:gd name="T12" fmla="*/ 251 w 563"/>
                <a:gd name="T13" fmla="*/ 96 h 208"/>
                <a:gd name="T14" fmla="*/ 299 w 563"/>
                <a:gd name="T15" fmla="*/ 72 h 208"/>
                <a:gd name="T16" fmla="*/ 335 w 563"/>
                <a:gd name="T17" fmla="*/ 60 h 208"/>
                <a:gd name="T18" fmla="*/ 359 w 563"/>
                <a:gd name="T19" fmla="*/ 96 h 208"/>
                <a:gd name="T20" fmla="*/ 407 w 563"/>
                <a:gd name="T21" fmla="*/ 96 h 208"/>
                <a:gd name="T22" fmla="*/ 455 w 563"/>
                <a:gd name="T23" fmla="*/ 180 h 208"/>
                <a:gd name="T24" fmla="*/ 563 w 563"/>
                <a:gd name="T25" fmla="*/ 168 h 208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63"/>
                <a:gd name="T40" fmla="*/ 0 h 208"/>
                <a:gd name="T41" fmla="*/ 563 w 563"/>
                <a:gd name="T42" fmla="*/ 208 h 208"/>
              </a:gdLst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63" h="208">
                  <a:moveTo>
                    <a:pt x="11" y="0"/>
                  </a:moveTo>
                  <a:cubicBezTo>
                    <a:pt x="15" y="28"/>
                    <a:pt x="0" y="68"/>
                    <a:pt x="23" y="84"/>
                  </a:cubicBezTo>
                  <a:cubicBezTo>
                    <a:pt x="54" y="106"/>
                    <a:pt x="95" y="60"/>
                    <a:pt x="131" y="48"/>
                  </a:cubicBezTo>
                  <a:cubicBezTo>
                    <a:pt x="143" y="44"/>
                    <a:pt x="167" y="36"/>
                    <a:pt x="167" y="36"/>
                  </a:cubicBezTo>
                  <a:cubicBezTo>
                    <a:pt x="175" y="48"/>
                    <a:pt x="178" y="67"/>
                    <a:pt x="191" y="72"/>
                  </a:cubicBezTo>
                  <a:cubicBezTo>
                    <a:pt x="203" y="77"/>
                    <a:pt x="215" y="55"/>
                    <a:pt x="227" y="60"/>
                  </a:cubicBezTo>
                  <a:cubicBezTo>
                    <a:pt x="240" y="65"/>
                    <a:pt x="243" y="84"/>
                    <a:pt x="251" y="96"/>
                  </a:cubicBezTo>
                  <a:cubicBezTo>
                    <a:pt x="279" y="208"/>
                    <a:pt x="274" y="97"/>
                    <a:pt x="299" y="72"/>
                  </a:cubicBezTo>
                  <a:cubicBezTo>
                    <a:pt x="308" y="63"/>
                    <a:pt x="323" y="64"/>
                    <a:pt x="335" y="60"/>
                  </a:cubicBezTo>
                  <a:cubicBezTo>
                    <a:pt x="343" y="72"/>
                    <a:pt x="345" y="96"/>
                    <a:pt x="359" y="96"/>
                  </a:cubicBezTo>
                  <a:cubicBezTo>
                    <a:pt x="423" y="96"/>
                    <a:pt x="343" y="0"/>
                    <a:pt x="407" y="96"/>
                  </a:cubicBezTo>
                  <a:cubicBezTo>
                    <a:pt x="508" y="62"/>
                    <a:pt x="353" y="101"/>
                    <a:pt x="455" y="180"/>
                  </a:cubicBezTo>
                  <a:cubicBezTo>
                    <a:pt x="484" y="202"/>
                    <a:pt x="527" y="168"/>
                    <a:pt x="563" y="168"/>
                  </a:cubicBezTo>
                </a:path>
              </a:pathLst>
            </a:custGeom>
            <a:noFill/>
            <a:ln w="38100">
              <a:solidFill>
                <a:srgbClr val="CC66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9649" name="Line 11"/>
            <p:cNvSpPr>
              <a:spLocks noChangeShapeType="1"/>
            </p:cNvSpPr>
            <p:nvPr/>
          </p:nvSpPr>
          <p:spPr bwMode="auto">
            <a:xfrm>
              <a:off x="2699" y="3158"/>
              <a:ext cx="528" cy="0"/>
            </a:xfrm>
            <a:prstGeom prst="line">
              <a:avLst/>
            </a:prstGeom>
            <a:noFill/>
            <a:ln w="57150">
              <a:solidFill>
                <a:srgbClr val="CC66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9638" name="组合 12"/>
          <p:cNvGrpSpPr/>
          <p:nvPr/>
        </p:nvGrpSpPr>
        <p:grpSpPr>
          <a:xfrm>
            <a:off x="6669690" y="3822959"/>
            <a:ext cx="4800600" cy="1616075"/>
            <a:chOff x="539844" y="4621214"/>
            <a:chExt cx="4342567" cy="1152525"/>
          </a:xfrm>
        </p:grpSpPr>
        <p:grpSp>
          <p:nvGrpSpPr>
            <p:cNvPr id="69639" name="组合 10"/>
            <p:cNvGrpSpPr/>
            <p:nvPr/>
          </p:nvGrpSpPr>
          <p:grpSpPr>
            <a:xfrm>
              <a:off x="2721448" y="4621214"/>
              <a:ext cx="2160963" cy="1152525"/>
              <a:chOff x="3995738" y="404813"/>
              <a:chExt cx="2160587" cy="1152525"/>
            </a:xfrm>
          </p:grpSpPr>
          <p:sp>
            <p:nvSpPr>
              <p:cNvPr id="69641" name="AutoShape 4"/>
              <p:cNvSpPr/>
              <p:nvPr/>
            </p:nvSpPr>
            <p:spPr bwMode="auto">
              <a:xfrm>
                <a:off x="3995738" y="620713"/>
                <a:ext cx="288925" cy="863600"/>
              </a:xfrm>
              <a:prstGeom prst="leftBrace">
                <a:avLst>
                  <a:gd name="adj1" fmla="val 24908"/>
                  <a:gd name="adj2" fmla="val 50000"/>
                </a:avLst>
              </a:prstGeom>
              <a:noFill/>
              <a:ln w="28575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800">
                  <a:solidFill>
                    <a:srgbClr val="000000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69642" name="Rectangle 5"/>
              <p:cNvSpPr>
                <a:spLocks noChangeArrowheads="1"/>
              </p:cNvSpPr>
              <p:nvPr/>
            </p:nvSpPr>
            <p:spPr bwMode="auto">
              <a:xfrm>
                <a:off x="4356100" y="404813"/>
                <a:ext cx="1512888" cy="504825"/>
              </a:xfrm>
              <a:prstGeom prst="rect">
                <a:avLst/>
              </a:prstGeom>
              <a:noFill/>
              <a:ln w="9525">
                <a:solidFill>
                  <a:srgbClr val="00CCFF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342900" indent="-342900" algn="l" defTabSz="914400" rtl="0" eaLnBrk="0" latinLnBrk="0" hangingPunct="0">
                  <a:spcBef>
                    <a:spcPct val="200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just" eaLnBrk="1" hangingPunct="1">
                  <a:buFontTx/>
                  <a:buNone/>
                </a:pPr>
                <a:r>
                  <a:rPr lang="zh-CN" altLang="en-US" b="1">
                    <a:solidFill>
                      <a:srgbClr val="000000"/>
                    </a:solidFill>
                    <a:ea typeface="黑体" panose="02010609060101010101" pitchFamily="49" charset="-122"/>
                  </a:rPr>
                  <a:t>免疫原性</a:t>
                </a:r>
                <a:endParaRPr lang="zh-CN" altLang="en-US" b="1">
                  <a:solidFill>
                    <a:srgbClr val="000000"/>
                  </a:solidFill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  <p:sp>
            <p:nvSpPr>
              <p:cNvPr id="69643" name="Rectangle 6"/>
              <p:cNvSpPr>
                <a:spLocks noChangeArrowheads="1"/>
              </p:cNvSpPr>
              <p:nvPr/>
            </p:nvSpPr>
            <p:spPr bwMode="auto">
              <a:xfrm>
                <a:off x="4356100" y="1125538"/>
                <a:ext cx="1800225" cy="431800"/>
              </a:xfrm>
              <a:prstGeom prst="rect">
                <a:avLst/>
              </a:prstGeom>
              <a:noFill/>
              <a:ln w="9525">
                <a:solidFill>
                  <a:srgbClr val="00CCFF"/>
                </a:solidFill>
                <a:miter lim="800000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342900" indent="-342900" algn="l" defTabSz="914400" rtl="0" eaLnBrk="0" latinLnBrk="0" hangingPunct="0">
                  <a:spcBef>
                    <a:spcPct val="200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just" eaLnBrk="1" hangingPunct="1">
                  <a:buFontTx/>
                  <a:buNone/>
                </a:pPr>
                <a:r>
                  <a:rPr lang="zh-CN" altLang="en-US" b="1">
                    <a:solidFill>
                      <a:srgbClr val="000000"/>
                    </a:solidFill>
                    <a:ea typeface="黑体" panose="02010609060101010101" pitchFamily="49" charset="-122"/>
                  </a:rPr>
                  <a:t>免疫反应性</a:t>
                </a:r>
                <a:endParaRPr lang="zh-CN" altLang="en-US" b="1">
                  <a:solidFill>
                    <a:srgbClr val="000000"/>
                  </a:solidFill>
                  <a:latin typeface="黑体" panose="02010609060101010101" pitchFamily="49" charset="-122"/>
                  <a:ea typeface="黑体" panose="02010609060101010101" pitchFamily="49" charset="-122"/>
                </a:endParaRPr>
              </a:p>
            </p:txBody>
          </p:sp>
        </p:grpSp>
        <p:sp>
          <p:nvSpPr>
            <p:cNvPr id="69640" name="Rectangle 3"/>
            <p:cNvSpPr>
              <a:spLocks noChangeArrowheads="1"/>
            </p:cNvSpPr>
            <p:nvPr/>
          </p:nvSpPr>
          <p:spPr bwMode="auto">
            <a:xfrm>
              <a:off x="539844" y="4894263"/>
              <a:ext cx="2146673" cy="609600"/>
            </a:xfrm>
            <a:prstGeom prst="rect">
              <a:avLst/>
            </a:prstGeom>
            <a:solidFill>
              <a:srgbClr val="CCFF99"/>
            </a:solidFill>
            <a:ln w="9525">
              <a:solidFill>
                <a:schemeClr val="bg1"/>
              </a:solidFill>
              <a:miter lim="800000"/>
            </a:ln>
            <a:effectLst>
              <a:outerShdw dist="45791" dir="3378596" algn="ctr" rotWithShape="0">
                <a:schemeClr val="tx1"/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zh-CN" altLang="en-US" sz="2800" b="1">
                  <a:solidFill>
                    <a:srgbClr val="0000FF"/>
                  </a:solidFill>
                  <a:latin typeface="黑体" panose="02010609060101010101" pitchFamily="49" charset="-122"/>
                  <a:ea typeface="黑体" panose="02010609060101010101" pitchFamily="49" charset="-122"/>
                </a:rPr>
                <a:t>特异性表现 </a:t>
              </a:r>
              <a:endPara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706" name="Group 2"/>
          <p:cNvGrpSpPr/>
          <p:nvPr/>
        </p:nvGrpSpPr>
        <p:grpSpPr>
          <a:xfrm rot="-4966411">
            <a:off x="7736682" y="3890963"/>
            <a:ext cx="635000" cy="542925"/>
            <a:chOff x="4913" y="3090"/>
            <a:chExt cx="400" cy="342"/>
          </a:xfrm>
        </p:grpSpPr>
        <p:sp>
          <p:nvSpPr>
            <p:cNvPr id="72784" name="AutoShape 3"/>
            <p:cNvSpPr>
              <a:spLocks noChangeArrowheads="1"/>
            </p:cNvSpPr>
            <p:nvPr/>
          </p:nvSpPr>
          <p:spPr bwMode="auto">
            <a:xfrm rot="7660337" flipH="1" flipV="1">
              <a:off x="4913" y="3090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rgbClr val="990000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85" name="AutoShape 4"/>
            <p:cNvSpPr>
              <a:spLocks noChangeArrowheads="1"/>
            </p:cNvSpPr>
            <p:nvPr/>
          </p:nvSpPr>
          <p:spPr bwMode="auto">
            <a:xfrm rot="7660337">
              <a:off x="5169" y="328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rgbClr val="990000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86" name="AutoShape 5"/>
            <p:cNvSpPr>
              <a:spLocks noChangeArrowheads="1"/>
            </p:cNvSpPr>
            <p:nvPr/>
          </p:nvSpPr>
          <p:spPr bwMode="auto">
            <a:xfrm rot="443242">
              <a:off x="4972" y="3104"/>
              <a:ext cx="288" cy="288"/>
            </a:xfrm>
            <a:prstGeom prst="smileyFace">
              <a:avLst>
                <a:gd name="adj" fmla="val 4653"/>
              </a:avLst>
            </a:prstGeom>
            <a:solidFill>
              <a:srgbClr val="00FF00"/>
            </a:solidFill>
            <a:ln w="9525">
              <a:solidFill>
                <a:srgbClr val="99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72707" name="Group 6"/>
          <p:cNvGrpSpPr/>
          <p:nvPr/>
        </p:nvGrpSpPr>
        <p:grpSpPr>
          <a:xfrm>
            <a:off x="3718719" y="4581525"/>
            <a:ext cx="742950" cy="457200"/>
            <a:chOff x="444" y="2115"/>
            <a:chExt cx="468" cy="288"/>
          </a:xfrm>
        </p:grpSpPr>
        <p:sp>
          <p:nvSpPr>
            <p:cNvPr id="72781" name="AutoShape 7"/>
            <p:cNvSpPr>
              <a:spLocks noChangeArrowheads="1"/>
            </p:cNvSpPr>
            <p:nvPr/>
          </p:nvSpPr>
          <p:spPr bwMode="auto">
            <a:xfrm rot="5400000" flipH="1" flipV="1">
              <a:off x="444" y="217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82" name="AutoShape 8"/>
            <p:cNvSpPr>
              <a:spLocks noChangeArrowheads="1"/>
            </p:cNvSpPr>
            <p:nvPr/>
          </p:nvSpPr>
          <p:spPr bwMode="auto">
            <a:xfrm rot="5400000">
              <a:off x="768" y="217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83" name="Oval 9"/>
            <p:cNvSpPr>
              <a:spLocks noChangeArrowheads="1"/>
            </p:cNvSpPr>
            <p:nvPr/>
          </p:nvSpPr>
          <p:spPr bwMode="auto">
            <a:xfrm>
              <a:off x="521" y="2115"/>
              <a:ext cx="288" cy="288"/>
            </a:xfrm>
            <a:prstGeom prst="ellipse">
              <a:avLst/>
            </a:prstGeom>
            <a:solidFill>
              <a:srgbClr val="00FF00"/>
            </a:solidFill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72708" name="Group 20"/>
          <p:cNvGrpSpPr/>
          <p:nvPr/>
        </p:nvGrpSpPr>
        <p:grpSpPr>
          <a:xfrm rot="311306">
            <a:off x="7689056" y="2651125"/>
            <a:ext cx="762000" cy="457200"/>
            <a:chOff x="4180" y="3822"/>
            <a:chExt cx="480" cy="288"/>
          </a:xfrm>
        </p:grpSpPr>
        <p:sp>
          <p:nvSpPr>
            <p:cNvPr id="72779" name="Rectangle 21"/>
            <p:cNvSpPr>
              <a:spLocks noChangeArrowheads="1"/>
            </p:cNvSpPr>
            <p:nvPr/>
          </p:nvSpPr>
          <p:spPr bwMode="auto">
            <a:xfrm rot="2401039">
              <a:off x="4180" y="3927"/>
              <a:ext cx="480" cy="96"/>
            </a:xfrm>
            <a:prstGeom prst="rect">
              <a:avLst/>
            </a:prstGeom>
            <a:solidFill>
              <a:srgbClr val="FF33CC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80" name="AutoShape 22"/>
            <p:cNvSpPr>
              <a:spLocks noChangeArrowheads="1"/>
            </p:cNvSpPr>
            <p:nvPr/>
          </p:nvSpPr>
          <p:spPr bwMode="auto">
            <a:xfrm rot="2401039">
              <a:off x="4284" y="3822"/>
              <a:ext cx="288" cy="288"/>
            </a:xfrm>
            <a:prstGeom prst="smileyFace">
              <a:avLst>
                <a:gd name="adj" fmla="val 4653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72709" name="Group 23"/>
          <p:cNvGrpSpPr/>
          <p:nvPr/>
        </p:nvGrpSpPr>
        <p:grpSpPr>
          <a:xfrm>
            <a:off x="6414294" y="4292600"/>
            <a:ext cx="1524000" cy="1066800"/>
            <a:chOff x="4059" y="2544"/>
            <a:chExt cx="960" cy="672"/>
          </a:xfrm>
        </p:grpSpPr>
        <p:sp>
          <p:nvSpPr>
            <p:cNvPr id="72771" name="Line 24"/>
            <p:cNvSpPr>
              <a:spLocks noChangeShapeType="1"/>
            </p:cNvSpPr>
            <p:nvPr/>
          </p:nvSpPr>
          <p:spPr bwMode="auto">
            <a:xfrm>
              <a:off x="4059" y="2854"/>
              <a:ext cx="691" cy="0"/>
            </a:xfrm>
            <a:prstGeom prst="line">
              <a:avLst/>
            </a:prstGeom>
            <a:noFill/>
            <a:ln w="38100">
              <a:solidFill>
                <a:srgbClr val="99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72" name="Line 25"/>
            <p:cNvSpPr>
              <a:spLocks noChangeShapeType="1"/>
            </p:cNvSpPr>
            <p:nvPr/>
          </p:nvSpPr>
          <p:spPr bwMode="auto">
            <a:xfrm>
              <a:off x="4059" y="2958"/>
              <a:ext cx="691" cy="0"/>
            </a:xfrm>
            <a:prstGeom prst="line">
              <a:avLst/>
            </a:prstGeom>
            <a:noFill/>
            <a:ln w="38100">
              <a:solidFill>
                <a:srgbClr val="99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73" name="Line 26"/>
            <p:cNvSpPr>
              <a:spLocks noChangeShapeType="1"/>
            </p:cNvSpPr>
            <p:nvPr/>
          </p:nvSpPr>
          <p:spPr bwMode="auto">
            <a:xfrm flipV="1">
              <a:off x="4729" y="2647"/>
              <a:ext cx="192" cy="207"/>
            </a:xfrm>
            <a:prstGeom prst="line">
              <a:avLst/>
            </a:prstGeom>
            <a:noFill/>
            <a:ln w="38100">
              <a:solidFill>
                <a:srgbClr val="99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74" name="Line 27"/>
            <p:cNvSpPr>
              <a:spLocks noChangeShapeType="1"/>
            </p:cNvSpPr>
            <p:nvPr/>
          </p:nvSpPr>
          <p:spPr bwMode="auto">
            <a:xfrm>
              <a:off x="4750" y="2958"/>
              <a:ext cx="154" cy="155"/>
            </a:xfrm>
            <a:prstGeom prst="line">
              <a:avLst/>
            </a:prstGeom>
            <a:noFill/>
            <a:ln w="38100">
              <a:solidFill>
                <a:srgbClr val="99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75" name="Line 28"/>
            <p:cNvSpPr>
              <a:spLocks noChangeShapeType="1"/>
            </p:cNvSpPr>
            <p:nvPr/>
          </p:nvSpPr>
          <p:spPr bwMode="auto">
            <a:xfrm>
              <a:off x="4904" y="3113"/>
              <a:ext cx="38" cy="103"/>
            </a:xfrm>
            <a:prstGeom prst="line">
              <a:avLst/>
            </a:prstGeom>
            <a:noFill/>
            <a:ln w="38100">
              <a:solidFill>
                <a:srgbClr val="99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76" name="Line 29"/>
            <p:cNvSpPr>
              <a:spLocks noChangeShapeType="1"/>
            </p:cNvSpPr>
            <p:nvPr/>
          </p:nvSpPr>
          <p:spPr bwMode="auto">
            <a:xfrm>
              <a:off x="4904" y="3113"/>
              <a:ext cx="115" cy="0"/>
            </a:xfrm>
            <a:prstGeom prst="line">
              <a:avLst/>
            </a:prstGeom>
            <a:noFill/>
            <a:ln w="38100">
              <a:solidFill>
                <a:srgbClr val="99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77" name="Line 30"/>
            <p:cNvSpPr>
              <a:spLocks noChangeShapeType="1"/>
            </p:cNvSpPr>
            <p:nvPr/>
          </p:nvSpPr>
          <p:spPr bwMode="auto">
            <a:xfrm flipH="1" flipV="1">
              <a:off x="4904" y="2544"/>
              <a:ext cx="0" cy="103"/>
            </a:xfrm>
            <a:prstGeom prst="line">
              <a:avLst/>
            </a:prstGeom>
            <a:noFill/>
            <a:ln w="38100">
              <a:solidFill>
                <a:srgbClr val="99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778" name="Line 31"/>
            <p:cNvSpPr>
              <a:spLocks noChangeShapeType="1"/>
            </p:cNvSpPr>
            <p:nvPr/>
          </p:nvSpPr>
          <p:spPr bwMode="auto">
            <a:xfrm>
              <a:off x="4904" y="2647"/>
              <a:ext cx="77" cy="0"/>
            </a:xfrm>
            <a:prstGeom prst="line">
              <a:avLst/>
            </a:prstGeom>
            <a:noFill/>
            <a:ln w="38100">
              <a:solidFill>
                <a:srgbClr val="99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2710" name="Group 32"/>
          <p:cNvGrpSpPr/>
          <p:nvPr/>
        </p:nvGrpSpPr>
        <p:grpSpPr>
          <a:xfrm rot="-320727">
            <a:off x="7797006" y="5170489"/>
            <a:ext cx="635000" cy="542925"/>
            <a:chOff x="4913" y="3090"/>
            <a:chExt cx="400" cy="342"/>
          </a:xfrm>
        </p:grpSpPr>
        <p:sp>
          <p:nvSpPr>
            <p:cNvPr id="72768" name="AutoShape 33"/>
            <p:cNvSpPr>
              <a:spLocks noChangeArrowheads="1"/>
            </p:cNvSpPr>
            <p:nvPr/>
          </p:nvSpPr>
          <p:spPr bwMode="auto">
            <a:xfrm rot="7660337" flipH="1" flipV="1">
              <a:off x="4913" y="3090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rgbClr val="990000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69" name="AutoShape 34"/>
            <p:cNvSpPr>
              <a:spLocks noChangeArrowheads="1"/>
            </p:cNvSpPr>
            <p:nvPr/>
          </p:nvSpPr>
          <p:spPr bwMode="auto">
            <a:xfrm rot="7660337">
              <a:off x="5169" y="328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rgbClr val="990000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70" name="AutoShape 35"/>
            <p:cNvSpPr>
              <a:spLocks noChangeArrowheads="1"/>
            </p:cNvSpPr>
            <p:nvPr/>
          </p:nvSpPr>
          <p:spPr bwMode="auto">
            <a:xfrm rot="443242">
              <a:off x="4972" y="3104"/>
              <a:ext cx="288" cy="288"/>
            </a:xfrm>
            <a:prstGeom prst="smileyFace">
              <a:avLst>
                <a:gd name="adj" fmla="val 4653"/>
              </a:avLst>
            </a:prstGeom>
            <a:solidFill>
              <a:srgbClr val="00FF00"/>
            </a:solidFill>
            <a:ln w="9525">
              <a:solidFill>
                <a:srgbClr val="99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72711" name="Group 40"/>
          <p:cNvGrpSpPr/>
          <p:nvPr/>
        </p:nvGrpSpPr>
        <p:grpSpPr>
          <a:xfrm>
            <a:off x="3718719" y="4581525"/>
            <a:ext cx="742950" cy="457200"/>
            <a:chOff x="444" y="2115"/>
            <a:chExt cx="468" cy="288"/>
          </a:xfrm>
        </p:grpSpPr>
        <p:sp>
          <p:nvSpPr>
            <p:cNvPr id="72765" name="AutoShape 41"/>
            <p:cNvSpPr>
              <a:spLocks noChangeArrowheads="1"/>
            </p:cNvSpPr>
            <p:nvPr/>
          </p:nvSpPr>
          <p:spPr bwMode="auto">
            <a:xfrm rot="5400000" flipH="1" flipV="1">
              <a:off x="444" y="217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66" name="AutoShape 42"/>
            <p:cNvSpPr>
              <a:spLocks noChangeArrowheads="1"/>
            </p:cNvSpPr>
            <p:nvPr/>
          </p:nvSpPr>
          <p:spPr bwMode="auto">
            <a:xfrm rot="5400000">
              <a:off x="768" y="217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67" name="Oval 43"/>
            <p:cNvSpPr>
              <a:spLocks noChangeArrowheads="1"/>
            </p:cNvSpPr>
            <p:nvPr/>
          </p:nvSpPr>
          <p:spPr bwMode="auto">
            <a:xfrm>
              <a:off x="521" y="2115"/>
              <a:ext cx="288" cy="288"/>
            </a:xfrm>
            <a:prstGeom prst="ellipse">
              <a:avLst/>
            </a:prstGeom>
            <a:solidFill>
              <a:srgbClr val="00FF00"/>
            </a:solidFill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72712" name="Group 44"/>
          <p:cNvGrpSpPr/>
          <p:nvPr/>
        </p:nvGrpSpPr>
        <p:grpSpPr>
          <a:xfrm>
            <a:off x="3718719" y="4581525"/>
            <a:ext cx="742950" cy="457200"/>
            <a:chOff x="444" y="2115"/>
            <a:chExt cx="468" cy="288"/>
          </a:xfrm>
        </p:grpSpPr>
        <p:sp>
          <p:nvSpPr>
            <p:cNvPr id="72762" name="AutoShape 45"/>
            <p:cNvSpPr>
              <a:spLocks noChangeArrowheads="1"/>
            </p:cNvSpPr>
            <p:nvPr/>
          </p:nvSpPr>
          <p:spPr bwMode="auto">
            <a:xfrm rot="5400000" flipH="1" flipV="1">
              <a:off x="444" y="217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63" name="AutoShape 46"/>
            <p:cNvSpPr>
              <a:spLocks noChangeArrowheads="1"/>
            </p:cNvSpPr>
            <p:nvPr/>
          </p:nvSpPr>
          <p:spPr bwMode="auto">
            <a:xfrm rot="5400000">
              <a:off x="768" y="217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64" name="Oval 47"/>
            <p:cNvSpPr>
              <a:spLocks noChangeArrowheads="1"/>
            </p:cNvSpPr>
            <p:nvPr/>
          </p:nvSpPr>
          <p:spPr bwMode="auto">
            <a:xfrm>
              <a:off x="521" y="2115"/>
              <a:ext cx="288" cy="288"/>
            </a:xfrm>
            <a:prstGeom prst="ellipse">
              <a:avLst/>
            </a:prstGeom>
            <a:solidFill>
              <a:srgbClr val="00FF00"/>
            </a:solidFill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72713" name="Group 54"/>
          <p:cNvGrpSpPr/>
          <p:nvPr/>
        </p:nvGrpSpPr>
        <p:grpSpPr>
          <a:xfrm rot="2087761">
            <a:off x="3837781" y="2054225"/>
            <a:ext cx="762000" cy="457200"/>
            <a:chOff x="433" y="2656"/>
            <a:chExt cx="480" cy="288"/>
          </a:xfrm>
        </p:grpSpPr>
        <p:sp>
          <p:nvSpPr>
            <p:cNvPr id="72760" name="Rectangle 55"/>
            <p:cNvSpPr>
              <a:spLocks noChangeArrowheads="1"/>
            </p:cNvSpPr>
            <p:nvPr/>
          </p:nvSpPr>
          <p:spPr bwMode="auto">
            <a:xfrm rot="-2214573">
              <a:off x="433" y="2762"/>
              <a:ext cx="480" cy="96"/>
            </a:xfrm>
            <a:prstGeom prst="rect">
              <a:avLst/>
            </a:prstGeom>
            <a:solidFill>
              <a:srgbClr val="FF33CC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61" name="Oval 56"/>
            <p:cNvSpPr>
              <a:spLocks noChangeArrowheads="1"/>
            </p:cNvSpPr>
            <p:nvPr/>
          </p:nvSpPr>
          <p:spPr bwMode="auto">
            <a:xfrm rot="-2214573">
              <a:off x="522" y="2656"/>
              <a:ext cx="288" cy="288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72714" name="Group 60"/>
          <p:cNvGrpSpPr/>
          <p:nvPr/>
        </p:nvGrpSpPr>
        <p:grpSpPr>
          <a:xfrm>
            <a:off x="3718719" y="4581525"/>
            <a:ext cx="742950" cy="457200"/>
            <a:chOff x="444" y="2115"/>
            <a:chExt cx="468" cy="288"/>
          </a:xfrm>
        </p:grpSpPr>
        <p:sp>
          <p:nvSpPr>
            <p:cNvPr id="72757" name="AutoShape 61"/>
            <p:cNvSpPr>
              <a:spLocks noChangeArrowheads="1"/>
            </p:cNvSpPr>
            <p:nvPr/>
          </p:nvSpPr>
          <p:spPr bwMode="auto">
            <a:xfrm rot="5400000" flipH="1" flipV="1">
              <a:off x="444" y="217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58" name="AutoShape 62"/>
            <p:cNvSpPr>
              <a:spLocks noChangeArrowheads="1"/>
            </p:cNvSpPr>
            <p:nvPr/>
          </p:nvSpPr>
          <p:spPr bwMode="auto">
            <a:xfrm rot="5400000">
              <a:off x="768" y="217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59" name="Oval 63"/>
            <p:cNvSpPr>
              <a:spLocks noChangeArrowheads="1"/>
            </p:cNvSpPr>
            <p:nvPr/>
          </p:nvSpPr>
          <p:spPr bwMode="auto">
            <a:xfrm>
              <a:off x="521" y="2115"/>
              <a:ext cx="288" cy="288"/>
            </a:xfrm>
            <a:prstGeom prst="ellipse">
              <a:avLst/>
            </a:prstGeom>
            <a:solidFill>
              <a:srgbClr val="00FF00"/>
            </a:solidFill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72715" name="Group 64"/>
          <p:cNvGrpSpPr/>
          <p:nvPr/>
        </p:nvGrpSpPr>
        <p:grpSpPr>
          <a:xfrm>
            <a:off x="3718719" y="4581525"/>
            <a:ext cx="742950" cy="457200"/>
            <a:chOff x="444" y="2115"/>
            <a:chExt cx="468" cy="288"/>
          </a:xfrm>
        </p:grpSpPr>
        <p:sp>
          <p:nvSpPr>
            <p:cNvPr id="72754" name="AutoShape 65"/>
            <p:cNvSpPr>
              <a:spLocks noChangeArrowheads="1"/>
            </p:cNvSpPr>
            <p:nvPr/>
          </p:nvSpPr>
          <p:spPr bwMode="auto">
            <a:xfrm rot="5400000" flipH="1" flipV="1">
              <a:off x="444" y="217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55" name="AutoShape 66"/>
            <p:cNvSpPr>
              <a:spLocks noChangeArrowheads="1"/>
            </p:cNvSpPr>
            <p:nvPr/>
          </p:nvSpPr>
          <p:spPr bwMode="auto">
            <a:xfrm rot="5400000">
              <a:off x="768" y="217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56" name="Oval 67"/>
            <p:cNvSpPr>
              <a:spLocks noChangeArrowheads="1"/>
            </p:cNvSpPr>
            <p:nvPr/>
          </p:nvSpPr>
          <p:spPr bwMode="auto">
            <a:xfrm>
              <a:off x="521" y="2115"/>
              <a:ext cx="288" cy="288"/>
            </a:xfrm>
            <a:prstGeom prst="ellipse">
              <a:avLst/>
            </a:prstGeom>
            <a:solidFill>
              <a:srgbClr val="00FF00"/>
            </a:solidFill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72716" name="Group 68"/>
          <p:cNvGrpSpPr/>
          <p:nvPr/>
        </p:nvGrpSpPr>
        <p:grpSpPr>
          <a:xfrm rot="-5022387">
            <a:off x="7666832" y="1333501"/>
            <a:ext cx="777875" cy="457200"/>
            <a:chOff x="4180" y="3822"/>
            <a:chExt cx="480" cy="288"/>
          </a:xfrm>
        </p:grpSpPr>
        <p:sp>
          <p:nvSpPr>
            <p:cNvPr id="72752" name="Rectangle 69"/>
            <p:cNvSpPr>
              <a:spLocks noChangeArrowheads="1"/>
            </p:cNvSpPr>
            <p:nvPr/>
          </p:nvSpPr>
          <p:spPr bwMode="auto">
            <a:xfrm rot="2401039">
              <a:off x="4180" y="3927"/>
              <a:ext cx="480" cy="96"/>
            </a:xfrm>
            <a:prstGeom prst="rect">
              <a:avLst/>
            </a:prstGeom>
            <a:solidFill>
              <a:srgbClr val="FF33CC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53" name="AutoShape 70"/>
            <p:cNvSpPr>
              <a:spLocks noChangeArrowheads="1"/>
            </p:cNvSpPr>
            <p:nvPr/>
          </p:nvSpPr>
          <p:spPr bwMode="auto">
            <a:xfrm rot="2401039">
              <a:off x="4284" y="3822"/>
              <a:ext cx="288" cy="288"/>
            </a:xfrm>
            <a:prstGeom prst="smileyFace">
              <a:avLst>
                <a:gd name="adj" fmla="val 4653"/>
              </a:avLst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  <p:sp>
        <p:nvSpPr>
          <p:cNvPr id="72717" name="Text Box 72"/>
          <p:cNvSpPr txBox="1">
            <a:spLocks noChangeArrowheads="1"/>
          </p:cNvSpPr>
          <p:nvPr/>
        </p:nvSpPr>
        <p:spPr bwMode="ltGray">
          <a:xfrm>
            <a:off x="6226970" y="5865813"/>
            <a:ext cx="32416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spcBef>
                <a:spcPct val="10000"/>
              </a:spcBef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乙肝病毒抗体</a:t>
            </a:r>
            <a:endParaRPr lang="en-US" altLang="zh-CN" sz="2800" b="1">
              <a:solidFill>
                <a:srgbClr val="000000"/>
              </a:solidFill>
              <a:latin typeface="Times New Roman" panose="02020603050405020304" pitchFamily="18" charset="0"/>
              <a:ea typeface="楷体_GB2312" pitchFamily="1" charset="-122"/>
            </a:endParaRPr>
          </a:p>
        </p:txBody>
      </p:sp>
      <p:sp>
        <p:nvSpPr>
          <p:cNvPr id="72718" name="Text Box 73"/>
          <p:cNvSpPr txBox="1">
            <a:spLocks noChangeArrowheads="1"/>
          </p:cNvSpPr>
          <p:nvPr/>
        </p:nvSpPr>
        <p:spPr bwMode="ltGray">
          <a:xfrm>
            <a:off x="2999581" y="5373688"/>
            <a:ext cx="230505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spcBef>
                <a:spcPct val="10000"/>
              </a:spcBef>
              <a:buFontTx/>
              <a:buNone/>
            </a:pP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乙肝病毒</a:t>
            </a:r>
            <a:endParaRPr lang="en-US" altLang="zh-CN" sz="2800" b="1">
              <a:solidFill>
                <a:srgbClr val="000000"/>
              </a:solidFill>
              <a:latin typeface="Times New Roman" panose="02020603050405020304" pitchFamily="18" charset="0"/>
              <a:ea typeface="楷体_GB2312" pitchFamily="1" charset="-122"/>
            </a:endParaRPr>
          </a:p>
        </p:txBody>
      </p:sp>
      <p:grpSp>
        <p:nvGrpSpPr>
          <p:cNvPr id="72719" name="Group 91"/>
          <p:cNvGrpSpPr/>
          <p:nvPr/>
        </p:nvGrpSpPr>
        <p:grpSpPr>
          <a:xfrm rot="-4966411">
            <a:off x="7779544" y="3835401"/>
            <a:ext cx="635000" cy="542925"/>
            <a:chOff x="4913" y="3090"/>
            <a:chExt cx="400" cy="342"/>
          </a:xfrm>
        </p:grpSpPr>
        <p:sp>
          <p:nvSpPr>
            <p:cNvPr id="72749" name="AutoShape 92"/>
            <p:cNvSpPr>
              <a:spLocks noChangeArrowheads="1"/>
            </p:cNvSpPr>
            <p:nvPr/>
          </p:nvSpPr>
          <p:spPr bwMode="auto">
            <a:xfrm rot="7660337" flipH="1" flipV="1">
              <a:off x="4913" y="3090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rgbClr val="990000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50" name="AutoShape 93"/>
            <p:cNvSpPr>
              <a:spLocks noChangeArrowheads="1"/>
            </p:cNvSpPr>
            <p:nvPr/>
          </p:nvSpPr>
          <p:spPr bwMode="auto">
            <a:xfrm rot="7660337">
              <a:off x="5169" y="328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rgbClr val="990000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51" name="AutoShape 94"/>
            <p:cNvSpPr>
              <a:spLocks noChangeArrowheads="1"/>
            </p:cNvSpPr>
            <p:nvPr/>
          </p:nvSpPr>
          <p:spPr bwMode="auto">
            <a:xfrm rot="443242">
              <a:off x="4972" y="3104"/>
              <a:ext cx="288" cy="288"/>
            </a:xfrm>
            <a:prstGeom prst="smileyFace">
              <a:avLst>
                <a:gd name="adj" fmla="val 4653"/>
              </a:avLst>
            </a:prstGeom>
            <a:solidFill>
              <a:srgbClr val="00FF00"/>
            </a:solidFill>
            <a:ln w="9525">
              <a:solidFill>
                <a:srgbClr val="99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72720" name="Group 95"/>
          <p:cNvGrpSpPr/>
          <p:nvPr/>
        </p:nvGrpSpPr>
        <p:grpSpPr>
          <a:xfrm rot="570001">
            <a:off x="7782719" y="5243514"/>
            <a:ext cx="635000" cy="542925"/>
            <a:chOff x="4913" y="3090"/>
            <a:chExt cx="400" cy="342"/>
          </a:xfrm>
        </p:grpSpPr>
        <p:sp>
          <p:nvSpPr>
            <p:cNvPr id="72746" name="AutoShape 96"/>
            <p:cNvSpPr>
              <a:spLocks noChangeArrowheads="1"/>
            </p:cNvSpPr>
            <p:nvPr/>
          </p:nvSpPr>
          <p:spPr bwMode="auto">
            <a:xfrm rot="7660337" flipH="1" flipV="1">
              <a:off x="4913" y="3090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rgbClr val="990000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47" name="AutoShape 97"/>
            <p:cNvSpPr>
              <a:spLocks noChangeArrowheads="1"/>
            </p:cNvSpPr>
            <p:nvPr/>
          </p:nvSpPr>
          <p:spPr bwMode="auto">
            <a:xfrm rot="7660337">
              <a:off x="5169" y="328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rgbClr val="00009A"/>
            </a:solidFill>
            <a:ln w="9525">
              <a:solidFill>
                <a:srgbClr val="990000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48" name="AutoShape 98"/>
            <p:cNvSpPr>
              <a:spLocks noChangeArrowheads="1"/>
            </p:cNvSpPr>
            <p:nvPr/>
          </p:nvSpPr>
          <p:spPr bwMode="auto">
            <a:xfrm rot="443242">
              <a:off x="4972" y="3104"/>
              <a:ext cx="288" cy="288"/>
            </a:xfrm>
            <a:prstGeom prst="smileyFace">
              <a:avLst>
                <a:gd name="adj" fmla="val 4653"/>
              </a:avLst>
            </a:prstGeom>
            <a:solidFill>
              <a:srgbClr val="00FF00"/>
            </a:solidFill>
            <a:ln w="9525">
              <a:solidFill>
                <a:srgbClr val="990000"/>
              </a:solidFill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  <p:grpSp>
        <p:nvGrpSpPr>
          <p:cNvPr id="72721" name="组合 2"/>
          <p:cNvGrpSpPr/>
          <p:nvPr/>
        </p:nvGrpSpPr>
        <p:grpSpPr>
          <a:xfrm>
            <a:off x="2674144" y="1155701"/>
            <a:ext cx="6267450" cy="2665413"/>
            <a:chOff x="971550" y="490538"/>
            <a:chExt cx="6267451" cy="2665412"/>
          </a:xfrm>
        </p:grpSpPr>
        <p:grpSp>
          <p:nvGrpSpPr>
            <p:cNvPr id="72725" name="组合 1"/>
            <p:cNvGrpSpPr/>
            <p:nvPr/>
          </p:nvGrpSpPr>
          <p:grpSpPr>
            <a:xfrm>
              <a:off x="971550" y="490538"/>
              <a:ext cx="6267451" cy="2665412"/>
              <a:chOff x="971550" y="490538"/>
              <a:chExt cx="6267451" cy="2665412"/>
            </a:xfrm>
          </p:grpSpPr>
          <p:grpSp>
            <p:nvGrpSpPr>
              <p:cNvPr id="72728" name="Group 10"/>
              <p:cNvGrpSpPr/>
              <p:nvPr/>
            </p:nvGrpSpPr>
            <p:grpSpPr>
              <a:xfrm>
                <a:off x="4718050" y="1125538"/>
                <a:ext cx="1428750" cy="895350"/>
                <a:chOff x="1632" y="3342"/>
                <a:chExt cx="900" cy="564"/>
              </a:xfrm>
            </p:grpSpPr>
            <p:sp>
              <p:nvSpPr>
                <p:cNvPr id="72740" name="Line 11"/>
                <p:cNvSpPr>
                  <a:spLocks noChangeShapeType="1"/>
                </p:cNvSpPr>
                <p:nvPr/>
              </p:nvSpPr>
              <p:spPr bwMode="auto">
                <a:xfrm>
                  <a:off x="1632" y="3604"/>
                  <a:ext cx="691" cy="0"/>
                </a:xfrm>
                <a:prstGeom prst="line">
                  <a:avLst/>
                </a:prstGeom>
                <a:noFill/>
                <a:ln w="38100">
                  <a:solidFill>
                    <a:srgbClr val="99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741" name="Line 12"/>
                <p:cNvSpPr>
                  <a:spLocks noChangeShapeType="1"/>
                </p:cNvSpPr>
                <p:nvPr/>
              </p:nvSpPr>
              <p:spPr bwMode="auto">
                <a:xfrm>
                  <a:off x="1632" y="3708"/>
                  <a:ext cx="691" cy="0"/>
                </a:xfrm>
                <a:prstGeom prst="line">
                  <a:avLst/>
                </a:prstGeom>
                <a:noFill/>
                <a:ln w="38100">
                  <a:solidFill>
                    <a:srgbClr val="99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742" name="Line 13"/>
                <p:cNvSpPr>
                  <a:spLocks noChangeShapeType="1"/>
                </p:cNvSpPr>
                <p:nvPr/>
              </p:nvSpPr>
              <p:spPr bwMode="auto">
                <a:xfrm flipV="1">
                  <a:off x="2285" y="3397"/>
                  <a:ext cx="192" cy="207"/>
                </a:xfrm>
                <a:prstGeom prst="line">
                  <a:avLst/>
                </a:prstGeom>
                <a:noFill/>
                <a:ln w="38100">
                  <a:solidFill>
                    <a:srgbClr val="99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743" name="Line 14"/>
                <p:cNvSpPr>
                  <a:spLocks noChangeShapeType="1"/>
                </p:cNvSpPr>
                <p:nvPr/>
              </p:nvSpPr>
              <p:spPr bwMode="auto">
                <a:xfrm>
                  <a:off x="2323" y="3708"/>
                  <a:ext cx="154" cy="155"/>
                </a:xfrm>
                <a:prstGeom prst="line">
                  <a:avLst/>
                </a:prstGeom>
                <a:noFill/>
                <a:ln w="38100">
                  <a:solidFill>
                    <a:srgbClr val="99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744" name="Line 15"/>
                <p:cNvSpPr>
                  <a:spLocks noChangeShapeType="1"/>
                </p:cNvSpPr>
                <p:nvPr/>
              </p:nvSpPr>
              <p:spPr bwMode="auto">
                <a:xfrm>
                  <a:off x="2436" y="3342"/>
                  <a:ext cx="96" cy="96"/>
                </a:xfrm>
                <a:prstGeom prst="line">
                  <a:avLst/>
                </a:prstGeom>
                <a:noFill/>
                <a:ln w="38100">
                  <a:solidFill>
                    <a:srgbClr val="99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745" name="Line 16"/>
                <p:cNvSpPr>
                  <a:spLocks noChangeShapeType="1"/>
                </p:cNvSpPr>
                <p:nvPr/>
              </p:nvSpPr>
              <p:spPr bwMode="auto">
                <a:xfrm flipH="1">
                  <a:off x="2436" y="3810"/>
                  <a:ext cx="96" cy="96"/>
                </a:xfrm>
                <a:prstGeom prst="line">
                  <a:avLst/>
                </a:prstGeom>
                <a:noFill/>
                <a:ln w="38100">
                  <a:solidFill>
                    <a:srgbClr val="99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72729" name="Text Box 36"/>
              <p:cNvSpPr txBox="1">
                <a:spLocks noChangeArrowheads="1"/>
              </p:cNvSpPr>
              <p:nvPr/>
            </p:nvSpPr>
            <p:spPr bwMode="ltGray">
              <a:xfrm>
                <a:off x="971550" y="2205038"/>
                <a:ext cx="2952750" cy="5191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10000"/>
                  </a:spcBef>
                  <a:buFontTx/>
                  <a:buNone/>
                </a:pPr>
                <a:r>
                  <a:rPr lang="zh-CN" altLang="en-US" sz="2800" b="1">
                    <a:solidFill>
                      <a:srgbClr val="000000"/>
                    </a:solidFill>
                    <a:latin typeface="Times New Roman" panose="02020603050405020304" pitchFamily="18" charset="0"/>
                    <a:ea typeface="楷体_GB2312" pitchFamily="1" charset="-122"/>
                  </a:rPr>
                  <a:t>流感病毒</a:t>
                </a:r>
                <a:endParaRPr lang="en-US" altLang="zh-CN" sz="2800" b="1">
                  <a:solidFill>
                    <a:srgbClr val="000000"/>
                  </a:solidFill>
                  <a:latin typeface="Times New Roman" panose="02020603050405020304" pitchFamily="18" charset="0"/>
                  <a:ea typeface="楷体_GB2312" pitchFamily="1" charset="-122"/>
                </a:endParaRPr>
              </a:p>
            </p:txBody>
          </p:sp>
          <p:grpSp>
            <p:nvGrpSpPr>
              <p:cNvPr id="72730" name="Group 57"/>
              <p:cNvGrpSpPr/>
              <p:nvPr/>
            </p:nvGrpSpPr>
            <p:grpSpPr>
              <a:xfrm rot="2087761">
                <a:off x="2122488" y="1411288"/>
                <a:ext cx="762000" cy="457200"/>
                <a:chOff x="433" y="2656"/>
                <a:chExt cx="480" cy="288"/>
              </a:xfrm>
            </p:grpSpPr>
            <p:sp>
              <p:nvSpPr>
                <p:cNvPr id="72738" name="Rectangle 58"/>
                <p:cNvSpPr>
                  <a:spLocks noChangeArrowheads="1"/>
                </p:cNvSpPr>
                <p:nvPr/>
              </p:nvSpPr>
              <p:spPr bwMode="auto">
                <a:xfrm rot="-2214573">
                  <a:off x="433" y="2762"/>
                  <a:ext cx="480" cy="96"/>
                </a:xfrm>
                <a:prstGeom prst="rect">
                  <a:avLst/>
                </a:prstGeom>
                <a:solidFill>
                  <a:srgbClr val="FF33CC"/>
                </a:solidFill>
                <a:ln w="9525">
                  <a:solidFill>
                    <a:schemeClr val="tx1"/>
                  </a:solidFill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spcBef>
                      <a:spcPct val="20000"/>
                    </a:spcBef>
                    <a:buChar char="•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spcBef>
                      <a:spcPct val="20000"/>
                    </a:spcBef>
                    <a:buChar char="–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spcBef>
                      <a:spcPct val="20000"/>
                    </a:spcBef>
                    <a:buChar char="•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spcBef>
                      <a:spcPct val="20000"/>
                    </a:spcBef>
                    <a:buChar char="–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spcBef>
                      <a:spcPct val="20000"/>
                    </a:spcBef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solidFill>
                      <a:srgbClr val="000000"/>
                    </a:solidFill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72739" name="Oval 59"/>
                <p:cNvSpPr>
                  <a:spLocks noChangeArrowheads="1"/>
                </p:cNvSpPr>
                <p:nvPr/>
              </p:nvSpPr>
              <p:spPr bwMode="auto">
                <a:xfrm rot="-2214573">
                  <a:off x="522" y="2656"/>
                  <a:ext cx="288" cy="288"/>
                </a:xfrm>
                <a:prstGeom prst="ellipse">
                  <a:avLst/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round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spcBef>
                      <a:spcPct val="20000"/>
                    </a:spcBef>
                    <a:buChar char="•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spcBef>
                      <a:spcPct val="20000"/>
                    </a:spcBef>
                    <a:buChar char="–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spcBef>
                      <a:spcPct val="20000"/>
                    </a:spcBef>
                    <a:buChar char="•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spcBef>
                      <a:spcPct val="20000"/>
                    </a:spcBef>
                    <a:buChar char="–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spcBef>
                      <a:spcPct val="20000"/>
                    </a:spcBef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solidFill>
                      <a:srgbClr val="000000"/>
                    </a:solidFill>
                    <a:ea typeface="宋体" panose="02010600030101010101" pitchFamily="2" charset="-122"/>
                  </a:endParaRPr>
                </a:p>
              </p:txBody>
            </p:sp>
          </p:grpSp>
          <p:sp>
            <p:nvSpPr>
              <p:cNvPr id="72731" name="Text Box 71"/>
              <p:cNvSpPr txBox="1">
                <a:spLocks noChangeArrowheads="1"/>
              </p:cNvSpPr>
              <p:nvPr/>
            </p:nvSpPr>
            <p:spPr bwMode="ltGray">
              <a:xfrm>
                <a:off x="4284664" y="2636838"/>
                <a:ext cx="2954337" cy="5191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18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1600" kern="1200">
                    <a:solidFill>
                      <a:schemeClr val="tx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10000"/>
                  </a:spcBef>
                  <a:buFontTx/>
                  <a:buNone/>
                </a:pPr>
                <a:r>
                  <a:rPr lang="zh-CN" altLang="en-US" sz="2800" b="1">
                    <a:solidFill>
                      <a:srgbClr val="000000"/>
                    </a:solidFill>
                    <a:latin typeface="Times New Roman" panose="02020603050405020304" pitchFamily="18" charset="0"/>
                    <a:ea typeface="楷体_GB2312" pitchFamily="1" charset="-122"/>
                  </a:rPr>
                  <a:t>流感病毒抗体</a:t>
                </a:r>
                <a:endParaRPr lang="en-US" altLang="zh-CN" sz="2800" b="1">
                  <a:solidFill>
                    <a:srgbClr val="000000"/>
                  </a:solidFill>
                  <a:latin typeface="Times New Roman" panose="02020603050405020304" pitchFamily="18" charset="0"/>
                  <a:ea typeface="楷体_GB2312" pitchFamily="1" charset="-122"/>
                </a:endParaRPr>
              </a:p>
            </p:txBody>
          </p:sp>
          <p:grpSp>
            <p:nvGrpSpPr>
              <p:cNvPr id="72732" name="Group 85"/>
              <p:cNvGrpSpPr/>
              <p:nvPr/>
            </p:nvGrpSpPr>
            <p:grpSpPr>
              <a:xfrm rot="311306">
                <a:off x="5984875" y="1989138"/>
                <a:ext cx="762000" cy="457200"/>
                <a:chOff x="4180" y="3822"/>
                <a:chExt cx="480" cy="288"/>
              </a:xfrm>
            </p:grpSpPr>
            <p:sp>
              <p:nvSpPr>
                <p:cNvPr id="72736" name="Rectangle 86"/>
                <p:cNvSpPr>
                  <a:spLocks noChangeArrowheads="1"/>
                </p:cNvSpPr>
                <p:nvPr/>
              </p:nvSpPr>
              <p:spPr bwMode="auto">
                <a:xfrm rot="2401039">
                  <a:off x="4180" y="3927"/>
                  <a:ext cx="480" cy="96"/>
                </a:xfrm>
                <a:prstGeom prst="rect">
                  <a:avLst/>
                </a:prstGeom>
                <a:solidFill>
                  <a:srgbClr val="FF33CC"/>
                </a:solidFill>
                <a:ln w="9525">
                  <a:solidFill>
                    <a:schemeClr val="tx1"/>
                  </a:solidFill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spcBef>
                      <a:spcPct val="20000"/>
                    </a:spcBef>
                    <a:buChar char="•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spcBef>
                      <a:spcPct val="20000"/>
                    </a:spcBef>
                    <a:buChar char="–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spcBef>
                      <a:spcPct val="20000"/>
                    </a:spcBef>
                    <a:buChar char="•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spcBef>
                      <a:spcPct val="20000"/>
                    </a:spcBef>
                    <a:buChar char="–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spcBef>
                      <a:spcPct val="20000"/>
                    </a:spcBef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solidFill>
                      <a:srgbClr val="000000"/>
                    </a:solidFill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72737" name="AutoShape 87"/>
                <p:cNvSpPr>
                  <a:spLocks noChangeArrowheads="1"/>
                </p:cNvSpPr>
                <p:nvPr/>
              </p:nvSpPr>
              <p:spPr bwMode="auto">
                <a:xfrm rot="2401039">
                  <a:off x="4284" y="3822"/>
                  <a:ext cx="288" cy="288"/>
                </a:xfrm>
                <a:prstGeom prst="smileyFace">
                  <a:avLst>
                    <a:gd name="adj" fmla="val 4653"/>
                  </a:avLst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round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spcBef>
                      <a:spcPct val="20000"/>
                    </a:spcBef>
                    <a:buChar char="•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spcBef>
                      <a:spcPct val="20000"/>
                    </a:spcBef>
                    <a:buChar char="–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spcBef>
                      <a:spcPct val="20000"/>
                    </a:spcBef>
                    <a:buChar char="•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spcBef>
                      <a:spcPct val="20000"/>
                    </a:spcBef>
                    <a:buChar char="–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spcBef>
                      <a:spcPct val="20000"/>
                    </a:spcBef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solidFill>
                      <a:srgbClr val="000000"/>
                    </a:solidFill>
                    <a:ea typeface="宋体" panose="02010600030101010101" pitchFamily="2" charset="-122"/>
                  </a:endParaRPr>
                </a:p>
              </p:txBody>
            </p:sp>
          </p:grpSp>
          <p:grpSp>
            <p:nvGrpSpPr>
              <p:cNvPr id="72733" name="Group 88"/>
              <p:cNvGrpSpPr/>
              <p:nvPr/>
            </p:nvGrpSpPr>
            <p:grpSpPr>
              <a:xfrm rot="-5022387">
                <a:off x="5969001" y="650876"/>
                <a:ext cx="777875" cy="457200"/>
                <a:chOff x="4180" y="3822"/>
                <a:chExt cx="480" cy="288"/>
              </a:xfrm>
            </p:grpSpPr>
            <p:sp>
              <p:nvSpPr>
                <p:cNvPr id="72734" name="Rectangle 89"/>
                <p:cNvSpPr>
                  <a:spLocks noChangeArrowheads="1"/>
                </p:cNvSpPr>
                <p:nvPr/>
              </p:nvSpPr>
              <p:spPr bwMode="auto">
                <a:xfrm rot="2401039">
                  <a:off x="4180" y="3927"/>
                  <a:ext cx="480" cy="96"/>
                </a:xfrm>
                <a:prstGeom prst="rect">
                  <a:avLst/>
                </a:prstGeom>
                <a:solidFill>
                  <a:srgbClr val="FF33CC"/>
                </a:solidFill>
                <a:ln w="9525">
                  <a:solidFill>
                    <a:schemeClr val="tx1"/>
                  </a:solidFill>
                  <a:miter lim="800000"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spcBef>
                      <a:spcPct val="20000"/>
                    </a:spcBef>
                    <a:buChar char="•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spcBef>
                      <a:spcPct val="20000"/>
                    </a:spcBef>
                    <a:buChar char="–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spcBef>
                      <a:spcPct val="20000"/>
                    </a:spcBef>
                    <a:buChar char="•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spcBef>
                      <a:spcPct val="20000"/>
                    </a:spcBef>
                    <a:buChar char="–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spcBef>
                      <a:spcPct val="20000"/>
                    </a:spcBef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solidFill>
                      <a:srgbClr val="000000"/>
                    </a:solidFill>
                    <a:ea typeface="宋体" panose="02010600030101010101" pitchFamily="2" charset="-122"/>
                  </a:endParaRPr>
                </a:p>
              </p:txBody>
            </p:sp>
            <p:sp>
              <p:nvSpPr>
                <p:cNvPr id="72735" name="AutoShape 90"/>
                <p:cNvSpPr>
                  <a:spLocks noChangeArrowheads="1"/>
                </p:cNvSpPr>
                <p:nvPr/>
              </p:nvSpPr>
              <p:spPr bwMode="auto">
                <a:xfrm rot="2401039">
                  <a:off x="4284" y="3822"/>
                  <a:ext cx="288" cy="288"/>
                </a:xfrm>
                <a:prstGeom prst="smileyFace">
                  <a:avLst>
                    <a:gd name="adj" fmla="val 4653"/>
                  </a:avLst>
                </a:prstGeom>
                <a:solidFill>
                  <a:srgbClr val="FF0000"/>
                </a:solidFill>
                <a:ln w="9525">
                  <a:solidFill>
                    <a:schemeClr val="tx1"/>
                  </a:solidFill>
                  <a:round/>
                </a:ln>
              </p:spPr>
              <p:txBody>
                <a:bodyPr wrap="none" anchor="ctr"/>
                <a:lstStyle>
                  <a:defPPr>
                    <a:defRPr lang="zh-CN"/>
                  </a:defPPr>
                  <a:lvl1pPr marL="0" algn="l" defTabSz="914400" rtl="0" eaLnBrk="0" latinLnBrk="0" hangingPunct="0">
                    <a:spcBef>
                      <a:spcPct val="20000"/>
                    </a:spcBef>
                    <a:buChar char="•"/>
                    <a:defRPr sz="24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742950" indent="-285750" algn="l" defTabSz="914400" rtl="0" eaLnBrk="0" latinLnBrk="0" hangingPunct="0">
                    <a:spcBef>
                      <a:spcPct val="20000"/>
                    </a:spcBef>
                    <a:buChar char="–"/>
                    <a:defRPr sz="20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1143000" indent="-228600" algn="l" defTabSz="914400" rtl="0" eaLnBrk="0" latinLnBrk="0" hangingPunct="0">
                    <a:spcBef>
                      <a:spcPct val="20000"/>
                    </a:spcBef>
                    <a:buChar char="•"/>
                    <a:defRPr sz="18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600200" indent="-228600" algn="l" defTabSz="914400" rtl="0" eaLnBrk="0" latinLnBrk="0" hangingPunct="0">
                    <a:spcBef>
                      <a:spcPct val="20000"/>
                    </a:spcBef>
                    <a:buChar char="–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2057400" indent="-228600" algn="l" defTabSz="914400" rtl="0" eaLnBrk="0" latinLnBrk="0" hangingPunct="0">
                    <a:spcBef>
                      <a:spcPct val="20000"/>
                    </a:spcBef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5146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9718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4290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886200" indent="-228600" algn="l" defTabSz="914400" rtl="0" eaLnBrk="0" fontAlgn="base" latinLnBrk="0" hangingPunct="0">
                    <a:spcBef>
                      <a:spcPct val="20000"/>
                    </a:spcBef>
                    <a:spcAft>
                      <a:spcPct val="0"/>
                    </a:spcAft>
                    <a:buChar char="»"/>
                    <a:defRPr sz="1600" kern="1200">
                      <a:solidFill>
                        <a:schemeClr val="tx1"/>
                      </a:solidFill>
                      <a:latin typeface="Arial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 algn="ctr" eaLnBrk="1" hangingPunct="1">
                    <a:spcBef>
                      <a:spcPct val="0"/>
                    </a:spcBef>
                    <a:buFontTx/>
                    <a:buNone/>
                  </a:pPr>
                  <a:endParaRPr lang="zh-CN" altLang="en-US" sz="1800">
                    <a:solidFill>
                      <a:srgbClr val="000000"/>
                    </a:solidFill>
                    <a:ea typeface="宋体" panose="02010600030101010101" pitchFamily="2" charset="-122"/>
                  </a:endParaRPr>
                </a:p>
              </p:txBody>
            </p:sp>
          </p:grpSp>
        </p:grpSp>
        <p:sp>
          <p:nvSpPr>
            <p:cNvPr id="72726" name="Rectangle 99"/>
            <p:cNvSpPr>
              <a:spLocks noChangeArrowheads="1"/>
            </p:cNvSpPr>
            <p:nvPr/>
          </p:nvSpPr>
          <p:spPr bwMode="auto">
            <a:xfrm>
              <a:off x="1908175" y="1484313"/>
              <a:ext cx="360363" cy="360362"/>
            </a:xfrm>
            <a:prstGeom prst="rect">
              <a:avLst/>
            </a:prstGeom>
            <a:noFill/>
            <a:ln w="25400" algn="ctr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72727" name="Rectangle 101"/>
            <p:cNvSpPr>
              <a:spLocks noChangeArrowheads="1"/>
            </p:cNvSpPr>
            <p:nvPr/>
          </p:nvSpPr>
          <p:spPr bwMode="auto">
            <a:xfrm>
              <a:off x="2700338" y="1484313"/>
              <a:ext cx="360362" cy="360362"/>
            </a:xfrm>
            <a:prstGeom prst="rect">
              <a:avLst/>
            </a:prstGeom>
            <a:noFill/>
            <a:ln w="25400" algn="ctr">
              <a:solidFill>
                <a:schemeClr val="tx1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18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1600" kern="1200">
                  <a:solidFill>
                    <a:schemeClr val="tx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endParaRPr lang="zh-CN" altLang="en-US" sz="1800">
                <a:solidFill>
                  <a:srgbClr val="000000"/>
                </a:solidFill>
                <a:ea typeface="宋体" panose="02010600030101010101" pitchFamily="2" charset="-122"/>
              </a:endParaRPr>
            </a:p>
          </p:txBody>
        </p:sp>
      </p:grpSp>
      <p:sp>
        <p:nvSpPr>
          <p:cNvPr id="676966" name="Rectangle 102"/>
          <p:cNvSpPr>
            <a:spLocks noChangeArrowheads="1"/>
          </p:cNvSpPr>
          <p:nvPr/>
        </p:nvSpPr>
        <p:spPr bwMode="auto">
          <a:xfrm>
            <a:off x="3502819" y="4581526"/>
            <a:ext cx="360362" cy="360363"/>
          </a:xfrm>
          <a:prstGeom prst="rect">
            <a:avLst/>
          </a:prstGeom>
          <a:noFill/>
          <a:ln w="25400" algn="ctr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zh-CN" altLang="en-US" sz="1800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sp>
        <p:nvSpPr>
          <p:cNvPr id="676967" name="Rectangle 103"/>
          <p:cNvSpPr>
            <a:spLocks noChangeArrowheads="1"/>
          </p:cNvSpPr>
          <p:nvPr/>
        </p:nvSpPr>
        <p:spPr bwMode="auto">
          <a:xfrm>
            <a:off x="4294982" y="4581526"/>
            <a:ext cx="360363" cy="360363"/>
          </a:xfrm>
          <a:prstGeom prst="rect">
            <a:avLst/>
          </a:prstGeom>
          <a:noFill/>
          <a:ln w="25400" algn="ctr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zh-CN" altLang="en-US" sz="1800">
              <a:solidFill>
                <a:srgbClr val="000000"/>
              </a:solidFill>
              <a:ea typeface="宋体" panose="02010600030101010101" pitchFamily="2" charset="-122"/>
            </a:endParaRPr>
          </a:p>
        </p:txBody>
      </p:sp>
      <p:sp>
        <p:nvSpPr>
          <p:cNvPr id="89" name="Rectangle 2"/>
          <p:cNvSpPr txBox="1">
            <a:spLocks noChangeArrowheads="1"/>
          </p:cNvSpPr>
          <p:nvPr/>
        </p:nvSpPr>
        <p:spPr bwMode="auto">
          <a:xfrm>
            <a:off x="589257" y="956226"/>
            <a:ext cx="7283450" cy="672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2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Clr>
                <a:srgbClr val="FF9933"/>
              </a:buClr>
              <a:buFont typeface="Wingdings" panose="05000000000000000000" pitchFamily="2" charset="2"/>
              <a:buNone/>
              <a:defRPr/>
            </a:pPr>
            <a:r>
              <a:rPr lang="zh-CN" altLang="en-US" b="1" kern="0">
                <a:solidFill>
                  <a:srgbClr val="0070C0"/>
                </a:solidFill>
                <a:latin typeface="Times New Roman" panose="02020603050405020304" pitchFamily="18" charset="0"/>
              </a:rPr>
              <a:t>决定抗原特异性的基础</a:t>
            </a:r>
            <a:r>
              <a:rPr lang="en-US" altLang="zh-CN" b="1" kern="0">
                <a:solidFill>
                  <a:srgbClr val="0070C0"/>
                </a:solidFill>
                <a:latin typeface="Times New Roman" panose="02020603050405020304" pitchFamily="18" charset="0"/>
              </a:rPr>
              <a:t>—</a:t>
            </a:r>
            <a:r>
              <a:rPr lang="zh-CN" altLang="en-US" b="1" kern="0">
                <a:solidFill>
                  <a:srgbClr val="0070C0"/>
                </a:solidFill>
                <a:latin typeface="Times New Roman" panose="02020603050405020304" pitchFamily="18" charset="0"/>
              </a:rPr>
              <a:t>抗原表位</a:t>
            </a:r>
            <a:endParaRPr lang="en-US" altLang="zh-CN" b="1" kern="0">
              <a:solidFill>
                <a:srgbClr val="0070C0"/>
              </a:solidFill>
              <a:latin typeface="Times New Roman" panose="02020603050405020304" pitchFamily="18" charset="0"/>
            </a:endParaRPr>
          </a:p>
        </p:txBody>
      </p:sp>
    </p:spTree>
    <p:custDataLst>
      <p:tags r:id="rId3"/>
    </p:custDataLst>
  </p:cSld>
  <p:clrMapOvr>
    <a:masterClrMapping/>
  </p:clrMapOvr>
  <p:transition advTm="12058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769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769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769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769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966" grpId="0"/>
      <p:bldP spid="67696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bg>
      <p:bgPr>
        <a:blipFill dpi="0"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26473" y="689842"/>
            <a:ext cx="9877930" cy="1868631"/>
          </a:xfrm>
        </p:spPr>
        <p:txBody>
          <a:bodyPr>
            <a:normAutofit/>
          </a:bodyPr>
          <a:lstStyle/>
          <a:p>
            <a:r>
              <a:rPr lang="zh-CN" altLang="en-US" sz="3200" b="1" smtClean="0">
                <a:solidFill>
                  <a:srgbClr val="0000FF"/>
                </a:solidFill>
                <a:latin typeface="Times New Roman" panose="02020603050405020304" pitchFamily="18" charset="0"/>
              </a:rPr>
              <a:t>    </a:t>
            </a:r>
            <a:r>
              <a:rPr lang="zh-CN" altLang="en-US" sz="3200" b="1" smtClean="0">
                <a:solidFill>
                  <a:srgbClr val="0070C0"/>
                </a:solidFill>
                <a:latin typeface="Times New Roman" panose="02020603050405020304" pitchFamily="18" charset="0"/>
              </a:rPr>
              <a:t>（一）抗原决定基（</a:t>
            </a:r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ea typeface="楷体_GB2312" pitchFamily="1" charset="-122"/>
              </a:rPr>
              <a:t>antigenic determinant</a:t>
            </a:r>
            <a:r>
              <a:rPr lang="zh-CN" altLang="en-US" sz="3200" b="1" smtClean="0">
                <a:solidFill>
                  <a:srgbClr val="0070C0"/>
                </a:solidFill>
                <a:latin typeface="Times New Roman" panose="02020603050405020304" pitchFamily="18" charset="0"/>
                <a:ea typeface="楷体_GB2312" pitchFamily="1" charset="-122"/>
              </a:rPr>
              <a:t>，</a:t>
            </a:r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  <a:ea typeface="楷体_GB2312" pitchFamily="1" charset="-122"/>
              </a:rPr>
              <a:t>AD</a:t>
            </a:r>
            <a:r>
              <a:rPr lang="zh-CN" altLang="en-US" sz="3200" b="1" smtClean="0">
                <a:solidFill>
                  <a:srgbClr val="0070C0"/>
                </a:solidFill>
                <a:latin typeface="Times New Roman" panose="02020603050405020304" pitchFamily="18" charset="0"/>
              </a:rPr>
              <a:t>）</a:t>
            </a:r>
            <a:b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</a:rPr>
            </a:br>
            <a:r>
              <a:rPr lang="en-US" altLang="zh-CN" sz="3200" b="1">
                <a:solidFill>
                  <a:srgbClr val="0070C0"/>
                </a:solidFill>
                <a:latin typeface="Times New Roman" panose="02020603050405020304" pitchFamily="18" charset="0"/>
              </a:rPr>
              <a:t> </a:t>
            </a:r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</a:rPr>
              <a:t>               </a:t>
            </a:r>
            <a:r>
              <a:rPr lang="zh-CN" altLang="en-US" sz="3200" b="1" smtClean="0">
                <a:solidFill>
                  <a:srgbClr val="0070C0"/>
                </a:solidFill>
                <a:latin typeface="Times New Roman" panose="02020603050405020304" pitchFamily="18" charset="0"/>
              </a:rPr>
              <a:t>抗原表位（</a:t>
            </a:r>
            <a:r>
              <a:rPr lang="en-US" altLang="zh-CN" sz="3200" b="1" smtClean="0">
                <a:solidFill>
                  <a:srgbClr val="0070C0"/>
                </a:solidFill>
                <a:latin typeface="Times New Roman" panose="02020603050405020304" pitchFamily="18" charset="0"/>
              </a:rPr>
              <a:t>epitope)</a:t>
            </a:r>
            <a:endParaRPr lang="zh-CN" altLang="en-US" sz="3200" b="1" smtClean="0">
              <a:solidFill>
                <a:srgbClr val="0070C0"/>
              </a:solidFill>
              <a:latin typeface="Times New Roman" panose="02020603050405020304" pitchFamily="18" charset="0"/>
            </a:endParaRPr>
          </a:p>
        </p:txBody>
      </p:sp>
      <p:sp>
        <p:nvSpPr>
          <p:cNvPr id="486403" name="Rectangle 3"/>
          <p:cNvSpPr>
            <a:spLocks noChangeArrowheads="1"/>
          </p:cNvSpPr>
          <p:nvPr/>
        </p:nvSpPr>
        <p:spPr bwMode="auto">
          <a:xfrm>
            <a:off x="720437" y="2309813"/>
            <a:ext cx="11360727" cy="3268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1" eaLnBrk="1" hangingPunct="1">
              <a:lnSpc>
                <a:spcPct val="120000"/>
              </a:lnSpc>
              <a:spcBef>
                <a:spcPct val="0"/>
              </a:spcBef>
              <a:buClr>
                <a:srgbClr val="CC0000"/>
              </a:buClr>
              <a:buFont typeface="Wingdings" panose="05000000000000000000" pitchFamily="2" charset="2"/>
              <a:buNone/>
            </a:pPr>
            <a:r>
              <a:rPr kumimoji="1" lang="en-US" altLang="zh-CN" sz="3200" b="1">
                <a:solidFill>
                  <a:srgbClr val="0070C0"/>
                </a:solidFill>
                <a:latin typeface="Times New Roman" panose="02020603050405020304" pitchFamily="18" charset="0"/>
                <a:ea typeface="楷体_GB2312" pitchFamily="1" charset="-122"/>
              </a:rPr>
              <a:t>1.  AD</a:t>
            </a:r>
            <a:r>
              <a:rPr kumimoji="1" lang="zh-CN" altLang="en-US" sz="3200" b="1">
                <a:solidFill>
                  <a:srgbClr val="0070C0"/>
                </a:solidFill>
                <a:latin typeface="Times New Roman" panose="02020603050405020304" pitchFamily="18" charset="0"/>
                <a:ea typeface="楷体_GB2312" pitchFamily="1" charset="-122"/>
              </a:rPr>
              <a:t>的概念</a:t>
            </a:r>
            <a:endParaRPr kumimoji="1" lang="zh-CN" altLang="en-US" sz="3200" b="1">
              <a:solidFill>
                <a:srgbClr val="0070C0"/>
              </a:solidFill>
              <a:latin typeface="Times New Roman" panose="02020603050405020304" pitchFamily="18" charset="0"/>
              <a:ea typeface="楷体_GB2312" pitchFamily="1" charset="-122"/>
            </a:endParaRPr>
          </a:p>
          <a:p>
            <a:pPr lvl="1" eaLnBrk="1" hangingPunct="1">
              <a:lnSpc>
                <a:spcPct val="120000"/>
              </a:lnSpc>
              <a:spcBef>
                <a:spcPct val="0"/>
              </a:spcBef>
              <a:buClr>
                <a:srgbClr val="CC0000"/>
              </a:buClr>
              <a:buFont typeface="Wingdings" panose="05000000000000000000" pitchFamily="2" charset="2"/>
              <a:buChar char="p"/>
            </a:pPr>
            <a:r>
              <a:rPr kumimoji="1"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是抗原分子中</a:t>
            </a:r>
            <a:r>
              <a:rPr kumimoji="1"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1" charset="-122"/>
              </a:rPr>
              <a:t>决定抗原特异性</a:t>
            </a:r>
            <a:r>
              <a:rPr kumimoji="1"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的特殊化学基团， 又称</a:t>
            </a:r>
            <a:r>
              <a:rPr kumimoji="1" lang="zh-CN" altLang="en-US" sz="2800" b="1">
                <a:solidFill>
                  <a:srgbClr val="0070C0"/>
                </a:solidFill>
                <a:latin typeface="Times New Roman" panose="02020603050405020304" pitchFamily="18" charset="0"/>
                <a:ea typeface="楷体_GB2312" pitchFamily="1" charset="-122"/>
              </a:rPr>
              <a:t>表位</a:t>
            </a:r>
            <a:r>
              <a:rPr kumimoji="1" lang="en-US" altLang="zh-CN" sz="2800" b="1">
                <a:solidFill>
                  <a:srgbClr val="0070C0"/>
                </a:solidFill>
                <a:latin typeface="Times New Roman" panose="02020603050405020304" pitchFamily="18" charset="0"/>
                <a:ea typeface="楷体_GB2312" pitchFamily="1" charset="-122"/>
              </a:rPr>
              <a:t>(epitope)</a:t>
            </a:r>
            <a:r>
              <a:rPr kumimoji="1" lang="zh-CN" altLang="en-US" sz="2800" b="1">
                <a:solidFill>
                  <a:srgbClr val="0070C0"/>
                </a:solidFill>
                <a:latin typeface="Times New Roman" panose="02020603050405020304" pitchFamily="18" charset="0"/>
                <a:ea typeface="楷体_GB2312" pitchFamily="1" charset="-122"/>
              </a:rPr>
              <a:t>。</a:t>
            </a:r>
            <a:r>
              <a:rPr kumimoji="1"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抗原通过</a:t>
            </a:r>
            <a:r>
              <a:rPr kumimoji="1"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AD</a:t>
            </a:r>
            <a:r>
              <a:rPr kumimoji="1"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（表位）与相应淋巴细胞表面的抗原识别受体（</a:t>
            </a:r>
            <a:r>
              <a:rPr kumimoji="1"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TCR/BCR</a:t>
            </a:r>
            <a:r>
              <a:rPr kumimoji="1"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）或者特异性抗体结合</a:t>
            </a:r>
            <a:r>
              <a:rPr kumimoji="1" lang="zh-CN" altLang="en-US" sz="2800" b="1" smtClean="0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。</a:t>
            </a:r>
            <a:endParaRPr kumimoji="1" lang="en-US" altLang="zh-CN" sz="2800" b="1">
              <a:solidFill>
                <a:srgbClr val="000000"/>
              </a:solidFill>
              <a:latin typeface="Times New Roman" panose="02020603050405020304" pitchFamily="18" charset="0"/>
              <a:ea typeface="楷体_GB2312" pitchFamily="1" charset="-122"/>
            </a:endParaRPr>
          </a:p>
          <a:p>
            <a:pPr lvl="1" eaLnBrk="1" hangingPunct="1">
              <a:lnSpc>
                <a:spcPct val="120000"/>
              </a:lnSpc>
              <a:spcBef>
                <a:spcPct val="0"/>
              </a:spcBef>
              <a:buClr>
                <a:srgbClr val="CC0000"/>
              </a:buClr>
              <a:buFont typeface="Wingdings" panose="05000000000000000000" pitchFamily="2" charset="2"/>
              <a:buChar char="p"/>
            </a:pPr>
            <a:r>
              <a:rPr kumimoji="1"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组成：</a:t>
            </a:r>
            <a:endParaRPr kumimoji="1" lang="zh-CN" altLang="en-US" sz="2800" b="1">
              <a:solidFill>
                <a:srgbClr val="000000"/>
              </a:solidFill>
              <a:latin typeface="Times New Roman" panose="02020603050405020304" pitchFamily="18" charset="0"/>
              <a:ea typeface="楷体_GB2312" pitchFamily="1" charset="-122"/>
            </a:endParaRPr>
          </a:p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kumimoji="1"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    </a:t>
            </a:r>
            <a:r>
              <a:rPr kumimoji="1"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5-15</a:t>
            </a:r>
            <a:r>
              <a:rPr kumimoji="1"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个氨基酸残基；    </a:t>
            </a:r>
            <a:r>
              <a:rPr kumimoji="1"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5-7</a:t>
            </a:r>
            <a:r>
              <a:rPr kumimoji="1"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楷体_GB2312" pitchFamily="1" charset="-122"/>
              </a:rPr>
              <a:t>个单糖残基或核苷酸</a:t>
            </a:r>
            <a:endParaRPr kumimoji="1" lang="zh-CN" altLang="en-US" sz="2800" b="1">
              <a:solidFill>
                <a:srgbClr val="000000"/>
              </a:solidFill>
              <a:latin typeface="Times New Roman" panose="02020603050405020304" pitchFamily="18" charset="0"/>
              <a:ea typeface="楷体_GB2312" pitchFamily="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86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640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2945173" y="2196812"/>
            <a:ext cx="6265862" cy="1143000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zh-CN" altLang="en-US" sz="4000" b="1" smtClean="0"/>
              <a:t>抗 </a:t>
            </a:r>
            <a:r>
              <a:rPr lang="zh-CN" altLang="en-US" sz="4000" b="1"/>
              <a:t>体</a:t>
            </a:r>
            <a:endParaRPr lang="zh-CN" altLang="en-US" sz="4000" b="1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https://d.book118.com/227103154136006052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IMING" val="|2.7|4.5|35.4|31.5|4.5|3.3|3.6|3.2|1.3|3.2|4.1|3.9|3.6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8">
      <vt:lpstr>Arial</vt:lpstr>
      <vt:lpstr>Calibri</vt:lpstr>
      <vt:lpstr>Calibri Light</vt:lpstr>
      <vt:lpstr>宋体</vt:lpstr>
      <vt:lpstr>楷体_GB2312</vt:lpstr>
      <vt:lpstr>微软雅黑</vt:lpstr>
      <vt:lpstr>黑体</vt:lpstr>
      <vt:lpstr>Times New Roman</vt:lpstr>
      <vt:lpstr>Wingdings</vt:lpstr>
      <vt:lpstr>Garamond</vt:lpstr>
      <vt:lpstr>华文细黑</vt:lpstr>
      <vt:lpstr>幼圆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三、特异性(Specificity)</vt:lpstr>
      <vt:lpstr>PowerPoint Presentation</vt:lpstr>
      <vt:lpstr>    （一）抗原决定基（antigenic determinant，AD）                抗原表位（epitope)</vt:lpstr>
      <vt:lpstr>抗 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2024-09-26T08:20:25.215</cp:lastPrinted>
  <dcterms:created xsi:type="dcterms:W3CDTF">2024-09-26T00:20:25Z</dcterms:created>
  <dcterms:modified xsi:type="dcterms:W3CDTF">2024-09-26T00:20:27Z</dcterms:modified>
</cp:coreProperties>
</file>