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F50561F-0B4F-4E4D-B3B8-52953F7C373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F07598-EFD1-4E4E-B390-68D3C5669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845A5-FFF1-41D7-A59C-13D4DBDEC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DF38B0-A9E0-4D62-AE20-04BCBACE6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732208-0845-4A82-8CBF-1D96BFAA2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DBDC1-C505-4C0C-AEA5-B8C0B832CA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4E2A3D-0093-41F0-82A1-B0E79C8823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460B09-10D8-43A4-9F37-984457D791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D1D241-42B4-4F61-874F-D9712E4BC8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F45CB-2675-47CD-A522-AB181DB37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36ED4-488B-4B81-ACA2-3106049DE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898B9-6720-4EFC-AEFD-B6455F47B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58AC604-19E5-443C-8707-E071C068237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58C51B2-998A-47F2-B06F-AC152813F45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12035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咨询服务行业安全生产规章制度培训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咨询服务行业安全生产规章制度培训简介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安全生产法律法规知识培训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灭火和急救知识培训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安全操作技能培训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咨询服务行业安全生产规章制度培训简介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什么是安全生产规章制度培训？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安全生产规章制度是企业为了遵守法律法规，保障员工安全，提高生产效率而制定的一系列规章制度。安全生产规章制度培训是为了让员工了解和遵守这些规章制度而进行的培训活动。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提供安全保障</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保障员工的生命财产安全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增加生产效率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提高企业生产效率和竞争力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避免法律风险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遵守法律法规，避免被处罚</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安全生产规章制度培训的目的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规章制度了解</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使员工了解企业的安全生产规章制度</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安全意识强化</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提高员工的安全意识和自我保护能力</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事故预防</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避免事故发生，保障企业稳定生产经营</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安全生产规章制度培训的内容</a:t>
            </a:r>
            <a:endParaRPr lang="en-US" sz="3600" b="0" strike="noStrike" spc="-1">
              <a:solidFill>
                <a:schemeClr val="dk1"/>
              </a:solidFill>
              <a:latin typeface="Arial"/>
            </a:endParaRPr>
          </a:p>
        </p:txBody>
      </p:sp>
      <p:sp>
        <p:nvSpPr>
          <p:cNvPr id="10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法律法规</a:t>
            </a:r>
            <a:endParaRPr lang="en-US" sz="1500" b="0" strike="noStrike" spc="-1">
              <a:solidFill>
                <a:srgbClr val="000000"/>
              </a:solidFill>
              <a:latin typeface="Arial"/>
            </a:endParaRPr>
          </a:p>
        </p:txBody>
      </p:sp>
      <p:sp>
        <p:nvSpPr>
          <p:cNvPr id="10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安全生产法律法规知识</a:t>
            </a:r>
            <a:endParaRPr lang="en-US" sz="2200" b="0" strike="noStrike" spc="-1">
              <a:solidFill>
                <a:srgbClr val="000000"/>
              </a:solidFill>
              <a:latin typeface="Arial"/>
            </a:endParaRPr>
          </a:p>
        </p:txBody>
      </p:sp>
      <p:sp>
        <p:nvSpPr>
          <p:cNvPr id="10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企业规章制度</a:t>
            </a:r>
            <a:endParaRPr lang="en-US" sz="1500" b="0" strike="noStrike" spc="-1">
              <a:solidFill>
                <a:srgbClr val="000000"/>
              </a:solidFill>
              <a:latin typeface="Arial"/>
            </a:endParaRPr>
          </a:p>
        </p:txBody>
      </p:sp>
      <p:sp>
        <p:nvSpPr>
          <p:cNvPr id="10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企业安全生产规章制度</a:t>
            </a:r>
            <a:endParaRPr lang="en-US" sz="2200" b="0" strike="noStrike" spc="-1">
              <a:solidFill>
                <a:srgbClr val="000000"/>
              </a:solidFill>
              <a:latin typeface="Arial"/>
            </a:endParaRPr>
          </a:p>
        </p:txBody>
      </p:sp>
      <p:sp>
        <p:nvSpPr>
          <p:cNvPr id="10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灭火急救</a:t>
            </a:r>
            <a:endParaRPr lang="en-US" sz="1500" b="0" strike="noStrike" spc="-1">
              <a:solidFill>
                <a:srgbClr val="000000"/>
              </a:solidFill>
              <a:latin typeface="Arial"/>
            </a:endParaRPr>
          </a:p>
        </p:txBody>
      </p:sp>
      <p:sp>
        <p:nvSpPr>
          <p:cNvPr id="10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灭火和急救知识</a:t>
            </a:r>
            <a:endParaRPr lang="en-US" sz="2200" b="0" strike="noStrike" spc="-1">
              <a:solidFill>
                <a:srgbClr val="000000"/>
              </a:solidFill>
              <a:latin typeface="Arial"/>
            </a:endParaRPr>
          </a:p>
        </p:txBody>
      </p:sp>
      <p:sp>
        <p:nvSpPr>
          <p:cNvPr id="10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操作技能</a:t>
            </a:r>
            <a:endParaRPr lang="en-US" sz="1500" b="0" strike="noStrike" spc="-1">
              <a:solidFill>
                <a:srgbClr val="000000"/>
              </a:solidFill>
              <a:latin typeface="Arial"/>
            </a:endParaRPr>
          </a:p>
        </p:txBody>
      </p:sp>
      <p:sp>
        <p:nvSpPr>
          <p:cNvPr id="11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安全操作技能</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关于安全生产规章制度培训</a:t>
            </a:r>
            <a:endParaRPr lang="en-US" sz="3600" b="0" strike="noStrike" spc="-1">
              <a:solidFill>
                <a:schemeClr val="dk1"/>
              </a:solidFill>
              <a:latin typeface="Arial"/>
            </a:endParaRPr>
          </a:p>
        </p:txBody>
      </p:sp>
      <p:sp>
        <p:nvSpPr>
          <p:cNvPr id="1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多样方式</a:t>
            </a:r>
            <a:endParaRPr lang="en-US" sz="1500" b="0" strike="noStrike" spc="-1">
              <a:solidFill>
                <a:srgbClr val="000000"/>
              </a:solidFill>
              <a:latin typeface="Arial"/>
            </a:endParaRPr>
          </a:p>
        </p:txBody>
      </p:sp>
      <p:sp>
        <p:nvSpPr>
          <p:cNvPr id="1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培训方式多样</a:t>
            </a:r>
            <a:endParaRPr lang="en-US" sz="2200" b="0" strike="noStrike" spc="-1">
              <a:solidFill>
                <a:srgbClr val="000000"/>
              </a:solidFill>
              <a:latin typeface="Arial"/>
            </a:endParaRPr>
          </a:p>
        </p:txBody>
      </p:sp>
      <p:sp>
        <p:nvSpPr>
          <p:cNvPr id="1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规章定期更新</a:t>
            </a:r>
            <a:endParaRPr lang="en-US" sz="1500" b="0" strike="noStrike" spc="-1">
              <a:solidFill>
                <a:srgbClr val="000000"/>
              </a:solidFill>
              <a:latin typeface="Arial"/>
            </a:endParaRPr>
          </a:p>
        </p:txBody>
      </p:sp>
      <p:sp>
        <p:nvSpPr>
          <p:cNvPr id="1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需要定期更新</a:t>
            </a:r>
            <a:endParaRPr lang="en-US" sz="2200" b="0" strike="noStrike" spc="-1">
              <a:solidFill>
                <a:srgbClr val="000000"/>
              </a:solidFill>
              <a:latin typeface="Arial"/>
            </a:endParaRPr>
          </a:p>
        </p:txBody>
      </p:sp>
      <p:sp>
        <p:nvSpPr>
          <p:cNvPr id="1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培训机构设立</a:t>
            </a:r>
            <a:endParaRPr lang="en-US" sz="1500" b="0" strike="noStrike" spc="-1">
              <a:solidFill>
                <a:srgbClr val="000000"/>
              </a:solidFill>
              <a:latin typeface="Arial"/>
            </a:endParaRPr>
          </a:p>
        </p:txBody>
      </p:sp>
      <p:sp>
        <p:nvSpPr>
          <p:cNvPr id="1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应设立培训机构</a:t>
            </a:r>
            <a:endParaRPr lang="en-US" sz="2200" b="0" strike="noStrike" spc="-1">
              <a:solidFill>
                <a:srgbClr val="000000"/>
              </a:solidFill>
              <a:latin typeface="Arial"/>
            </a:endParaRPr>
          </a:p>
        </p:txBody>
      </p:sp>
      <p:sp>
        <p:nvSpPr>
          <p:cNvPr id="1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全员参与</a:t>
            </a:r>
            <a:endParaRPr lang="en-US" sz="1500" b="0" strike="noStrike" spc="-1">
              <a:solidFill>
                <a:srgbClr val="000000"/>
              </a:solidFill>
              <a:latin typeface="Arial"/>
            </a:endParaRPr>
          </a:p>
        </p:txBody>
      </p:sp>
      <p:sp>
        <p:nvSpPr>
          <p:cNvPr id="1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员工应全员参与</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安全生产法律法规知识培训</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安全生产法律法规的基本概念</a:t>
            </a:r>
            <a:endParaRPr lang="en-US" sz="3500" b="0" strike="noStrike" spc="-1">
              <a:solidFill>
                <a:srgbClr val="000000"/>
              </a:solidFill>
              <a:latin typeface="Arial"/>
            </a:endParaRPr>
          </a:p>
        </p:txBody>
      </p:sp>
      <p:sp>
        <p:nvSpPr>
          <p:cNvPr id="12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安全生产法律法规是保障企业生产过程中各项安全工作的法规和制度。其目的是为了维护员工和企业的安全，预防和减少安全事故的发生。通过遵守法律法规，企业可以提高生产效率，减少风险。</a:t>
            </a:r>
            <a:endParaRPr lang="en-US" sz="2500" b="0" strike="noStrike" spc="-1">
              <a:solidFill>
                <a:srgbClr val="000000"/>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安全生产法律法规的主要内容</a:t>
            </a:r>
            <a:endParaRPr lang="en-US" sz="3600" b="0" strike="noStrike" spc="-1">
              <a:solidFill>
                <a:schemeClr val="dk1"/>
              </a:solidFill>
              <a:latin typeface="Arial"/>
            </a:endParaRPr>
          </a:p>
        </p:txBody>
      </p:sp>
      <p:sp>
        <p:nvSpPr>
          <p:cNvPr id="12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规范企业生产安全标准</a:t>
            </a:r>
            <a:endParaRPr lang="en-US" sz="1500" b="0" strike="noStrike" spc="-1">
              <a:solidFill>
                <a:srgbClr val="000000"/>
              </a:solidFill>
              <a:latin typeface="Arial"/>
            </a:endParaRPr>
          </a:p>
        </p:txBody>
      </p:sp>
      <p:sp>
        <p:nvSpPr>
          <p:cNvPr id="12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安全生产标准</a:t>
            </a:r>
            <a:endParaRPr lang="en-US" sz="2200" b="0" strike="noStrike" spc="-1">
              <a:solidFill>
                <a:srgbClr val="000000"/>
              </a:solidFill>
              <a:latin typeface="Arial"/>
            </a:endParaRPr>
          </a:p>
        </p:txBody>
      </p:sp>
      <p:sp>
        <p:nvSpPr>
          <p:cNvPr id="13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对企业生产过程进行监督管理</a:t>
            </a:r>
            <a:endParaRPr lang="en-US" sz="1500" b="0" strike="noStrike" spc="-1">
              <a:solidFill>
                <a:srgbClr val="000000"/>
              </a:solidFill>
              <a:latin typeface="Arial"/>
            </a:endParaRPr>
          </a:p>
        </p:txBody>
      </p:sp>
      <p:sp>
        <p:nvSpPr>
          <p:cNvPr id="13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安全生产监管</a:t>
            </a:r>
            <a:endParaRPr lang="en-US" sz="2200" b="0" strike="noStrike" spc="-1">
              <a:solidFill>
                <a:srgbClr val="000000"/>
              </a:solidFill>
              <a:latin typeface="Arial"/>
            </a:endParaRPr>
          </a:p>
        </p:txBody>
      </p:sp>
      <p:sp>
        <p:nvSpPr>
          <p:cNvPr id="13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遇到安全事故时的处理程序</a:t>
            </a:r>
            <a:endParaRPr lang="en-US" sz="1500" b="0" strike="noStrike" spc="-1">
              <a:solidFill>
                <a:srgbClr val="000000"/>
              </a:solidFill>
              <a:latin typeface="Arial"/>
            </a:endParaRPr>
          </a:p>
        </p:txBody>
      </p:sp>
      <p:sp>
        <p:nvSpPr>
          <p:cNvPr id="13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安全事故处理</a:t>
            </a:r>
            <a:endParaRPr lang="en-US" sz="2200" b="0" strike="noStrike" spc="-1">
              <a:solidFill>
                <a:srgbClr val="000000"/>
              </a:solidFill>
              <a:latin typeface="Arial"/>
            </a:endParaRPr>
          </a:p>
        </p:txBody>
      </p:sp>
      <p:sp>
        <p:nvSpPr>
          <p:cNvPr id="13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企业自身行业特点</a:t>
            </a:r>
            <a:endParaRPr lang="en-US" sz="2200" b="0" strike="noStrike" spc="-1">
              <a:solidFill>
                <a:srgbClr val="000000"/>
              </a:solidFill>
              <a:latin typeface="Arial"/>
            </a:endParaRPr>
          </a:p>
        </p:txBody>
      </p:sp>
      <p:sp>
        <p:nvSpPr>
          <p:cNvPr id="13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生产规模</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生产工艺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从业人员数量</a:t>
            </a:r>
            <a:endParaRPr lang="en-US" sz="1500" b="0" strike="noStrike" spc="-1">
              <a:solidFill>
                <a:srgbClr val="000000"/>
              </a:solidFill>
              <a:latin typeface="Arial"/>
            </a:endParaRPr>
          </a:p>
        </p:txBody>
      </p:sp>
      <p:sp>
        <p:nvSpPr>
          <p:cNvPr id="1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安全生产法律法规的适用范围</a:t>
            </a:r>
            <a:endParaRPr lang="en-US" sz="3600" b="0" strike="noStrike" spc="-1">
              <a:solidFill>
                <a:schemeClr val="dk1"/>
              </a:solidFill>
              <a:latin typeface="Arial"/>
            </a:endParaRPr>
          </a:p>
        </p:txBody>
      </p:sp>
      <p:sp>
        <p:nvSpPr>
          <p:cNvPr id="1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不同行业</a:t>
            </a:r>
            <a:endParaRPr lang="en-US" sz="2200" b="0" strike="noStrike" spc="-1">
              <a:solidFill>
                <a:srgbClr val="000000"/>
              </a:solidFill>
              <a:latin typeface="Arial"/>
            </a:endParaRPr>
          </a:p>
        </p:txBody>
      </p:sp>
      <p:sp>
        <p:nvSpPr>
          <p:cNvPr id="14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钢铁行业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化工行业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医药行业</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安全生产法律法规的违法处罚</a:t>
            </a:r>
            <a:endParaRPr lang="en-US" sz="3600" b="0" strike="noStrike" spc="-1">
              <a:solidFill>
                <a:schemeClr val="dk1"/>
              </a:solidFill>
              <a:latin typeface="Arial"/>
            </a:endParaRPr>
          </a:p>
        </p:txBody>
      </p:sp>
      <p:sp>
        <p:nvSpPr>
          <p:cNvPr id="15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处罚程度根据违法情况决定</a:t>
            </a:r>
            <a:endParaRPr lang="en-US" sz="2000" b="0" strike="noStrike" spc="-1">
              <a:solidFill>
                <a:srgbClr val="000000"/>
              </a:solidFill>
              <a:latin typeface="Arial"/>
            </a:endParaRPr>
          </a:p>
        </p:txBody>
      </p:sp>
      <p:sp>
        <p:nvSpPr>
          <p:cNvPr id="15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行政处罚</a:t>
            </a:r>
            <a:endParaRPr lang="en-US" sz="3000" b="0" strike="noStrike" spc="-1">
              <a:solidFill>
                <a:srgbClr val="000000"/>
              </a:solidFill>
              <a:latin typeface="Arial"/>
            </a:endParaRPr>
          </a:p>
        </p:txBody>
      </p:sp>
      <p:sp>
        <p:nvSpPr>
          <p:cNvPr id="15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严重违法行为将涉及刑罚处理</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刑事处罚</a:t>
            </a:r>
            <a:endParaRPr lang="en-US" sz="3000" b="0" strike="noStrike" spc="-1">
              <a:solidFill>
                <a:srgbClr val="000000"/>
              </a:solidFill>
              <a:latin typeface="Arial"/>
            </a:endParaRPr>
          </a:p>
        </p:txBody>
      </p:sp>
      <p:sp>
        <p:nvSpPr>
          <p:cNvPr id="15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法律法规是企业生产过程中不可或缺的重要部分。了解并遵守相关法规，不仅可以保障员工和企业的安全，还能提高生产效率，降低生产风险。通过对法规的学习和落实，企业可以建立起良好的安全生产管理体系。</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企业安全生产规章制度培训</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企业安全生产规章制度的制定</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企业应根据相关法律法规和行业标准制定适合自身的安全生产规章制度。全员参与规章制度的制定，保证规章制度的有效性和可操作性。</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全员参与</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员工代表参与制定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管理层审批通过</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有效性和可操作性</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规章制度内容简明清晰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条理分明，易于执行</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企业安全生产规章制度的制定</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相关法律法规制定</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根据国家法律法规制定规章制度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严格遵守相关标准要求</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企业安全生产规章制度的宣传和培训</a:t>
            </a:r>
            <a:endParaRPr lang="en-US" sz="3600" b="0" strike="noStrike" spc="-1">
              <a:solidFill>
                <a:schemeClr val="dk1"/>
              </a:solidFill>
              <a:latin typeface="Arial"/>
            </a:endParaRPr>
          </a:p>
        </p:txBody>
      </p:sp>
      <p:sp>
        <p:nvSpPr>
          <p:cNvPr id="18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员工会议、培训课程宣传</a:t>
            </a:r>
            <a:endParaRPr lang="en-US" sz="2000" b="0" strike="noStrike" spc="-1">
              <a:solidFill>
                <a:srgbClr val="000000"/>
              </a:solidFill>
              <a:latin typeface="Arial"/>
            </a:endParaRPr>
          </a:p>
        </p:txBody>
      </p:sp>
      <p:sp>
        <p:nvSpPr>
          <p:cNvPr id="18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多种方式宣传</a:t>
            </a:r>
            <a:endParaRPr lang="en-US" sz="3000" b="0" strike="noStrike" spc="-1">
              <a:solidFill>
                <a:srgbClr val="000000"/>
              </a:solidFill>
              <a:latin typeface="Arial"/>
            </a:endParaRPr>
          </a:p>
        </p:txBody>
      </p:sp>
      <p:sp>
        <p:nvSpPr>
          <p:cNvPr id="18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员工安全生产意识逐步提升</a:t>
            </a:r>
            <a:endParaRPr lang="en-US" sz="2000" b="0" strike="noStrike" spc="-1">
              <a:solidFill>
                <a:srgbClr val="000000"/>
              </a:solidFill>
              <a:latin typeface="Arial"/>
            </a:endParaRPr>
          </a:p>
        </p:txBody>
      </p:sp>
      <p:sp>
        <p:nvSpPr>
          <p:cNvPr id="18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遵守意识提高</a:t>
            </a:r>
            <a:endParaRPr lang="en-US" sz="3000" b="0" strike="noStrike" spc="-1">
              <a:solidFill>
                <a:srgbClr val="000000"/>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规章制度定期培训，加深员工印象</a:t>
            </a:r>
            <a:endParaRPr lang="en-US" sz="2000" b="0" strike="noStrike" spc="-1">
              <a:solidFill>
                <a:srgbClr val="000000"/>
              </a:solidFill>
              <a:latin typeface="Arial"/>
            </a:endParaRPr>
          </a:p>
        </p:txBody>
      </p:sp>
      <p:sp>
        <p:nvSpPr>
          <p:cNvPr id="18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定期培训</a:t>
            </a:r>
            <a:endParaRPr lang="en-US" sz="3000" b="0" strike="noStrike" spc="-1">
              <a:solidFill>
                <a:srgbClr val="000000"/>
              </a:solidFill>
              <a:latin typeface="Arial"/>
            </a:endParaRPr>
          </a:p>
        </p:txBody>
      </p:sp>
      <p:sp>
        <p:nvSpPr>
          <p:cNvPr id="18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企业安全生产规章制度的执行和监督</a:t>
            </a:r>
            <a:endParaRPr lang="en-US" sz="3600" b="0" strike="noStrike" spc="-1">
              <a:solidFill>
                <a:schemeClr val="dk1"/>
              </a:solidFill>
              <a:latin typeface="Arial"/>
            </a:endParaRPr>
          </a:p>
        </p:txBody>
      </p:sp>
      <p:sp>
        <p:nvSpPr>
          <p:cNvPr id="19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明确责任，落实到岗位</a:t>
            </a:r>
            <a:endParaRPr lang="en-US" sz="1500" b="0" strike="noStrike" spc="-1">
              <a:solidFill>
                <a:srgbClr val="000000"/>
              </a:solidFill>
              <a:latin typeface="Arial"/>
            </a:endParaRPr>
          </a:p>
        </p:txBody>
      </p:sp>
      <p:sp>
        <p:nvSpPr>
          <p:cNvPr id="19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执行机制建立</a:t>
            </a:r>
            <a:endParaRPr lang="en-US" sz="2200" b="0" strike="noStrike" spc="-1">
              <a:solidFill>
                <a:srgbClr val="000000"/>
              </a:solidFill>
              <a:latin typeface="Arial"/>
            </a:endParaRPr>
          </a:p>
        </p:txBody>
      </p:sp>
      <p:sp>
        <p:nvSpPr>
          <p:cNvPr id="19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定期检查，督促执行</a:t>
            </a:r>
            <a:endParaRPr lang="en-US" sz="1500" b="0" strike="noStrike" spc="-1">
              <a:solidFill>
                <a:srgbClr val="000000"/>
              </a:solidFill>
              <a:latin typeface="Arial"/>
            </a:endParaRPr>
          </a:p>
        </p:txBody>
      </p:sp>
      <p:sp>
        <p:nvSpPr>
          <p:cNvPr id="19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监督机制</a:t>
            </a:r>
            <a:endParaRPr lang="en-US" sz="2200" b="0" strike="noStrike" spc="-1">
              <a:solidFill>
                <a:srgbClr val="000000"/>
              </a:solidFill>
              <a:latin typeface="Arial"/>
            </a:endParaRPr>
          </a:p>
        </p:txBody>
      </p:sp>
      <p:sp>
        <p:nvSpPr>
          <p:cNvPr id="19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建立处罚机制，规范执行</a:t>
            </a:r>
            <a:endParaRPr lang="en-US" sz="1500" b="0" strike="noStrike" spc="-1">
              <a:solidFill>
                <a:srgbClr val="000000"/>
              </a:solidFill>
              <a:latin typeface="Arial"/>
            </a:endParaRPr>
          </a:p>
        </p:txBody>
      </p:sp>
      <p:sp>
        <p:nvSpPr>
          <p:cNvPr id="19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违规处理</a:t>
            </a:r>
            <a:endParaRPr lang="en-US" sz="2200" b="0" strike="noStrike" spc="-1">
              <a:solidFill>
                <a:srgbClr val="000000"/>
              </a:solidFill>
              <a:latin typeface="Arial"/>
            </a:endParaRPr>
          </a:p>
        </p:txBody>
      </p:sp>
      <p:sp>
        <p:nvSpPr>
          <p:cNvPr id="19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https://d.book118.com/227112035011006055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咨询服务行业安全生产规章制度培训</vt:lpstr>
      <vt:lpstr>目录</vt:lpstr>
      <vt:lpstr>第1章 咨询服务行业安全生产规章制度培训简介</vt:lpstr>
      <vt:lpstr> </vt:lpstr>
      <vt:lpstr>安全生产规章制度的重要性</vt:lpstr>
      <vt:lpstr>安全生产规章制度培训的目的</vt:lpstr>
      <vt:lpstr>安全生产规章制度培训的内容</vt:lpstr>
      <vt:lpstr>关于安全生产规章制度培训</vt:lpstr>
      <vt:lpstr>第二章 安全生产法律法规知识培训</vt:lpstr>
      <vt:lpstr> </vt:lpstr>
      <vt:lpstr>安全生产法律法规的主要内容</vt:lpstr>
      <vt:lpstr>安全生产法律法规的适用范围</vt:lpstr>
      <vt:lpstr>安全生产法律法规的违法处罚</vt:lpstr>
      <vt:lpstr>总结</vt:lpstr>
      <vt:lpstr>第3章 企业安全生产规章制度培训</vt:lpstr>
      <vt:lpstr>企业安全生产规章制度的制定</vt:lpstr>
      <vt:lpstr>企业安全生产规章制度的制定</vt:lpstr>
      <vt:lpstr>企业安全生产规章制度的宣传和培训</vt:lpstr>
      <vt:lpstr>企业安全生产规章制度的执行和监督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2024-09-29T14:19:06.831</cp:lastPrinted>
  <dcterms:created xsi:type="dcterms:W3CDTF">2024-09-29T06:19:06Z</dcterms:created>
  <dcterms:modified xsi:type="dcterms:W3CDTF">2024-09-29T06:19:08Z</dcterms:modified>
</cp:coreProperties>
</file>