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981F8-635A-4FF5-B20E-B927C1E19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4702C-1BA8-417F-97C3-1925682DD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5FEB1-4854-4B19-BF16-D57914CF3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D73AD-91BA-4488-B5EB-B61AC03DA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1244AA-4F65-4906-AB03-D037D71F9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976F2D-70C4-4860-96E4-9A6DE7E51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5818B0-7415-4C32-A8B1-3C205CE3A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D30AB-E2B6-4CE5-A0A6-1AA0E920B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3E0E1-B28A-4B70-A7A0-5A810321F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C5C54-4B0E-4424-AC30-1A8257148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F678C-AF26-4883-A83B-CE706BCE9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51922" y="2882374"/>
            <a:ext cx="10314305" cy="9855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254000" y="2818458"/>
            <a:ext cx="9026525" cy="2508250"/>
          </a:xfrm>
          <a:custGeom>
            <a:rect l="l" t="t" r="r" b="b"/>
            <a:pathLst>
              <a:path w="9026525" h="2508250">
                <a:moveTo>
                  <a:pt x="0" y="2508250"/>
                </a:moveTo>
                <a:lnTo>
                  <a:pt x="9026373" y="2508250"/>
                </a:lnTo>
                <a:lnTo>
                  <a:pt x="9026373" y="0"/>
                </a:lnTo>
                <a:lnTo>
                  <a:pt x="0" y="0"/>
                </a:lnTo>
                <a:lnTo>
                  <a:pt x="0" y="2508250"/>
                </a:lnTo>
                <a:close/>
              </a:path>
            </a:pathLst>
          </a:custGeom>
          <a:solidFill>
            <a:srgbClr val="002A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98700" y="1612394"/>
            <a:ext cx="4994910" cy="24345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00BEA8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20.png" /><Relationship Id="rId12" Type="http://schemas.openxmlformats.org/officeDocument/2006/relationships/image" Target="../media/image21.png" /><Relationship Id="rId13" Type="http://schemas.openxmlformats.org/officeDocument/2006/relationships/image" Target="../media/image22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1.png" /><Relationship Id="rId11" Type="http://schemas.openxmlformats.org/officeDocument/2006/relationships/image" Target="../media/image22.png" /><Relationship Id="rId2" Type="http://schemas.openxmlformats.org/officeDocument/2006/relationships/image" Target="../media/image2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17.png" /><Relationship Id="rId7" Type="http://schemas.openxmlformats.org/officeDocument/2006/relationships/image" Target="../media/image18.png" /><Relationship Id="rId8" Type="http://schemas.openxmlformats.org/officeDocument/2006/relationships/image" Target="../media/image19.png" /><Relationship Id="rId9" Type="http://schemas.openxmlformats.org/officeDocument/2006/relationships/image" Target="../media/image2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1.png" /><Relationship Id="rId11" Type="http://schemas.openxmlformats.org/officeDocument/2006/relationships/image" Target="../media/image22.png" /><Relationship Id="rId2" Type="http://schemas.openxmlformats.org/officeDocument/2006/relationships/image" Target="../media/image24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17.png" /><Relationship Id="rId7" Type="http://schemas.openxmlformats.org/officeDocument/2006/relationships/image" Target="../media/image18.png" /><Relationship Id="rId8" Type="http://schemas.openxmlformats.org/officeDocument/2006/relationships/image" Target="../media/image19.png" /><Relationship Id="rId9" Type="http://schemas.openxmlformats.org/officeDocument/2006/relationships/image" Target="../media/image2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22.png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18.png" /><Relationship Id="rId7" Type="http://schemas.openxmlformats.org/officeDocument/2006/relationships/image" Target="../media/image19.png" /><Relationship Id="rId8" Type="http://schemas.openxmlformats.org/officeDocument/2006/relationships/image" Target="../media/image20.png" /><Relationship Id="rId9" Type="http://schemas.openxmlformats.org/officeDocument/2006/relationships/image" Target="../media/image2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21.png" /><Relationship Id="rId11" Type="http://schemas.openxmlformats.org/officeDocument/2006/relationships/image" Target="../media/image22.png" /><Relationship Id="rId2" Type="http://schemas.openxmlformats.org/officeDocument/2006/relationships/image" Target="../media/image25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17.png" /><Relationship Id="rId7" Type="http://schemas.openxmlformats.org/officeDocument/2006/relationships/image" Target="../media/image18.png" /><Relationship Id="rId8" Type="http://schemas.openxmlformats.org/officeDocument/2006/relationships/image" Target="../media/image19.png" /><Relationship Id="rId9" Type="http://schemas.openxmlformats.org/officeDocument/2006/relationships/image" Target="../media/image2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2.png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18.png" /><Relationship Id="rId7" Type="http://schemas.openxmlformats.org/officeDocument/2006/relationships/image" Target="../media/image19.png" /><Relationship Id="rId8" Type="http://schemas.openxmlformats.org/officeDocument/2006/relationships/image" Target="../media/image20.png" /><Relationship Id="rId9" Type="http://schemas.openxmlformats.org/officeDocument/2006/relationships/image" Target="../media/image2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2.png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18.png" /><Relationship Id="rId7" Type="http://schemas.openxmlformats.org/officeDocument/2006/relationships/image" Target="../media/image19.png" /><Relationship Id="rId8" Type="http://schemas.openxmlformats.org/officeDocument/2006/relationships/image" Target="../media/image20.png" /><Relationship Id="rId9" Type="http://schemas.openxmlformats.org/officeDocument/2006/relationships/image" Target="../media/image2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1.png" /><Relationship Id="rId11" Type="http://schemas.openxmlformats.org/officeDocument/2006/relationships/image" Target="../media/image22.png" /><Relationship Id="rId2" Type="http://schemas.openxmlformats.org/officeDocument/2006/relationships/image" Target="../media/image26.png" /><Relationship Id="rId3" Type="http://schemas.openxmlformats.org/officeDocument/2006/relationships/image" Target="../media/image14.png" /><Relationship Id="rId4" Type="http://schemas.openxmlformats.org/officeDocument/2006/relationships/image" Target="../media/image16.png" /><Relationship Id="rId5" Type="http://schemas.openxmlformats.org/officeDocument/2006/relationships/image" Target="../media/image15.png" /><Relationship Id="rId6" Type="http://schemas.openxmlformats.org/officeDocument/2006/relationships/image" Target="../media/image17.png" /><Relationship Id="rId7" Type="http://schemas.openxmlformats.org/officeDocument/2006/relationships/image" Target="../media/image18.png" /><Relationship Id="rId8" Type="http://schemas.openxmlformats.org/officeDocument/2006/relationships/image" Target="../media/image19.png" /><Relationship Id="rId9" Type="http://schemas.openxmlformats.org/officeDocument/2006/relationships/image" Target="../media/image2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1600302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253067" y="5173998"/>
            <a:ext cx="3251200" cy="613410"/>
          </a:xfrm>
          <a:custGeom>
            <a:rect l="l" t="t" r="r" b="b"/>
            <a:pathLst>
              <a:path w="3251200" h="613410">
                <a:moveTo>
                  <a:pt x="0" y="612806"/>
                </a:moveTo>
                <a:lnTo>
                  <a:pt x="3251199" y="612806"/>
                </a:lnTo>
                <a:lnTo>
                  <a:pt x="3251199" y="0"/>
                </a:lnTo>
                <a:lnTo>
                  <a:pt x="0" y="0"/>
                </a:lnTo>
                <a:lnTo>
                  <a:pt x="0" y="612806"/>
                </a:lnTo>
                <a:close/>
              </a:path>
            </a:pathLst>
          </a:custGeom>
          <a:solidFill>
            <a:srgbClr val="002A26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1049867" y="4442659"/>
            <a:ext cx="3454400" cy="613410"/>
            <a:chOff x="1049867" y="4442659"/>
            <a:chExt cx="3454400" cy="613410"/>
          </a:xfrm>
        </p:grpSpPr>
        <p:sp>
          <p:nvSpPr>
            <p:cNvPr id="5" name="object 5"/>
            <p:cNvSpPr/>
            <p:nvPr/>
          </p:nvSpPr>
          <p:spPr>
            <a:xfrm>
              <a:off x="1253067" y="4442659"/>
              <a:ext cx="3251200" cy="613410"/>
            </a:xfrm>
            <a:custGeom>
              <a:rect l="l" t="t" r="r" b="b"/>
              <a:pathLst>
                <a:path w="3251200" h="613410">
                  <a:moveTo>
                    <a:pt x="0" y="612806"/>
                  </a:moveTo>
                  <a:lnTo>
                    <a:pt x="3251199" y="612806"/>
                  </a:lnTo>
                  <a:lnTo>
                    <a:pt x="3251199" y="0"/>
                  </a:lnTo>
                  <a:lnTo>
                    <a:pt x="0" y="0"/>
                  </a:lnTo>
                  <a:lnTo>
                    <a:pt x="0" y="612806"/>
                  </a:lnTo>
                  <a:close/>
                </a:path>
              </a:pathLst>
            </a:custGeom>
            <a:solidFill>
              <a:srgbClr val="002A2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49867" y="4442659"/>
              <a:ext cx="203200" cy="613410"/>
            </a:xfrm>
            <a:custGeom>
              <a:rect l="l" t="t" r="r" b="b"/>
              <a:pathLst>
                <a:path w="203200" h="613410">
                  <a:moveTo>
                    <a:pt x="203200" y="612806"/>
                  </a:moveTo>
                  <a:lnTo>
                    <a:pt x="0" y="612806"/>
                  </a:lnTo>
                  <a:lnTo>
                    <a:pt x="0" y="0"/>
                  </a:lnTo>
                  <a:lnTo>
                    <a:pt x="203200" y="0"/>
                  </a:lnTo>
                  <a:lnTo>
                    <a:pt x="203200" y="612806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151466" y="1184723"/>
            <a:ext cx="52832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FFFFF"/>
                </a:solidFill>
              </a:rPr>
              <a:t>上海物价分析报告</a:t>
            </a:r>
            <a:endParaRPr sz="5150"/>
          </a:p>
        </p:txBody>
      </p:sp>
      <p:sp>
        <p:nvSpPr>
          <p:cNvPr id="8" name="object 8"/>
          <p:cNvSpPr/>
          <p:nvPr/>
        </p:nvSpPr>
        <p:spPr>
          <a:xfrm>
            <a:off x="1049867" y="5173998"/>
            <a:ext cx="203200" cy="613410"/>
          </a:xfrm>
          <a:custGeom>
            <a:rect l="l" t="t" r="r" b="b"/>
            <a:pathLst>
              <a:path w="203200" h="613410">
                <a:moveTo>
                  <a:pt x="203200" y="612806"/>
                </a:moveTo>
                <a:lnTo>
                  <a:pt x="0" y="612806"/>
                </a:lnTo>
                <a:lnTo>
                  <a:pt x="0" y="0"/>
                </a:lnTo>
                <a:lnTo>
                  <a:pt x="203200" y="0"/>
                </a:lnTo>
                <a:lnTo>
                  <a:pt x="203200" y="612806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140758" y="0"/>
            <a:ext cx="2809138" cy="479241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995580" y="2869544"/>
            <a:ext cx="105600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CATALOGUE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760796" y="3365540"/>
            <a:ext cx="1492250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455907" y="1361747"/>
            <a:ext cx="3886200" cy="330898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00BEA8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EA8"/>
                </a:solidFill>
                <a:latin typeface="微软雅黑"/>
                <a:cs typeface="微软雅黑"/>
              </a:rPr>
              <a:t>上海物价总体现状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EA8"/>
                </a:solidFill>
                <a:latin typeface="微软雅黑"/>
                <a:cs typeface="微软雅黑"/>
              </a:rPr>
              <a:t>上海物价与全国及国际比较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EA8"/>
                </a:solidFill>
                <a:latin typeface="微软雅黑"/>
                <a:cs typeface="微软雅黑"/>
              </a:rPr>
              <a:t>影响上海物价的因素分析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BEA8"/>
                </a:solidFill>
                <a:latin typeface="微软雅黑"/>
                <a:cs typeface="微软雅黑"/>
              </a:rPr>
              <a:t>上海物价趋势预测与建议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EA8"/>
                </a:solidFill>
                <a:latin typeface="微软雅黑"/>
                <a:cs typeface="微软雅黑"/>
              </a:rPr>
              <a:t>总结与展望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823497" y="2897445"/>
            <a:ext cx="1375410" cy="131445"/>
          </a:xfrm>
          <a:custGeom>
            <a:rect l="l" t="t" r="r" b="b"/>
            <a:pathLst>
              <a:path w="1375410" h="131444">
                <a:moveTo>
                  <a:pt x="1375002" y="0"/>
                </a:moveTo>
                <a:lnTo>
                  <a:pt x="1375002" y="130950"/>
                </a:lnTo>
              </a:path>
              <a:path w="1375410" h="131444">
                <a:moveTo>
                  <a:pt x="0" y="0"/>
                </a:moveTo>
                <a:lnTo>
                  <a:pt x="0" y="13095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8" name="object 8"/>
          <p:cNvGrpSpPr/>
          <p:nvPr/>
        </p:nvGrpSpPr>
        <p:grpSpPr>
          <a:xfrm>
            <a:off x="611546" y="2352183"/>
            <a:ext cx="259715" cy="1538605"/>
            <a:chOff x="611546" y="2352183"/>
            <a:chExt cx="259715" cy="1538605"/>
          </a:xfrm>
        </p:grpSpPr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11546" y="2481966"/>
              <a:ext cx="259567" cy="140874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11546" y="2352183"/>
              <a:ext cx="259715" cy="259715"/>
            </a:xfrm>
            <a:custGeom>
              <a:rect l="l" t="t" r="r" b="b"/>
              <a:pathLst>
                <a:path w="259715" h="259714">
                  <a:moveTo>
                    <a:pt x="129783" y="259566"/>
                  </a:moveTo>
                  <a:lnTo>
                    <a:pt x="79265" y="249367"/>
                  </a:lnTo>
                  <a:lnTo>
                    <a:pt x="38012" y="221553"/>
                  </a:lnTo>
                  <a:lnTo>
                    <a:pt x="10198" y="180300"/>
                  </a:lnTo>
                  <a:lnTo>
                    <a:pt x="0" y="129782"/>
                  </a:lnTo>
                  <a:lnTo>
                    <a:pt x="10199" y="79265"/>
                  </a:lnTo>
                  <a:lnTo>
                    <a:pt x="38013" y="38012"/>
                  </a:lnTo>
                  <a:lnTo>
                    <a:pt x="79267" y="10198"/>
                  </a:lnTo>
                  <a:lnTo>
                    <a:pt x="129783" y="0"/>
                  </a:lnTo>
                  <a:lnTo>
                    <a:pt x="180301" y="10199"/>
                  </a:lnTo>
                  <a:lnTo>
                    <a:pt x="221554" y="38012"/>
                  </a:lnTo>
                  <a:lnTo>
                    <a:pt x="249367" y="79266"/>
                  </a:lnTo>
                  <a:lnTo>
                    <a:pt x="259566" y="129783"/>
                  </a:lnTo>
                  <a:lnTo>
                    <a:pt x="249367" y="180300"/>
                  </a:lnTo>
                  <a:lnTo>
                    <a:pt x="221553" y="221554"/>
                  </a:lnTo>
                  <a:lnTo>
                    <a:pt x="180300" y="249367"/>
                  </a:lnTo>
                  <a:lnTo>
                    <a:pt x="129783" y="259566"/>
                  </a:lnTo>
                  <a:close/>
                </a:path>
              </a:pathLst>
            </a:custGeom>
            <a:solidFill>
              <a:srgbClr val="79F5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1" name="object 11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4877074"/>
            <a:ext cx="790787" cy="1797770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4298474" y="0"/>
            <a:ext cx="669290" cy="2249805"/>
            <a:chOff x="4298474" y="0"/>
            <a:chExt cx="669290" cy="2249805"/>
          </a:xfrm>
        </p:grpSpPr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298477" y="0"/>
              <a:ext cx="668834" cy="1915360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98474" y="1580941"/>
              <a:ext cx="669290" cy="669290"/>
            </a:xfrm>
            <a:custGeom>
              <a:rect l="l" t="t" r="r" b="b"/>
              <a:pathLst>
                <a:path w="669289" h="669289">
                  <a:moveTo>
                    <a:pt x="668835" y="334417"/>
                  </a:moveTo>
                  <a:lnTo>
                    <a:pt x="1" y="334417"/>
                  </a:lnTo>
                  <a:lnTo>
                    <a:pt x="3627" y="284999"/>
                  </a:lnTo>
                  <a:lnTo>
                    <a:pt x="14160" y="237833"/>
                  </a:lnTo>
                  <a:lnTo>
                    <a:pt x="31083" y="193435"/>
                  </a:lnTo>
                  <a:lnTo>
                    <a:pt x="53878" y="152323"/>
                  </a:lnTo>
                  <a:lnTo>
                    <a:pt x="82029" y="115014"/>
                  </a:lnTo>
                  <a:lnTo>
                    <a:pt x="115017" y="82026"/>
                  </a:lnTo>
                  <a:lnTo>
                    <a:pt x="152325" y="53876"/>
                  </a:lnTo>
                  <a:lnTo>
                    <a:pt x="193437" y="31081"/>
                  </a:lnTo>
                  <a:lnTo>
                    <a:pt x="237835" y="14158"/>
                  </a:lnTo>
                  <a:lnTo>
                    <a:pt x="285002" y="3625"/>
                  </a:lnTo>
                  <a:lnTo>
                    <a:pt x="334419" y="0"/>
                  </a:lnTo>
                  <a:lnTo>
                    <a:pt x="383835" y="3625"/>
                  </a:lnTo>
                  <a:lnTo>
                    <a:pt x="431002" y="14158"/>
                  </a:lnTo>
                  <a:lnTo>
                    <a:pt x="475400" y="31081"/>
                  </a:lnTo>
                  <a:lnTo>
                    <a:pt x="516512" y="53876"/>
                  </a:lnTo>
                  <a:lnTo>
                    <a:pt x="553820" y="82027"/>
                  </a:lnTo>
                  <a:lnTo>
                    <a:pt x="586809" y="115015"/>
                  </a:lnTo>
                  <a:lnTo>
                    <a:pt x="614959" y="152323"/>
                  </a:lnTo>
                  <a:lnTo>
                    <a:pt x="637754" y="193435"/>
                  </a:lnTo>
                  <a:lnTo>
                    <a:pt x="654676" y="237833"/>
                  </a:lnTo>
                  <a:lnTo>
                    <a:pt x="665209" y="284999"/>
                  </a:lnTo>
                  <a:lnTo>
                    <a:pt x="668835" y="334417"/>
                  </a:lnTo>
                  <a:close/>
                </a:path>
                <a:path w="669289" h="669289">
                  <a:moveTo>
                    <a:pt x="334417" y="668834"/>
                  </a:moveTo>
                  <a:lnTo>
                    <a:pt x="284999" y="665208"/>
                  </a:lnTo>
                  <a:lnTo>
                    <a:pt x="237833" y="654675"/>
                  </a:lnTo>
                  <a:lnTo>
                    <a:pt x="193435" y="637753"/>
                  </a:lnTo>
                  <a:lnTo>
                    <a:pt x="152323" y="614958"/>
                  </a:lnTo>
                  <a:lnTo>
                    <a:pt x="115015" y="586807"/>
                  </a:lnTo>
                  <a:lnTo>
                    <a:pt x="82026" y="553819"/>
                  </a:lnTo>
                  <a:lnTo>
                    <a:pt x="53876" y="516511"/>
                  </a:lnTo>
                  <a:lnTo>
                    <a:pt x="31081" y="475399"/>
                  </a:lnTo>
                  <a:lnTo>
                    <a:pt x="14158" y="431001"/>
                  </a:lnTo>
                  <a:lnTo>
                    <a:pt x="3625" y="383835"/>
                  </a:lnTo>
                  <a:lnTo>
                    <a:pt x="0" y="334417"/>
                  </a:lnTo>
                  <a:lnTo>
                    <a:pt x="668835" y="334417"/>
                  </a:lnTo>
                  <a:lnTo>
                    <a:pt x="665209" y="383835"/>
                  </a:lnTo>
                  <a:lnTo>
                    <a:pt x="654676" y="431001"/>
                  </a:lnTo>
                  <a:lnTo>
                    <a:pt x="637753" y="475399"/>
                  </a:lnTo>
                  <a:lnTo>
                    <a:pt x="614958" y="516511"/>
                  </a:lnTo>
                  <a:lnTo>
                    <a:pt x="586808" y="553819"/>
                  </a:lnTo>
                  <a:lnTo>
                    <a:pt x="553820" y="586807"/>
                  </a:lnTo>
                  <a:lnTo>
                    <a:pt x="516511" y="614958"/>
                  </a:lnTo>
                  <a:lnTo>
                    <a:pt x="475399" y="637753"/>
                  </a:lnTo>
                  <a:lnTo>
                    <a:pt x="431002" y="654676"/>
                  </a:lnTo>
                  <a:lnTo>
                    <a:pt x="383835" y="665209"/>
                  </a:lnTo>
                  <a:lnTo>
                    <a:pt x="334417" y="668834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5" name="object 15"/>
          <p:cNvPicPr/>
          <p:nvPr/>
        </p:nvPicPr>
        <p:blipFill>
          <a:blip r:embed="rId7"/>
          <a:stretch>
            <a:fillRect/>
          </a:stretch>
        </p:blipFill>
        <p:spPr>
          <a:xfrm>
            <a:off x="10066683" y="5912671"/>
            <a:ext cx="531248" cy="531246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8"/>
          <a:stretch>
            <a:fillRect/>
          </a:stretch>
        </p:blipFill>
        <p:spPr>
          <a:xfrm>
            <a:off x="10779575" y="0"/>
            <a:ext cx="1412424" cy="19153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254000" y="2818458"/>
            <a:ext cx="9026525" cy="2508250"/>
          </a:xfrm>
          <a:custGeom>
            <a:rect l="l" t="t" r="r" b="b"/>
            <a:pathLst>
              <a:path w="9026525" h="2508250">
                <a:moveTo>
                  <a:pt x="0" y="2508250"/>
                </a:moveTo>
                <a:lnTo>
                  <a:pt x="9026373" y="2508250"/>
                </a:lnTo>
                <a:lnTo>
                  <a:pt x="9026373" y="0"/>
                </a:lnTo>
                <a:lnTo>
                  <a:pt x="0" y="0"/>
                </a:lnTo>
                <a:lnTo>
                  <a:pt x="0" y="2508250"/>
                </a:lnTo>
                <a:close/>
              </a:path>
            </a:pathLst>
          </a:custGeom>
          <a:solidFill>
            <a:srgbClr val="002A2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512788" y="3344092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00BEA8"/>
                </a:solidFill>
                <a:latin typeface="微软雅黑"/>
                <a:cs typeface="微软雅黑"/>
              </a:rPr>
              <a:t>01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605919" y="3724355"/>
            <a:ext cx="1168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b="1" spc="-25">
                <a:solidFill>
                  <a:srgbClr val="FFFFFF"/>
                </a:solidFill>
                <a:latin typeface="微软雅黑"/>
                <a:cs typeface="微软雅黑"/>
              </a:rPr>
              <a:t>引言</a:t>
            </a:r>
            <a:endParaRPr sz="4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0" y="2818458"/>
            <a:ext cx="12192000" cy="2508250"/>
            <a:chOff x="0" y="2818458"/>
            <a:chExt cx="12192000" cy="2508250"/>
          </a:xfrm>
        </p:grpSpPr>
        <p:sp>
          <p:nvSpPr>
            <p:cNvPr id="7" name="object 7"/>
            <p:cNvSpPr/>
            <p:nvPr/>
          </p:nvSpPr>
          <p:spPr>
            <a:xfrm>
              <a:off x="0" y="2818460"/>
              <a:ext cx="12192000" cy="2508250"/>
            </a:xfrm>
            <a:custGeom>
              <a:rect l="l" t="t" r="r" b="b"/>
              <a:pathLst>
                <a:path w="12192000" h="2508250">
                  <a:moveTo>
                    <a:pt x="254000" y="0"/>
                  </a:moveTo>
                  <a:lnTo>
                    <a:pt x="0" y="0"/>
                  </a:lnTo>
                  <a:lnTo>
                    <a:pt x="0" y="2508250"/>
                  </a:lnTo>
                  <a:lnTo>
                    <a:pt x="254000" y="2508250"/>
                  </a:lnTo>
                  <a:lnTo>
                    <a:pt x="254000" y="0"/>
                  </a:lnTo>
                  <a:close/>
                </a:path>
                <a:path w="12192000" h="2508250">
                  <a:moveTo>
                    <a:pt x="12192000" y="0"/>
                  </a:moveTo>
                  <a:lnTo>
                    <a:pt x="9280373" y="0"/>
                  </a:lnTo>
                  <a:lnTo>
                    <a:pt x="9280373" y="2508250"/>
                  </a:lnTo>
                  <a:lnTo>
                    <a:pt x="12192000" y="250825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675278" y="3534949"/>
              <a:ext cx="1075690" cy="1075690"/>
            </a:xfrm>
            <a:custGeom>
              <a:rect l="l" t="t" r="r" b="b"/>
              <a:pathLst>
                <a:path w="1075690" h="1075689">
                  <a:moveTo>
                    <a:pt x="3" y="537634"/>
                  </a:moveTo>
                  <a:lnTo>
                    <a:pt x="2201" y="488698"/>
                  </a:lnTo>
                  <a:lnTo>
                    <a:pt x="8665" y="440994"/>
                  </a:lnTo>
                  <a:lnTo>
                    <a:pt x="19208" y="394710"/>
                  </a:lnTo>
                  <a:lnTo>
                    <a:pt x="33639" y="350036"/>
                  </a:lnTo>
                  <a:lnTo>
                    <a:pt x="51768" y="307163"/>
                  </a:lnTo>
                  <a:lnTo>
                    <a:pt x="73406" y="266280"/>
                  </a:lnTo>
                  <a:lnTo>
                    <a:pt x="98362" y="227577"/>
                  </a:lnTo>
                  <a:lnTo>
                    <a:pt x="126448" y="191243"/>
                  </a:lnTo>
                  <a:lnTo>
                    <a:pt x="157472" y="157470"/>
                  </a:lnTo>
                  <a:lnTo>
                    <a:pt x="191246" y="126445"/>
                  </a:lnTo>
                  <a:lnTo>
                    <a:pt x="227580" y="98360"/>
                  </a:lnTo>
                  <a:lnTo>
                    <a:pt x="266283" y="73403"/>
                  </a:lnTo>
                  <a:lnTo>
                    <a:pt x="307166" y="51765"/>
                  </a:lnTo>
                  <a:lnTo>
                    <a:pt x="350039" y="33636"/>
                  </a:lnTo>
                  <a:lnTo>
                    <a:pt x="394712" y="19205"/>
                  </a:lnTo>
                  <a:lnTo>
                    <a:pt x="440996" y="8662"/>
                  </a:lnTo>
                  <a:lnTo>
                    <a:pt x="488701" y="2197"/>
                  </a:lnTo>
                  <a:lnTo>
                    <a:pt x="537636" y="0"/>
                  </a:lnTo>
                  <a:lnTo>
                    <a:pt x="586570" y="2197"/>
                  </a:lnTo>
                  <a:lnTo>
                    <a:pt x="634274" y="8661"/>
                  </a:lnTo>
                  <a:lnTo>
                    <a:pt x="680558" y="19204"/>
                  </a:lnTo>
                  <a:lnTo>
                    <a:pt x="725232" y="33635"/>
                  </a:lnTo>
                  <a:lnTo>
                    <a:pt x="768105" y="51764"/>
                  </a:lnTo>
                  <a:lnTo>
                    <a:pt x="808988" y="73402"/>
                  </a:lnTo>
                  <a:lnTo>
                    <a:pt x="847691" y="98358"/>
                  </a:lnTo>
                  <a:lnTo>
                    <a:pt x="884025" y="126444"/>
                  </a:lnTo>
                  <a:lnTo>
                    <a:pt x="917799" y="157468"/>
                  </a:lnTo>
                  <a:lnTo>
                    <a:pt x="948823" y="191242"/>
                  </a:lnTo>
                  <a:lnTo>
                    <a:pt x="976909" y="227575"/>
                  </a:lnTo>
                  <a:lnTo>
                    <a:pt x="1001865" y="266279"/>
                  </a:lnTo>
                  <a:lnTo>
                    <a:pt x="1023503" y="307162"/>
                  </a:lnTo>
                  <a:lnTo>
                    <a:pt x="1041633" y="350035"/>
                  </a:lnTo>
                  <a:lnTo>
                    <a:pt x="1056064" y="394708"/>
                  </a:lnTo>
                  <a:lnTo>
                    <a:pt x="1066607" y="440992"/>
                  </a:lnTo>
                  <a:lnTo>
                    <a:pt x="1073071" y="488697"/>
                  </a:lnTo>
                  <a:lnTo>
                    <a:pt x="1075269" y="537633"/>
                  </a:lnTo>
                  <a:lnTo>
                    <a:pt x="1073070" y="586569"/>
                  </a:lnTo>
                  <a:lnTo>
                    <a:pt x="1066605" y="634273"/>
                  </a:lnTo>
                  <a:lnTo>
                    <a:pt x="1056062" y="680557"/>
                  </a:lnTo>
                  <a:lnTo>
                    <a:pt x="1041631" y="725231"/>
                  </a:lnTo>
                  <a:lnTo>
                    <a:pt x="1023502" y="768104"/>
                  </a:lnTo>
                  <a:lnTo>
                    <a:pt x="1001864" y="808987"/>
                  </a:lnTo>
                  <a:lnTo>
                    <a:pt x="976908" y="847690"/>
                  </a:lnTo>
                  <a:lnTo>
                    <a:pt x="948822" y="884023"/>
                  </a:lnTo>
                  <a:lnTo>
                    <a:pt x="917798" y="917797"/>
                  </a:lnTo>
                  <a:lnTo>
                    <a:pt x="884024" y="948822"/>
                  </a:lnTo>
                  <a:lnTo>
                    <a:pt x="847691" y="976907"/>
                  </a:lnTo>
                  <a:lnTo>
                    <a:pt x="808988" y="1001864"/>
                  </a:lnTo>
                  <a:lnTo>
                    <a:pt x="768105" y="1023501"/>
                  </a:lnTo>
                  <a:lnTo>
                    <a:pt x="725232" y="1041631"/>
                  </a:lnTo>
                  <a:lnTo>
                    <a:pt x="680558" y="1056062"/>
                  </a:lnTo>
                  <a:lnTo>
                    <a:pt x="634274" y="1066604"/>
                  </a:lnTo>
                  <a:lnTo>
                    <a:pt x="586570" y="1073069"/>
                  </a:lnTo>
                  <a:lnTo>
                    <a:pt x="537634" y="1075266"/>
                  </a:lnTo>
                  <a:lnTo>
                    <a:pt x="488698" y="1073069"/>
                  </a:lnTo>
                  <a:lnTo>
                    <a:pt x="440993" y="1066604"/>
                  </a:lnTo>
                  <a:lnTo>
                    <a:pt x="394709" y="1056061"/>
                  </a:lnTo>
                  <a:lnTo>
                    <a:pt x="350036" y="1041631"/>
                  </a:lnTo>
                  <a:lnTo>
                    <a:pt x="307162" y="1023501"/>
                  </a:lnTo>
                  <a:lnTo>
                    <a:pt x="266279" y="1001864"/>
                  </a:lnTo>
                  <a:lnTo>
                    <a:pt x="227576" y="976907"/>
                  </a:lnTo>
                  <a:lnTo>
                    <a:pt x="191243" y="948822"/>
                  </a:lnTo>
                  <a:lnTo>
                    <a:pt x="157469" y="917797"/>
                  </a:lnTo>
                  <a:lnTo>
                    <a:pt x="126444" y="884023"/>
                  </a:lnTo>
                  <a:lnTo>
                    <a:pt x="98359" y="847690"/>
                  </a:lnTo>
                  <a:lnTo>
                    <a:pt x="73402" y="808987"/>
                  </a:lnTo>
                  <a:lnTo>
                    <a:pt x="51765" y="768104"/>
                  </a:lnTo>
                  <a:lnTo>
                    <a:pt x="33635" y="725231"/>
                  </a:lnTo>
                  <a:lnTo>
                    <a:pt x="19204" y="680557"/>
                  </a:lnTo>
                  <a:lnTo>
                    <a:pt x="8662" y="634273"/>
                  </a:lnTo>
                  <a:lnTo>
                    <a:pt x="2197" y="586569"/>
                  </a:lnTo>
                  <a:lnTo>
                    <a:pt x="0" y="537633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020300" y="3827050"/>
              <a:ext cx="423545" cy="491490"/>
            </a:xfrm>
            <a:custGeom>
              <a:rect l="l" t="t" r="r" b="b"/>
              <a:pathLst>
                <a:path w="423545" h="491489">
                  <a:moveTo>
                    <a:pt x="254000" y="491066"/>
                  </a:moveTo>
                  <a:lnTo>
                    <a:pt x="0" y="491066"/>
                  </a:lnTo>
                  <a:lnTo>
                    <a:pt x="169333" y="245533"/>
                  </a:lnTo>
                  <a:lnTo>
                    <a:pt x="0" y="0"/>
                  </a:lnTo>
                  <a:lnTo>
                    <a:pt x="254000" y="0"/>
                  </a:lnTo>
                  <a:lnTo>
                    <a:pt x="423333" y="245533"/>
                  </a:lnTo>
                  <a:lnTo>
                    <a:pt x="254000" y="49106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4953" y="1701391"/>
            <a:ext cx="6502400" cy="11747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目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的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本报告旨在分析上海市的物价水平，以及各商品和服务的价格波动情况，为政府、企业和居民提供决策参考。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502400" cy="153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背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景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0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上海市作为中国最具国际化的城市之一，物价水平一直备受关注。近年来，随着经济的快速发展和城市化进程的加速，上海市的物价水平不断攀升，对居民生活和企业经营产生了重要影响。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00BEA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3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00BEA8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008E7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4069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00BEA8"/>
                </a:solidFill>
                <a:latin typeface="微软雅黑"/>
                <a:cs typeface="微软雅黑"/>
              </a:rPr>
              <a:t>时间范围</a:t>
            </a:r>
            <a:endParaRPr sz="1800">
              <a:latin typeface="微软雅黑"/>
              <a:cs typeface="微软雅黑"/>
            </a:endParaRPr>
          </a:p>
          <a:p>
            <a:pPr marL="12700" marR="129539">
              <a:lnSpc>
                <a:spcPct val="120000"/>
              </a:lnSpc>
              <a:spcBef>
                <a:spcPts val="1330"/>
              </a:spcBef>
            </a:pPr>
            <a:r>
              <a:rPr sz="1500">
                <a:solidFill>
                  <a:srgbClr val="FFFFFF"/>
                </a:solidFill>
                <a:latin typeface="微软雅黑"/>
                <a:cs typeface="微软雅黑"/>
              </a:rPr>
              <a:t>本报告主要分析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2022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年上海市的物价情况，并与历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史数据进行对比。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00BEA8"/>
                </a:solidFill>
                <a:latin typeface="微软雅黑"/>
                <a:cs typeface="微软雅黑"/>
              </a:rPr>
              <a:t>商品和服务范围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报告涵盖了食品、居住、交通通信、教育文化娱乐、医疗保健等多个领域的商品和服务价格。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5">
                <a:solidFill>
                  <a:srgbClr val="00BEA8"/>
                </a:solidFill>
                <a:latin typeface="微软雅黑"/>
                <a:cs typeface="微软雅黑"/>
              </a:rPr>
              <a:t>地域范围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本报告以上海市为研究对象，包括市区和各郊区县的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物价情况。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报告范围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2788" y="3344092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00BEA8"/>
                </a:solidFill>
                <a:latin typeface="微软雅黑"/>
                <a:cs typeface="微软雅黑"/>
              </a:rPr>
              <a:t>02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05919" y="3724355"/>
            <a:ext cx="4597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10">
                <a:solidFill>
                  <a:srgbClr val="FFFFFF"/>
                </a:solidFill>
              </a:rPr>
              <a:t>上海物价总体现状</a:t>
            </a:r>
            <a:endParaRPr sz="4500"/>
          </a:p>
        </p:txBody>
      </p:sp>
      <p:grpSp>
        <p:nvGrpSpPr>
          <p:cNvPr id="4" name="object 4"/>
          <p:cNvGrpSpPr/>
          <p:nvPr/>
        </p:nvGrpSpPr>
        <p:grpSpPr>
          <a:xfrm>
            <a:off x="0" y="2818458"/>
            <a:ext cx="12192000" cy="2508250"/>
            <a:chOff x="0" y="2818458"/>
            <a:chExt cx="12192000" cy="2508250"/>
          </a:xfrm>
        </p:grpSpPr>
        <p:sp>
          <p:nvSpPr>
            <p:cNvPr id="5" name="object 5"/>
            <p:cNvSpPr/>
            <p:nvPr/>
          </p:nvSpPr>
          <p:spPr>
            <a:xfrm>
              <a:off x="0" y="2818460"/>
              <a:ext cx="12192000" cy="2508250"/>
            </a:xfrm>
            <a:custGeom>
              <a:rect l="l" t="t" r="r" b="b"/>
              <a:pathLst>
                <a:path w="12192000" h="2508250">
                  <a:moveTo>
                    <a:pt x="254000" y="0"/>
                  </a:moveTo>
                  <a:lnTo>
                    <a:pt x="0" y="0"/>
                  </a:lnTo>
                  <a:lnTo>
                    <a:pt x="0" y="2508250"/>
                  </a:lnTo>
                  <a:lnTo>
                    <a:pt x="254000" y="2508250"/>
                  </a:lnTo>
                  <a:lnTo>
                    <a:pt x="254000" y="0"/>
                  </a:lnTo>
                  <a:close/>
                </a:path>
                <a:path w="12192000" h="2508250">
                  <a:moveTo>
                    <a:pt x="12192000" y="0"/>
                  </a:moveTo>
                  <a:lnTo>
                    <a:pt x="9280373" y="0"/>
                  </a:lnTo>
                  <a:lnTo>
                    <a:pt x="9280373" y="2508250"/>
                  </a:lnTo>
                  <a:lnTo>
                    <a:pt x="12192000" y="250825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675278" y="3534949"/>
              <a:ext cx="1075690" cy="1075690"/>
            </a:xfrm>
            <a:custGeom>
              <a:rect l="l" t="t" r="r" b="b"/>
              <a:pathLst>
                <a:path w="1075690" h="1075689">
                  <a:moveTo>
                    <a:pt x="3" y="537634"/>
                  </a:moveTo>
                  <a:lnTo>
                    <a:pt x="2201" y="488698"/>
                  </a:lnTo>
                  <a:lnTo>
                    <a:pt x="8665" y="440994"/>
                  </a:lnTo>
                  <a:lnTo>
                    <a:pt x="19208" y="394710"/>
                  </a:lnTo>
                  <a:lnTo>
                    <a:pt x="33639" y="350036"/>
                  </a:lnTo>
                  <a:lnTo>
                    <a:pt x="51768" y="307163"/>
                  </a:lnTo>
                  <a:lnTo>
                    <a:pt x="73406" y="266280"/>
                  </a:lnTo>
                  <a:lnTo>
                    <a:pt x="98362" y="227577"/>
                  </a:lnTo>
                  <a:lnTo>
                    <a:pt x="126448" y="191243"/>
                  </a:lnTo>
                  <a:lnTo>
                    <a:pt x="157472" y="157470"/>
                  </a:lnTo>
                  <a:lnTo>
                    <a:pt x="191246" y="126445"/>
                  </a:lnTo>
                  <a:lnTo>
                    <a:pt x="227580" y="98360"/>
                  </a:lnTo>
                  <a:lnTo>
                    <a:pt x="266283" y="73403"/>
                  </a:lnTo>
                  <a:lnTo>
                    <a:pt x="307166" y="51765"/>
                  </a:lnTo>
                  <a:lnTo>
                    <a:pt x="350039" y="33636"/>
                  </a:lnTo>
                  <a:lnTo>
                    <a:pt x="394712" y="19205"/>
                  </a:lnTo>
                  <a:lnTo>
                    <a:pt x="440996" y="8662"/>
                  </a:lnTo>
                  <a:lnTo>
                    <a:pt x="488701" y="2197"/>
                  </a:lnTo>
                  <a:lnTo>
                    <a:pt x="537636" y="0"/>
                  </a:lnTo>
                  <a:lnTo>
                    <a:pt x="586570" y="2197"/>
                  </a:lnTo>
                  <a:lnTo>
                    <a:pt x="634274" y="8661"/>
                  </a:lnTo>
                  <a:lnTo>
                    <a:pt x="680558" y="19204"/>
                  </a:lnTo>
                  <a:lnTo>
                    <a:pt x="725232" y="33635"/>
                  </a:lnTo>
                  <a:lnTo>
                    <a:pt x="768105" y="51764"/>
                  </a:lnTo>
                  <a:lnTo>
                    <a:pt x="808988" y="73402"/>
                  </a:lnTo>
                  <a:lnTo>
                    <a:pt x="847691" y="98358"/>
                  </a:lnTo>
                  <a:lnTo>
                    <a:pt x="884025" y="126444"/>
                  </a:lnTo>
                  <a:lnTo>
                    <a:pt x="917799" y="157468"/>
                  </a:lnTo>
                  <a:lnTo>
                    <a:pt x="948823" y="191242"/>
                  </a:lnTo>
                  <a:lnTo>
                    <a:pt x="976909" y="227575"/>
                  </a:lnTo>
                  <a:lnTo>
                    <a:pt x="1001865" y="266279"/>
                  </a:lnTo>
                  <a:lnTo>
                    <a:pt x="1023503" y="307162"/>
                  </a:lnTo>
                  <a:lnTo>
                    <a:pt x="1041633" y="350035"/>
                  </a:lnTo>
                  <a:lnTo>
                    <a:pt x="1056064" y="394708"/>
                  </a:lnTo>
                  <a:lnTo>
                    <a:pt x="1066607" y="440992"/>
                  </a:lnTo>
                  <a:lnTo>
                    <a:pt x="1073071" y="488697"/>
                  </a:lnTo>
                  <a:lnTo>
                    <a:pt x="1075269" y="537633"/>
                  </a:lnTo>
                  <a:lnTo>
                    <a:pt x="1073070" y="586569"/>
                  </a:lnTo>
                  <a:lnTo>
                    <a:pt x="1066605" y="634273"/>
                  </a:lnTo>
                  <a:lnTo>
                    <a:pt x="1056062" y="680557"/>
                  </a:lnTo>
                  <a:lnTo>
                    <a:pt x="1041631" y="725231"/>
                  </a:lnTo>
                  <a:lnTo>
                    <a:pt x="1023502" y="768104"/>
                  </a:lnTo>
                  <a:lnTo>
                    <a:pt x="1001864" y="808987"/>
                  </a:lnTo>
                  <a:lnTo>
                    <a:pt x="976908" y="847690"/>
                  </a:lnTo>
                  <a:lnTo>
                    <a:pt x="948822" y="884023"/>
                  </a:lnTo>
                  <a:lnTo>
                    <a:pt x="917798" y="917797"/>
                  </a:lnTo>
                  <a:lnTo>
                    <a:pt x="884024" y="948822"/>
                  </a:lnTo>
                  <a:lnTo>
                    <a:pt x="847691" y="976907"/>
                  </a:lnTo>
                  <a:lnTo>
                    <a:pt x="808988" y="1001864"/>
                  </a:lnTo>
                  <a:lnTo>
                    <a:pt x="768105" y="1023501"/>
                  </a:lnTo>
                  <a:lnTo>
                    <a:pt x="725232" y="1041631"/>
                  </a:lnTo>
                  <a:lnTo>
                    <a:pt x="680558" y="1056062"/>
                  </a:lnTo>
                  <a:lnTo>
                    <a:pt x="634274" y="1066604"/>
                  </a:lnTo>
                  <a:lnTo>
                    <a:pt x="586570" y="1073069"/>
                  </a:lnTo>
                  <a:lnTo>
                    <a:pt x="537634" y="1075266"/>
                  </a:lnTo>
                  <a:lnTo>
                    <a:pt x="488698" y="1073069"/>
                  </a:lnTo>
                  <a:lnTo>
                    <a:pt x="440993" y="1066604"/>
                  </a:lnTo>
                  <a:lnTo>
                    <a:pt x="394709" y="1056061"/>
                  </a:lnTo>
                  <a:lnTo>
                    <a:pt x="350036" y="1041631"/>
                  </a:lnTo>
                  <a:lnTo>
                    <a:pt x="307162" y="1023501"/>
                  </a:lnTo>
                  <a:lnTo>
                    <a:pt x="266279" y="1001864"/>
                  </a:lnTo>
                  <a:lnTo>
                    <a:pt x="227576" y="976907"/>
                  </a:lnTo>
                  <a:lnTo>
                    <a:pt x="191243" y="948822"/>
                  </a:lnTo>
                  <a:lnTo>
                    <a:pt x="157469" y="917797"/>
                  </a:lnTo>
                  <a:lnTo>
                    <a:pt x="126444" y="884023"/>
                  </a:lnTo>
                  <a:lnTo>
                    <a:pt x="98359" y="847690"/>
                  </a:lnTo>
                  <a:lnTo>
                    <a:pt x="73402" y="808987"/>
                  </a:lnTo>
                  <a:lnTo>
                    <a:pt x="51765" y="768104"/>
                  </a:lnTo>
                  <a:lnTo>
                    <a:pt x="33635" y="725231"/>
                  </a:lnTo>
                  <a:lnTo>
                    <a:pt x="19204" y="680557"/>
                  </a:lnTo>
                  <a:lnTo>
                    <a:pt x="8662" y="634273"/>
                  </a:lnTo>
                  <a:lnTo>
                    <a:pt x="2197" y="586569"/>
                  </a:lnTo>
                  <a:lnTo>
                    <a:pt x="0" y="537633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020300" y="3827050"/>
              <a:ext cx="423545" cy="491490"/>
            </a:xfrm>
            <a:custGeom>
              <a:rect l="l" t="t" r="r" b="b"/>
              <a:pathLst>
                <a:path w="423545" h="491489">
                  <a:moveTo>
                    <a:pt x="254000" y="491066"/>
                  </a:moveTo>
                  <a:lnTo>
                    <a:pt x="0" y="491066"/>
                  </a:lnTo>
                  <a:lnTo>
                    <a:pt x="169333" y="245533"/>
                  </a:lnTo>
                  <a:lnTo>
                    <a:pt x="0" y="0"/>
                  </a:lnTo>
                  <a:lnTo>
                    <a:pt x="254000" y="0"/>
                  </a:lnTo>
                  <a:lnTo>
                    <a:pt x="423333" y="245533"/>
                  </a:lnTo>
                  <a:lnTo>
                    <a:pt x="254000" y="49106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3" y="1642057"/>
            <a:ext cx="4582160" cy="12084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>
                <a:solidFill>
                  <a:srgbClr val="00BEA8"/>
                </a:solidFill>
                <a:latin typeface="微软雅黑"/>
                <a:cs typeface="微软雅黑"/>
              </a:rPr>
              <a:t>消费者物价指数</a:t>
            </a:r>
            <a:r>
              <a:rPr sz="2000" b="1" spc="-10">
                <a:solidFill>
                  <a:srgbClr val="00BEA8"/>
                </a:solidFill>
                <a:latin typeface="微软雅黑"/>
                <a:cs typeface="微软雅黑"/>
              </a:rPr>
              <a:t>（CPI）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86000"/>
              </a:lnSpc>
              <a:spcBef>
                <a:spcPts val="875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近年来，上海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CPI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呈现稳步上升趋势，表明整体物价水平在逐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步提高。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3" y="4159927"/>
            <a:ext cx="4572000" cy="118427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>
                <a:solidFill>
                  <a:srgbClr val="00BEA8"/>
                </a:solidFill>
                <a:latin typeface="微软雅黑"/>
                <a:cs typeface="微软雅黑"/>
              </a:rPr>
              <a:t>生产者物价指数</a:t>
            </a:r>
            <a:r>
              <a:rPr sz="2000" b="1" spc="-10">
                <a:solidFill>
                  <a:srgbClr val="00BEA8"/>
                </a:solidFill>
                <a:latin typeface="微软雅黑"/>
                <a:cs typeface="微软雅黑"/>
              </a:rPr>
              <a:t>（PPI）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86000"/>
              </a:lnSpc>
              <a:spcBef>
                <a:spcPts val="685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PPI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波动较大，受国内外市场供求、原材料价格等因素影响，表现出不稳定的特点。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物价指数变化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15698" y="1451549"/>
            <a:ext cx="4639310" cy="2078989"/>
            <a:chOff x="1215698" y="1451549"/>
            <a:chExt cx="4639310" cy="2078989"/>
          </a:xfrm>
        </p:grpSpPr>
        <p:sp>
          <p:nvSpPr>
            <p:cNvPr id="3" name="object 3"/>
            <p:cNvSpPr/>
            <p:nvPr/>
          </p:nvSpPr>
          <p:spPr>
            <a:xfrm>
              <a:off x="1218873" y="1454724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4632959" y="2072640"/>
                  </a:moveTo>
                  <a:lnTo>
                    <a:pt x="0" y="2072640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40"/>
                  </a:lnTo>
                  <a:close/>
                </a:path>
              </a:pathLst>
            </a:custGeom>
            <a:solidFill>
              <a:srgbClr val="002A26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218873" y="1454724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40"/>
                  </a:lnTo>
                  <a:lnTo>
                    <a:pt x="0" y="2072640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D9FFF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705738" y="1868080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食品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类</a:t>
            </a:r>
            <a:endParaRPr sz="2300">
              <a:latin typeface="微软雅黑"/>
              <a:cs typeface="微软雅黑"/>
            </a:endParaRPr>
          </a:p>
          <a:p>
            <a:pPr marL="12065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受季节性因素、供应链成本等影响，食品类价格呈现周期性波动。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032237" y="951607"/>
            <a:ext cx="1006475" cy="1006475"/>
            <a:chOff x="3032237" y="951607"/>
            <a:chExt cx="1006475" cy="1006475"/>
          </a:xfrm>
        </p:grpSpPr>
        <p:sp>
          <p:nvSpPr>
            <p:cNvPr id="7" name="object 7"/>
            <p:cNvSpPr/>
            <p:nvPr/>
          </p:nvSpPr>
          <p:spPr>
            <a:xfrm>
              <a:off x="3032237" y="951607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7"/>
                  </a:moveTo>
                  <a:lnTo>
                    <a:pt x="37065" y="596328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8" y="0"/>
                  </a:lnTo>
                  <a:lnTo>
                    <a:pt x="523294" y="0"/>
                  </a:lnTo>
                  <a:lnTo>
                    <a:pt x="562114" y="12355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7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7" y="596329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9" y="1006233"/>
                  </a:lnTo>
                  <a:lnTo>
                    <a:pt x="444118" y="993878"/>
                  </a:lnTo>
                  <a:lnTo>
                    <a:pt x="409904" y="969167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298411" y="1285915"/>
              <a:ext cx="474345" cy="410209"/>
            </a:xfrm>
            <a:custGeom>
              <a:rect l="l" t="t" r="r" b="b"/>
              <a:pathLst>
                <a:path w="474345" h="410209">
                  <a:moveTo>
                    <a:pt x="228483" y="409415"/>
                  </a:moveTo>
                  <a:lnTo>
                    <a:pt x="1372" y="133869"/>
                  </a:lnTo>
                  <a:lnTo>
                    <a:pt x="137404" y="133869"/>
                  </a:lnTo>
                  <a:lnTo>
                    <a:pt x="228483" y="409415"/>
                  </a:lnTo>
                  <a:close/>
                </a:path>
                <a:path w="474345" h="410209">
                  <a:moveTo>
                    <a:pt x="242519" y="409977"/>
                  </a:moveTo>
                  <a:lnTo>
                    <a:pt x="162086" y="133869"/>
                  </a:lnTo>
                  <a:lnTo>
                    <a:pt x="311729" y="133869"/>
                  </a:lnTo>
                  <a:lnTo>
                    <a:pt x="242519" y="409977"/>
                  </a:lnTo>
                  <a:close/>
                </a:path>
                <a:path w="474345" h="410209">
                  <a:moveTo>
                    <a:pt x="254758" y="409415"/>
                  </a:moveTo>
                  <a:lnTo>
                    <a:pt x="338412" y="133869"/>
                  </a:lnTo>
                  <a:lnTo>
                    <a:pt x="473392" y="133869"/>
                  </a:lnTo>
                  <a:lnTo>
                    <a:pt x="254758" y="409415"/>
                  </a:lnTo>
                  <a:close/>
                </a:path>
                <a:path w="474345" h="410209">
                  <a:moveTo>
                    <a:pt x="151711" y="113322"/>
                  </a:moveTo>
                  <a:lnTo>
                    <a:pt x="86145" y="0"/>
                  </a:lnTo>
                  <a:lnTo>
                    <a:pt x="217261" y="0"/>
                  </a:lnTo>
                  <a:lnTo>
                    <a:pt x="151711" y="113322"/>
                  </a:lnTo>
                  <a:close/>
                </a:path>
                <a:path w="474345" h="410209">
                  <a:moveTo>
                    <a:pt x="322155" y="113322"/>
                  </a:moveTo>
                  <a:lnTo>
                    <a:pt x="256605" y="0"/>
                  </a:lnTo>
                  <a:lnTo>
                    <a:pt x="387738" y="0"/>
                  </a:lnTo>
                  <a:lnTo>
                    <a:pt x="322155" y="113322"/>
                  </a:lnTo>
                  <a:close/>
                </a:path>
                <a:path w="474345" h="410209">
                  <a:moveTo>
                    <a:pt x="131115" y="115841"/>
                  </a:moveTo>
                  <a:lnTo>
                    <a:pt x="0" y="115841"/>
                  </a:lnTo>
                  <a:lnTo>
                    <a:pt x="65549" y="6280"/>
                  </a:lnTo>
                  <a:lnTo>
                    <a:pt x="131115" y="115841"/>
                  </a:lnTo>
                  <a:close/>
                </a:path>
                <a:path w="474345" h="410209">
                  <a:moveTo>
                    <a:pt x="302000" y="115841"/>
                  </a:moveTo>
                  <a:lnTo>
                    <a:pt x="170883" y="115841"/>
                  </a:lnTo>
                  <a:lnTo>
                    <a:pt x="236451" y="6280"/>
                  </a:lnTo>
                  <a:lnTo>
                    <a:pt x="302000" y="115841"/>
                  </a:lnTo>
                  <a:close/>
                </a:path>
                <a:path w="474345" h="410209">
                  <a:moveTo>
                    <a:pt x="473902" y="115841"/>
                  </a:moveTo>
                  <a:lnTo>
                    <a:pt x="342768" y="115841"/>
                  </a:lnTo>
                  <a:lnTo>
                    <a:pt x="408352" y="6280"/>
                  </a:lnTo>
                  <a:lnTo>
                    <a:pt x="473902" y="11584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684479" y="1451549"/>
            <a:ext cx="6541134" cy="4201160"/>
            <a:chOff x="4684479" y="1451549"/>
            <a:chExt cx="6541134" cy="4201160"/>
          </a:xfrm>
        </p:grpSpPr>
        <p:sp>
          <p:nvSpPr>
            <p:cNvPr id="10" name="object 10"/>
            <p:cNvSpPr/>
            <p:nvPr/>
          </p:nvSpPr>
          <p:spPr>
            <a:xfrm>
              <a:off x="4684471" y="2346972"/>
              <a:ext cx="3072765" cy="3305810"/>
            </a:xfrm>
            <a:custGeom>
              <a:rect l="l" t="t" r="r" b="b"/>
              <a:pathLst>
                <a:path w="3072765" h="3305810">
                  <a:moveTo>
                    <a:pt x="3072333" y="1652701"/>
                  </a:moveTo>
                  <a:lnTo>
                    <a:pt x="3059633" y="1646351"/>
                  </a:lnTo>
                  <a:lnTo>
                    <a:pt x="2996133" y="1614601"/>
                  </a:lnTo>
                  <a:lnTo>
                    <a:pt x="2996133" y="1646351"/>
                  </a:lnTo>
                  <a:lnTo>
                    <a:pt x="1542516" y="1646351"/>
                  </a:lnTo>
                  <a:lnTo>
                    <a:pt x="1542516" y="76200"/>
                  </a:lnTo>
                  <a:lnTo>
                    <a:pt x="1574266" y="76200"/>
                  </a:lnTo>
                  <a:lnTo>
                    <a:pt x="1553298" y="34264"/>
                  </a:lnTo>
                  <a:lnTo>
                    <a:pt x="1536166" y="0"/>
                  </a:lnTo>
                  <a:lnTo>
                    <a:pt x="1498066" y="76200"/>
                  </a:lnTo>
                  <a:lnTo>
                    <a:pt x="1529816" y="76200"/>
                  </a:lnTo>
                  <a:lnTo>
                    <a:pt x="1529816" y="1646351"/>
                  </a:lnTo>
                  <a:lnTo>
                    <a:pt x="76200" y="1646351"/>
                  </a:lnTo>
                  <a:lnTo>
                    <a:pt x="76200" y="1614601"/>
                  </a:lnTo>
                  <a:lnTo>
                    <a:pt x="0" y="1652701"/>
                  </a:lnTo>
                  <a:lnTo>
                    <a:pt x="76200" y="1690801"/>
                  </a:lnTo>
                  <a:lnTo>
                    <a:pt x="76200" y="1659051"/>
                  </a:lnTo>
                  <a:lnTo>
                    <a:pt x="1529816" y="1659051"/>
                  </a:lnTo>
                  <a:lnTo>
                    <a:pt x="1529816" y="3229191"/>
                  </a:lnTo>
                  <a:lnTo>
                    <a:pt x="1498066" y="3229191"/>
                  </a:lnTo>
                  <a:lnTo>
                    <a:pt x="1536166" y="3305391"/>
                  </a:lnTo>
                  <a:lnTo>
                    <a:pt x="1553337" y="3271062"/>
                  </a:lnTo>
                  <a:lnTo>
                    <a:pt x="1574266" y="3229191"/>
                  </a:lnTo>
                  <a:lnTo>
                    <a:pt x="1542516" y="3229191"/>
                  </a:lnTo>
                  <a:lnTo>
                    <a:pt x="1542516" y="1659051"/>
                  </a:lnTo>
                  <a:lnTo>
                    <a:pt x="2996133" y="1659051"/>
                  </a:lnTo>
                  <a:lnTo>
                    <a:pt x="2996133" y="1690801"/>
                  </a:lnTo>
                  <a:lnTo>
                    <a:pt x="3059633" y="1659051"/>
                  </a:lnTo>
                  <a:lnTo>
                    <a:pt x="3072333" y="1652701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589461" y="1454724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4632959" y="2072640"/>
                  </a:moveTo>
                  <a:lnTo>
                    <a:pt x="0" y="2072640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40"/>
                  </a:lnTo>
                  <a:close/>
                </a:path>
              </a:pathLst>
            </a:custGeom>
            <a:solidFill>
              <a:srgbClr val="002A26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589461" y="1454724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40"/>
                  </a:lnTo>
                  <a:lnTo>
                    <a:pt x="0" y="2072640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D9FFF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7076326" y="1868080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居住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类</a:t>
            </a:r>
            <a:endParaRPr sz="2300">
              <a:latin typeface="微软雅黑"/>
              <a:cs typeface="微软雅黑"/>
            </a:endParaRPr>
          </a:p>
          <a:p>
            <a:pPr marL="12700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随着房地产市场调控政策的实施，居住类价格逐步趋于稳定，但仍有上涨压力。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215698" y="951607"/>
            <a:ext cx="8193405" cy="5395595"/>
            <a:chOff x="1215698" y="951607"/>
            <a:chExt cx="8193405" cy="5395595"/>
          </a:xfrm>
        </p:grpSpPr>
        <p:sp>
          <p:nvSpPr>
            <p:cNvPr id="15" name="object 15"/>
            <p:cNvSpPr/>
            <p:nvPr/>
          </p:nvSpPr>
          <p:spPr>
            <a:xfrm>
              <a:off x="8402823" y="951607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37065" y="596329"/>
                  </a:move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3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8" y="0"/>
                  </a:lnTo>
                  <a:lnTo>
                    <a:pt x="523294" y="0"/>
                  </a:lnTo>
                  <a:lnTo>
                    <a:pt x="562114" y="12355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7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7" y="596329"/>
                  </a:lnTo>
                  <a:lnTo>
                    <a:pt x="596329" y="969167"/>
                  </a:lnTo>
                  <a:lnTo>
                    <a:pt x="562114" y="993877"/>
                  </a:lnTo>
                  <a:lnTo>
                    <a:pt x="523294" y="1006233"/>
                  </a:lnTo>
                  <a:lnTo>
                    <a:pt x="482938" y="1006233"/>
                  </a:lnTo>
                  <a:lnTo>
                    <a:pt x="444118" y="993877"/>
                  </a:lnTo>
                  <a:lnTo>
                    <a:pt x="409904" y="969167"/>
                  </a:lnTo>
                  <a:lnTo>
                    <a:pt x="37065" y="596329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218873" y="4270883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4632959" y="2072639"/>
                  </a:moveTo>
                  <a:lnTo>
                    <a:pt x="0" y="2072639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39"/>
                  </a:lnTo>
                  <a:close/>
                </a:path>
              </a:pathLst>
            </a:custGeom>
            <a:solidFill>
              <a:srgbClr val="002A26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218873" y="4270883"/>
              <a:ext cx="4632960" cy="2072639"/>
            </a:xfrm>
            <a:custGeom>
              <a:rect l="l" t="t" r="r" b="b"/>
              <a:pathLst>
                <a:path w="4632960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39"/>
                  </a:lnTo>
                  <a:lnTo>
                    <a:pt x="0" y="2072639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D9FFF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1610488" y="4684238"/>
            <a:ext cx="38354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交通和通信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类</a:t>
            </a:r>
            <a:endParaRPr sz="2300">
              <a:latin typeface="微软雅黑"/>
              <a:cs typeface="微软雅黑"/>
            </a:endParaRPr>
          </a:p>
          <a:p>
            <a:pPr marL="12065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受国际原油价格波动、技术进步等因素影响，交通和通信类价格呈现下降趋势。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032237" y="3767765"/>
            <a:ext cx="8193405" cy="2579370"/>
            <a:chOff x="3032237" y="3767765"/>
            <a:chExt cx="8193405" cy="2579370"/>
          </a:xfrm>
        </p:grpSpPr>
        <p:sp>
          <p:nvSpPr>
            <p:cNvPr id="20" name="object 20"/>
            <p:cNvSpPr/>
            <p:nvPr/>
          </p:nvSpPr>
          <p:spPr>
            <a:xfrm>
              <a:off x="3032237" y="3767765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8"/>
                  </a:moveTo>
                  <a:lnTo>
                    <a:pt x="37065" y="596328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9" y="0"/>
                  </a:lnTo>
                  <a:lnTo>
                    <a:pt x="523295" y="0"/>
                  </a:lnTo>
                  <a:lnTo>
                    <a:pt x="562116" y="12356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8" y="444118"/>
                  </a:lnTo>
                  <a:lnTo>
                    <a:pt x="1006233" y="482938"/>
                  </a:lnTo>
                  <a:lnTo>
                    <a:pt x="1006233" y="523294"/>
                  </a:lnTo>
                  <a:lnTo>
                    <a:pt x="993877" y="562114"/>
                  </a:lnTo>
                  <a:lnTo>
                    <a:pt x="969168" y="596328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9" y="1006233"/>
                  </a:lnTo>
                  <a:lnTo>
                    <a:pt x="444118" y="993878"/>
                  </a:lnTo>
                  <a:lnTo>
                    <a:pt x="409904" y="969168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6589461" y="4270883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4632959" y="2072639"/>
                  </a:moveTo>
                  <a:lnTo>
                    <a:pt x="0" y="2072639"/>
                  </a:lnTo>
                  <a:lnTo>
                    <a:pt x="0" y="0"/>
                  </a:lnTo>
                  <a:lnTo>
                    <a:pt x="4632959" y="0"/>
                  </a:lnTo>
                  <a:lnTo>
                    <a:pt x="4632959" y="2072639"/>
                  </a:lnTo>
                  <a:close/>
                </a:path>
              </a:pathLst>
            </a:custGeom>
            <a:solidFill>
              <a:srgbClr val="002A26">
                <a:alpha val="5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6589461" y="4270883"/>
              <a:ext cx="4632960" cy="2072639"/>
            </a:xfrm>
            <a:custGeom>
              <a:rect l="l" t="t" r="r" b="b"/>
              <a:pathLst>
                <a:path w="4632959" h="2072639">
                  <a:moveTo>
                    <a:pt x="0" y="0"/>
                  </a:moveTo>
                  <a:lnTo>
                    <a:pt x="4632959" y="0"/>
                  </a:lnTo>
                  <a:lnTo>
                    <a:pt x="4632959" y="2072639"/>
                  </a:lnTo>
                  <a:lnTo>
                    <a:pt x="0" y="2072639"/>
                  </a:lnTo>
                  <a:lnTo>
                    <a:pt x="0" y="0"/>
                  </a:lnTo>
                  <a:close/>
                </a:path>
              </a:pathLst>
            </a:custGeom>
            <a:ln w="6286">
              <a:solidFill>
                <a:srgbClr val="D9FFF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7076326" y="4684238"/>
            <a:ext cx="3644900" cy="1143635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70"/>
              </a:spcBef>
            </a:pPr>
            <a:r>
              <a:rPr sz="2300" b="1">
                <a:solidFill>
                  <a:srgbClr val="00BEA8"/>
                </a:solidFill>
                <a:latin typeface="微软雅黑"/>
                <a:cs typeface="微软雅黑"/>
              </a:rPr>
              <a:t>教育和娱乐</a:t>
            </a:r>
            <a:r>
              <a:rPr sz="2300" b="1" spc="-50">
                <a:solidFill>
                  <a:srgbClr val="00BEA8"/>
                </a:solidFill>
                <a:latin typeface="微软雅黑"/>
                <a:cs typeface="微软雅黑"/>
              </a:rPr>
              <a:t>类</a:t>
            </a:r>
            <a:endParaRPr sz="2300">
              <a:latin typeface="微软雅黑"/>
              <a:cs typeface="微软雅黑"/>
            </a:endParaRPr>
          </a:p>
          <a:p>
            <a:pPr marL="12700" marR="5080" algn="ctr">
              <a:lnSpc>
                <a:spcPct val="120000"/>
              </a:lnSpc>
              <a:spcBef>
                <a:spcPts val="45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随着消费升级和人们精神文化需求的提高，教育和娱乐类价格逐年上涨。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3297144" y="1257786"/>
            <a:ext cx="6112510" cy="3516629"/>
            <a:chOff x="3297144" y="1257786"/>
            <a:chExt cx="6112510" cy="3516629"/>
          </a:xfrm>
        </p:grpSpPr>
        <p:sp>
          <p:nvSpPr>
            <p:cNvPr id="25" name="object 25"/>
            <p:cNvSpPr/>
            <p:nvPr/>
          </p:nvSpPr>
          <p:spPr>
            <a:xfrm>
              <a:off x="8402823" y="3767765"/>
              <a:ext cx="1006475" cy="1006475"/>
            </a:xfrm>
            <a:custGeom>
              <a:rect l="l" t="t" r="r" b="b"/>
              <a:pathLst>
                <a:path w="1006475" h="1006475">
                  <a:moveTo>
                    <a:pt x="409904" y="969167"/>
                  </a:moveTo>
                  <a:lnTo>
                    <a:pt x="37065" y="596329"/>
                  </a:lnTo>
                  <a:lnTo>
                    <a:pt x="12355" y="562114"/>
                  </a:lnTo>
                  <a:lnTo>
                    <a:pt x="0" y="523294"/>
                  </a:lnTo>
                  <a:lnTo>
                    <a:pt x="0" y="482938"/>
                  </a:lnTo>
                  <a:lnTo>
                    <a:pt x="12355" y="444118"/>
                  </a:lnTo>
                  <a:lnTo>
                    <a:pt x="37065" y="409904"/>
                  </a:lnTo>
                  <a:lnTo>
                    <a:pt x="409904" y="37065"/>
                  </a:lnTo>
                  <a:lnTo>
                    <a:pt x="444118" y="12355"/>
                  </a:lnTo>
                  <a:lnTo>
                    <a:pt x="482939" y="0"/>
                  </a:lnTo>
                  <a:lnTo>
                    <a:pt x="523295" y="0"/>
                  </a:lnTo>
                  <a:lnTo>
                    <a:pt x="562116" y="12356"/>
                  </a:lnTo>
                  <a:lnTo>
                    <a:pt x="596328" y="37065"/>
                  </a:lnTo>
                  <a:lnTo>
                    <a:pt x="969167" y="409904"/>
                  </a:lnTo>
                  <a:lnTo>
                    <a:pt x="993878" y="444118"/>
                  </a:lnTo>
                  <a:lnTo>
                    <a:pt x="1006232" y="482938"/>
                  </a:lnTo>
                  <a:lnTo>
                    <a:pt x="1006232" y="523294"/>
                  </a:lnTo>
                  <a:lnTo>
                    <a:pt x="993877" y="562114"/>
                  </a:lnTo>
                  <a:lnTo>
                    <a:pt x="969168" y="596328"/>
                  </a:lnTo>
                  <a:lnTo>
                    <a:pt x="596329" y="969167"/>
                  </a:lnTo>
                  <a:lnTo>
                    <a:pt x="562114" y="993878"/>
                  </a:lnTo>
                  <a:lnTo>
                    <a:pt x="523294" y="1006233"/>
                  </a:lnTo>
                  <a:lnTo>
                    <a:pt x="482938" y="1006233"/>
                  </a:lnTo>
                  <a:lnTo>
                    <a:pt x="444118" y="993878"/>
                  </a:lnTo>
                  <a:lnTo>
                    <a:pt x="409904" y="969167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3297136" y="1257795"/>
              <a:ext cx="5862955" cy="3267075"/>
            </a:xfrm>
            <a:custGeom>
              <a:rect l="l" t="t" r="r" b="b"/>
              <a:pathLst>
                <a:path w="5862955" h="3267075">
                  <a:moveTo>
                    <a:pt x="71462" y="2878226"/>
                  </a:moveTo>
                  <a:lnTo>
                    <a:pt x="47650" y="2878226"/>
                  </a:lnTo>
                  <a:lnTo>
                    <a:pt x="29146" y="2881985"/>
                  </a:lnTo>
                  <a:lnTo>
                    <a:pt x="13995" y="2892221"/>
                  </a:lnTo>
                  <a:lnTo>
                    <a:pt x="3759" y="2907373"/>
                  </a:lnTo>
                  <a:lnTo>
                    <a:pt x="0" y="2925876"/>
                  </a:lnTo>
                  <a:lnTo>
                    <a:pt x="0" y="3164078"/>
                  </a:lnTo>
                  <a:lnTo>
                    <a:pt x="3746" y="3182620"/>
                  </a:lnTo>
                  <a:lnTo>
                    <a:pt x="13957" y="3197771"/>
                  </a:lnTo>
                  <a:lnTo>
                    <a:pt x="29095" y="3207982"/>
                  </a:lnTo>
                  <a:lnTo>
                    <a:pt x="47650" y="3211728"/>
                  </a:lnTo>
                  <a:lnTo>
                    <a:pt x="71462" y="3211728"/>
                  </a:lnTo>
                  <a:lnTo>
                    <a:pt x="71462" y="2878226"/>
                  </a:lnTo>
                  <a:close/>
                </a:path>
                <a:path w="5862955" h="3267075">
                  <a:moveTo>
                    <a:pt x="381139" y="2878226"/>
                  </a:moveTo>
                  <a:lnTo>
                    <a:pt x="333489" y="2878226"/>
                  </a:lnTo>
                  <a:lnTo>
                    <a:pt x="333489" y="2854414"/>
                  </a:lnTo>
                  <a:lnTo>
                    <a:pt x="329755" y="2835872"/>
                  </a:lnTo>
                  <a:lnTo>
                    <a:pt x="319544" y="2820720"/>
                  </a:lnTo>
                  <a:lnTo>
                    <a:pt x="304393" y="2810510"/>
                  </a:lnTo>
                  <a:lnTo>
                    <a:pt x="285851" y="2806763"/>
                  </a:lnTo>
                  <a:lnTo>
                    <a:pt x="285851" y="2854414"/>
                  </a:lnTo>
                  <a:lnTo>
                    <a:pt x="285851" y="2878226"/>
                  </a:lnTo>
                  <a:lnTo>
                    <a:pt x="190563" y="2878226"/>
                  </a:lnTo>
                  <a:lnTo>
                    <a:pt x="190563" y="2854414"/>
                  </a:lnTo>
                  <a:lnTo>
                    <a:pt x="285851" y="2854414"/>
                  </a:lnTo>
                  <a:lnTo>
                    <a:pt x="285851" y="2806763"/>
                  </a:lnTo>
                  <a:lnTo>
                    <a:pt x="190563" y="2806763"/>
                  </a:lnTo>
                  <a:lnTo>
                    <a:pt x="172021" y="2810510"/>
                  </a:lnTo>
                  <a:lnTo>
                    <a:pt x="156883" y="2820720"/>
                  </a:lnTo>
                  <a:lnTo>
                    <a:pt x="146672" y="2835872"/>
                  </a:lnTo>
                  <a:lnTo>
                    <a:pt x="142925" y="2854414"/>
                  </a:lnTo>
                  <a:lnTo>
                    <a:pt x="142925" y="2878226"/>
                  </a:lnTo>
                  <a:lnTo>
                    <a:pt x="95288" y="2878226"/>
                  </a:lnTo>
                  <a:lnTo>
                    <a:pt x="95288" y="3211728"/>
                  </a:lnTo>
                  <a:lnTo>
                    <a:pt x="381139" y="3211728"/>
                  </a:lnTo>
                  <a:lnTo>
                    <a:pt x="381139" y="2878226"/>
                  </a:lnTo>
                  <a:close/>
                </a:path>
                <a:path w="5862955" h="3267075">
                  <a:moveTo>
                    <a:pt x="476415" y="2925876"/>
                  </a:moveTo>
                  <a:lnTo>
                    <a:pt x="472681" y="2907334"/>
                  </a:lnTo>
                  <a:lnTo>
                    <a:pt x="462457" y="2892183"/>
                  </a:lnTo>
                  <a:lnTo>
                    <a:pt x="447319" y="2881973"/>
                  </a:lnTo>
                  <a:lnTo>
                    <a:pt x="428777" y="2878226"/>
                  </a:lnTo>
                  <a:lnTo>
                    <a:pt x="404952" y="2878226"/>
                  </a:lnTo>
                  <a:lnTo>
                    <a:pt x="404952" y="3211728"/>
                  </a:lnTo>
                  <a:lnTo>
                    <a:pt x="428777" y="3211728"/>
                  </a:lnTo>
                  <a:lnTo>
                    <a:pt x="447319" y="3207982"/>
                  </a:lnTo>
                  <a:lnTo>
                    <a:pt x="462457" y="3197771"/>
                  </a:lnTo>
                  <a:lnTo>
                    <a:pt x="472681" y="3182620"/>
                  </a:lnTo>
                  <a:lnTo>
                    <a:pt x="476415" y="3164078"/>
                  </a:lnTo>
                  <a:lnTo>
                    <a:pt x="476415" y="2925876"/>
                  </a:lnTo>
                  <a:close/>
                </a:path>
                <a:path w="5862955" h="3267075">
                  <a:moveTo>
                    <a:pt x="5809856" y="87845"/>
                  </a:moveTo>
                  <a:lnTo>
                    <a:pt x="5802871" y="60147"/>
                  </a:lnTo>
                  <a:lnTo>
                    <a:pt x="5739219" y="122923"/>
                  </a:lnTo>
                  <a:lnTo>
                    <a:pt x="5685764" y="69456"/>
                  </a:lnTo>
                  <a:lnTo>
                    <a:pt x="5749277" y="6807"/>
                  </a:lnTo>
                  <a:lnTo>
                    <a:pt x="5721680" y="0"/>
                  </a:lnTo>
                  <a:lnTo>
                    <a:pt x="5693435" y="1308"/>
                  </a:lnTo>
                  <a:lnTo>
                    <a:pt x="5666448" y="10744"/>
                  </a:lnTo>
                  <a:lnTo>
                    <a:pt x="5642610" y="28308"/>
                  </a:lnTo>
                  <a:lnTo>
                    <a:pt x="5622506" y="57467"/>
                  </a:lnTo>
                  <a:lnTo>
                    <a:pt x="5614263" y="90601"/>
                  </a:lnTo>
                  <a:lnTo>
                    <a:pt x="5617819" y="124434"/>
                  </a:lnTo>
                  <a:lnTo>
                    <a:pt x="5633123" y="155663"/>
                  </a:lnTo>
                  <a:lnTo>
                    <a:pt x="5604281" y="179819"/>
                  </a:lnTo>
                  <a:lnTo>
                    <a:pt x="5505107" y="80264"/>
                  </a:lnTo>
                  <a:lnTo>
                    <a:pt x="5504726" y="49949"/>
                  </a:lnTo>
                  <a:lnTo>
                    <a:pt x="5445811" y="13893"/>
                  </a:lnTo>
                  <a:lnTo>
                    <a:pt x="5416969" y="42773"/>
                  </a:lnTo>
                  <a:lnTo>
                    <a:pt x="5452796" y="100380"/>
                  </a:lnTo>
                  <a:lnTo>
                    <a:pt x="5483758" y="100393"/>
                  </a:lnTo>
                  <a:lnTo>
                    <a:pt x="5581789" y="198678"/>
                  </a:lnTo>
                  <a:lnTo>
                    <a:pt x="5475567" y="287655"/>
                  </a:lnTo>
                  <a:lnTo>
                    <a:pt x="5475567" y="343281"/>
                  </a:lnTo>
                  <a:lnTo>
                    <a:pt x="5475554" y="352856"/>
                  </a:lnTo>
                  <a:lnTo>
                    <a:pt x="5463756" y="364667"/>
                  </a:lnTo>
                  <a:lnTo>
                    <a:pt x="5454193" y="364667"/>
                  </a:lnTo>
                  <a:lnTo>
                    <a:pt x="5442356" y="352856"/>
                  </a:lnTo>
                  <a:lnTo>
                    <a:pt x="5442369" y="343281"/>
                  </a:lnTo>
                  <a:lnTo>
                    <a:pt x="5454193" y="331470"/>
                  </a:lnTo>
                  <a:lnTo>
                    <a:pt x="5463756" y="331470"/>
                  </a:lnTo>
                  <a:lnTo>
                    <a:pt x="5475567" y="343281"/>
                  </a:lnTo>
                  <a:lnTo>
                    <a:pt x="5475567" y="287655"/>
                  </a:lnTo>
                  <a:lnTo>
                    <a:pt x="5434190" y="322300"/>
                  </a:lnTo>
                  <a:lnTo>
                    <a:pt x="5427548" y="332295"/>
                  </a:lnTo>
                  <a:lnTo>
                    <a:pt x="5425338" y="343674"/>
                  </a:lnTo>
                  <a:lnTo>
                    <a:pt x="5427548" y="355053"/>
                  </a:lnTo>
                  <a:lnTo>
                    <a:pt x="5434190" y="365061"/>
                  </a:lnTo>
                  <a:lnTo>
                    <a:pt x="5444883" y="375742"/>
                  </a:lnTo>
                  <a:lnTo>
                    <a:pt x="5454878" y="382397"/>
                  </a:lnTo>
                  <a:lnTo>
                    <a:pt x="5466258" y="384606"/>
                  </a:lnTo>
                  <a:lnTo>
                    <a:pt x="5477637" y="382397"/>
                  </a:lnTo>
                  <a:lnTo>
                    <a:pt x="5487644" y="375742"/>
                  </a:lnTo>
                  <a:lnTo>
                    <a:pt x="5497779" y="364667"/>
                  </a:lnTo>
                  <a:lnTo>
                    <a:pt x="5528170" y="331470"/>
                  </a:lnTo>
                  <a:lnTo>
                    <a:pt x="5617197" y="234200"/>
                  </a:lnTo>
                  <a:lnTo>
                    <a:pt x="5635625" y="252679"/>
                  </a:lnTo>
                  <a:lnTo>
                    <a:pt x="5619153" y="269125"/>
                  </a:lnTo>
                  <a:lnTo>
                    <a:pt x="5619153" y="278701"/>
                  </a:lnTo>
                  <a:lnTo>
                    <a:pt x="5625071" y="284607"/>
                  </a:lnTo>
                  <a:lnTo>
                    <a:pt x="5683148" y="343281"/>
                  </a:lnTo>
                  <a:lnTo>
                    <a:pt x="5724652" y="385152"/>
                  </a:lnTo>
                  <a:lnTo>
                    <a:pt x="5734240" y="385152"/>
                  </a:lnTo>
                  <a:lnTo>
                    <a:pt x="5788812" y="330581"/>
                  </a:lnTo>
                  <a:lnTo>
                    <a:pt x="5788812" y="321005"/>
                  </a:lnTo>
                  <a:lnTo>
                    <a:pt x="5782894" y="315099"/>
                  </a:lnTo>
                  <a:lnTo>
                    <a:pt x="5702808" y="234200"/>
                  </a:lnTo>
                  <a:lnTo>
                    <a:pt x="5700649" y="232016"/>
                  </a:lnTo>
                  <a:lnTo>
                    <a:pt x="5683313" y="214553"/>
                  </a:lnTo>
                  <a:lnTo>
                    <a:pt x="5673725" y="214553"/>
                  </a:lnTo>
                  <a:lnTo>
                    <a:pt x="5656275" y="232016"/>
                  </a:lnTo>
                  <a:lnTo>
                    <a:pt x="5636946" y="212610"/>
                  </a:lnTo>
                  <a:lnTo>
                    <a:pt x="5664035" y="183019"/>
                  </a:lnTo>
                  <a:lnTo>
                    <a:pt x="5693740" y="193967"/>
                  </a:lnTo>
                  <a:lnTo>
                    <a:pt x="5724931" y="195046"/>
                  </a:lnTo>
                  <a:lnTo>
                    <a:pt x="5755068" y="186169"/>
                  </a:lnTo>
                  <a:lnTo>
                    <a:pt x="5759501" y="183019"/>
                  </a:lnTo>
                  <a:lnTo>
                    <a:pt x="5763996" y="179819"/>
                  </a:lnTo>
                  <a:lnTo>
                    <a:pt x="5781624" y="167284"/>
                  </a:lnTo>
                  <a:lnTo>
                    <a:pt x="5799252" y="143332"/>
                  </a:lnTo>
                  <a:lnTo>
                    <a:pt x="5806325" y="122923"/>
                  </a:lnTo>
                  <a:lnTo>
                    <a:pt x="5808650" y="116205"/>
                  </a:lnTo>
                  <a:lnTo>
                    <a:pt x="5809856" y="87845"/>
                  </a:lnTo>
                  <a:close/>
                </a:path>
                <a:path w="5862955" h="3267075">
                  <a:moveTo>
                    <a:pt x="5862764" y="3013100"/>
                  </a:moveTo>
                  <a:lnTo>
                    <a:pt x="5858675" y="2967444"/>
                  </a:lnTo>
                  <a:lnTo>
                    <a:pt x="5846877" y="2924479"/>
                  </a:lnTo>
                  <a:lnTo>
                    <a:pt x="5828093" y="2884906"/>
                  </a:lnTo>
                  <a:lnTo>
                    <a:pt x="5803036" y="2849461"/>
                  </a:lnTo>
                  <a:lnTo>
                    <a:pt x="5790641" y="2837065"/>
                  </a:lnTo>
                  <a:lnTo>
                    <a:pt x="5790641" y="2922168"/>
                  </a:lnTo>
                  <a:lnTo>
                    <a:pt x="5790641" y="3104019"/>
                  </a:lnTo>
                  <a:lnTo>
                    <a:pt x="5752389" y="3156889"/>
                  </a:lnTo>
                  <a:lnTo>
                    <a:pt x="5699722" y="3194939"/>
                  </a:lnTo>
                  <a:lnTo>
                    <a:pt x="5665686" y="3126613"/>
                  </a:lnTo>
                  <a:lnTo>
                    <a:pt x="5666397" y="3126282"/>
                  </a:lnTo>
                  <a:lnTo>
                    <a:pt x="5683453" y="3115792"/>
                  </a:lnTo>
                  <a:lnTo>
                    <a:pt x="5698617" y="3102775"/>
                  </a:lnTo>
                  <a:lnTo>
                    <a:pt x="5710085" y="3089287"/>
                  </a:lnTo>
                  <a:lnTo>
                    <a:pt x="5711647" y="3087433"/>
                  </a:lnTo>
                  <a:lnTo>
                    <a:pt x="5722328" y="3069983"/>
                  </a:lnTo>
                  <a:lnTo>
                    <a:pt x="5790641" y="3104019"/>
                  </a:lnTo>
                  <a:lnTo>
                    <a:pt x="5790641" y="2922168"/>
                  </a:lnTo>
                  <a:lnTo>
                    <a:pt x="5722328" y="2956204"/>
                  </a:lnTo>
                  <a:lnTo>
                    <a:pt x="5721985" y="2955493"/>
                  </a:lnTo>
                  <a:lnTo>
                    <a:pt x="5711495" y="2938449"/>
                  </a:lnTo>
                  <a:lnTo>
                    <a:pt x="5710174" y="2936900"/>
                  </a:lnTo>
                  <a:lnTo>
                    <a:pt x="5698477" y="2923286"/>
                  </a:lnTo>
                  <a:lnTo>
                    <a:pt x="5684990" y="2911830"/>
                  </a:lnTo>
                  <a:lnTo>
                    <a:pt x="5684990" y="3013100"/>
                  </a:lnTo>
                  <a:lnTo>
                    <a:pt x="5678995" y="3042755"/>
                  </a:lnTo>
                  <a:lnTo>
                    <a:pt x="5662676" y="3066973"/>
                  </a:lnTo>
                  <a:lnTo>
                    <a:pt x="5638457" y="3083293"/>
                  </a:lnTo>
                  <a:lnTo>
                    <a:pt x="5608802" y="3089287"/>
                  </a:lnTo>
                  <a:lnTo>
                    <a:pt x="5579135" y="3083293"/>
                  </a:lnTo>
                  <a:lnTo>
                    <a:pt x="5559399" y="3069983"/>
                  </a:lnTo>
                  <a:lnTo>
                    <a:pt x="5554929" y="3066973"/>
                  </a:lnTo>
                  <a:lnTo>
                    <a:pt x="5551906" y="3062503"/>
                  </a:lnTo>
                  <a:lnTo>
                    <a:pt x="5551906" y="3126613"/>
                  </a:lnTo>
                  <a:lnTo>
                    <a:pt x="5517883" y="3194939"/>
                  </a:lnTo>
                  <a:lnTo>
                    <a:pt x="5465000" y="3156686"/>
                  </a:lnTo>
                  <a:lnTo>
                    <a:pt x="5426964" y="3104019"/>
                  </a:lnTo>
                  <a:lnTo>
                    <a:pt x="5495277" y="3069983"/>
                  </a:lnTo>
                  <a:lnTo>
                    <a:pt x="5495607" y="3070695"/>
                  </a:lnTo>
                  <a:lnTo>
                    <a:pt x="5506097" y="3087738"/>
                  </a:lnTo>
                  <a:lnTo>
                    <a:pt x="5519115" y="3102902"/>
                  </a:lnTo>
                  <a:lnTo>
                    <a:pt x="5534457" y="3115945"/>
                  </a:lnTo>
                  <a:lnTo>
                    <a:pt x="5551906" y="3126613"/>
                  </a:lnTo>
                  <a:lnTo>
                    <a:pt x="5551906" y="3062503"/>
                  </a:lnTo>
                  <a:lnTo>
                    <a:pt x="5538597" y="3042755"/>
                  </a:lnTo>
                  <a:lnTo>
                    <a:pt x="5532602" y="3013100"/>
                  </a:lnTo>
                  <a:lnTo>
                    <a:pt x="5538597" y="2983433"/>
                  </a:lnTo>
                  <a:lnTo>
                    <a:pt x="5554929" y="2959214"/>
                  </a:lnTo>
                  <a:lnTo>
                    <a:pt x="5559399" y="2956204"/>
                  </a:lnTo>
                  <a:lnTo>
                    <a:pt x="5579135" y="2942894"/>
                  </a:lnTo>
                  <a:lnTo>
                    <a:pt x="5608802" y="2936900"/>
                  </a:lnTo>
                  <a:lnTo>
                    <a:pt x="5638457" y="2942894"/>
                  </a:lnTo>
                  <a:lnTo>
                    <a:pt x="5662676" y="2959214"/>
                  </a:lnTo>
                  <a:lnTo>
                    <a:pt x="5678995" y="2983433"/>
                  </a:lnTo>
                  <a:lnTo>
                    <a:pt x="5684990" y="3013100"/>
                  </a:lnTo>
                  <a:lnTo>
                    <a:pt x="5684990" y="2911830"/>
                  </a:lnTo>
                  <a:lnTo>
                    <a:pt x="5683135" y="2910243"/>
                  </a:lnTo>
                  <a:lnTo>
                    <a:pt x="5665686" y="2899575"/>
                  </a:lnTo>
                  <a:lnTo>
                    <a:pt x="5699722" y="2831249"/>
                  </a:lnTo>
                  <a:lnTo>
                    <a:pt x="5752592" y="2869501"/>
                  </a:lnTo>
                  <a:lnTo>
                    <a:pt x="5790641" y="2922168"/>
                  </a:lnTo>
                  <a:lnTo>
                    <a:pt x="5790641" y="2837065"/>
                  </a:lnTo>
                  <a:lnTo>
                    <a:pt x="5784824" y="2831249"/>
                  </a:lnTo>
                  <a:lnTo>
                    <a:pt x="5772429" y="2818854"/>
                  </a:lnTo>
                  <a:lnTo>
                    <a:pt x="5736983" y="2793796"/>
                  </a:lnTo>
                  <a:lnTo>
                    <a:pt x="5697423" y="2775013"/>
                  </a:lnTo>
                  <a:lnTo>
                    <a:pt x="5654446" y="2763215"/>
                  </a:lnTo>
                  <a:lnTo>
                    <a:pt x="5608802" y="2759125"/>
                  </a:lnTo>
                  <a:lnTo>
                    <a:pt x="5563146" y="2763215"/>
                  </a:lnTo>
                  <a:lnTo>
                    <a:pt x="5551906" y="2766314"/>
                  </a:lnTo>
                  <a:lnTo>
                    <a:pt x="5551906" y="2899575"/>
                  </a:lnTo>
                  <a:lnTo>
                    <a:pt x="5551195" y="2899905"/>
                  </a:lnTo>
                  <a:lnTo>
                    <a:pt x="5534152" y="2910395"/>
                  </a:lnTo>
                  <a:lnTo>
                    <a:pt x="5518988" y="2923413"/>
                  </a:lnTo>
                  <a:lnTo>
                    <a:pt x="5505945" y="2938754"/>
                  </a:lnTo>
                  <a:lnTo>
                    <a:pt x="5495277" y="2956204"/>
                  </a:lnTo>
                  <a:lnTo>
                    <a:pt x="5426964" y="2922168"/>
                  </a:lnTo>
                  <a:lnTo>
                    <a:pt x="5465216" y="2869298"/>
                  </a:lnTo>
                  <a:lnTo>
                    <a:pt x="5517883" y="2831249"/>
                  </a:lnTo>
                  <a:lnTo>
                    <a:pt x="5551906" y="2899575"/>
                  </a:lnTo>
                  <a:lnTo>
                    <a:pt x="5551906" y="2766314"/>
                  </a:lnTo>
                  <a:lnTo>
                    <a:pt x="5480609" y="2793796"/>
                  </a:lnTo>
                  <a:lnTo>
                    <a:pt x="5445163" y="2818854"/>
                  </a:lnTo>
                  <a:lnTo>
                    <a:pt x="5414556" y="2849461"/>
                  </a:lnTo>
                  <a:lnTo>
                    <a:pt x="5389499" y="2884906"/>
                  </a:lnTo>
                  <a:lnTo>
                    <a:pt x="5370715" y="2924479"/>
                  </a:lnTo>
                  <a:lnTo>
                    <a:pt x="5358917" y="2967444"/>
                  </a:lnTo>
                  <a:lnTo>
                    <a:pt x="5354828" y="3013100"/>
                  </a:lnTo>
                  <a:lnTo>
                    <a:pt x="5358917" y="3058744"/>
                  </a:lnTo>
                  <a:lnTo>
                    <a:pt x="5370715" y="3101708"/>
                  </a:lnTo>
                  <a:lnTo>
                    <a:pt x="5389499" y="3141281"/>
                  </a:lnTo>
                  <a:lnTo>
                    <a:pt x="5414556" y="3176727"/>
                  </a:lnTo>
                  <a:lnTo>
                    <a:pt x="5445163" y="3207334"/>
                  </a:lnTo>
                  <a:lnTo>
                    <a:pt x="5480609" y="3232391"/>
                  </a:lnTo>
                  <a:lnTo>
                    <a:pt x="5520182" y="3251174"/>
                  </a:lnTo>
                  <a:lnTo>
                    <a:pt x="5563146" y="3262973"/>
                  </a:lnTo>
                  <a:lnTo>
                    <a:pt x="5608802" y="3267062"/>
                  </a:lnTo>
                  <a:lnTo>
                    <a:pt x="5654446" y="3262973"/>
                  </a:lnTo>
                  <a:lnTo>
                    <a:pt x="5697423" y="3251174"/>
                  </a:lnTo>
                  <a:lnTo>
                    <a:pt x="5736983" y="3232391"/>
                  </a:lnTo>
                  <a:lnTo>
                    <a:pt x="5772429" y="3207334"/>
                  </a:lnTo>
                  <a:lnTo>
                    <a:pt x="5784824" y="3194939"/>
                  </a:lnTo>
                  <a:lnTo>
                    <a:pt x="5803036" y="3176727"/>
                  </a:lnTo>
                  <a:lnTo>
                    <a:pt x="5828093" y="3141281"/>
                  </a:lnTo>
                  <a:lnTo>
                    <a:pt x="5846877" y="3101708"/>
                  </a:lnTo>
                  <a:lnTo>
                    <a:pt x="5855589" y="3069983"/>
                  </a:lnTo>
                  <a:lnTo>
                    <a:pt x="5858675" y="3058744"/>
                  </a:lnTo>
                  <a:lnTo>
                    <a:pt x="5862764" y="30131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7" name="object 2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8" name="object 2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8" name="object 4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不同商品类别价格情况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784332"/>
            <a:ext cx="3497685" cy="377409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853565" y="1300997"/>
            <a:ext cx="3657600" cy="2370455"/>
            <a:chOff x="3853565" y="1300997"/>
            <a:chExt cx="3657600" cy="2370455"/>
          </a:xfrm>
        </p:grpSpPr>
        <p:sp>
          <p:nvSpPr>
            <p:cNvPr id="4" name="object 4"/>
            <p:cNvSpPr/>
            <p:nvPr/>
          </p:nvSpPr>
          <p:spPr>
            <a:xfrm>
              <a:off x="3853565" y="1681684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00A5B2">
                <a:alpha val="78822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853565" y="1300997"/>
              <a:ext cx="3657600" cy="719455"/>
            </a:xfrm>
            <a:custGeom>
              <a:rect l="l" t="t" r="r" b="b"/>
              <a:pathLst>
                <a:path w="3657600" h="719455">
                  <a:moveTo>
                    <a:pt x="3537710" y="719327"/>
                  </a:moveTo>
                  <a:lnTo>
                    <a:pt x="119890" y="719327"/>
                  </a:lnTo>
                  <a:lnTo>
                    <a:pt x="73223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4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09" y="0"/>
                  </a:lnTo>
                  <a:lnTo>
                    <a:pt x="3584375" y="9421"/>
                  </a:lnTo>
                  <a:lnTo>
                    <a:pt x="3622484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2"/>
                  </a:lnTo>
                  <a:lnTo>
                    <a:pt x="3584376" y="709906"/>
                  </a:lnTo>
                  <a:lnTo>
                    <a:pt x="3537710" y="719327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165914" y="2172343"/>
            <a:ext cx="3073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国内外经济形势、货币政策、汇率等因素对上海物价水平产生重要影响。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177976" y="1487997"/>
            <a:ext cx="124968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宏观经济因素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7873178" y="1300997"/>
            <a:ext cx="3657600" cy="2370455"/>
            <a:chOff x="7873178" y="1300997"/>
            <a:chExt cx="3657600" cy="2370455"/>
          </a:xfrm>
        </p:grpSpPr>
        <p:sp>
          <p:nvSpPr>
            <p:cNvPr id="9" name="object 9"/>
            <p:cNvSpPr/>
            <p:nvPr/>
          </p:nvSpPr>
          <p:spPr>
            <a:xfrm>
              <a:off x="7873179" y="1681684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00A5B2">
                <a:alpha val="78822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873178" y="1300997"/>
              <a:ext cx="3657600" cy="719455"/>
            </a:xfrm>
            <a:custGeom>
              <a:rect l="l" t="t" r="r" b="b"/>
              <a:pathLst>
                <a:path w="3657600" h="719455">
                  <a:moveTo>
                    <a:pt x="3537710" y="719327"/>
                  </a:moveTo>
                  <a:lnTo>
                    <a:pt x="119891" y="719327"/>
                  </a:lnTo>
                  <a:lnTo>
                    <a:pt x="73224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4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10" y="0"/>
                  </a:lnTo>
                  <a:lnTo>
                    <a:pt x="3584376" y="9421"/>
                  </a:lnTo>
                  <a:lnTo>
                    <a:pt x="3622485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2"/>
                  </a:lnTo>
                  <a:lnTo>
                    <a:pt x="3584376" y="709906"/>
                  </a:lnTo>
                  <a:lnTo>
                    <a:pt x="3537710" y="719327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8197590" y="1487997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供求关系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3853565" y="3895298"/>
            <a:ext cx="3657600" cy="2308225"/>
            <a:chOff x="3853565" y="3895298"/>
            <a:chExt cx="3657600" cy="2308225"/>
          </a:xfrm>
        </p:grpSpPr>
        <p:sp>
          <p:nvSpPr>
            <p:cNvPr id="13" name="object 13"/>
            <p:cNvSpPr/>
            <p:nvPr/>
          </p:nvSpPr>
          <p:spPr>
            <a:xfrm>
              <a:off x="3853565" y="4213235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00A5B2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3853565" y="3895298"/>
              <a:ext cx="3657600" cy="719455"/>
            </a:xfrm>
            <a:custGeom>
              <a:rect l="l" t="t" r="r" b="b"/>
              <a:pathLst>
                <a:path w="3657600" h="719454">
                  <a:moveTo>
                    <a:pt x="3537710" y="719328"/>
                  </a:moveTo>
                  <a:lnTo>
                    <a:pt x="119890" y="719328"/>
                  </a:lnTo>
                  <a:lnTo>
                    <a:pt x="73223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5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09" y="0"/>
                  </a:lnTo>
                  <a:lnTo>
                    <a:pt x="3584376" y="9421"/>
                  </a:lnTo>
                  <a:lnTo>
                    <a:pt x="3622484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3"/>
                  </a:lnTo>
                  <a:lnTo>
                    <a:pt x="3584376" y="709906"/>
                  </a:lnTo>
                  <a:lnTo>
                    <a:pt x="3537710" y="719328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4177976" y="4082298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成本推动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7873178" y="3895298"/>
            <a:ext cx="3657600" cy="2308225"/>
            <a:chOff x="7873178" y="3895298"/>
            <a:chExt cx="3657600" cy="2308225"/>
          </a:xfrm>
        </p:grpSpPr>
        <p:sp>
          <p:nvSpPr>
            <p:cNvPr id="17" name="object 17"/>
            <p:cNvSpPr/>
            <p:nvPr/>
          </p:nvSpPr>
          <p:spPr>
            <a:xfrm>
              <a:off x="7873179" y="4213235"/>
              <a:ext cx="3657600" cy="1990089"/>
            </a:xfrm>
            <a:custGeom>
              <a:rect l="l" t="t" r="r" b="b"/>
              <a:pathLst>
                <a:path w="3657600" h="1990089">
                  <a:moveTo>
                    <a:pt x="3657600" y="1989695"/>
                  </a:moveTo>
                  <a:lnTo>
                    <a:pt x="0" y="1989695"/>
                  </a:lnTo>
                  <a:lnTo>
                    <a:pt x="0" y="0"/>
                  </a:lnTo>
                  <a:lnTo>
                    <a:pt x="3657600" y="0"/>
                  </a:lnTo>
                  <a:lnTo>
                    <a:pt x="3657600" y="1989695"/>
                  </a:lnTo>
                  <a:close/>
                </a:path>
              </a:pathLst>
            </a:custGeom>
            <a:solidFill>
              <a:srgbClr val="00A5B2">
                <a:alpha val="78822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7873178" y="3895298"/>
              <a:ext cx="3657600" cy="719455"/>
            </a:xfrm>
            <a:custGeom>
              <a:rect l="l" t="t" r="r" b="b"/>
              <a:pathLst>
                <a:path w="3657600" h="719454">
                  <a:moveTo>
                    <a:pt x="3537710" y="719328"/>
                  </a:moveTo>
                  <a:lnTo>
                    <a:pt x="119891" y="719328"/>
                  </a:lnTo>
                  <a:lnTo>
                    <a:pt x="73224" y="709906"/>
                  </a:lnTo>
                  <a:lnTo>
                    <a:pt x="35115" y="684212"/>
                  </a:lnTo>
                  <a:lnTo>
                    <a:pt x="9421" y="646104"/>
                  </a:lnTo>
                  <a:lnTo>
                    <a:pt x="0" y="599437"/>
                  </a:lnTo>
                  <a:lnTo>
                    <a:pt x="0" y="119890"/>
                  </a:lnTo>
                  <a:lnTo>
                    <a:pt x="9421" y="73223"/>
                  </a:lnTo>
                  <a:lnTo>
                    <a:pt x="35115" y="35115"/>
                  </a:lnTo>
                  <a:lnTo>
                    <a:pt x="73224" y="9421"/>
                  </a:lnTo>
                  <a:lnTo>
                    <a:pt x="119890" y="0"/>
                  </a:lnTo>
                  <a:lnTo>
                    <a:pt x="3537710" y="0"/>
                  </a:lnTo>
                  <a:lnTo>
                    <a:pt x="3584376" y="9421"/>
                  </a:lnTo>
                  <a:lnTo>
                    <a:pt x="3622485" y="35115"/>
                  </a:lnTo>
                  <a:lnTo>
                    <a:pt x="3648178" y="73223"/>
                  </a:lnTo>
                  <a:lnTo>
                    <a:pt x="3657600" y="119890"/>
                  </a:lnTo>
                  <a:lnTo>
                    <a:pt x="3657600" y="599437"/>
                  </a:lnTo>
                  <a:lnTo>
                    <a:pt x="3648179" y="646104"/>
                  </a:lnTo>
                  <a:lnTo>
                    <a:pt x="3622485" y="684213"/>
                  </a:lnTo>
                  <a:lnTo>
                    <a:pt x="3584376" y="709906"/>
                  </a:lnTo>
                  <a:lnTo>
                    <a:pt x="3537710" y="719328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9" name="object 19"/>
          <p:cNvSpPr txBox="1"/>
          <p:nvPr/>
        </p:nvSpPr>
        <p:spPr>
          <a:xfrm>
            <a:off x="8197590" y="4082298"/>
            <a:ext cx="841375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政策因素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185528" y="2172343"/>
            <a:ext cx="3073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市场供求关系是决定商品价格的重要因素，当供大于求时，价格下跌；当求大于供时，价格上涨。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165914" y="4766309"/>
            <a:ext cx="3073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原材料、劳动力、运输等成本上涨是推动物价上涨的重要原因。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185528" y="4769909"/>
            <a:ext cx="3073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政府的价格调控政策、产业政策、环保政策等对物价水平也有一定影响。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44" name="object 4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价格波动原因分析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2788" y="3344092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00BEA8"/>
                </a:solidFill>
                <a:latin typeface="微软雅黑"/>
                <a:cs typeface="微软雅黑"/>
              </a:rPr>
              <a:t>03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05919" y="3175715"/>
            <a:ext cx="63119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4500" spc="-5">
                <a:solidFill>
                  <a:srgbClr val="FFFFFF"/>
                </a:solidFill>
              </a:rPr>
              <a:t>上海物价与全国及国际比</a:t>
            </a:r>
            <a:r>
              <a:rPr sz="4500" spc="-50">
                <a:solidFill>
                  <a:srgbClr val="FFFFFF"/>
                </a:solidFill>
              </a:rPr>
              <a:t>较</a:t>
            </a:r>
            <a:endParaRPr sz="4500"/>
          </a:p>
        </p:txBody>
      </p:sp>
      <p:grpSp>
        <p:nvGrpSpPr>
          <p:cNvPr id="4" name="object 4"/>
          <p:cNvGrpSpPr/>
          <p:nvPr/>
        </p:nvGrpSpPr>
        <p:grpSpPr>
          <a:xfrm>
            <a:off x="0" y="2818458"/>
            <a:ext cx="12192000" cy="2508250"/>
            <a:chOff x="0" y="2818458"/>
            <a:chExt cx="12192000" cy="2508250"/>
          </a:xfrm>
        </p:grpSpPr>
        <p:sp>
          <p:nvSpPr>
            <p:cNvPr id="5" name="object 5"/>
            <p:cNvSpPr/>
            <p:nvPr/>
          </p:nvSpPr>
          <p:spPr>
            <a:xfrm>
              <a:off x="0" y="2818460"/>
              <a:ext cx="12192000" cy="2508250"/>
            </a:xfrm>
            <a:custGeom>
              <a:rect l="l" t="t" r="r" b="b"/>
              <a:pathLst>
                <a:path w="12192000" h="2508250">
                  <a:moveTo>
                    <a:pt x="254000" y="0"/>
                  </a:moveTo>
                  <a:lnTo>
                    <a:pt x="0" y="0"/>
                  </a:lnTo>
                  <a:lnTo>
                    <a:pt x="0" y="2508250"/>
                  </a:lnTo>
                  <a:lnTo>
                    <a:pt x="254000" y="2508250"/>
                  </a:lnTo>
                  <a:lnTo>
                    <a:pt x="254000" y="0"/>
                  </a:lnTo>
                  <a:close/>
                </a:path>
                <a:path w="12192000" h="2508250">
                  <a:moveTo>
                    <a:pt x="12192000" y="0"/>
                  </a:moveTo>
                  <a:lnTo>
                    <a:pt x="9280373" y="0"/>
                  </a:lnTo>
                  <a:lnTo>
                    <a:pt x="9280373" y="2508250"/>
                  </a:lnTo>
                  <a:lnTo>
                    <a:pt x="12192000" y="250825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675278" y="3534949"/>
              <a:ext cx="1075690" cy="1075690"/>
            </a:xfrm>
            <a:custGeom>
              <a:rect l="l" t="t" r="r" b="b"/>
              <a:pathLst>
                <a:path w="1075690" h="1075689">
                  <a:moveTo>
                    <a:pt x="3" y="537634"/>
                  </a:moveTo>
                  <a:lnTo>
                    <a:pt x="2201" y="488698"/>
                  </a:lnTo>
                  <a:lnTo>
                    <a:pt x="8665" y="440994"/>
                  </a:lnTo>
                  <a:lnTo>
                    <a:pt x="19208" y="394710"/>
                  </a:lnTo>
                  <a:lnTo>
                    <a:pt x="33639" y="350036"/>
                  </a:lnTo>
                  <a:lnTo>
                    <a:pt x="51768" y="307163"/>
                  </a:lnTo>
                  <a:lnTo>
                    <a:pt x="73406" y="266280"/>
                  </a:lnTo>
                  <a:lnTo>
                    <a:pt x="98362" y="227577"/>
                  </a:lnTo>
                  <a:lnTo>
                    <a:pt x="126448" y="191243"/>
                  </a:lnTo>
                  <a:lnTo>
                    <a:pt x="157472" y="157470"/>
                  </a:lnTo>
                  <a:lnTo>
                    <a:pt x="191246" y="126445"/>
                  </a:lnTo>
                  <a:lnTo>
                    <a:pt x="227580" y="98360"/>
                  </a:lnTo>
                  <a:lnTo>
                    <a:pt x="266283" y="73403"/>
                  </a:lnTo>
                  <a:lnTo>
                    <a:pt x="307166" y="51765"/>
                  </a:lnTo>
                  <a:lnTo>
                    <a:pt x="350039" y="33636"/>
                  </a:lnTo>
                  <a:lnTo>
                    <a:pt x="394712" y="19205"/>
                  </a:lnTo>
                  <a:lnTo>
                    <a:pt x="440996" y="8662"/>
                  </a:lnTo>
                  <a:lnTo>
                    <a:pt x="488701" y="2197"/>
                  </a:lnTo>
                  <a:lnTo>
                    <a:pt x="537636" y="0"/>
                  </a:lnTo>
                  <a:lnTo>
                    <a:pt x="586570" y="2197"/>
                  </a:lnTo>
                  <a:lnTo>
                    <a:pt x="634274" y="8661"/>
                  </a:lnTo>
                  <a:lnTo>
                    <a:pt x="680558" y="19204"/>
                  </a:lnTo>
                  <a:lnTo>
                    <a:pt x="725232" y="33635"/>
                  </a:lnTo>
                  <a:lnTo>
                    <a:pt x="768105" y="51764"/>
                  </a:lnTo>
                  <a:lnTo>
                    <a:pt x="808988" y="73402"/>
                  </a:lnTo>
                  <a:lnTo>
                    <a:pt x="847691" y="98358"/>
                  </a:lnTo>
                  <a:lnTo>
                    <a:pt x="884025" y="126444"/>
                  </a:lnTo>
                  <a:lnTo>
                    <a:pt x="917799" y="157468"/>
                  </a:lnTo>
                  <a:lnTo>
                    <a:pt x="948823" y="191242"/>
                  </a:lnTo>
                  <a:lnTo>
                    <a:pt x="976909" y="227575"/>
                  </a:lnTo>
                  <a:lnTo>
                    <a:pt x="1001865" y="266279"/>
                  </a:lnTo>
                  <a:lnTo>
                    <a:pt x="1023503" y="307162"/>
                  </a:lnTo>
                  <a:lnTo>
                    <a:pt x="1041633" y="350035"/>
                  </a:lnTo>
                  <a:lnTo>
                    <a:pt x="1056064" y="394708"/>
                  </a:lnTo>
                  <a:lnTo>
                    <a:pt x="1066607" y="440992"/>
                  </a:lnTo>
                  <a:lnTo>
                    <a:pt x="1073071" y="488697"/>
                  </a:lnTo>
                  <a:lnTo>
                    <a:pt x="1075269" y="537633"/>
                  </a:lnTo>
                  <a:lnTo>
                    <a:pt x="1073070" y="586569"/>
                  </a:lnTo>
                  <a:lnTo>
                    <a:pt x="1066605" y="634273"/>
                  </a:lnTo>
                  <a:lnTo>
                    <a:pt x="1056062" y="680557"/>
                  </a:lnTo>
                  <a:lnTo>
                    <a:pt x="1041631" y="725231"/>
                  </a:lnTo>
                  <a:lnTo>
                    <a:pt x="1023502" y="768104"/>
                  </a:lnTo>
                  <a:lnTo>
                    <a:pt x="1001864" y="808987"/>
                  </a:lnTo>
                  <a:lnTo>
                    <a:pt x="976908" y="847690"/>
                  </a:lnTo>
                  <a:lnTo>
                    <a:pt x="948822" y="884023"/>
                  </a:lnTo>
                  <a:lnTo>
                    <a:pt x="917798" y="917797"/>
                  </a:lnTo>
                  <a:lnTo>
                    <a:pt x="884024" y="948822"/>
                  </a:lnTo>
                  <a:lnTo>
                    <a:pt x="847691" y="976907"/>
                  </a:lnTo>
                  <a:lnTo>
                    <a:pt x="808988" y="1001864"/>
                  </a:lnTo>
                  <a:lnTo>
                    <a:pt x="768105" y="1023501"/>
                  </a:lnTo>
                  <a:lnTo>
                    <a:pt x="725232" y="1041631"/>
                  </a:lnTo>
                  <a:lnTo>
                    <a:pt x="680558" y="1056062"/>
                  </a:lnTo>
                  <a:lnTo>
                    <a:pt x="634274" y="1066604"/>
                  </a:lnTo>
                  <a:lnTo>
                    <a:pt x="586570" y="1073069"/>
                  </a:lnTo>
                  <a:lnTo>
                    <a:pt x="537634" y="1075266"/>
                  </a:lnTo>
                  <a:lnTo>
                    <a:pt x="488698" y="1073069"/>
                  </a:lnTo>
                  <a:lnTo>
                    <a:pt x="440993" y="1066604"/>
                  </a:lnTo>
                  <a:lnTo>
                    <a:pt x="394709" y="1056061"/>
                  </a:lnTo>
                  <a:lnTo>
                    <a:pt x="350036" y="1041631"/>
                  </a:lnTo>
                  <a:lnTo>
                    <a:pt x="307162" y="1023501"/>
                  </a:lnTo>
                  <a:lnTo>
                    <a:pt x="266279" y="1001864"/>
                  </a:lnTo>
                  <a:lnTo>
                    <a:pt x="227576" y="976907"/>
                  </a:lnTo>
                  <a:lnTo>
                    <a:pt x="191243" y="948822"/>
                  </a:lnTo>
                  <a:lnTo>
                    <a:pt x="157469" y="917797"/>
                  </a:lnTo>
                  <a:lnTo>
                    <a:pt x="126444" y="884023"/>
                  </a:lnTo>
                  <a:lnTo>
                    <a:pt x="98359" y="847690"/>
                  </a:lnTo>
                  <a:lnTo>
                    <a:pt x="73402" y="808987"/>
                  </a:lnTo>
                  <a:lnTo>
                    <a:pt x="51765" y="768104"/>
                  </a:lnTo>
                  <a:lnTo>
                    <a:pt x="33635" y="725231"/>
                  </a:lnTo>
                  <a:lnTo>
                    <a:pt x="19204" y="680557"/>
                  </a:lnTo>
                  <a:lnTo>
                    <a:pt x="8662" y="634273"/>
                  </a:lnTo>
                  <a:lnTo>
                    <a:pt x="2197" y="586569"/>
                  </a:lnTo>
                  <a:lnTo>
                    <a:pt x="0" y="537633"/>
                  </a:lnTo>
                  <a:close/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020300" y="3827050"/>
              <a:ext cx="423545" cy="491490"/>
            </a:xfrm>
            <a:custGeom>
              <a:rect l="l" t="t" r="r" b="b"/>
              <a:pathLst>
                <a:path w="423545" h="491489">
                  <a:moveTo>
                    <a:pt x="254000" y="491066"/>
                  </a:moveTo>
                  <a:lnTo>
                    <a:pt x="0" y="491066"/>
                  </a:lnTo>
                  <a:lnTo>
                    <a:pt x="169333" y="245533"/>
                  </a:lnTo>
                  <a:lnTo>
                    <a:pt x="0" y="0"/>
                  </a:lnTo>
                  <a:lnTo>
                    <a:pt x="254000" y="0"/>
                  </a:lnTo>
                  <a:lnTo>
                    <a:pt x="423333" y="245533"/>
                  </a:lnTo>
                  <a:lnTo>
                    <a:pt x="254000" y="49106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4974" y="1746675"/>
            <a:ext cx="6227445" cy="2661285"/>
            <a:chOff x="654974" y="1746675"/>
            <a:chExt cx="6227445" cy="2661285"/>
          </a:xfrm>
        </p:grpSpPr>
        <p:sp>
          <p:nvSpPr>
            <p:cNvPr id="3" name="object 3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0" y="0"/>
                  </a:moveTo>
                  <a:lnTo>
                    <a:pt x="869058" y="556467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869058" y="556467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0" y="457877"/>
                  </a:moveTo>
                  <a:lnTo>
                    <a:pt x="787048" y="0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787048" y="0"/>
                  </a:moveTo>
                  <a:lnTo>
                    <a:pt x="0" y="457877"/>
                  </a:lnTo>
                </a:path>
              </a:pathLst>
            </a:custGeom>
            <a:ln w="19050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0"/>
                  </a:moveTo>
                  <a:lnTo>
                    <a:pt x="0" y="1146048"/>
                  </a:lnTo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114604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A5B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54974" y="1746675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65" y="1777322"/>
                  </a:moveTo>
                  <a:lnTo>
                    <a:pt x="0" y="1777322"/>
                  </a:lnTo>
                  <a:lnTo>
                    <a:pt x="0" y="0"/>
                  </a:lnTo>
                  <a:lnTo>
                    <a:pt x="4233731" y="0"/>
                  </a:lnTo>
                  <a:lnTo>
                    <a:pt x="4692565" y="458833"/>
                  </a:lnTo>
                  <a:lnTo>
                    <a:pt x="4692565" y="1777322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999540" y="2031337"/>
            <a:ext cx="3835400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整体物价水平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上海作为我国经济最发达的城市之一，整体物价水平高于全国平均水平。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304288" y="1746675"/>
            <a:ext cx="9250680" cy="4200525"/>
            <a:chOff x="2304288" y="1746675"/>
            <a:chExt cx="9250680" cy="4200525"/>
          </a:xfrm>
        </p:grpSpPr>
        <p:sp>
          <p:nvSpPr>
            <p:cNvPr id="12" name="object 12"/>
            <p:cNvSpPr/>
            <p:nvPr/>
          </p:nvSpPr>
          <p:spPr>
            <a:xfrm>
              <a:off x="5575254" y="2695565"/>
              <a:ext cx="1042035" cy="1064895"/>
            </a:xfrm>
            <a:custGeom>
              <a:rect l="l" t="t" r="r" b="b"/>
              <a:pathLst>
                <a:path w="1042034" h="1064895">
                  <a:moveTo>
                    <a:pt x="1041486" y="532227"/>
                  </a:moveTo>
                  <a:lnTo>
                    <a:pt x="2" y="532227"/>
                  </a:lnTo>
                  <a:lnTo>
                    <a:pt x="2130" y="483782"/>
                  </a:lnTo>
                  <a:lnTo>
                    <a:pt x="8392" y="436557"/>
                  </a:lnTo>
                  <a:lnTo>
                    <a:pt x="18603" y="390739"/>
                  </a:lnTo>
                  <a:lnTo>
                    <a:pt x="32581" y="346515"/>
                  </a:lnTo>
                  <a:lnTo>
                    <a:pt x="50141" y="304072"/>
                  </a:lnTo>
                  <a:lnTo>
                    <a:pt x="71099" y="263601"/>
                  </a:lnTo>
                  <a:lnTo>
                    <a:pt x="95271" y="225287"/>
                  </a:lnTo>
                  <a:lnTo>
                    <a:pt x="122474" y="189319"/>
                  </a:lnTo>
                  <a:lnTo>
                    <a:pt x="152524" y="155885"/>
                  </a:lnTo>
                  <a:lnTo>
                    <a:pt x="185237" y="125172"/>
                  </a:lnTo>
                  <a:lnTo>
                    <a:pt x="220429" y="97369"/>
                  </a:lnTo>
                  <a:lnTo>
                    <a:pt x="257917" y="72664"/>
                  </a:lnTo>
                  <a:lnTo>
                    <a:pt x="297515" y="51244"/>
                  </a:lnTo>
                  <a:lnTo>
                    <a:pt x="339042" y="33297"/>
                  </a:lnTo>
                  <a:lnTo>
                    <a:pt x="382312" y="19011"/>
                  </a:lnTo>
                  <a:lnTo>
                    <a:pt x="427143" y="8574"/>
                  </a:lnTo>
                  <a:lnTo>
                    <a:pt x="473352" y="2174"/>
                  </a:lnTo>
                  <a:lnTo>
                    <a:pt x="520744" y="0"/>
                  </a:lnTo>
                  <a:lnTo>
                    <a:pt x="568143" y="2175"/>
                  </a:lnTo>
                  <a:lnTo>
                    <a:pt x="614348" y="8575"/>
                  </a:lnTo>
                  <a:lnTo>
                    <a:pt x="659178" y="19011"/>
                  </a:lnTo>
                  <a:lnTo>
                    <a:pt x="702448" y="33297"/>
                  </a:lnTo>
                  <a:lnTo>
                    <a:pt x="743974" y="51244"/>
                  </a:lnTo>
                  <a:lnTo>
                    <a:pt x="783572" y="72664"/>
                  </a:lnTo>
                  <a:lnTo>
                    <a:pt x="821059" y="97370"/>
                  </a:lnTo>
                  <a:lnTo>
                    <a:pt x="856251" y="125173"/>
                  </a:lnTo>
                  <a:lnTo>
                    <a:pt x="888964" y="155886"/>
                  </a:lnTo>
                  <a:lnTo>
                    <a:pt x="919014" y="189320"/>
                  </a:lnTo>
                  <a:lnTo>
                    <a:pt x="946217" y="225288"/>
                  </a:lnTo>
                  <a:lnTo>
                    <a:pt x="970389" y="263602"/>
                  </a:lnTo>
                  <a:lnTo>
                    <a:pt x="991347" y="304073"/>
                  </a:lnTo>
                  <a:lnTo>
                    <a:pt x="1008906" y="346515"/>
                  </a:lnTo>
                  <a:lnTo>
                    <a:pt x="1022884" y="390740"/>
                  </a:lnTo>
                  <a:lnTo>
                    <a:pt x="1033096" y="436558"/>
                  </a:lnTo>
                  <a:lnTo>
                    <a:pt x="1039357" y="483783"/>
                  </a:lnTo>
                  <a:lnTo>
                    <a:pt x="1041486" y="532227"/>
                  </a:lnTo>
                  <a:close/>
                </a:path>
                <a:path w="1042034" h="1064895">
                  <a:moveTo>
                    <a:pt x="520742" y="1064452"/>
                  </a:moveTo>
                  <a:lnTo>
                    <a:pt x="473344" y="1062277"/>
                  </a:lnTo>
                  <a:lnTo>
                    <a:pt x="427138" y="1055877"/>
                  </a:lnTo>
                  <a:lnTo>
                    <a:pt x="382308" y="1045440"/>
                  </a:lnTo>
                  <a:lnTo>
                    <a:pt x="339038" y="1031155"/>
                  </a:lnTo>
                  <a:lnTo>
                    <a:pt x="297512" y="1013208"/>
                  </a:lnTo>
                  <a:lnTo>
                    <a:pt x="257913" y="991788"/>
                  </a:lnTo>
                  <a:lnTo>
                    <a:pt x="220426" y="967082"/>
                  </a:lnTo>
                  <a:lnTo>
                    <a:pt x="185234" y="939279"/>
                  </a:lnTo>
                  <a:lnTo>
                    <a:pt x="152521" y="908567"/>
                  </a:lnTo>
                  <a:lnTo>
                    <a:pt x="122472" y="875133"/>
                  </a:lnTo>
                  <a:lnTo>
                    <a:pt x="95269" y="839165"/>
                  </a:lnTo>
                  <a:lnTo>
                    <a:pt x="71096" y="800851"/>
                  </a:lnTo>
                  <a:lnTo>
                    <a:pt x="50138" y="760379"/>
                  </a:lnTo>
                  <a:lnTo>
                    <a:pt x="32578" y="717937"/>
                  </a:lnTo>
                  <a:lnTo>
                    <a:pt x="18601" y="673713"/>
                  </a:lnTo>
                  <a:lnTo>
                    <a:pt x="8389" y="627894"/>
                  </a:lnTo>
                  <a:lnTo>
                    <a:pt x="2128" y="580669"/>
                  </a:lnTo>
                  <a:lnTo>
                    <a:pt x="0" y="532226"/>
                  </a:lnTo>
                  <a:lnTo>
                    <a:pt x="1041486" y="532227"/>
                  </a:lnTo>
                  <a:lnTo>
                    <a:pt x="1039357" y="580669"/>
                  </a:lnTo>
                  <a:lnTo>
                    <a:pt x="1033095" y="627894"/>
                  </a:lnTo>
                  <a:lnTo>
                    <a:pt x="1022883" y="673713"/>
                  </a:lnTo>
                  <a:lnTo>
                    <a:pt x="1008906" y="717937"/>
                  </a:lnTo>
                  <a:lnTo>
                    <a:pt x="991346" y="760379"/>
                  </a:lnTo>
                  <a:lnTo>
                    <a:pt x="970388" y="800851"/>
                  </a:lnTo>
                  <a:lnTo>
                    <a:pt x="946216" y="839165"/>
                  </a:lnTo>
                  <a:lnTo>
                    <a:pt x="919013" y="875133"/>
                  </a:lnTo>
                  <a:lnTo>
                    <a:pt x="888963" y="908567"/>
                  </a:lnTo>
                  <a:lnTo>
                    <a:pt x="856250" y="939279"/>
                  </a:lnTo>
                  <a:lnTo>
                    <a:pt x="821058" y="967082"/>
                  </a:lnTo>
                  <a:lnTo>
                    <a:pt x="783571" y="991788"/>
                  </a:lnTo>
                  <a:lnTo>
                    <a:pt x="743973" y="1013208"/>
                  </a:lnTo>
                  <a:lnTo>
                    <a:pt x="702446" y="1031155"/>
                  </a:lnTo>
                  <a:lnTo>
                    <a:pt x="659176" y="1045441"/>
                  </a:lnTo>
                  <a:lnTo>
                    <a:pt x="614347" y="1055877"/>
                  </a:lnTo>
                  <a:lnTo>
                    <a:pt x="568141" y="1062277"/>
                  </a:lnTo>
                  <a:lnTo>
                    <a:pt x="520742" y="1064452"/>
                  </a:lnTo>
                  <a:close/>
                </a:path>
              </a:pathLst>
            </a:custGeom>
            <a:solidFill>
              <a:srgbClr val="BDFA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065763" y="1746681"/>
              <a:ext cx="1433830" cy="1893570"/>
            </a:xfrm>
            <a:custGeom>
              <a:rect l="l" t="t" r="r" b="b"/>
              <a:pathLst>
                <a:path w="1433829" h="1893570">
                  <a:moveTo>
                    <a:pt x="281774" y="0"/>
                  </a:moveTo>
                  <a:lnTo>
                    <a:pt x="0" y="0"/>
                  </a:lnTo>
                  <a:lnTo>
                    <a:pt x="281774" y="281774"/>
                  </a:lnTo>
                  <a:lnTo>
                    <a:pt x="281774" y="0"/>
                  </a:lnTo>
                  <a:close/>
                </a:path>
                <a:path w="1433829" h="1893570">
                  <a:moveTo>
                    <a:pt x="1433588" y="1481112"/>
                  </a:moveTo>
                  <a:lnTo>
                    <a:pt x="1430883" y="1433042"/>
                  </a:lnTo>
                  <a:lnTo>
                    <a:pt x="1422946" y="1386586"/>
                  </a:lnTo>
                  <a:lnTo>
                    <a:pt x="1410081" y="1342085"/>
                  </a:lnTo>
                  <a:lnTo>
                    <a:pt x="1392593" y="1299819"/>
                  </a:lnTo>
                  <a:lnTo>
                    <a:pt x="1370799" y="1260106"/>
                  </a:lnTo>
                  <a:lnTo>
                    <a:pt x="1344980" y="1223276"/>
                  </a:lnTo>
                  <a:lnTo>
                    <a:pt x="1315453" y="1189609"/>
                  </a:lnTo>
                  <a:lnTo>
                    <a:pt x="1282509" y="1159433"/>
                  </a:lnTo>
                  <a:lnTo>
                    <a:pt x="1246466" y="1133043"/>
                  </a:lnTo>
                  <a:lnTo>
                    <a:pt x="1207617" y="1110767"/>
                  </a:lnTo>
                  <a:lnTo>
                    <a:pt x="1166266" y="1092898"/>
                  </a:lnTo>
                  <a:lnTo>
                    <a:pt x="1122718" y="1079741"/>
                  </a:lnTo>
                  <a:lnTo>
                    <a:pt x="1077277" y="1071626"/>
                  </a:lnTo>
                  <a:lnTo>
                    <a:pt x="1030224" y="1068857"/>
                  </a:lnTo>
                  <a:lnTo>
                    <a:pt x="983195" y="1071626"/>
                  </a:lnTo>
                  <a:lnTo>
                    <a:pt x="937742" y="1079741"/>
                  </a:lnTo>
                  <a:lnTo>
                    <a:pt x="894194" y="1092898"/>
                  </a:lnTo>
                  <a:lnTo>
                    <a:pt x="852843" y="1110754"/>
                  </a:lnTo>
                  <a:lnTo>
                    <a:pt x="813993" y="1133043"/>
                  </a:lnTo>
                  <a:lnTo>
                    <a:pt x="777951" y="1159421"/>
                  </a:lnTo>
                  <a:lnTo>
                    <a:pt x="745007" y="1189609"/>
                  </a:lnTo>
                  <a:lnTo>
                    <a:pt x="715479" y="1223264"/>
                  </a:lnTo>
                  <a:lnTo>
                    <a:pt x="689660" y="1260106"/>
                  </a:lnTo>
                  <a:lnTo>
                    <a:pt x="667867" y="1299819"/>
                  </a:lnTo>
                  <a:lnTo>
                    <a:pt x="650379" y="1342085"/>
                  </a:lnTo>
                  <a:lnTo>
                    <a:pt x="637514" y="1386586"/>
                  </a:lnTo>
                  <a:lnTo>
                    <a:pt x="629577" y="1433042"/>
                  </a:lnTo>
                  <a:lnTo>
                    <a:pt x="626872" y="1481112"/>
                  </a:lnTo>
                  <a:lnTo>
                    <a:pt x="629577" y="1529194"/>
                  </a:lnTo>
                  <a:lnTo>
                    <a:pt x="637514" y="1575638"/>
                  </a:lnTo>
                  <a:lnTo>
                    <a:pt x="650379" y="1620151"/>
                  </a:lnTo>
                  <a:lnTo>
                    <a:pt x="667867" y="1662417"/>
                  </a:lnTo>
                  <a:lnTo>
                    <a:pt x="689660" y="1702130"/>
                  </a:lnTo>
                  <a:lnTo>
                    <a:pt x="715479" y="1738960"/>
                  </a:lnTo>
                  <a:lnTo>
                    <a:pt x="745007" y="1772627"/>
                  </a:lnTo>
                  <a:lnTo>
                    <a:pt x="777951" y="1802803"/>
                  </a:lnTo>
                  <a:lnTo>
                    <a:pt x="813993" y="1829193"/>
                  </a:lnTo>
                  <a:lnTo>
                    <a:pt x="852843" y="1851469"/>
                  </a:lnTo>
                  <a:lnTo>
                    <a:pt x="894194" y="1869338"/>
                  </a:lnTo>
                  <a:lnTo>
                    <a:pt x="937742" y="1882482"/>
                  </a:lnTo>
                  <a:lnTo>
                    <a:pt x="983183" y="1890598"/>
                  </a:lnTo>
                  <a:lnTo>
                    <a:pt x="1030224" y="1893379"/>
                  </a:lnTo>
                  <a:lnTo>
                    <a:pt x="1077264" y="1890598"/>
                  </a:lnTo>
                  <a:lnTo>
                    <a:pt x="1122718" y="1882482"/>
                  </a:lnTo>
                  <a:lnTo>
                    <a:pt x="1166266" y="1869338"/>
                  </a:lnTo>
                  <a:lnTo>
                    <a:pt x="1207617" y="1851469"/>
                  </a:lnTo>
                  <a:lnTo>
                    <a:pt x="1246466" y="1829193"/>
                  </a:lnTo>
                  <a:lnTo>
                    <a:pt x="1282509" y="1802803"/>
                  </a:lnTo>
                  <a:lnTo>
                    <a:pt x="1315453" y="1772627"/>
                  </a:lnTo>
                  <a:lnTo>
                    <a:pt x="1344980" y="1738960"/>
                  </a:lnTo>
                  <a:lnTo>
                    <a:pt x="1370799" y="1702130"/>
                  </a:lnTo>
                  <a:lnTo>
                    <a:pt x="1392593" y="1662417"/>
                  </a:lnTo>
                  <a:lnTo>
                    <a:pt x="1410081" y="1620151"/>
                  </a:lnTo>
                  <a:lnTo>
                    <a:pt x="1422946" y="1575638"/>
                  </a:lnTo>
                  <a:lnTo>
                    <a:pt x="1430883" y="1529194"/>
                  </a:lnTo>
                  <a:lnTo>
                    <a:pt x="1433588" y="1481112"/>
                  </a:lnTo>
                  <a:close/>
                </a:path>
              </a:pathLst>
            </a:custGeom>
            <a:solidFill>
              <a:srgbClr val="00A5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862000" y="1746681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74" y="458838"/>
                  </a:moveTo>
                  <a:lnTo>
                    <a:pt x="4233735" y="0"/>
                  </a:lnTo>
                  <a:lnTo>
                    <a:pt x="0" y="0"/>
                  </a:lnTo>
                  <a:lnTo>
                    <a:pt x="0" y="1777326"/>
                  </a:lnTo>
                  <a:lnTo>
                    <a:pt x="4692574" y="1777326"/>
                  </a:lnTo>
                  <a:lnTo>
                    <a:pt x="4692574" y="458838"/>
                  </a:lnTo>
                  <a:close/>
                </a:path>
                <a:path w="4692650" h="1777364">
                  <a:moveTo>
                    <a:pt x="4692574" y="0"/>
                  </a:moveTo>
                  <a:lnTo>
                    <a:pt x="4410799" y="0"/>
                  </a:lnTo>
                  <a:lnTo>
                    <a:pt x="4692574" y="281774"/>
                  </a:lnTo>
                  <a:lnTo>
                    <a:pt x="4692574" y="0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304288" y="4201909"/>
              <a:ext cx="7583805" cy="1744980"/>
            </a:xfrm>
            <a:custGeom>
              <a:rect l="l" t="t" r="r" b="b"/>
              <a:pathLst>
                <a:path w="7583805" h="1744979">
                  <a:moveTo>
                    <a:pt x="7583411" y="442722"/>
                  </a:moveTo>
                  <a:lnTo>
                    <a:pt x="7140689" y="0"/>
                  </a:lnTo>
                  <a:lnTo>
                    <a:pt x="0" y="0"/>
                  </a:lnTo>
                  <a:lnTo>
                    <a:pt x="0" y="1744814"/>
                  </a:lnTo>
                  <a:lnTo>
                    <a:pt x="7583411" y="1744814"/>
                  </a:lnTo>
                  <a:lnTo>
                    <a:pt x="7583411" y="442722"/>
                  </a:lnTo>
                  <a:close/>
                </a:path>
                <a:path w="7583805" h="1744979">
                  <a:moveTo>
                    <a:pt x="7583424" y="0"/>
                  </a:moveTo>
                  <a:lnTo>
                    <a:pt x="7301649" y="0"/>
                  </a:lnTo>
                  <a:lnTo>
                    <a:pt x="7583424" y="281774"/>
                  </a:lnTo>
                  <a:lnTo>
                    <a:pt x="7583424" y="0"/>
                  </a:lnTo>
                  <a:close/>
                </a:path>
              </a:pathLst>
            </a:custGeom>
            <a:solidFill>
              <a:srgbClr val="007C8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7197794" y="2046576"/>
            <a:ext cx="3835400" cy="1077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FFFFFF"/>
                </a:solidFill>
                <a:latin typeface="微软雅黑"/>
                <a:cs typeface="微软雅黑"/>
              </a:rPr>
              <a:t>食品价格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4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上海食品价格相对较高，特别是进口食品和高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档餐厅的消费。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673208" y="4495834"/>
            <a:ext cx="6311900" cy="793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FFFFFF"/>
                </a:solidFill>
                <a:latin typeface="微软雅黑"/>
                <a:cs typeface="微软雅黑"/>
              </a:rPr>
              <a:t>居住成本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上海的房价和租金水平远高于全国平均水平，是生活成本的主要组成部分。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885367" y="3055961"/>
            <a:ext cx="396240" cy="368300"/>
          </a:xfrm>
          <a:custGeom>
            <a:rect l="l" t="t" r="r" b="b"/>
            <a:pathLst>
              <a:path w="396239" h="368300">
                <a:moveTo>
                  <a:pt x="198133" y="157734"/>
                </a:moveTo>
                <a:lnTo>
                  <a:pt x="0" y="105155"/>
                </a:lnTo>
                <a:lnTo>
                  <a:pt x="0" y="52577"/>
                </a:lnTo>
                <a:lnTo>
                  <a:pt x="198133" y="0"/>
                </a:lnTo>
                <a:lnTo>
                  <a:pt x="396240" y="52577"/>
                </a:lnTo>
                <a:lnTo>
                  <a:pt x="396240" y="105155"/>
                </a:lnTo>
                <a:lnTo>
                  <a:pt x="198133" y="157734"/>
                </a:lnTo>
                <a:close/>
              </a:path>
              <a:path w="396239" h="368300">
                <a:moveTo>
                  <a:pt x="198133" y="262890"/>
                </a:moveTo>
                <a:lnTo>
                  <a:pt x="0" y="210311"/>
                </a:lnTo>
                <a:lnTo>
                  <a:pt x="0" y="157734"/>
                </a:lnTo>
                <a:lnTo>
                  <a:pt x="198133" y="210311"/>
                </a:lnTo>
                <a:lnTo>
                  <a:pt x="396240" y="210311"/>
                </a:lnTo>
                <a:lnTo>
                  <a:pt x="198133" y="262890"/>
                </a:lnTo>
                <a:close/>
              </a:path>
              <a:path w="396239" h="368300">
                <a:moveTo>
                  <a:pt x="396240" y="210311"/>
                </a:moveTo>
                <a:lnTo>
                  <a:pt x="198133" y="210311"/>
                </a:lnTo>
                <a:lnTo>
                  <a:pt x="396240" y="157734"/>
                </a:lnTo>
                <a:lnTo>
                  <a:pt x="396240" y="210311"/>
                </a:lnTo>
                <a:close/>
              </a:path>
              <a:path w="396239" h="368300">
                <a:moveTo>
                  <a:pt x="198133" y="368046"/>
                </a:moveTo>
                <a:lnTo>
                  <a:pt x="0" y="315467"/>
                </a:lnTo>
                <a:lnTo>
                  <a:pt x="0" y="262890"/>
                </a:lnTo>
                <a:lnTo>
                  <a:pt x="198133" y="315467"/>
                </a:lnTo>
                <a:lnTo>
                  <a:pt x="396240" y="315467"/>
                </a:lnTo>
                <a:lnTo>
                  <a:pt x="198133" y="368046"/>
                </a:lnTo>
                <a:close/>
              </a:path>
              <a:path w="396239" h="368300">
                <a:moveTo>
                  <a:pt x="396240" y="315467"/>
                </a:moveTo>
                <a:lnTo>
                  <a:pt x="198133" y="315467"/>
                </a:lnTo>
                <a:lnTo>
                  <a:pt x="396240" y="262890"/>
                </a:lnTo>
                <a:lnTo>
                  <a:pt x="396240" y="3154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与全国物价水平比较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35702" y="1925287"/>
            <a:ext cx="3295015" cy="1647825"/>
          </a:xfrm>
          <a:custGeom>
            <a:rect l="l" t="t" r="r" b="b"/>
            <a:pathLst>
              <a:path w="3295015" h="1647825">
                <a:moveTo>
                  <a:pt x="0" y="1647207"/>
                </a:moveTo>
                <a:lnTo>
                  <a:pt x="702" y="1598638"/>
                </a:lnTo>
                <a:lnTo>
                  <a:pt x="2796" y="1550419"/>
                </a:lnTo>
                <a:lnTo>
                  <a:pt x="6262" y="1502569"/>
                </a:lnTo>
                <a:lnTo>
                  <a:pt x="11082" y="1455106"/>
                </a:lnTo>
                <a:lnTo>
                  <a:pt x="17235" y="1408050"/>
                </a:lnTo>
                <a:lnTo>
                  <a:pt x="24702" y="1361420"/>
                </a:lnTo>
                <a:lnTo>
                  <a:pt x="33465" y="1315235"/>
                </a:lnTo>
                <a:lnTo>
                  <a:pt x="43504" y="1269515"/>
                </a:lnTo>
                <a:lnTo>
                  <a:pt x="54799" y="1224279"/>
                </a:lnTo>
                <a:lnTo>
                  <a:pt x="67331" y="1179547"/>
                </a:lnTo>
                <a:lnTo>
                  <a:pt x="81081" y="1135337"/>
                </a:lnTo>
                <a:lnTo>
                  <a:pt x="96030" y="1091669"/>
                </a:lnTo>
                <a:lnTo>
                  <a:pt x="112158" y="1048563"/>
                </a:lnTo>
                <a:lnTo>
                  <a:pt x="129446" y="1006037"/>
                </a:lnTo>
                <a:lnTo>
                  <a:pt x="147874" y="964111"/>
                </a:lnTo>
                <a:lnTo>
                  <a:pt x="167424" y="922805"/>
                </a:lnTo>
                <a:lnTo>
                  <a:pt x="188076" y="882136"/>
                </a:lnTo>
                <a:lnTo>
                  <a:pt x="209811" y="842126"/>
                </a:lnTo>
                <a:lnTo>
                  <a:pt x="232609" y="802793"/>
                </a:lnTo>
                <a:lnTo>
                  <a:pt x="256451" y="764156"/>
                </a:lnTo>
                <a:lnTo>
                  <a:pt x="281317" y="726235"/>
                </a:lnTo>
                <a:lnTo>
                  <a:pt x="307190" y="689050"/>
                </a:lnTo>
                <a:lnTo>
                  <a:pt x="334048" y="652618"/>
                </a:lnTo>
                <a:lnTo>
                  <a:pt x="361873" y="616961"/>
                </a:lnTo>
                <a:lnTo>
                  <a:pt x="390646" y="582096"/>
                </a:lnTo>
                <a:lnTo>
                  <a:pt x="420347" y="548044"/>
                </a:lnTo>
                <a:lnTo>
                  <a:pt x="450957" y="514823"/>
                </a:lnTo>
                <a:lnTo>
                  <a:pt x="482456" y="482453"/>
                </a:lnTo>
                <a:lnTo>
                  <a:pt x="514826" y="450954"/>
                </a:lnTo>
                <a:lnTo>
                  <a:pt x="548047" y="420344"/>
                </a:lnTo>
                <a:lnTo>
                  <a:pt x="582099" y="390643"/>
                </a:lnTo>
                <a:lnTo>
                  <a:pt x="616964" y="361871"/>
                </a:lnTo>
                <a:lnTo>
                  <a:pt x="652621" y="334046"/>
                </a:lnTo>
                <a:lnTo>
                  <a:pt x="689053" y="307187"/>
                </a:lnTo>
                <a:lnTo>
                  <a:pt x="726239" y="281315"/>
                </a:lnTo>
                <a:lnTo>
                  <a:pt x="764160" y="256448"/>
                </a:lnTo>
                <a:lnTo>
                  <a:pt x="802796" y="232606"/>
                </a:lnTo>
                <a:lnTo>
                  <a:pt x="842129" y="209809"/>
                </a:lnTo>
                <a:lnTo>
                  <a:pt x="882140" y="188074"/>
                </a:lnTo>
                <a:lnTo>
                  <a:pt x="922808" y="167422"/>
                </a:lnTo>
                <a:lnTo>
                  <a:pt x="964114" y="147873"/>
                </a:lnTo>
                <a:lnTo>
                  <a:pt x="1006040" y="129444"/>
                </a:lnTo>
                <a:lnTo>
                  <a:pt x="1048566" y="112156"/>
                </a:lnTo>
                <a:lnTo>
                  <a:pt x="1091673" y="96028"/>
                </a:lnTo>
                <a:lnTo>
                  <a:pt x="1135340" y="81080"/>
                </a:lnTo>
                <a:lnTo>
                  <a:pt x="1179550" y="67330"/>
                </a:lnTo>
                <a:lnTo>
                  <a:pt x="1224282" y="54798"/>
                </a:lnTo>
                <a:lnTo>
                  <a:pt x="1269518" y="43503"/>
                </a:lnTo>
                <a:lnTo>
                  <a:pt x="1315238" y="33464"/>
                </a:lnTo>
                <a:lnTo>
                  <a:pt x="1361422" y="24702"/>
                </a:lnTo>
                <a:lnTo>
                  <a:pt x="1408052" y="17234"/>
                </a:lnTo>
                <a:lnTo>
                  <a:pt x="1455109" y="11081"/>
                </a:lnTo>
                <a:lnTo>
                  <a:pt x="1502572" y="6262"/>
                </a:lnTo>
                <a:lnTo>
                  <a:pt x="1550422" y="2796"/>
                </a:lnTo>
                <a:lnTo>
                  <a:pt x="1598643" y="702"/>
                </a:lnTo>
                <a:lnTo>
                  <a:pt x="1647203" y="0"/>
                </a:lnTo>
                <a:lnTo>
                  <a:pt x="1695773" y="702"/>
                </a:lnTo>
                <a:lnTo>
                  <a:pt x="1743992" y="2796"/>
                </a:lnTo>
                <a:lnTo>
                  <a:pt x="1791842" y="6262"/>
                </a:lnTo>
                <a:lnTo>
                  <a:pt x="1839305" y="11082"/>
                </a:lnTo>
                <a:lnTo>
                  <a:pt x="1886361" y="17235"/>
                </a:lnTo>
                <a:lnTo>
                  <a:pt x="1932991" y="24702"/>
                </a:lnTo>
                <a:lnTo>
                  <a:pt x="1979176" y="33465"/>
                </a:lnTo>
                <a:lnTo>
                  <a:pt x="2024896" y="43504"/>
                </a:lnTo>
                <a:lnTo>
                  <a:pt x="2070131" y="54799"/>
                </a:lnTo>
                <a:lnTo>
                  <a:pt x="2114864" y="67331"/>
                </a:lnTo>
                <a:lnTo>
                  <a:pt x="2159073" y="81081"/>
                </a:lnTo>
                <a:lnTo>
                  <a:pt x="2202741" y="96030"/>
                </a:lnTo>
                <a:lnTo>
                  <a:pt x="2245847" y="112158"/>
                </a:lnTo>
                <a:lnTo>
                  <a:pt x="2288373" y="129446"/>
                </a:lnTo>
                <a:lnTo>
                  <a:pt x="2330299" y="147874"/>
                </a:lnTo>
                <a:lnTo>
                  <a:pt x="2371606" y="167424"/>
                </a:lnTo>
                <a:lnTo>
                  <a:pt x="2412274" y="188076"/>
                </a:lnTo>
                <a:lnTo>
                  <a:pt x="2452284" y="209810"/>
                </a:lnTo>
                <a:lnTo>
                  <a:pt x="2491617" y="232608"/>
                </a:lnTo>
                <a:lnTo>
                  <a:pt x="2530254" y="256450"/>
                </a:lnTo>
                <a:lnTo>
                  <a:pt x="2568175" y="281317"/>
                </a:lnTo>
                <a:lnTo>
                  <a:pt x="2605360" y="307189"/>
                </a:lnTo>
                <a:lnTo>
                  <a:pt x="2641792" y="334048"/>
                </a:lnTo>
                <a:lnTo>
                  <a:pt x="2677449" y="361873"/>
                </a:lnTo>
                <a:lnTo>
                  <a:pt x="2712314" y="390646"/>
                </a:lnTo>
                <a:lnTo>
                  <a:pt x="2746366" y="420347"/>
                </a:lnTo>
                <a:lnTo>
                  <a:pt x="2779587" y="450956"/>
                </a:lnTo>
                <a:lnTo>
                  <a:pt x="2811956" y="482456"/>
                </a:lnTo>
                <a:lnTo>
                  <a:pt x="2843456" y="514825"/>
                </a:lnTo>
                <a:lnTo>
                  <a:pt x="2874066" y="548046"/>
                </a:lnTo>
                <a:lnTo>
                  <a:pt x="2903766" y="582098"/>
                </a:lnTo>
                <a:lnTo>
                  <a:pt x="2932539" y="616963"/>
                </a:lnTo>
                <a:lnTo>
                  <a:pt x="2960364" y="652621"/>
                </a:lnTo>
                <a:lnTo>
                  <a:pt x="2987223" y="689052"/>
                </a:lnTo>
                <a:lnTo>
                  <a:pt x="3013095" y="726238"/>
                </a:lnTo>
                <a:lnTo>
                  <a:pt x="3037961" y="764159"/>
                </a:lnTo>
                <a:lnTo>
                  <a:pt x="3061803" y="802795"/>
                </a:lnTo>
                <a:lnTo>
                  <a:pt x="3073863" y="823602"/>
                </a:lnTo>
                <a:lnTo>
                  <a:pt x="1647205" y="823602"/>
                </a:lnTo>
                <a:lnTo>
                  <a:pt x="1598812" y="825000"/>
                </a:lnTo>
                <a:lnTo>
                  <a:pt x="1551155" y="829143"/>
                </a:lnTo>
                <a:lnTo>
                  <a:pt x="1504312" y="835954"/>
                </a:lnTo>
                <a:lnTo>
                  <a:pt x="1458360" y="845354"/>
                </a:lnTo>
                <a:lnTo>
                  <a:pt x="1413376" y="857268"/>
                </a:lnTo>
                <a:lnTo>
                  <a:pt x="1369438" y="871617"/>
                </a:lnTo>
                <a:lnTo>
                  <a:pt x="1326621" y="888325"/>
                </a:lnTo>
                <a:lnTo>
                  <a:pt x="1285005" y="907315"/>
                </a:lnTo>
                <a:lnTo>
                  <a:pt x="1244666" y="928508"/>
                </a:lnTo>
                <a:lnTo>
                  <a:pt x="1205681" y="951828"/>
                </a:lnTo>
                <a:lnTo>
                  <a:pt x="1168128" y="977197"/>
                </a:lnTo>
                <a:lnTo>
                  <a:pt x="1132083" y="1004539"/>
                </a:lnTo>
                <a:lnTo>
                  <a:pt x="1097625" y="1033776"/>
                </a:lnTo>
                <a:lnTo>
                  <a:pt x="1064830" y="1064830"/>
                </a:lnTo>
                <a:lnTo>
                  <a:pt x="1033775" y="1097626"/>
                </a:lnTo>
                <a:lnTo>
                  <a:pt x="1004538" y="1132084"/>
                </a:lnTo>
                <a:lnTo>
                  <a:pt x="977197" y="1168129"/>
                </a:lnTo>
                <a:lnTo>
                  <a:pt x="951827" y="1205682"/>
                </a:lnTo>
                <a:lnTo>
                  <a:pt x="928507" y="1244667"/>
                </a:lnTo>
                <a:lnTo>
                  <a:pt x="907314" y="1285006"/>
                </a:lnTo>
                <a:lnTo>
                  <a:pt x="888325" y="1326622"/>
                </a:lnTo>
                <a:lnTo>
                  <a:pt x="871617" y="1369438"/>
                </a:lnTo>
                <a:lnTo>
                  <a:pt x="857268" y="1413377"/>
                </a:lnTo>
                <a:lnTo>
                  <a:pt x="845354" y="1458361"/>
                </a:lnTo>
                <a:lnTo>
                  <a:pt x="835954" y="1504313"/>
                </a:lnTo>
                <a:lnTo>
                  <a:pt x="829143" y="1551156"/>
                </a:lnTo>
                <a:lnTo>
                  <a:pt x="825001" y="1598812"/>
                </a:lnTo>
                <a:lnTo>
                  <a:pt x="823603" y="1647205"/>
                </a:lnTo>
                <a:lnTo>
                  <a:pt x="0" y="1647207"/>
                </a:lnTo>
                <a:close/>
              </a:path>
              <a:path w="3295015" h="1647825">
                <a:moveTo>
                  <a:pt x="3294411" y="1647205"/>
                </a:moveTo>
                <a:lnTo>
                  <a:pt x="2470808" y="1647205"/>
                </a:lnTo>
                <a:lnTo>
                  <a:pt x="2469395" y="1598638"/>
                </a:lnTo>
                <a:lnTo>
                  <a:pt x="2465267" y="1551156"/>
                </a:lnTo>
                <a:lnTo>
                  <a:pt x="2458457" y="1504313"/>
                </a:lnTo>
                <a:lnTo>
                  <a:pt x="2449056" y="1458361"/>
                </a:lnTo>
                <a:lnTo>
                  <a:pt x="2437143" y="1413377"/>
                </a:lnTo>
                <a:lnTo>
                  <a:pt x="2422793" y="1369438"/>
                </a:lnTo>
                <a:lnTo>
                  <a:pt x="2406085" y="1326622"/>
                </a:lnTo>
                <a:lnTo>
                  <a:pt x="2387096" y="1285005"/>
                </a:lnTo>
                <a:lnTo>
                  <a:pt x="2365903" y="1244666"/>
                </a:lnTo>
                <a:lnTo>
                  <a:pt x="2342583" y="1205681"/>
                </a:lnTo>
                <a:lnTo>
                  <a:pt x="2317214" y="1168128"/>
                </a:lnTo>
                <a:lnTo>
                  <a:pt x="2289872" y="1132084"/>
                </a:lnTo>
                <a:lnTo>
                  <a:pt x="2260635" y="1097625"/>
                </a:lnTo>
                <a:lnTo>
                  <a:pt x="2229580" y="1064830"/>
                </a:lnTo>
                <a:lnTo>
                  <a:pt x="2196785" y="1033775"/>
                </a:lnTo>
                <a:lnTo>
                  <a:pt x="2162327" y="1004539"/>
                </a:lnTo>
                <a:lnTo>
                  <a:pt x="2126282" y="977197"/>
                </a:lnTo>
                <a:lnTo>
                  <a:pt x="2088729" y="951827"/>
                </a:lnTo>
                <a:lnTo>
                  <a:pt x="2049744" y="928507"/>
                </a:lnTo>
                <a:lnTo>
                  <a:pt x="2009405" y="907314"/>
                </a:lnTo>
                <a:lnTo>
                  <a:pt x="1967789" y="888325"/>
                </a:lnTo>
                <a:lnTo>
                  <a:pt x="1924972" y="871617"/>
                </a:lnTo>
                <a:lnTo>
                  <a:pt x="1881034" y="857268"/>
                </a:lnTo>
                <a:lnTo>
                  <a:pt x="1836050" y="845354"/>
                </a:lnTo>
                <a:lnTo>
                  <a:pt x="1790098" y="835954"/>
                </a:lnTo>
                <a:lnTo>
                  <a:pt x="1743255" y="829143"/>
                </a:lnTo>
                <a:lnTo>
                  <a:pt x="1695598" y="825000"/>
                </a:lnTo>
                <a:lnTo>
                  <a:pt x="1647205" y="823602"/>
                </a:lnTo>
                <a:lnTo>
                  <a:pt x="3073863" y="823602"/>
                </a:lnTo>
                <a:lnTo>
                  <a:pt x="3106336" y="882139"/>
                </a:lnTo>
                <a:lnTo>
                  <a:pt x="3126988" y="922807"/>
                </a:lnTo>
                <a:lnTo>
                  <a:pt x="3146537" y="964114"/>
                </a:lnTo>
                <a:lnTo>
                  <a:pt x="3164966" y="1006040"/>
                </a:lnTo>
                <a:lnTo>
                  <a:pt x="3182254" y="1048565"/>
                </a:lnTo>
                <a:lnTo>
                  <a:pt x="3198381" y="1091672"/>
                </a:lnTo>
                <a:lnTo>
                  <a:pt x="3213330" y="1135340"/>
                </a:lnTo>
                <a:lnTo>
                  <a:pt x="3227080" y="1179549"/>
                </a:lnTo>
                <a:lnTo>
                  <a:pt x="3239612" y="1224282"/>
                </a:lnTo>
                <a:lnTo>
                  <a:pt x="3250907" y="1269517"/>
                </a:lnTo>
                <a:lnTo>
                  <a:pt x="3260946" y="1315237"/>
                </a:lnTo>
                <a:lnTo>
                  <a:pt x="3269709" y="1361422"/>
                </a:lnTo>
                <a:lnTo>
                  <a:pt x="3277176" y="1408052"/>
                </a:lnTo>
                <a:lnTo>
                  <a:pt x="3283329" y="1455108"/>
                </a:lnTo>
                <a:lnTo>
                  <a:pt x="3288149" y="1502569"/>
                </a:lnTo>
                <a:lnTo>
                  <a:pt x="3291615" y="1550419"/>
                </a:lnTo>
                <a:lnTo>
                  <a:pt x="3293712" y="1598812"/>
                </a:lnTo>
                <a:lnTo>
                  <a:pt x="3294411" y="1647205"/>
                </a:lnTo>
                <a:close/>
              </a:path>
            </a:pathLst>
          </a:custGeom>
          <a:solidFill>
            <a:srgbClr val="008E7E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435703" y="3358879"/>
            <a:ext cx="3295015" cy="1999614"/>
            <a:chOff x="1435703" y="3358879"/>
            <a:chExt cx="3295015" cy="1999614"/>
          </a:xfrm>
        </p:grpSpPr>
        <p:sp>
          <p:nvSpPr>
            <p:cNvPr id="4" name="object 4"/>
            <p:cNvSpPr/>
            <p:nvPr/>
          </p:nvSpPr>
          <p:spPr>
            <a:xfrm>
              <a:off x="1435703" y="3710987"/>
              <a:ext cx="3295015" cy="1647825"/>
            </a:xfrm>
            <a:custGeom>
              <a:rect l="l" t="t" r="r" b="b"/>
              <a:pathLst>
                <a:path w="3295015" h="1647825">
                  <a:moveTo>
                    <a:pt x="3294411" y="0"/>
                  </a:moveTo>
                  <a:lnTo>
                    <a:pt x="3293709" y="48569"/>
                  </a:lnTo>
                  <a:lnTo>
                    <a:pt x="3291615" y="96787"/>
                  </a:lnTo>
                  <a:lnTo>
                    <a:pt x="3288149" y="144638"/>
                  </a:lnTo>
                  <a:lnTo>
                    <a:pt x="3283329" y="192100"/>
                  </a:lnTo>
                  <a:lnTo>
                    <a:pt x="3277176" y="239157"/>
                  </a:lnTo>
                  <a:lnTo>
                    <a:pt x="3269709" y="285787"/>
                  </a:lnTo>
                  <a:lnTo>
                    <a:pt x="3260946" y="331971"/>
                  </a:lnTo>
                  <a:lnTo>
                    <a:pt x="3250907" y="377691"/>
                  </a:lnTo>
                  <a:lnTo>
                    <a:pt x="3239612" y="422927"/>
                  </a:lnTo>
                  <a:lnTo>
                    <a:pt x="3227080" y="467659"/>
                  </a:lnTo>
                  <a:lnTo>
                    <a:pt x="3213330" y="511869"/>
                  </a:lnTo>
                  <a:lnTo>
                    <a:pt x="3198381" y="555537"/>
                  </a:lnTo>
                  <a:lnTo>
                    <a:pt x="3182253" y="598643"/>
                  </a:lnTo>
                  <a:lnTo>
                    <a:pt x="3164965" y="641169"/>
                  </a:lnTo>
                  <a:lnTo>
                    <a:pt x="3146537" y="683095"/>
                  </a:lnTo>
                  <a:lnTo>
                    <a:pt x="3126987" y="724402"/>
                  </a:lnTo>
                  <a:lnTo>
                    <a:pt x="3106335" y="765070"/>
                  </a:lnTo>
                  <a:lnTo>
                    <a:pt x="3084600" y="805080"/>
                  </a:lnTo>
                  <a:lnTo>
                    <a:pt x="3061802" y="844413"/>
                  </a:lnTo>
                  <a:lnTo>
                    <a:pt x="3037960" y="883050"/>
                  </a:lnTo>
                  <a:lnTo>
                    <a:pt x="3013094" y="920971"/>
                  </a:lnTo>
                  <a:lnTo>
                    <a:pt x="2987221" y="958157"/>
                  </a:lnTo>
                  <a:lnTo>
                    <a:pt x="2960363" y="994588"/>
                  </a:lnTo>
                  <a:lnTo>
                    <a:pt x="2932538" y="1030246"/>
                  </a:lnTo>
                  <a:lnTo>
                    <a:pt x="2903765" y="1065110"/>
                  </a:lnTo>
                  <a:lnTo>
                    <a:pt x="2874064" y="1099163"/>
                  </a:lnTo>
                  <a:lnTo>
                    <a:pt x="2843454" y="1132383"/>
                  </a:lnTo>
                  <a:lnTo>
                    <a:pt x="2811955" y="1164753"/>
                  </a:lnTo>
                  <a:lnTo>
                    <a:pt x="2779585" y="1196252"/>
                  </a:lnTo>
                  <a:lnTo>
                    <a:pt x="2746364" y="1226862"/>
                  </a:lnTo>
                  <a:lnTo>
                    <a:pt x="2712312" y="1256563"/>
                  </a:lnTo>
                  <a:lnTo>
                    <a:pt x="2677447" y="1285336"/>
                  </a:lnTo>
                  <a:lnTo>
                    <a:pt x="2641789" y="1313161"/>
                  </a:lnTo>
                  <a:lnTo>
                    <a:pt x="2605358" y="1340019"/>
                  </a:lnTo>
                  <a:lnTo>
                    <a:pt x="2568172" y="1365891"/>
                  </a:lnTo>
                  <a:lnTo>
                    <a:pt x="2530251" y="1390758"/>
                  </a:lnTo>
                  <a:lnTo>
                    <a:pt x="2491615" y="1414600"/>
                  </a:lnTo>
                  <a:lnTo>
                    <a:pt x="2452282" y="1437398"/>
                  </a:lnTo>
                  <a:lnTo>
                    <a:pt x="2412271" y="1459132"/>
                  </a:lnTo>
                  <a:lnTo>
                    <a:pt x="2371603" y="1479784"/>
                  </a:lnTo>
                  <a:lnTo>
                    <a:pt x="2330296" y="1499334"/>
                  </a:lnTo>
                  <a:lnTo>
                    <a:pt x="2288371" y="1517762"/>
                  </a:lnTo>
                  <a:lnTo>
                    <a:pt x="2245845" y="1535050"/>
                  </a:lnTo>
                  <a:lnTo>
                    <a:pt x="2202738" y="1551178"/>
                  </a:lnTo>
                  <a:lnTo>
                    <a:pt x="2159071" y="1566126"/>
                  </a:lnTo>
                  <a:lnTo>
                    <a:pt x="2114861" y="1579876"/>
                  </a:lnTo>
                  <a:lnTo>
                    <a:pt x="2070128" y="1592409"/>
                  </a:lnTo>
                  <a:lnTo>
                    <a:pt x="2024893" y="1603703"/>
                  </a:lnTo>
                  <a:lnTo>
                    <a:pt x="1979173" y="1613742"/>
                  </a:lnTo>
                  <a:lnTo>
                    <a:pt x="1932988" y="1622505"/>
                  </a:lnTo>
                  <a:lnTo>
                    <a:pt x="1886359" y="1629972"/>
                  </a:lnTo>
                  <a:lnTo>
                    <a:pt x="1839302" y="1636125"/>
                  </a:lnTo>
                  <a:lnTo>
                    <a:pt x="1791839" y="1640944"/>
                  </a:lnTo>
                  <a:lnTo>
                    <a:pt x="1743989" y="1644411"/>
                  </a:lnTo>
                  <a:lnTo>
                    <a:pt x="1695767" y="1646505"/>
                  </a:lnTo>
                  <a:lnTo>
                    <a:pt x="1647208" y="1647207"/>
                  </a:lnTo>
                  <a:lnTo>
                    <a:pt x="1598638" y="1646504"/>
                  </a:lnTo>
                  <a:lnTo>
                    <a:pt x="1550419" y="1644410"/>
                  </a:lnTo>
                  <a:lnTo>
                    <a:pt x="1502569" y="1640944"/>
                  </a:lnTo>
                  <a:lnTo>
                    <a:pt x="1455106" y="1636125"/>
                  </a:lnTo>
                  <a:lnTo>
                    <a:pt x="1408050" y="1629971"/>
                  </a:lnTo>
                  <a:lnTo>
                    <a:pt x="1361420" y="1622504"/>
                  </a:lnTo>
                  <a:lnTo>
                    <a:pt x="1315235" y="1613741"/>
                  </a:lnTo>
                  <a:lnTo>
                    <a:pt x="1269515" y="1603703"/>
                  </a:lnTo>
                  <a:lnTo>
                    <a:pt x="1224280" y="1592408"/>
                  </a:lnTo>
                  <a:lnTo>
                    <a:pt x="1179547" y="1579875"/>
                  </a:lnTo>
                  <a:lnTo>
                    <a:pt x="1135338" y="1566125"/>
                  </a:lnTo>
                  <a:lnTo>
                    <a:pt x="1091670" y="1551176"/>
                  </a:lnTo>
                  <a:lnTo>
                    <a:pt x="1048563" y="1535049"/>
                  </a:lnTo>
                  <a:lnTo>
                    <a:pt x="1006038" y="1517761"/>
                  </a:lnTo>
                  <a:lnTo>
                    <a:pt x="964112" y="1499332"/>
                  </a:lnTo>
                  <a:lnTo>
                    <a:pt x="922805" y="1479782"/>
                  </a:lnTo>
                  <a:lnTo>
                    <a:pt x="882137" y="1459130"/>
                  </a:lnTo>
                  <a:lnTo>
                    <a:pt x="842127" y="1437396"/>
                  </a:lnTo>
                  <a:lnTo>
                    <a:pt x="802794" y="1414598"/>
                  </a:lnTo>
                  <a:lnTo>
                    <a:pt x="764157" y="1390756"/>
                  </a:lnTo>
                  <a:lnTo>
                    <a:pt x="726236" y="1365889"/>
                  </a:lnTo>
                  <a:lnTo>
                    <a:pt x="689050" y="1340017"/>
                  </a:lnTo>
                  <a:lnTo>
                    <a:pt x="652619" y="1313159"/>
                  </a:lnTo>
                  <a:lnTo>
                    <a:pt x="616962" y="1285333"/>
                  </a:lnTo>
                  <a:lnTo>
                    <a:pt x="582097" y="1256561"/>
                  </a:lnTo>
                  <a:lnTo>
                    <a:pt x="548045" y="1226860"/>
                  </a:lnTo>
                  <a:lnTo>
                    <a:pt x="514824" y="1196250"/>
                  </a:lnTo>
                  <a:lnTo>
                    <a:pt x="482454" y="1164750"/>
                  </a:lnTo>
                  <a:lnTo>
                    <a:pt x="450955" y="1132381"/>
                  </a:lnTo>
                  <a:lnTo>
                    <a:pt x="420345" y="1099160"/>
                  </a:lnTo>
                  <a:lnTo>
                    <a:pt x="390644" y="1065108"/>
                  </a:lnTo>
                  <a:lnTo>
                    <a:pt x="361872" y="1030243"/>
                  </a:lnTo>
                  <a:lnTo>
                    <a:pt x="334047" y="994585"/>
                  </a:lnTo>
                  <a:lnTo>
                    <a:pt x="307188" y="958154"/>
                  </a:lnTo>
                  <a:lnTo>
                    <a:pt x="281316" y="920968"/>
                  </a:lnTo>
                  <a:lnTo>
                    <a:pt x="256449" y="883047"/>
                  </a:lnTo>
                  <a:lnTo>
                    <a:pt x="232608" y="844411"/>
                  </a:lnTo>
                  <a:lnTo>
                    <a:pt x="220548" y="823604"/>
                  </a:lnTo>
                  <a:lnTo>
                    <a:pt x="1647206" y="823604"/>
                  </a:lnTo>
                  <a:lnTo>
                    <a:pt x="1695599" y="822206"/>
                  </a:lnTo>
                  <a:lnTo>
                    <a:pt x="1743255" y="818063"/>
                  </a:lnTo>
                  <a:lnTo>
                    <a:pt x="1790098" y="811252"/>
                  </a:lnTo>
                  <a:lnTo>
                    <a:pt x="1836051" y="801852"/>
                  </a:lnTo>
                  <a:lnTo>
                    <a:pt x="1881035" y="789938"/>
                  </a:lnTo>
                  <a:lnTo>
                    <a:pt x="1924973" y="775589"/>
                  </a:lnTo>
                  <a:lnTo>
                    <a:pt x="1967789" y="758881"/>
                  </a:lnTo>
                  <a:lnTo>
                    <a:pt x="2009406" y="739892"/>
                  </a:lnTo>
                  <a:lnTo>
                    <a:pt x="2049745" y="718698"/>
                  </a:lnTo>
                  <a:lnTo>
                    <a:pt x="2088730" y="695378"/>
                  </a:lnTo>
                  <a:lnTo>
                    <a:pt x="2126283" y="670009"/>
                  </a:lnTo>
                  <a:lnTo>
                    <a:pt x="2162328" y="642667"/>
                  </a:lnTo>
                  <a:lnTo>
                    <a:pt x="2196786" y="613430"/>
                  </a:lnTo>
                  <a:lnTo>
                    <a:pt x="2229581" y="582376"/>
                  </a:lnTo>
                  <a:lnTo>
                    <a:pt x="2260636" y="549581"/>
                  </a:lnTo>
                  <a:lnTo>
                    <a:pt x="2289872" y="515122"/>
                  </a:lnTo>
                  <a:lnTo>
                    <a:pt x="2317214" y="479078"/>
                  </a:lnTo>
                  <a:lnTo>
                    <a:pt x="2342584" y="441524"/>
                  </a:lnTo>
                  <a:lnTo>
                    <a:pt x="2365904" y="402540"/>
                  </a:lnTo>
                  <a:lnTo>
                    <a:pt x="2387097" y="362200"/>
                  </a:lnTo>
                  <a:lnTo>
                    <a:pt x="2406086" y="320584"/>
                  </a:lnTo>
                  <a:lnTo>
                    <a:pt x="2422794" y="277768"/>
                  </a:lnTo>
                  <a:lnTo>
                    <a:pt x="2437143" y="233829"/>
                  </a:lnTo>
                  <a:lnTo>
                    <a:pt x="2449057" y="188845"/>
                  </a:lnTo>
                  <a:lnTo>
                    <a:pt x="2458457" y="142893"/>
                  </a:lnTo>
                  <a:lnTo>
                    <a:pt x="2465267" y="96050"/>
                  </a:lnTo>
                  <a:lnTo>
                    <a:pt x="2469410" y="48394"/>
                  </a:lnTo>
                  <a:lnTo>
                    <a:pt x="2470808" y="1"/>
                  </a:lnTo>
                  <a:lnTo>
                    <a:pt x="3294411" y="0"/>
                  </a:lnTo>
                  <a:close/>
                </a:path>
                <a:path w="3295015" h="1647825">
                  <a:moveTo>
                    <a:pt x="0" y="1"/>
                  </a:moveTo>
                  <a:lnTo>
                    <a:pt x="823603" y="1"/>
                  </a:lnTo>
                  <a:lnTo>
                    <a:pt x="825016" y="48569"/>
                  </a:lnTo>
                  <a:lnTo>
                    <a:pt x="829144" y="96050"/>
                  </a:lnTo>
                  <a:lnTo>
                    <a:pt x="835954" y="142894"/>
                  </a:lnTo>
                  <a:lnTo>
                    <a:pt x="845355" y="188846"/>
                  </a:lnTo>
                  <a:lnTo>
                    <a:pt x="857268" y="233830"/>
                  </a:lnTo>
                  <a:lnTo>
                    <a:pt x="871618" y="277768"/>
                  </a:lnTo>
                  <a:lnTo>
                    <a:pt x="888326" y="320584"/>
                  </a:lnTo>
                  <a:lnTo>
                    <a:pt x="907315" y="362201"/>
                  </a:lnTo>
                  <a:lnTo>
                    <a:pt x="928508" y="402540"/>
                  </a:lnTo>
                  <a:lnTo>
                    <a:pt x="951828" y="441525"/>
                  </a:lnTo>
                  <a:lnTo>
                    <a:pt x="977197" y="479078"/>
                  </a:lnTo>
                  <a:lnTo>
                    <a:pt x="1004539" y="515123"/>
                  </a:lnTo>
                  <a:lnTo>
                    <a:pt x="1033776" y="549581"/>
                  </a:lnTo>
                  <a:lnTo>
                    <a:pt x="1064830" y="582376"/>
                  </a:lnTo>
                  <a:lnTo>
                    <a:pt x="1097626" y="613431"/>
                  </a:lnTo>
                  <a:lnTo>
                    <a:pt x="1132084" y="642668"/>
                  </a:lnTo>
                  <a:lnTo>
                    <a:pt x="1168129" y="670009"/>
                  </a:lnTo>
                  <a:lnTo>
                    <a:pt x="1205682" y="695379"/>
                  </a:lnTo>
                  <a:lnTo>
                    <a:pt x="1244667" y="718699"/>
                  </a:lnTo>
                  <a:lnTo>
                    <a:pt x="1285006" y="739892"/>
                  </a:lnTo>
                  <a:lnTo>
                    <a:pt x="1326622" y="758881"/>
                  </a:lnTo>
                  <a:lnTo>
                    <a:pt x="1369438" y="775589"/>
                  </a:lnTo>
                  <a:lnTo>
                    <a:pt x="1413377" y="789938"/>
                  </a:lnTo>
                  <a:lnTo>
                    <a:pt x="1458361" y="801852"/>
                  </a:lnTo>
                  <a:lnTo>
                    <a:pt x="1504313" y="811253"/>
                  </a:lnTo>
                  <a:lnTo>
                    <a:pt x="1551156" y="818063"/>
                  </a:lnTo>
                  <a:lnTo>
                    <a:pt x="1598813" y="822206"/>
                  </a:lnTo>
                  <a:lnTo>
                    <a:pt x="1647206" y="823604"/>
                  </a:lnTo>
                  <a:lnTo>
                    <a:pt x="220548" y="823604"/>
                  </a:lnTo>
                  <a:lnTo>
                    <a:pt x="188075" y="765067"/>
                  </a:lnTo>
                  <a:lnTo>
                    <a:pt x="167423" y="724399"/>
                  </a:lnTo>
                  <a:lnTo>
                    <a:pt x="147874" y="683092"/>
                  </a:lnTo>
                  <a:lnTo>
                    <a:pt x="129445" y="641167"/>
                  </a:lnTo>
                  <a:lnTo>
                    <a:pt x="112157" y="598641"/>
                  </a:lnTo>
                  <a:lnTo>
                    <a:pt x="96029" y="555534"/>
                  </a:lnTo>
                  <a:lnTo>
                    <a:pt x="81081" y="511867"/>
                  </a:lnTo>
                  <a:lnTo>
                    <a:pt x="67331" y="467657"/>
                  </a:lnTo>
                  <a:lnTo>
                    <a:pt x="54799" y="422925"/>
                  </a:lnTo>
                  <a:lnTo>
                    <a:pt x="43504" y="377689"/>
                  </a:lnTo>
                  <a:lnTo>
                    <a:pt x="33465" y="331969"/>
                  </a:lnTo>
                  <a:lnTo>
                    <a:pt x="24702" y="285785"/>
                  </a:lnTo>
                  <a:lnTo>
                    <a:pt x="17235" y="239155"/>
                  </a:lnTo>
                  <a:lnTo>
                    <a:pt x="11082" y="192099"/>
                  </a:lnTo>
                  <a:lnTo>
                    <a:pt x="6262" y="144638"/>
                  </a:lnTo>
                  <a:lnTo>
                    <a:pt x="2796" y="96787"/>
                  </a:lnTo>
                  <a:lnTo>
                    <a:pt x="699" y="4839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99099" y="3358879"/>
              <a:ext cx="768350" cy="704215"/>
            </a:xfrm>
            <a:custGeom>
              <a:rect l="l" t="t" r="r" b="b"/>
              <a:pathLst>
                <a:path w="768350" h="704214">
                  <a:moveTo>
                    <a:pt x="262008" y="398247"/>
                  </a:moveTo>
                  <a:lnTo>
                    <a:pt x="215360" y="370245"/>
                  </a:lnTo>
                  <a:lnTo>
                    <a:pt x="170266" y="340687"/>
                  </a:lnTo>
                  <a:lnTo>
                    <a:pt x="127505" y="307241"/>
                  </a:lnTo>
                  <a:lnTo>
                    <a:pt x="88631" y="268349"/>
                  </a:lnTo>
                  <a:lnTo>
                    <a:pt x="62975" y="234125"/>
                  </a:lnTo>
                  <a:lnTo>
                    <a:pt x="41206" y="195234"/>
                  </a:lnTo>
                  <a:lnTo>
                    <a:pt x="34208" y="182011"/>
                  </a:lnTo>
                  <a:lnTo>
                    <a:pt x="27988" y="168010"/>
                  </a:lnTo>
                  <a:lnTo>
                    <a:pt x="23324" y="152453"/>
                  </a:lnTo>
                  <a:lnTo>
                    <a:pt x="17881" y="136119"/>
                  </a:lnTo>
                  <a:lnTo>
                    <a:pt x="6997" y="84005"/>
                  </a:lnTo>
                  <a:lnTo>
                    <a:pt x="3109" y="45891"/>
                  </a:lnTo>
                  <a:lnTo>
                    <a:pt x="2332" y="25668"/>
                  </a:lnTo>
                  <a:lnTo>
                    <a:pt x="0" y="0"/>
                  </a:lnTo>
                  <a:lnTo>
                    <a:pt x="25656" y="5444"/>
                  </a:lnTo>
                  <a:lnTo>
                    <a:pt x="195923" y="45113"/>
                  </a:lnTo>
                  <a:lnTo>
                    <a:pt x="239462" y="45113"/>
                  </a:lnTo>
                  <a:lnTo>
                    <a:pt x="238684" y="49002"/>
                  </a:lnTo>
                  <a:lnTo>
                    <a:pt x="236352" y="51336"/>
                  </a:lnTo>
                  <a:lnTo>
                    <a:pt x="43538" y="51336"/>
                  </a:lnTo>
                  <a:lnTo>
                    <a:pt x="45093" y="66114"/>
                  </a:lnTo>
                  <a:lnTo>
                    <a:pt x="46648" y="81671"/>
                  </a:lnTo>
                  <a:lnTo>
                    <a:pt x="48980" y="95672"/>
                  </a:lnTo>
                  <a:lnTo>
                    <a:pt x="52868" y="110451"/>
                  </a:lnTo>
                  <a:lnTo>
                    <a:pt x="55978" y="123674"/>
                  </a:lnTo>
                  <a:lnTo>
                    <a:pt x="59865" y="137675"/>
                  </a:lnTo>
                  <a:lnTo>
                    <a:pt x="64530" y="149342"/>
                  </a:lnTo>
                  <a:lnTo>
                    <a:pt x="69195" y="161787"/>
                  </a:lnTo>
                  <a:lnTo>
                    <a:pt x="74637" y="172677"/>
                  </a:lnTo>
                  <a:lnTo>
                    <a:pt x="79302" y="183567"/>
                  </a:lnTo>
                  <a:lnTo>
                    <a:pt x="91741" y="204568"/>
                  </a:lnTo>
                  <a:lnTo>
                    <a:pt x="118953" y="241903"/>
                  </a:lnTo>
                  <a:lnTo>
                    <a:pt x="148497" y="272239"/>
                  </a:lnTo>
                  <a:lnTo>
                    <a:pt x="199033" y="311908"/>
                  </a:lnTo>
                  <a:lnTo>
                    <a:pt x="253456" y="346910"/>
                  </a:lnTo>
                  <a:lnTo>
                    <a:pt x="307361" y="346910"/>
                  </a:lnTo>
                  <a:lnTo>
                    <a:pt x="309434" y="348466"/>
                  </a:lnTo>
                  <a:lnTo>
                    <a:pt x="314099" y="351577"/>
                  </a:lnTo>
                  <a:lnTo>
                    <a:pt x="316432" y="352355"/>
                  </a:lnTo>
                  <a:lnTo>
                    <a:pt x="582328" y="352355"/>
                  </a:lnTo>
                  <a:lnTo>
                    <a:pt x="576885" y="356244"/>
                  </a:lnTo>
                  <a:lnTo>
                    <a:pt x="554339" y="370245"/>
                  </a:lnTo>
                  <a:lnTo>
                    <a:pt x="537493" y="380357"/>
                  </a:lnTo>
                  <a:lnTo>
                    <a:pt x="272893" y="380357"/>
                  </a:lnTo>
                  <a:lnTo>
                    <a:pt x="262008" y="398247"/>
                  </a:lnTo>
                  <a:close/>
                </a:path>
                <a:path w="768350" h="704214">
                  <a:moveTo>
                    <a:pt x="766649" y="44336"/>
                  </a:moveTo>
                  <a:lnTo>
                    <a:pt x="575330" y="44336"/>
                  </a:lnTo>
                  <a:lnTo>
                    <a:pt x="583883" y="42780"/>
                  </a:lnTo>
                  <a:lnTo>
                    <a:pt x="743265" y="5444"/>
                  </a:lnTo>
                  <a:lnTo>
                    <a:pt x="768144" y="0"/>
                  </a:lnTo>
                  <a:lnTo>
                    <a:pt x="767366" y="25668"/>
                  </a:lnTo>
                  <a:lnTo>
                    <a:pt x="766649" y="44336"/>
                  </a:lnTo>
                  <a:close/>
                </a:path>
                <a:path w="768350" h="704214">
                  <a:moveTo>
                    <a:pt x="239462" y="45113"/>
                  </a:moveTo>
                  <a:lnTo>
                    <a:pt x="195923" y="45113"/>
                  </a:lnTo>
                  <a:lnTo>
                    <a:pt x="199033" y="17889"/>
                  </a:lnTo>
                  <a:lnTo>
                    <a:pt x="572998" y="17889"/>
                  </a:lnTo>
                  <a:lnTo>
                    <a:pt x="574850" y="38891"/>
                  </a:lnTo>
                  <a:lnTo>
                    <a:pt x="252679" y="38891"/>
                  </a:lnTo>
                  <a:lnTo>
                    <a:pt x="243349" y="41224"/>
                  </a:lnTo>
                  <a:lnTo>
                    <a:pt x="241794" y="43558"/>
                  </a:lnTo>
                  <a:lnTo>
                    <a:pt x="239462" y="45113"/>
                  </a:lnTo>
                  <a:close/>
                </a:path>
                <a:path w="768350" h="704214">
                  <a:moveTo>
                    <a:pt x="582328" y="352355"/>
                  </a:moveTo>
                  <a:lnTo>
                    <a:pt x="323429" y="352355"/>
                  </a:lnTo>
                  <a:lnTo>
                    <a:pt x="325761" y="351577"/>
                  </a:lnTo>
                  <a:lnTo>
                    <a:pt x="329649" y="350021"/>
                  </a:lnTo>
                  <a:lnTo>
                    <a:pt x="331981" y="347688"/>
                  </a:lnTo>
                  <a:lnTo>
                    <a:pt x="333536" y="345354"/>
                  </a:lnTo>
                  <a:lnTo>
                    <a:pt x="335091" y="339132"/>
                  </a:lnTo>
                  <a:lnTo>
                    <a:pt x="335868" y="336798"/>
                  </a:lnTo>
                  <a:lnTo>
                    <a:pt x="335091" y="332909"/>
                  </a:lnTo>
                  <a:lnTo>
                    <a:pt x="334313" y="330576"/>
                  </a:lnTo>
                  <a:lnTo>
                    <a:pt x="332758" y="327464"/>
                  </a:lnTo>
                  <a:lnTo>
                    <a:pt x="323429" y="312686"/>
                  </a:lnTo>
                  <a:lnTo>
                    <a:pt x="314099" y="297129"/>
                  </a:lnTo>
                  <a:lnTo>
                    <a:pt x="293885" y="249682"/>
                  </a:lnTo>
                  <a:lnTo>
                    <a:pt x="279890" y="199901"/>
                  </a:lnTo>
                  <a:lnTo>
                    <a:pt x="270561" y="129119"/>
                  </a:lnTo>
                  <a:lnTo>
                    <a:pt x="269006" y="54447"/>
                  </a:lnTo>
                  <a:lnTo>
                    <a:pt x="268228" y="52114"/>
                  </a:lnTo>
                  <a:lnTo>
                    <a:pt x="266673" y="49002"/>
                  </a:lnTo>
                  <a:lnTo>
                    <a:pt x="265896" y="45891"/>
                  </a:lnTo>
                  <a:lnTo>
                    <a:pt x="262008" y="42002"/>
                  </a:lnTo>
                  <a:lnTo>
                    <a:pt x="258898" y="40446"/>
                  </a:lnTo>
                  <a:lnTo>
                    <a:pt x="252679" y="38891"/>
                  </a:lnTo>
                  <a:lnTo>
                    <a:pt x="574850" y="38891"/>
                  </a:lnTo>
                  <a:lnTo>
                    <a:pt x="575330" y="44336"/>
                  </a:lnTo>
                  <a:lnTo>
                    <a:pt x="766649" y="44336"/>
                  </a:lnTo>
                  <a:lnTo>
                    <a:pt x="766589" y="45891"/>
                  </a:lnTo>
                  <a:lnTo>
                    <a:pt x="765936" y="51336"/>
                  </a:lnTo>
                  <a:lnTo>
                    <a:pt x="726160" y="51336"/>
                  </a:lnTo>
                  <a:lnTo>
                    <a:pt x="616536" y="75448"/>
                  </a:lnTo>
                  <a:lnTo>
                    <a:pt x="620777" y="84782"/>
                  </a:lnTo>
                  <a:lnTo>
                    <a:pt x="576885" y="84782"/>
                  </a:lnTo>
                  <a:lnTo>
                    <a:pt x="576108" y="122118"/>
                  </a:lnTo>
                  <a:lnTo>
                    <a:pt x="568333" y="192123"/>
                  </a:lnTo>
                  <a:lnTo>
                    <a:pt x="559004" y="241125"/>
                  </a:lnTo>
                  <a:lnTo>
                    <a:pt x="549674" y="272239"/>
                  </a:lnTo>
                  <a:lnTo>
                    <a:pt x="545009" y="287795"/>
                  </a:lnTo>
                  <a:lnTo>
                    <a:pt x="538789" y="301796"/>
                  </a:lnTo>
                  <a:lnTo>
                    <a:pt x="532569" y="316575"/>
                  </a:lnTo>
                  <a:lnTo>
                    <a:pt x="527127" y="330576"/>
                  </a:lnTo>
                  <a:lnTo>
                    <a:pt x="520130" y="344577"/>
                  </a:lnTo>
                  <a:lnTo>
                    <a:pt x="593212" y="344577"/>
                  </a:lnTo>
                  <a:lnTo>
                    <a:pt x="582328" y="352355"/>
                  </a:lnTo>
                  <a:close/>
                </a:path>
                <a:path w="768350" h="704214">
                  <a:moveTo>
                    <a:pt x="177264" y="118229"/>
                  </a:moveTo>
                  <a:lnTo>
                    <a:pt x="141500" y="101117"/>
                  </a:lnTo>
                  <a:lnTo>
                    <a:pt x="153162" y="75448"/>
                  </a:lnTo>
                  <a:lnTo>
                    <a:pt x="43538" y="51336"/>
                  </a:lnTo>
                  <a:lnTo>
                    <a:pt x="236352" y="51336"/>
                  </a:lnTo>
                  <a:lnTo>
                    <a:pt x="236352" y="79338"/>
                  </a:lnTo>
                  <a:lnTo>
                    <a:pt x="195146" y="79338"/>
                  </a:lnTo>
                  <a:lnTo>
                    <a:pt x="177264" y="118229"/>
                  </a:lnTo>
                  <a:close/>
                </a:path>
                <a:path w="768350" h="704214">
                  <a:moveTo>
                    <a:pt x="593212" y="344577"/>
                  </a:moveTo>
                  <a:lnTo>
                    <a:pt x="520130" y="344577"/>
                  </a:lnTo>
                  <a:lnTo>
                    <a:pt x="555894" y="322019"/>
                  </a:lnTo>
                  <a:lnTo>
                    <a:pt x="572221" y="310352"/>
                  </a:lnTo>
                  <a:lnTo>
                    <a:pt x="589325" y="297907"/>
                  </a:lnTo>
                  <a:lnTo>
                    <a:pt x="605652" y="285462"/>
                  </a:lnTo>
                  <a:lnTo>
                    <a:pt x="620424" y="271461"/>
                  </a:lnTo>
                  <a:lnTo>
                    <a:pt x="635973" y="257460"/>
                  </a:lnTo>
                  <a:lnTo>
                    <a:pt x="649968" y="241903"/>
                  </a:lnTo>
                  <a:lnTo>
                    <a:pt x="664740" y="224013"/>
                  </a:lnTo>
                  <a:lnTo>
                    <a:pt x="677180" y="204568"/>
                  </a:lnTo>
                  <a:lnTo>
                    <a:pt x="688842" y="183567"/>
                  </a:lnTo>
                  <a:lnTo>
                    <a:pt x="695062" y="172677"/>
                  </a:lnTo>
                  <a:lnTo>
                    <a:pt x="699726" y="161787"/>
                  </a:lnTo>
                  <a:lnTo>
                    <a:pt x="704391" y="149342"/>
                  </a:lnTo>
                  <a:lnTo>
                    <a:pt x="709056" y="137675"/>
                  </a:lnTo>
                  <a:lnTo>
                    <a:pt x="712943" y="123674"/>
                  </a:lnTo>
                  <a:lnTo>
                    <a:pt x="716053" y="110451"/>
                  </a:lnTo>
                  <a:lnTo>
                    <a:pt x="719163" y="95672"/>
                  </a:lnTo>
                  <a:lnTo>
                    <a:pt x="722273" y="81671"/>
                  </a:lnTo>
                  <a:lnTo>
                    <a:pt x="724605" y="66114"/>
                  </a:lnTo>
                  <a:lnTo>
                    <a:pt x="726160" y="51336"/>
                  </a:lnTo>
                  <a:lnTo>
                    <a:pt x="765936" y="51336"/>
                  </a:lnTo>
                  <a:lnTo>
                    <a:pt x="758814" y="102672"/>
                  </a:lnTo>
                  <a:lnTo>
                    <a:pt x="750262" y="136119"/>
                  </a:lnTo>
                  <a:lnTo>
                    <a:pt x="746375" y="152453"/>
                  </a:lnTo>
                  <a:lnTo>
                    <a:pt x="740155" y="168010"/>
                  </a:lnTo>
                  <a:lnTo>
                    <a:pt x="734713" y="182011"/>
                  </a:lnTo>
                  <a:lnTo>
                    <a:pt x="727715" y="195234"/>
                  </a:lnTo>
                  <a:lnTo>
                    <a:pt x="705946" y="234125"/>
                  </a:lnTo>
                  <a:lnTo>
                    <a:pt x="679512" y="268349"/>
                  </a:lnTo>
                  <a:lnTo>
                    <a:pt x="641416" y="307241"/>
                  </a:lnTo>
                  <a:lnTo>
                    <a:pt x="620424" y="325131"/>
                  </a:lnTo>
                  <a:lnTo>
                    <a:pt x="593212" y="344577"/>
                  </a:lnTo>
                  <a:close/>
                </a:path>
                <a:path w="768350" h="704214">
                  <a:moveTo>
                    <a:pt x="307361" y="346910"/>
                  </a:moveTo>
                  <a:lnTo>
                    <a:pt x="253456" y="346910"/>
                  </a:lnTo>
                  <a:lnTo>
                    <a:pt x="245681" y="332909"/>
                  </a:lnTo>
                  <a:lnTo>
                    <a:pt x="227022" y="288573"/>
                  </a:lnTo>
                  <a:lnTo>
                    <a:pt x="222357" y="272239"/>
                  </a:lnTo>
                  <a:lnTo>
                    <a:pt x="216915" y="257460"/>
                  </a:lnTo>
                  <a:lnTo>
                    <a:pt x="213027" y="240348"/>
                  </a:lnTo>
                  <a:lnTo>
                    <a:pt x="205253" y="207679"/>
                  </a:lnTo>
                  <a:lnTo>
                    <a:pt x="200588" y="171899"/>
                  </a:lnTo>
                  <a:lnTo>
                    <a:pt x="199033" y="154009"/>
                  </a:lnTo>
                  <a:lnTo>
                    <a:pt x="196700" y="135341"/>
                  </a:lnTo>
                  <a:lnTo>
                    <a:pt x="195923" y="117451"/>
                  </a:lnTo>
                  <a:lnTo>
                    <a:pt x="195146" y="79338"/>
                  </a:lnTo>
                  <a:lnTo>
                    <a:pt x="236352" y="79338"/>
                  </a:lnTo>
                  <a:lnTo>
                    <a:pt x="236352" y="93339"/>
                  </a:lnTo>
                  <a:lnTo>
                    <a:pt x="238684" y="132230"/>
                  </a:lnTo>
                  <a:lnTo>
                    <a:pt x="244904" y="188233"/>
                  </a:lnTo>
                  <a:lnTo>
                    <a:pt x="257343" y="242681"/>
                  </a:lnTo>
                  <a:lnTo>
                    <a:pt x="270561" y="278461"/>
                  </a:lnTo>
                  <a:lnTo>
                    <a:pt x="306324" y="346132"/>
                  </a:lnTo>
                  <a:lnTo>
                    <a:pt x="307361" y="346910"/>
                  </a:lnTo>
                  <a:close/>
                </a:path>
                <a:path w="768350" h="704214">
                  <a:moveTo>
                    <a:pt x="591657" y="118229"/>
                  </a:moveTo>
                  <a:lnTo>
                    <a:pt x="576885" y="84782"/>
                  </a:lnTo>
                  <a:lnTo>
                    <a:pt x="620777" y="84782"/>
                  </a:lnTo>
                  <a:lnTo>
                    <a:pt x="628199" y="101117"/>
                  </a:lnTo>
                  <a:lnTo>
                    <a:pt x="591657" y="118229"/>
                  </a:lnTo>
                  <a:close/>
                </a:path>
                <a:path w="768350" h="704214">
                  <a:moveTo>
                    <a:pt x="428388" y="465140"/>
                  </a:moveTo>
                  <a:lnTo>
                    <a:pt x="343643" y="465140"/>
                  </a:lnTo>
                  <a:lnTo>
                    <a:pt x="324206" y="445694"/>
                  </a:lnTo>
                  <a:lnTo>
                    <a:pt x="305547" y="424693"/>
                  </a:lnTo>
                  <a:lnTo>
                    <a:pt x="288442" y="403692"/>
                  </a:lnTo>
                  <a:lnTo>
                    <a:pt x="272893" y="380357"/>
                  </a:lnTo>
                  <a:lnTo>
                    <a:pt x="537493" y="380357"/>
                  </a:lnTo>
                  <a:lnTo>
                    <a:pt x="534902" y="381912"/>
                  </a:lnTo>
                  <a:lnTo>
                    <a:pt x="497583" y="381912"/>
                  </a:lnTo>
                  <a:lnTo>
                    <a:pt x="482033" y="405247"/>
                  </a:lnTo>
                  <a:lnTo>
                    <a:pt x="465707" y="426248"/>
                  </a:lnTo>
                  <a:lnTo>
                    <a:pt x="447825" y="446472"/>
                  </a:lnTo>
                  <a:lnTo>
                    <a:pt x="428388" y="465140"/>
                  </a:lnTo>
                  <a:close/>
                </a:path>
                <a:path w="768350" h="704214">
                  <a:moveTo>
                    <a:pt x="507690" y="398247"/>
                  </a:moveTo>
                  <a:lnTo>
                    <a:pt x="497583" y="381912"/>
                  </a:lnTo>
                  <a:lnTo>
                    <a:pt x="534902" y="381912"/>
                  </a:lnTo>
                  <a:lnTo>
                    <a:pt x="507690" y="398247"/>
                  </a:lnTo>
                  <a:close/>
                </a:path>
                <a:path w="768350" h="704214">
                  <a:moveTo>
                    <a:pt x="446270" y="518032"/>
                  </a:moveTo>
                  <a:lnTo>
                    <a:pt x="324984" y="518032"/>
                  </a:lnTo>
                  <a:lnTo>
                    <a:pt x="320319" y="516476"/>
                  </a:lnTo>
                  <a:lnTo>
                    <a:pt x="314877" y="514143"/>
                  </a:lnTo>
                  <a:lnTo>
                    <a:pt x="305547" y="502475"/>
                  </a:lnTo>
                  <a:lnTo>
                    <a:pt x="303992" y="497030"/>
                  </a:lnTo>
                  <a:lnTo>
                    <a:pt x="303215" y="492364"/>
                  </a:lnTo>
                  <a:lnTo>
                    <a:pt x="303992" y="486141"/>
                  </a:lnTo>
                  <a:lnTo>
                    <a:pt x="305547" y="482252"/>
                  </a:lnTo>
                  <a:lnTo>
                    <a:pt x="308657" y="476807"/>
                  </a:lnTo>
                  <a:lnTo>
                    <a:pt x="311767" y="473696"/>
                  </a:lnTo>
                  <a:lnTo>
                    <a:pt x="314877" y="469806"/>
                  </a:lnTo>
                  <a:lnTo>
                    <a:pt x="320319" y="467473"/>
                  </a:lnTo>
                  <a:lnTo>
                    <a:pt x="324984" y="465918"/>
                  </a:lnTo>
                  <a:lnTo>
                    <a:pt x="330426" y="465140"/>
                  </a:lnTo>
                  <a:lnTo>
                    <a:pt x="440827" y="465140"/>
                  </a:lnTo>
                  <a:lnTo>
                    <a:pt x="467261" y="486141"/>
                  </a:lnTo>
                  <a:lnTo>
                    <a:pt x="467261" y="497030"/>
                  </a:lnTo>
                  <a:lnTo>
                    <a:pt x="465707" y="502475"/>
                  </a:lnTo>
                  <a:lnTo>
                    <a:pt x="459487" y="510254"/>
                  </a:lnTo>
                  <a:lnTo>
                    <a:pt x="455599" y="514143"/>
                  </a:lnTo>
                  <a:lnTo>
                    <a:pt x="450935" y="516476"/>
                  </a:lnTo>
                  <a:lnTo>
                    <a:pt x="446270" y="518032"/>
                  </a:lnTo>
                  <a:close/>
                </a:path>
                <a:path w="768350" h="704214">
                  <a:moveTo>
                    <a:pt x="492918" y="665041"/>
                  </a:moveTo>
                  <a:lnTo>
                    <a:pt x="279113" y="665041"/>
                  </a:lnTo>
                  <a:lnTo>
                    <a:pt x="290775" y="651818"/>
                  </a:lnTo>
                  <a:lnTo>
                    <a:pt x="301659" y="637039"/>
                  </a:lnTo>
                  <a:lnTo>
                    <a:pt x="320319" y="603593"/>
                  </a:lnTo>
                  <a:lnTo>
                    <a:pt x="331981" y="563924"/>
                  </a:lnTo>
                  <a:lnTo>
                    <a:pt x="338978" y="518032"/>
                  </a:lnTo>
                  <a:lnTo>
                    <a:pt x="433053" y="518032"/>
                  </a:lnTo>
                  <a:lnTo>
                    <a:pt x="439272" y="563924"/>
                  </a:lnTo>
                  <a:lnTo>
                    <a:pt x="451712" y="603593"/>
                  </a:lnTo>
                  <a:lnTo>
                    <a:pt x="470371" y="637039"/>
                  </a:lnTo>
                  <a:lnTo>
                    <a:pt x="481256" y="651818"/>
                  </a:lnTo>
                  <a:lnTo>
                    <a:pt x="492918" y="665041"/>
                  </a:lnTo>
                  <a:close/>
                </a:path>
                <a:path w="768350" h="704214">
                  <a:moveTo>
                    <a:pt x="554339" y="703933"/>
                  </a:moveTo>
                  <a:lnTo>
                    <a:pt x="220025" y="703933"/>
                  </a:lnTo>
                  <a:lnTo>
                    <a:pt x="231687" y="665041"/>
                  </a:lnTo>
                  <a:lnTo>
                    <a:pt x="541899" y="665041"/>
                  </a:lnTo>
                  <a:lnTo>
                    <a:pt x="554339" y="703933"/>
                  </a:lnTo>
                  <a:close/>
                </a:path>
              </a:pathLst>
            </a:custGeom>
            <a:solidFill>
              <a:srgbClr val="008E7E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与国际大都市物价比较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5784436" y="1687162"/>
            <a:ext cx="4496435" cy="566420"/>
          </a:xfrm>
          <a:prstGeom prst="rect">
            <a:avLst/>
          </a:prstGeom>
          <a:solidFill>
            <a:srgbClr val="00BEA8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924309" y="2366945"/>
            <a:ext cx="4216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与纽约、伦敦等国际大都市相比，上海的整体物价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水平相对较低。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784436" y="3120755"/>
            <a:ext cx="4496435" cy="566420"/>
          </a:xfrm>
          <a:prstGeom prst="rect">
            <a:avLst/>
          </a:prstGeom>
          <a:solidFill>
            <a:srgbClr val="005F54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924309" y="3819587"/>
            <a:ext cx="4216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在奢侈品消费方面，上海的价格与国际大都市相差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无几，甚至在某些品牌上更有价格优势。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924309" y="5308822"/>
            <a:ext cx="4216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在日常生活消费方面，如餐饮、交通等，上海的价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格相对较低。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84436" y="4609991"/>
            <a:ext cx="4496435" cy="566420"/>
          </a:xfrm>
          <a:prstGeom prst="rect">
            <a:avLst/>
          </a:prstGeom>
          <a:solidFill>
            <a:srgbClr val="00BEA8"/>
          </a:solidFill>
        </p:spPr>
        <p:txBody>
          <a:bodyPr vert="horz" wrap="square" lIns="0" tIns="11938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215756" y="2976815"/>
            <a:ext cx="2044064" cy="266700"/>
          </a:xfrm>
          <a:custGeom>
            <a:rect l="l" t="t" r="r" b="b"/>
            <a:pathLst>
              <a:path w="2044064" h="266700">
                <a:moveTo>
                  <a:pt x="1811662" y="266383"/>
                </a:moveTo>
                <a:lnTo>
                  <a:pt x="1843263" y="166189"/>
                </a:lnTo>
                <a:lnTo>
                  <a:pt x="0" y="166189"/>
                </a:lnTo>
                <a:lnTo>
                  <a:pt x="0" y="99927"/>
                </a:lnTo>
                <a:lnTo>
                  <a:pt x="1843263" y="99927"/>
                </a:lnTo>
                <a:lnTo>
                  <a:pt x="1811662" y="0"/>
                </a:lnTo>
                <a:lnTo>
                  <a:pt x="2043576" y="133058"/>
                </a:lnTo>
                <a:lnTo>
                  <a:pt x="1811662" y="266383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215756" y="4343930"/>
            <a:ext cx="2044064" cy="268605"/>
          </a:xfrm>
          <a:custGeom>
            <a:rect l="l" t="t" r="r" b="b"/>
            <a:pathLst>
              <a:path w="2044064" h="268604">
                <a:moveTo>
                  <a:pt x="1811662" y="268328"/>
                </a:moveTo>
                <a:lnTo>
                  <a:pt x="1843263" y="167671"/>
                </a:lnTo>
                <a:lnTo>
                  <a:pt x="0" y="167671"/>
                </a:lnTo>
                <a:lnTo>
                  <a:pt x="0" y="100926"/>
                </a:lnTo>
                <a:lnTo>
                  <a:pt x="1843263" y="100926"/>
                </a:lnTo>
                <a:lnTo>
                  <a:pt x="1811662" y="0"/>
                </a:lnTo>
                <a:lnTo>
                  <a:pt x="2043576" y="134299"/>
                </a:lnTo>
                <a:lnTo>
                  <a:pt x="1811662" y="268328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215743" y="1566354"/>
            <a:ext cx="2044064" cy="1649095"/>
          </a:xfrm>
          <a:custGeom>
            <a:rect l="l" t="t" r="r" b="b"/>
            <a:pathLst>
              <a:path w="2044064" h="1649095">
                <a:moveTo>
                  <a:pt x="178892" y="272465"/>
                </a:moveTo>
                <a:lnTo>
                  <a:pt x="129959" y="223596"/>
                </a:lnTo>
                <a:lnTo>
                  <a:pt x="97586" y="259029"/>
                </a:lnTo>
                <a:lnTo>
                  <a:pt x="69227" y="297903"/>
                </a:lnTo>
                <a:lnTo>
                  <a:pt x="45250" y="339877"/>
                </a:lnTo>
                <a:lnTo>
                  <a:pt x="25984" y="384594"/>
                </a:lnTo>
                <a:lnTo>
                  <a:pt x="11785" y="431723"/>
                </a:lnTo>
                <a:lnTo>
                  <a:pt x="3009" y="480923"/>
                </a:lnTo>
                <a:lnTo>
                  <a:pt x="0" y="531850"/>
                </a:lnTo>
                <a:lnTo>
                  <a:pt x="0" y="1648853"/>
                </a:lnTo>
                <a:lnTo>
                  <a:pt x="68453" y="1648853"/>
                </a:lnTo>
                <a:lnTo>
                  <a:pt x="68453" y="535063"/>
                </a:lnTo>
                <a:lnTo>
                  <a:pt x="71920" y="484644"/>
                </a:lnTo>
                <a:lnTo>
                  <a:pt x="81991" y="436257"/>
                </a:lnTo>
                <a:lnTo>
                  <a:pt x="98209" y="390372"/>
                </a:lnTo>
                <a:lnTo>
                  <a:pt x="120078" y="347472"/>
                </a:lnTo>
                <a:lnTo>
                  <a:pt x="147129" y="308013"/>
                </a:lnTo>
                <a:lnTo>
                  <a:pt x="178892" y="272465"/>
                </a:lnTo>
                <a:close/>
              </a:path>
              <a:path w="2044064" h="1649095">
                <a:moveTo>
                  <a:pt x="2043582" y="133819"/>
                </a:moveTo>
                <a:lnTo>
                  <a:pt x="1811680" y="0"/>
                </a:lnTo>
                <a:lnTo>
                  <a:pt x="1843278" y="100571"/>
                </a:lnTo>
                <a:lnTo>
                  <a:pt x="430199" y="100571"/>
                </a:lnTo>
                <a:lnTo>
                  <a:pt x="381063" y="103390"/>
                </a:lnTo>
                <a:lnTo>
                  <a:pt x="333502" y="111645"/>
                </a:lnTo>
                <a:lnTo>
                  <a:pt x="287807" y="125018"/>
                </a:lnTo>
                <a:lnTo>
                  <a:pt x="244335" y="143192"/>
                </a:lnTo>
                <a:lnTo>
                  <a:pt x="203365" y="165862"/>
                </a:lnTo>
                <a:lnTo>
                  <a:pt x="165239" y="192697"/>
                </a:lnTo>
                <a:lnTo>
                  <a:pt x="130276" y="223405"/>
                </a:lnTo>
                <a:lnTo>
                  <a:pt x="179285" y="272211"/>
                </a:lnTo>
                <a:lnTo>
                  <a:pt x="214337" y="241884"/>
                </a:lnTo>
                <a:lnTo>
                  <a:pt x="253047" y="216115"/>
                </a:lnTo>
                <a:lnTo>
                  <a:pt x="294970" y="195313"/>
                </a:lnTo>
                <a:lnTo>
                  <a:pt x="339648" y="179908"/>
                </a:lnTo>
                <a:lnTo>
                  <a:pt x="386664" y="170357"/>
                </a:lnTo>
                <a:lnTo>
                  <a:pt x="435546" y="167081"/>
                </a:lnTo>
                <a:lnTo>
                  <a:pt x="1843278" y="167081"/>
                </a:lnTo>
                <a:lnTo>
                  <a:pt x="1811680" y="267385"/>
                </a:lnTo>
                <a:lnTo>
                  <a:pt x="1985835" y="167081"/>
                </a:lnTo>
                <a:lnTo>
                  <a:pt x="2043582" y="133819"/>
                </a:lnTo>
                <a:close/>
              </a:path>
            </a:pathLst>
          </a:custGeom>
          <a:solidFill>
            <a:srgbClr val="00BEA8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1171291" y="2749587"/>
            <a:ext cx="3088640" cy="3272790"/>
            <a:chOff x="1171291" y="2749587"/>
            <a:chExt cx="3088640" cy="3272790"/>
          </a:xfrm>
        </p:grpSpPr>
        <p:sp>
          <p:nvSpPr>
            <p:cNvPr id="6" name="object 6"/>
            <p:cNvSpPr/>
            <p:nvPr/>
          </p:nvSpPr>
          <p:spPr>
            <a:xfrm>
              <a:off x="2215743" y="4372901"/>
              <a:ext cx="2044064" cy="1649095"/>
            </a:xfrm>
            <a:custGeom>
              <a:rect l="l" t="t" r="r" b="b"/>
              <a:pathLst>
                <a:path w="2044064" h="1649095">
                  <a:moveTo>
                    <a:pt x="2043582" y="1514081"/>
                  </a:moveTo>
                  <a:lnTo>
                    <a:pt x="1985835" y="1480591"/>
                  </a:lnTo>
                  <a:lnTo>
                    <a:pt x="1811680" y="1379562"/>
                  </a:lnTo>
                  <a:lnTo>
                    <a:pt x="1843278" y="1480591"/>
                  </a:lnTo>
                  <a:lnTo>
                    <a:pt x="435546" y="1480591"/>
                  </a:lnTo>
                  <a:lnTo>
                    <a:pt x="386664" y="1477276"/>
                  </a:lnTo>
                  <a:lnTo>
                    <a:pt x="339648" y="1467662"/>
                  </a:lnTo>
                  <a:lnTo>
                    <a:pt x="294970" y="1452156"/>
                  </a:lnTo>
                  <a:lnTo>
                    <a:pt x="253047" y="1431201"/>
                  </a:lnTo>
                  <a:lnTo>
                    <a:pt x="214337" y="1405242"/>
                  </a:lnTo>
                  <a:lnTo>
                    <a:pt x="179285" y="1374698"/>
                  </a:lnTo>
                  <a:lnTo>
                    <a:pt x="178269" y="1375714"/>
                  </a:lnTo>
                  <a:lnTo>
                    <a:pt x="147129" y="1340853"/>
                  </a:lnTo>
                  <a:lnTo>
                    <a:pt x="120078" y="1301407"/>
                  </a:lnTo>
                  <a:lnTo>
                    <a:pt x="98209" y="1258506"/>
                  </a:lnTo>
                  <a:lnTo>
                    <a:pt x="81991" y="1212634"/>
                  </a:lnTo>
                  <a:lnTo>
                    <a:pt x="71920" y="1164247"/>
                  </a:lnTo>
                  <a:lnTo>
                    <a:pt x="68453" y="1113840"/>
                  </a:lnTo>
                  <a:lnTo>
                    <a:pt x="68453" y="0"/>
                  </a:lnTo>
                  <a:lnTo>
                    <a:pt x="0" y="0"/>
                  </a:lnTo>
                  <a:lnTo>
                    <a:pt x="0" y="1117053"/>
                  </a:lnTo>
                  <a:lnTo>
                    <a:pt x="3009" y="1167968"/>
                  </a:lnTo>
                  <a:lnTo>
                    <a:pt x="11785" y="1217155"/>
                  </a:lnTo>
                  <a:lnTo>
                    <a:pt x="25984" y="1264285"/>
                  </a:lnTo>
                  <a:lnTo>
                    <a:pt x="45250" y="1308989"/>
                  </a:lnTo>
                  <a:lnTo>
                    <a:pt x="69227" y="1350949"/>
                  </a:lnTo>
                  <a:lnTo>
                    <a:pt x="97586" y="1389824"/>
                  </a:lnTo>
                  <a:lnTo>
                    <a:pt x="129959" y="1425244"/>
                  </a:lnTo>
                  <a:lnTo>
                    <a:pt x="130835" y="1424368"/>
                  </a:lnTo>
                  <a:lnTo>
                    <a:pt x="165239" y="1454785"/>
                  </a:lnTo>
                  <a:lnTo>
                    <a:pt x="203365" y="1481823"/>
                  </a:lnTo>
                  <a:lnTo>
                    <a:pt x="244335" y="1504645"/>
                  </a:lnTo>
                  <a:lnTo>
                    <a:pt x="287807" y="1522945"/>
                  </a:lnTo>
                  <a:lnTo>
                    <a:pt x="333502" y="1536420"/>
                  </a:lnTo>
                  <a:lnTo>
                    <a:pt x="381063" y="1544726"/>
                  </a:lnTo>
                  <a:lnTo>
                    <a:pt x="430199" y="1547571"/>
                  </a:lnTo>
                  <a:lnTo>
                    <a:pt x="1843278" y="1547571"/>
                  </a:lnTo>
                  <a:lnTo>
                    <a:pt x="1811680" y="1648866"/>
                  </a:lnTo>
                  <a:lnTo>
                    <a:pt x="2043582" y="1514081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171291" y="2749587"/>
              <a:ext cx="2089150" cy="2089150"/>
            </a:xfrm>
            <a:custGeom>
              <a:rect l="l" t="t" r="r" b="b"/>
              <a:pathLst>
                <a:path w="2089150" h="2089150">
                  <a:moveTo>
                    <a:pt x="1044462" y="2088927"/>
                  </a:moveTo>
                  <a:lnTo>
                    <a:pt x="996652" y="2087853"/>
                  </a:lnTo>
                  <a:lnTo>
                    <a:pt x="949394" y="2084659"/>
                  </a:lnTo>
                  <a:lnTo>
                    <a:pt x="902734" y="2079393"/>
                  </a:lnTo>
                  <a:lnTo>
                    <a:pt x="856718" y="2072100"/>
                  </a:lnTo>
                  <a:lnTo>
                    <a:pt x="811392" y="2062826"/>
                  </a:lnTo>
                  <a:lnTo>
                    <a:pt x="766802" y="2051618"/>
                  </a:lnTo>
                  <a:lnTo>
                    <a:pt x="722994" y="2038522"/>
                  </a:lnTo>
                  <a:lnTo>
                    <a:pt x="680014" y="2023583"/>
                  </a:lnTo>
                  <a:lnTo>
                    <a:pt x="637909" y="2006848"/>
                  </a:lnTo>
                  <a:lnTo>
                    <a:pt x="596725" y="1988363"/>
                  </a:lnTo>
                  <a:lnTo>
                    <a:pt x="556506" y="1968174"/>
                  </a:lnTo>
                  <a:lnTo>
                    <a:pt x="517301" y="1946327"/>
                  </a:lnTo>
                  <a:lnTo>
                    <a:pt x="479154" y="1922869"/>
                  </a:lnTo>
                  <a:lnTo>
                    <a:pt x="442112" y="1897844"/>
                  </a:lnTo>
                  <a:lnTo>
                    <a:pt x="406221" y="1871300"/>
                  </a:lnTo>
                  <a:lnTo>
                    <a:pt x="371527" y="1843282"/>
                  </a:lnTo>
                  <a:lnTo>
                    <a:pt x="338076" y="1813837"/>
                  </a:lnTo>
                  <a:lnTo>
                    <a:pt x="305914" y="1783011"/>
                  </a:lnTo>
                  <a:lnTo>
                    <a:pt x="275088" y="1750849"/>
                  </a:lnTo>
                  <a:lnTo>
                    <a:pt x="245643" y="1717398"/>
                  </a:lnTo>
                  <a:lnTo>
                    <a:pt x="217625" y="1682704"/>
                  </a:lnTo>
                  <a:lnTo>
                    <a:pt x="191081" y="1646813"/>
                  </a:lnTo>
                  <a:lnTo>
                    <a:pt x="166057" y="1609771"/>
                  </a:lnTo>
                  <a:lnTo>
                    <a:pt x="142598" y="1571624"/>
                  </a:lnTo>
                  <a:lnTo>
                    <a:pt x="120751" y="1532419"/>
                  </a:lnTo>
                  <a:lnTo>
                    <a:pt x="100562" y="1492200"/>
                  </a:lnTo>
                  <a:lnTo>
                    <a:pt x="82077" y="1451016"/>
                  </a:lnTo>
                  <a:lnTo>
                    <a:pt x="65342" y="1408911"/>
                  </a:lnTo>
                  <a:lnTo>
                    <a:pt x="50404" y="1365931"/>
                  </a:lnTo>
                  <a:lnTo>
                    <a:pt x="37307" y="1322123"/>
                  </a:lnTo>
                  <a:lnTo>
                    <a:pt x="26099" y="1277533"/>
                  </a:lnTo>
                  <a:lnTo>
                    <a:pt x="16826" y="1232207"/>
                  </a:lnTo>
                  <a:lnTo>
                    <a:pt x="9533" y="1186191"/>
                  </a:lnTo>
                  <a:lnTo>
                    <a:pt x="4267" y="1139531"/>
                  </a:lnTo>
                  <a:lnTo>
                    <a:pt x="1073" y="1092273"/>
                  </a:lnTo>
                  <a:lnTo>
                    <a:pt x="0" y="1044463"/>
                  </a:lnTo>
                  <a:lnTo>
                    <a:pt x="1074" y="996654"/>
                  </a:lnTo>
                  <a:lnTo>
                    <a:pt x="4268" y="949396"/>
                  </a:lnTo>
                  <a:lnTo>
                    <a:pt x="9534" y="902735"/>
                  </a:lnTo>
                  <a:lnTo>
                    <a:pt x="16827" y="856719"/>
                  </a:lnTo>
                  <a:lnTo>
                    <a:pt x="26101" y="811393"/>
                  </a:lnTo>
                  <a:lnTo>
                    <a:pt x="37309" y="766803"/>
                  </a:lnTo>
                  <a:lnTo>
                    <a:pt x="50405" y="722995"/>
                  </a:lnTo>
                  <a:lnTo>
                    <a:pt x="65344" y="680015"/>
                  </a:lnTo>
                  <a:lnTo>
                    <a:pt x="82079" y="637910"/>
                  </a:lnTo>
                  <a:lnTo>
                    <a:pt x="100564" y="596725"/>
                  </a:lnTo>
                  <a:lnTo>
                    <a:pt x="120753" y="556507"/>
                  </a:lnTo>
                  <a:lnTo>
                    <a:pt x="142600" y="517302"/>
                  </a:lnTo>
                  <a:lnTo>
                    <a:pt x="166059" y="479155"/>
                  </a:lnTo>
                  <a:lnTo>
                    <a:pt x="191083" y="442113"/>
                  </a:lnTo>
                  <a:lnTo>
                    <a:pt x="217627" y="406222"/>
                  </a:lnTo>
                  <a:lnTo>
                    <a:pt x="245645" y="371528"/>
                  </a:lnTo>
                  <a:lnTo>
                    <a:pt x="275090" y="338077"/>
                  </a:lnTo>
                  <a:lnTo>
                    <a:pt x="305917" y="305915"/>
                  </a:lnTo>
                  <a:lnTo>
                    <a:pt x="338079" y="275089"/>
                  </a:lnTo>
                  <a:lnTo>
                    <a:pt x="371530" y="245644"/>
                  </a:lnTo>
                  <a:lnTo>
                    <a:pt x="406224" y="217626"/>
                  </a:lnTo>
                  <a:lnTo>
                    <a:pt x="442115" y="191082"/>
                  </a:lnTo>
                  <a:lnTo>
                    <a:pt x="479157" y="166057"/>
                  </a:lnTo>
                  <a:lnTo>
                    <a:pt x="517304" y="142599"/>
                  </a:lnTo>
                  <a:lnTo>
                    <a:pt x="556509" y="120752"/>
                  </a:lnTo>
                  <a:lnTo>
                    <a:pt x="596727" y="100563"/>
                  </a:lnTo>
                  <a:lnTo>
                    <a:pt x="637912" y="82078"/>
                  </a:lnTo>
                  <a:lnTo>
                    <a:pt x="680017" y="65343"/>
                  </a:lnTo>
                  <a:lnTo>
                    <a:pt x="722997" y="50405"/>
                  </a:lnTo>
                  <a:lnTo>
                    <a:pt x="766805" y="37308"/>
                  </a:lnTo>
                  <a:lnTo>
                    <a:pt x="811395" y="26101"/>
                  </a:lnTo>
                  <a:lnTo>
                    <a:pt x="856721" y="16827"/>
                  </a:lnTo>
                  <a:lnTo>
                    <a:pt x="902736" y="9534"/>
                  </a:lnTo>
                  <a:lnTo>
                    <a:pt x="949396" y="4268"/>
                  </a:lnTo>
                  <a:lnTo>
                    <a:pt x="996653" y="1074"/>
                  </a:lnTo>
                  <a:lnTo>
                    <a:pt x="1044462" y="0"/>
                  </a:lnTo>
                  <a:lnTo>
                    <a:pt x="1092270" y="1074"/>
                  </a:lnTo>
                  <a:lnTo>
                    <a:pt x="1139528" y="4268"/>
                  </a:lnTo>
                  <a:lnTo>
                    <a:pt x="1186189" y="9534"/>
                  </a:lnTo>
                  <a:lnTo>
                    <a:pt x="1232206" y="16827"/>
                  </a:lnTo>
                  <a:lnTo>
                    <a:pt x="1277532" y="26101"/>
                  </a:lnTo>
                  <a:lnTo>
                    <a:pt x="1322122" y="37309"/>
                  </a:lnTo>
                  <a:lnTo>
                    <a:pt x="1365930" y="50405"/>
                  </a:lnTo>
                  <a:lnTo>
                    <a:pt x="1408910" y="65344"/>
                  </a:lnTo>
                  <a:lnTo>
                    <a:pt x="1451015" y="82079"/>
                  </a:lnTo>
                  <a:lnTo>
                    <a:pt x="1492200" y="100564"/>
                  </a:lnTo>
                  <a:lnTo>
                    <a:pt x="1532418" y="120753"/>
                  </a:lnTo>
                  <a:lnTo>
                    <a:pt x="1571623" y="142600"/>
                  </a:lnTo>
                  <a:lnTo>
                    <a:pt x="1609770" y="166059"/>
                  </a:lnTo>
                  <a:lnTo>
                    <a:pt x="1646812" y="191083"/>
                  </a:lnTo>
                  <a:lnTo>
                    <a:pt x="1682703" y="217627"/>
                  </a:lnTo>
                  <a:lnTo>
                    <a:pt x="1717397" y="245645"/>
                  </a:lnTo>
                  <a:lnTo>
                    <a:pt x="1750848" y="275090"/>
                  </a:lnTo>
                  <a:lnTo>
                    <a:pt x="1783010" y="305916"/>
                  </a:lnTo>
                  <a:lnTo>
                    <a:pt x="1813836" y="338078"/>
                  </a:lnTo>
                  <a:lnTo>
                    <a:pt x="1843281" y="371529"/>
                  </a:lnTo>
                  <a:lnTo>
                    <a:pt x="1871299" y="406223"/>
                  </a:lnTo>
                  <a:lnTo>
                    <a:pt x="1897843" y="442114"/>
                  </a:lnTo>
                  <a:lnTo>
                    <a:pt x="1922867" y="479156"/>
                  </a:lnTo>
                  <a:lnTo>
                    <a:pt x="1946326" y="517303"/>
                  </a:lnTo>
                  <a:lnTo>
                    <a:pt x="1968173" y="556509"/>
                  </a:lnTo>
                  <a:lnTo>
                    <a:pt x="1988362" y="596727"/>
                  </a:lnTo>
                  <a:lnTo>
                    <a:pt x="2006847" y="637912"/>
                  </a:lnTo>
                  <a:lnTo>
                    <a:pt x="2023582" y="680017"/>
                  </a:lnTo>
                  <a:lnTo>
                    <a:pt x="2038520" y="722996"/>
                  </a:lnTo>
                  <a:lnTo>
                    <a:pt x="2051617" y="766804"/>
                  </a:lnTo>
                  <a:lnTo>
                    <a:pt x="2062825" y="811394"/>
                  </a:lnTo>
                  <a:lnTo>
                    <a:pt x="2072098" y="856720"/>
                  </a:lnTo>
                  <a:lnTo>
                    <a:pt x="2079391" y="902737"/>
                  </a:lnTo>
                  <a:lnTo>
                    <a:pt x="2084658" y="949397"/>
                  </a:lnTo>
                  <a:lnTo>
                    <a:pt x="2087851" y="996654"/>
                  </a:lnTo>
                  <a:lnTo>
                    <a:pt x="2088926" y="1044464"/>
                  </a:lnTo>
                  <a:lnTo>
                    <a:pt x="2087851" y="1092274"/>
                  </a:lnTo>
                  <a:lnTo>
                    <a:pt x="2084657" y="1139532"/>
                  </a:lnTo>
                  <a:lnTo>
                    <a:pt x="2079391" y="1186192"/>
                  </a:lnTo>
                  <a:lnTo>
                    <a:pt x="2072098" y="1232208"/>
                  </a:lnTo>
                  <a:lnTo>
                    <a:pt x="2062824" y="1277534"/>
                  </a:lnTo>
                  <a:lnTo>
                    <a:pt x="2051616" y="1322124"/>
                  </a:lnTo>
                  <a:lnTo>
                    <a:pt x="2038520" y="1365932"/>
                  </a:lnTo>
                  <a:lnTo>
                    <a:pt x="2023581" y="1408911"/>
                  </a:lnTo>
                  <a:lnTo>
                    <a:pt x="2006846" y="1451017"/>
                  </a:lnTo>
                  <a:lnTo>
                    <a:pt x="1988361" y="1492201"/>
                  </a:lnTo>
                  <a:lnTo>
                    <a:pt x="1968172" y="1532419"/>
                  </a:lnTo>
                  <a:lnTo>
                    <a:pt x="1946325" y="1571625"/>
                  </a:lnTo>
                  <a:lnTo>
                    <a:pt x="1922867" y="1609772"/>
                  </a:lnTo>
                  <a:lnTo>
                    <a:pt x="1897842" y="1646814"/>
                  </a:lnTo>
                  <a:lnTo>
                    <a:pt x="1871298" y="1682705"/>
                  </a:lnTo>
                  <a:lnTo>
                    <a:pt x="1843280" y="1717399"/>
                  </a:lnTo>
                  <a:lnTo>
                    <a:pt x="1813835" y="1750850"/>
                  </a:lnTo>
                  <a:lnTo>
                    <a:pt x="1783009" y="1783011"/>
                  </a:lnTo>
                  <a:lnTo>
                    <a:pt x="1750847" y="1813838"/>
                  </a:lnTo>
                  <a:lnTo>
                    <a:pt x="1717396" y="1843283"/>
                  </a:lnTo>
                  <a:lnTo>
                    <a:pt x="1682702" y="1871301"/>
                  </a:lnTo>
                  <a:lnTo>
                    <a:pt x="1646811" y="1897845"/>
                  </a:lnTo>
                  <a:lnTo>
                    <a:pt x="1609769" y="1922869"/>
                  </a:lnTo>
                  <a:lnTo>
                    <a:pt x="1571622" y="1946328"/>
                  </a:lnTo>
                  <a:lnTo>
                    <a:pt x="1532416" y="1968175"/>
                  </a:lnTo>
                  <a:lnTo>
                    <a:pt x="1492198" y="1988364"/>
                  </a:lnTo>
                  <a:lnTo>
                    <a:pt x="1451013" y="2006849"/>
                  </a:lnTo>
                  <a:lnTo>
                    <a:pt x="1408908" y="2023583"/>
                  </a:lnTo>
                  <a:lnTo>
                    <a:pt x="1365929" y="2038522"/>
                  </a:lnTo>
                  <a:lnTo>
                    <a:pt x="1322121" y="2051618"/>
                  </a:lnTo>
                  <a:lnTo>
                    <a:pt x="1277531" y="2062826"/>
                  </a:lnTo>
                  <a:lnTo>
                    <a:pt x="1232204" y="2072100"/>
                  </a:lnTo>
                  <a:lnTo>
                    <a:pt x="1186188" y="2079393"/>
                  </a:lnTo>
                  <a:lnTo>
                    <a:pt x="1139528" y="2084659"/>
                  </a:lnTo>
                  <a:lnTo>
                    <a:pt x="1092269" y="2087853"/>
                  </a:lnTo>
                  <a:lnTo>
                    <a:pt x="1044462" y="2088927"/>
                  </a:lnTo>
                  <a:close/>
                </a:path>
              </a:pathLst>
            </a:custGeom>
            <a:solidFill>
              <a:srgbClr val="7FFFE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978060" y="3564785"/>
              <a:ext cx="482600" cy="478790"/>
            </a:xfrm>
            <a:custGeom>
              <a:rect l="l" t="t" r="r" b="b"/>
              <a:pathLst>
                <a:path w="482600" h="478789">
                  <a:moveTo>
                    <a:pt x="245558" y="478630"/>
                  </a:moveTo>
                  <a:lnTo>
                    <a:pt x="197237" y="473871"/>
                  </a:lnTo>
                  <a:lnTo>
                    <a:pt x="151692" y="460138"/>
                  </a:lnTo>
                  <a:lnTo>
                    <a:pt x="110052" y="438246"/>
                  </a:lnTo>
                  <a:lnTo>
                    <a:pt x="73448" y="409011"/>
                  </a:lnTo>
                  <a:lnTo>
                    <a:pt x="43010" y="373250"/>
                  </a:lnTo>
                  <a:lnTo>
                    <a:pt x="19869" y="331778"/>
                  </a:lnTo>
                  <a:lnTo>
                    <a:pt x="5155" y="285410"/>
                  </a:lnTo>
                  <a:lnTo>
                    <a:pt x="0" y="234964"/>
                  </a:lnTo>
                  <a:lnTo>
                    <a:pt x="5155" y="187390"/>
                  </a:lnTo>
                  <a:lnTo>
                    <a:pt x="19869" y="143181"/>
                  </a:lnTo>
                  <a:lnTo>
                    <a:pt x="43010" y="103255"/>
                  </a:lnTo>
                  <a:lnTo>
                    <a:pt x="73448" y="68531"/>
                  </a:lnTo>
                  <a:lnTo>
                    <a:pt x="110052" y="39925"/>
                  </a:lnTo>
                  <a:lnTo>
                    <a:pt x="151692" y="18356"/>
                  </a:lnTo>
                  <a:lnTo>
                    <a:pt x="197237" y="4742"/>
                  </a:lnTo>
                  <a:lnTo>
                    <a:pt x="245558" y="0"/>
                  </a:lnTo>
                  <a:lnTo>
                    <a:pt x="283515" y="3127"/>
                  </a:lnTo>
                  <a:lnTo>
                    <a:pt x="319006" y="11965"/>
                  </a:lnTo>
                  <a:lnTo>
                    <a:pt x="352852" y="25699"/>
                  </a:lnTo>
                  <a:lnTo>
                    <a:pt x="385876" y="43511"/>
                  </a:lnTo>
                  <a:lnTo>
                    <a:pt x="350797" y="78321"/>
                  </a:lnTo>
                  <a:lnTo>
                    <a:pt x="245558" y="78321"/>
                  </a:lnTo>
                  <a:lnTo>
                    <a:pt x="202764" y="83881"/>
                  </a:lnTo>
                  <a:lnTo>
                    <a:pt x="163380" y="99593"/>
                  </a:lnTo>
                  <a:lnTo>
                    <a:pt x="129356" y="124008"/>
                  </a:lnTo>
                  <a:lnTo>
                    <a:pt x="102640" y="155675"/>
                  </a:lnTo>
                  <a:lnTo>
                    <a:pt x="85182" y="193144"/>
                  </a:lnTo>
                  <a:lnTo>
                    <a:pt x="78929" y="234964"/>
                  </a:lnTo>
                  <a:lnTo>
                    <a:pt x="85182" y="280450"/>
                  </a:lnTo>
                  <a:lnTo>
                    <a:pt x="102640" y="320376"/>
                  </a:lnTo>
                  <a:lnTo>
                    <a:pt x="129356" y="353534"/>
                  </a:lnTo>
                  <a:lnTo>
                    <a:pt x="163380" y="378714"/>
                  </a:lnTo>
                  <a:lnTo>
                    <a:pt x="202764" y="394709"/>
                  </a:lnTo>
                  <a:lnTo>
                    <a:pt x="245558" y="400309"/>
                  </a:lnTo>
                  <a:lnTo>
                    <a:pt x="420298" y="400309"/>
                  </a:lnTo>
                  <a:lnTo>
                    <a:pt x="413282" y="409011"/>
                  </a:lnTo>
                  <a:lnTo>
                    <a:pt x="378288" y="438246"/>
                  </a:lnTo>
                  <a:lnTo>
                    <a:pt x="338053" y="460138"/>
                  </a:lnTo>
                  <a:lnTo>
                    <a:pt x="293501" y="473871"/>
                  </a:lnTo>
                  <a:lnTo>
                    <a:pt x="245558" y="478630"/>
                  </a:lnTo>
                  <a:close/>
                </a:path>
                <a:path w="482600" h="478789">
                  <a:moveTo>
                    <a:pt x="333257" y="95725"/>
                  </a:moveTo>
                  <a:lnTo>
                    <a:pt x="312154" y="89335"/>
                  </a:lnTo>
                  <a:lnTo>
                    <a:pt x="289407" y="83760"/>
                  </a:lnTo>
                  <a:lnTo>
                    <a:pt x="266660" y="79816"/>
                  </a:lnTo>
                  <a:lnTo>
                    <a:pt x="245558" y="78321"/>
                  </a:lnTo>
                  <a:lnTo>
                    <a:pt x="350797" y="78321"/>
                  </a:lnTo>
                  <a:lnTo>
                    <a:pt x="333257" y="95725"/>
                  </a:lnTo>
                  <a:close/>
                </a:path>
                <a:path w="482600" h="478789">
                  <a:moveTo>
                    <a:pt x="420298" y="400309"/>
                  </a:moveTo>
                  <a:lnTo>
                    <a:pt x="245558" y="400309"/>
                  </a:lnTo>
                  <a:lnTo>
                    <a:pt x="288352" y="394709"/>
                  </a:lnTo>
                  <a:lnTo>
                    <a:pt x="327735" y="378714"/>
                  </a:lnTo>
                  <a:lnTo>
                    <a:pt x="361759" y="353534"/>
                  </a:lnTo>
                  <a:lnTo>
                    <a:pt x="388475" y="320376"/>
                  </a:lnTo>
                  <a:lnTo>
                    <a:pt x="405934" y="280450"/>
                  </a:lnTo>
                  <a:lnTo>
                    <a:pt x="412186" y="234964"/>
                  </a:lnTo>
                  <a:lnTo>
                    <a:pt x="410542" y="215383"/>
                  </a:lnTo>
                  <a:lnTo>
                    <a:pt x="405609" y="195803"/>
                  </a:lnTo>
                  <a:lnTo>
                    <a:pt x="397387" y="176223"/>
                  </a:lnTo>
                  <a:lnTo>
                    <a:pt x="385876" y="156642"/>
                  </a:lnTo>
                  <a:lnTo>
                    <a:pt x="438496" y="95725"/>
                  </a:lnTo>
                  <a:lnTo>
                    <a:pt x="456447" y="128495"/>
                  </a:lnTo>
                  <a:lnTo>
                    <a:pt x="470287" y="162081"/>
                  </a:lnTo>
                  <a:lnTo>
                    <a:pt x="479194" y="197299"/>
                  </a:lnTo>
                  <a:lnTo>
                    <a:pt x="482346" y="234964"/>
                  </a:lnTo>
                  <a:lnTo>
                    <a:pt x="477567" y="285410"/>
                  </a:lnTo>
                  <a:lnTo>
                    <a:pt x="463847" y="331778"/>
                  </a:lnTo>
                  <a:lnTo>
                    <a:pt x="442110" y="373250"/>
                  </a:lnTo>
                  <a:lnTo>
                    <a:pt x="420298" y="400309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147414" y="3730519"/>
              <a:ext cx="154590" cy="147256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797646" y="3303422"/>
              <a:ext cx="931544" cy="924560"/>
            </a:xfrm>
            <a:custGeom>
              <a:rect l="l" t="t" r="r" b="b"/>
              <a:pathLst>
                <a:path w="931544" h="924560">
                  <a:moveTo>
                    <a:pt x="854202" y="496366"/>
                  </a:moveTo>
                  <a:lnTo>
                    <a:pt x="851065" y="445033"/>
                  </a:lnTo>
                  <a:lnTo>
                    <a:pt x="841654" y="395808"/>
                  </a:lnTo>
                  <a:lnTo>
                    <a:pt x="825969" y="348665"/>
                  </a:lnTo>
                  <a:lnTo>
                    <a:pt x="803998" y="303618"/>
                  </a:lnTo>
                  <a:lnTo>
                    <a:pt x="775754" y="260667"/>
                  </a:lnTo>
                  <a:lnTo>
                    <a:pt x="714743" y="269392"/>
                  </a:lnTo>
                  <a:lnTo>
                    <a:pt x="697306" y="278130"/>
                  </a:lnTo>
                  <a:lnTo>
                    <a:pt x="725551" y="316750"/>
                  </a:lnTo>
                  <a:lnTo>
                    <a:pt x="747522" y="358724"/>
                  </a:lnTo>
                  <a:lnTo>
                    <a:pt x="763206" y="403199"/>
                  </a:lnTo>
                  <a:lnTo>
                    <a:pt x="772617" y="449364"/>
                  </a:lnTo>
                  <a:lnTo>
                    <a:pt x="775754" y="496366"/>
                  </a:lnTo>
                  <a:lnTo>
                    <a:pt x="772553" y="545414"/>
                  </a:lnTo>
                  <a:lnTo>
                    <a:pt x="763244" y="591947"/>
                  </a:lnTo>
                  <a:lnTo>
                    <a:pt x="748245" y="635635"/>
                  </a:lnTo>
                  <a:lnTo>
                    <a:pt x="727976" y="676135"/>
                  </a:lnTo>
                  <a:lnTo>
                    <a:pt x="702868" y="713117"/>
                  </a:lnTo>
                  <a:lnTo>
                    <a:pt x="673341" y="746252"/>
                  </a:lnTo>
                  <a:lnTo>
                    <a:pt x="639813" y="775208"/>
                  </a:lnTo>
                  <a:lnTo>
                    <a:pt x="602716" y="799642"/>
                  </a:lnTo>
                  <a:lnTo>
                    <a:pt x="562483" y="819226"/>
                  </a:lnTo>
                  <a:lnTo>
                    <a:pt x="519518" y="833628"/>
                  </a:lnTo>
                  <a:lnTo>
                    <a:pt x="474243" y="842518"/>
                  </a:lnTo>
                  <a:lnTo>
                    <a:pt x="427101" y="845553"/>
                  </a:lnTo>
                  <a:lnTo>
                    <a:pt x="379958" y="842518"/>
                  </a:lnTo>
                  <a:lnTo>
                    <a:pt x="334695" y="833628"/>
                  </a:lnTo>
                  <a:lnTo>
                    <a:pt x="291731" y="819226"/>
                  </a:lnTo>
                  <a:lnTo>
                    <a:pt x="251485" y="799642"/>
                  </a:lnTo>
                  <a:lnTo>
                    <a:pt x="214388" y="775208"/>
                  </a:lnTo>
                  <a:lnTo>
                    <a:pt x="180860" y="746252"/>
                  </a:lnTo>
                  <a:lnTo>
                    <a:pt x="151333" y="713117"/>
                  </a:lnTo>
                  <a:lnTo>
                    <a:pt x="126225" y="676135"/>
                  </a:lnTo>
                  <a:lnTo>
                    <a:pt x="105956" y="635635"/>
                  </a:lnTo>
                  <a:lnTo>
                    <a:pt x="90957" y="591947"/>
                  </a:lnTo>
                  <a:lnTo>
                    <a:pt x="81648" y="545414"/>
                  </a:lnTo>
                  <a:lnTo>
                    <a:pt x="78447" y="496366"/>
                  </a:lnTo>
                  <a:lnTo>
                    <a:pt x="81648" y="449148"/>
                  </a:lnTo>
                  <a:lnTo>
                    <a:pt x="90957" y="403821"/>
                  </a:lnTo>
                  <a:lnTo>
                    <a:pt x="105956" y="360781"/>
                  </a:lnTo>
                  <a:lnTo>
                    <a:pt x="126225" y="320484"/>
                  </a:lnTo>
                  <a:lnTo>
                    <a:pt x="151333" y="283324"/>
                  </a:lnTo>
                  <a:lnTo>
                    <a:pt x="180860" y="249758"/>
                  </a:lnTo>
                  <a:lnTo>
                    <a:pt x="214388" y="220179"/>
                  </a:lnTo>
                  <a:lnTo>
                    <a:pt x="251485" y="195033"/>
                  </a:lnTo>
                  <a:lnTo>
                    <a:pt x="291731" y="174739"/>
                  </a:lnTo>
                  <a:lnTo>
                    <a:pt x="334695" y="159715"/>
                  </a:lnTo>
                  <a:lnTo>
                    <a:pt x="379958" y="150380"/>
                  </a:lnTo>
                  <a:lnTo>
                    <a:pt x="427101" y="147180"/>
                  </a:lnTo>
                  <a:lnTo>
                    <a:pt x="474027" y="151168"/>
                  </a:lnTo>
                  <a:lnTo>
                    <a:pt x="520128" y="162267"/>
                  </a:lnTo>
                  <a:lnTo>
                    <a:pt x="564540" y="179235"/>
                  </a:lnTo>
                  <a:lnTo>
                    <a:pt x="606450" y="200812"/>
                  </a:lnTo>
                  <a:lnTo>
                    <a:pt x="645007" y="225755"/>
                  </a:lnTo>
                  <a:lnTo>
                    <a:pt x="662444" y="208292"/>
                  </a:lnTo>
                  <a:lnTo>
                    <a:pt x="662444" y="147180"/>
                  </a:lnTo>
                  <a:lnTo>
                    <a:pt x="619556" y="123164"/>
                  </a:lnTo>
                  <a:lnTo>
                    <a:pt x="574586" y="103746"/>
                  </a:lnTo>
                  <a:lnTo>
                    <a:pt x="527519" y="89357"/>
                  </a:lnTo>
                  <a:lnTo>
                    <a:pt x="478358" y="80416"/>
                  </a:lnTo>
                  <a:lnTo>
                    <a:pt x="427101" y="77343"/>
                  </a:lnTo>
                  <a:lnTo>
                    <a:pt x="377393" y="80225"/>
                  </a:lnTo>
                  <a:lnTo>
                    <a:pt x="329349" y="88646"/>
                  </a:lnTo>
                  <a:lnTo>
                    <a:pt x="283273" y="102260"/>
                  </a:lnTo>
                  <a:lnTo>
                    <a:pt x="239509" y="120713"/>
                  </a:lnTo>
                  <a:lnTo>
                    <a:pt x="198374" y="143675"/>
                  </a:lnTo>
                  <a:lnTo>
                    <a:pt x="160197" y="170802"/>
                  </a:lnTo>
                  <a:lnTo>
                    <a:pt x="125298" y="201739"/>
                  </a:lnTo>
                  <a:lnTo>
                    <a:pt x="94005" y="236156"/>
                  </a:lnTo>
                  <a:lnTo>
                    <a:pt x="66624" y="273710"/>
                  </a:lnTo>
                  <a:lnTo>
                    <a:pt x="43510" y="314032"/>
                  </a:lnTo>
                  <a:lnTo>
                    <a:pt x="24955" y="356819"/>
                  </a:lnTo>
                  <a:lnTo>
                    <a:pt x="11315" y="401688"/>
                  </a:lnTo>
                  <a:lnTo>
                    <a:pt x="2882" y="448322"/>
                  </a:lnTo>
                  <a:lnTo>
                    <a:pt x="0" y="496366"/>
                  </a:lnTo>
                  <a:lnTo>
                    <a:pt x="2514" y="542886"/>
                  </a:lnTo>
                  <a:lnTo>
                    <a:pt x="9880" y="587971"/>
                  </a:lnTo>
                  <a:lnTo>
                    <a:pt x="21831" y="631367"/>
                  </a:lnTo>
                  <a:lnTo>
                    <a:pt x="38100" y="672795"/>
                  </a:lnTo>
                  <a:lnTo>
                    <a:pt x="58432" y="712025"/>
                  </a:lnTo>
                  <a:lnTo>
                    <a:pt x="82562" y="748753"/>
                  </a:lnTo>
                  <a:lnTo>
                    <a:pt x="110223" y="782751"/>
                  </a:lnTo>
                  <a:lnTo>
                    <a:pt x="141160" y="813727"/>
                  </a:lnTo>
                  <a:lnTo>
                    <a:pt x="175094" y="841425"/>
                  </a:lnTo>
                  <a:lnTo>
                    <a:pt x="211772" y="865593"/>
                  </a:lnTo>
                  <a:lnTo>
                    <a:pt x="250939" y="885964"/>
                  </a:lnTo>
                  <a:lnTo>
                    <a:pt x="292315" y="902258"/>
                  </a:lnTo>
                  <a:lnTo>
                    <a:pt x="335648" y="914222"/>
                  </a:lnTo>
                  <a:lnTo>
                    <a:pt x="380657" y="921600"/>
                  </a:lnTo>
                  <a:lnTo>
                    <a:pt x="427101" y="924115"/>
                  </a:lnTo>
                  <a:lnTo>
                    <a:pt x="473544" y="921600"/>
                  </a:lnTo>
                  <a:lnTo>
                    <a:pt x="518566" y="914222"/>
                  </a:lnTo>
                  <a:lnTo>
                    <a:pt x="561898" y="902258"/>
                  </a:lnTo>
                  <a:lnTo>
                    <a:pt x="603275" y="885964"/>
                  </a:lnTo>
                  <a:lnTo>
                    <a:pt x="642429" y="865593"/>
                  </a:lnTo>
                  <a:lnTo>
                    <a:pt x="679107" y="841425"/>
                  </a:lnTo>
                  <a:lnTo>
                    <a:pt x="713054" y="813727"/>
                  </a:lnTo>
                  <a:lnTo>
                    <a:pt x="743978" y="782751"/>
                  </a:lnTo>
                  <a:lnTo>
                    <a:pt x="771639" y="748753"/>
                  </a:lnTo>
                  <a:lnTo>
                    <a:pt x="795769" y="712025"/>
                  </a:lnTo>
                  <a:lnTo>
                    <a:pt x="816102" y="672795"/>
                  </a:lnTo>
                  <a:lnTo>
                    <a:pt x="832383" y="631367"/>
                  </a:lnTo>
                  <a:lnTo>
                    <a:pt x="844334" y="587971"/>
                  </a:lnTo>
                  <a:lnTo>
                    <a:pt x="851687" y="542886"/>
                  </a:lnTo>
                  <a:lnTo>
                    <a:pt x="854202" y="496366"/>
                  </a:lnTo>
                  <a:close/>
                </a:path>
                <a:path w="931544" h="924560">
                  <a:moveTo>
                    <a:pt x="931456" y="110451"/>
                  </a:moveTo>
                  <a:lnTo>
                    <a:pt x="809967" y="110451"/>
                  </a:lnTo>
                  <a:lnTo>
                    <a:pt x="817333" y="0"/>
                  </a:lnTo>
                  <a:lnTo>
                    <a:pt x="747382" y="58902"/>
                  </a:lnTo>
                  <a:lnTo>
                    <a:pt x="688479" y="128854"/>
                  </a:lnTo>
                  <a:lnTo>
                    <a:pt x="681113" y="217220"/>
                  </a:lnTo>
                  <a:lnTo>
                    <a:pt x="574357" y="331343"/>
                  </a:lnTo>
                  <a:lnTo>
                    <a:pt x="478637" y="427062"/>
                  </a:lnTo>
                  <a:lnTo>
                    <a:pt x="427101" y="497014"/>
                  </a:lnTo>
                  <a:lnTo>
                    <a:pt x="497052" y="452843"/>
                  </a:lnTo>
                  <a:lnTo>
                    <a:pt x="706894" y="242989"/>
                  </a:lnTo>
                  <a:lnTo>
                    <a:pt x="802601" y="242989"/>
                  </a:lnTo>
                  <a:lnTo>
                    <a:pt x="861504" y="173037"/>
                  </a:lnTo>
                  <a:lnTo>
                    <a:pt x="931456" y="110451"/>
                  </a:lnTo>
                  <a:close/>
                </a:path>
              </a:pathLst>
            </a:custGeom>
            <a:solidFill>
              <a:srgbClr val="00BEA8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1" name="object 11"/>
          <p:cNvPicPr/>
          <p:nvPr/>
        </p:nvPicPr>
        <p:blipFill>
          <a:blip r:embed="rId3"/>
          <a:stretch>
            <a:fillRect/>
          </a:stretch>
        </p:blipFill>
        <p:spPr>
          <a:xfrm>
            <a:off x="454963" y="331167"/>
            <a:ext cx="84147" cy="84146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454963" y="337742"/>
            <a:ext cx="515620" cy="433705"/>
            <a:chOff x="454963" y="337742"/>
            <a:chExt cx="515620" cy="433705"/>
          </a:xfrm>
        </p:grpSpPr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上海物价特点及优势分析</a:t>
            </a:r>
          </a:p>
        </p:txBody>
      </p:sp>
      <p:sp>
        <p:nvSpPr>
          <p:cNvPr id="33" name="object 33"/>
          <p:cNvSpPr txBox="1"/>
          <p:nvPr/>
        </p:nvSpPr>
        <p:spPr>
          <a:xfrm>
            <a:off x="4435504" y="1110480"/>
            <a:ext cx="6293485" cy="488950"/>
          </a:xfrm>
          <a:prstGeom prst="rect">
            <a:avLst/>
          </a:prstGeom>
          <a:solidFill>
            <a:srgbClr val="7FFFEF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00657D"/>
                </a:solidFill>
                <a:latin typeface="微软雅黑"/>
                <a:cs typeface="微软雅黑"/>
              </a:rPr>
              <a:t>多样化的消费选</a:t>
            </a:r>
            <a:r>
              <a:rPr sz="2000" b="1" spc="-50">
                <a:solidFill>
                  <a:srgbClr val="00657D"/>
                </a:solidFill>
                <a:latin typeface="微软雅黑"/>
                <a:cs typeface="微软雅黑"/>
              </a:rPr>
              <a:t>择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435504" y="1599136"/>
            <a:ext cx="6293485" cy="775970"/>
          </a:xfrm>
          <a:prstGeom prst="rect">
            <a:avLst/>
          </a:prstGeom>
          <a:solidFill>
            <a:srgbClr val="BFFFF8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上海拥有众多的商业中心和购物场所，为消费者提供了多样化的消费</a:t>
            </a:r>
            <a:r>
              <a:rPr sz="1500" spc="-20">
                <a:solidFill>
                  <a:srgbClr val="050001"/>
                </a:solidFill>
                <a:latin typeface="微软雅黑"/>
                <a:cs typeface="微软雅黑"/>
              </a:rPr>
              <a:t>选择。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435504" y="2478570"/>
            <a:ext cx="6293485" cy="488950"/>
          </a:xfrm>
          <a:prstGeom prst="rect">
            <a:avLst/>
          </a:prstGeom>
          <a:solidFill>
            <a:srgbClr val="7FFFEF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00657D"/>
                </a:solidFill>
                <a:latin typeface="微软雅黑"/>
                <a:cs typeface="微软雅黑"/>
              </a:rPr>
              <a:t>竞争激烈的商业环</a:t>
            </a:r>
            <a:r>
              <a:rPr sz="2000" b="1" spc="-50">
                <a:solidFill>
                  <a:srgbClr val="00657D"/>
                </a:solidFill>
                <a:latin typeface="微软雅黑"/>
                <a:cs typeface="微软雅黑"/>
              </a:rPr>
              <a:t>境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435504" y="2967225"/>
            <a:ext cx="6293485" cy="775970"/>
          </a:xfrm>
          <a:prstGeom prst="rect">
            <a:avLst/>
          </a:prstGeom>
          <a:solidFill>
            <a:srgbClr val="BFFFF8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上海的商业环境竞争激烈，各大商家为了吸引消费者纷纷推出优惠活动，使得消费者能够享受到更多的实惠。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435504" y="3846657"/>
            <a:ext cx="6293485" cy="488950"/>
          </a:xfrm>
          <a:prstGeom prst="rect">
            <a:avLst/>
          </a:prstGeom>
          <a:solidFill>
            <a:srgbClr val="7FFFEF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00657D"/>
                </a:solidFill>
                <a:latin typeface="微软雅黑"/>
                <a:cs typeface="微软雅黑"/>
              </a:rPr>
              <a:t>便捷的交通网</a:t>
            </a:r>
            <a:r>
              <a:rPr sz="2000" b="1" spc="-50">
                <a:solidFill>
                  <a:srgbClr val="00657D"/>
                </a:solidFill>
                <a:latin typeface="微软雅黑"/>
                <a:cs typeface="微软雅黑"/>
              </a:rPr>
              <a:t>络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435504" y="4335312"/>
            <a:ext cx="6293485" cy="775970"/>
          </a:xfrm>
          <a:prstGeom prst="rect">
            <a:avLst/>
          </a:prstGeom>
          <a:solidFill>
            <a:srgbClr val="BFFFF8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上海的交通网络发达，公共交通覆盖面广，为消费者购物和出行提供</a:t>
            </a:r>
            <a:r>
              <a:rPr sz="1500" spc="-15">
                <a:solidFill>
                  <a:srgbClr val="050001"/>
                </a:solidFill>
                <a:latin typeface="微软雅黑"/>
                <a:cs typeface="微软雅黑"/>
              </a:rPr>
              <a:t>了便利。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435504" y="5214746"/>
            <a:ext cx="6293485" cy="488950"/>
          </a:xfrm>
          <a:prstGeom prst="rect">
            <a:avLst/>
          </a:prstGeom>
          <a:solidFill>
            <a:srgbClr val="7FFFEF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00657D"/>
                </a:solidFill>
                <a:latin typeface="微软雅黑"/>
                <a:cs typeface="微软雅黑"/>
              </a:rPr>
              <a:t>国际化程度</a:t>
            </a:r>
            <a:r>
              <a:rPr sz="2000" b="1" spc="-50">
                <a:solidFill>
                  <a:srgbClr val="00657D"/>
                </a:solidFill>
                <a:latin typeface="微软雅黑"/>
                <a:cs typeface="微软雅黑"/>
              </a:rPr>
              <a:t>高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435504" y="5703401"/>
            <a:ext cx="6293485" cy="775970"/>
          </a:xfrm>
          <a:prstGeom prst="rect">
            <a:avLst/>
          </a:prstGeom>
          <a:solidFill>
            <a:srgbClr val="BFFFF8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上海作为国际化大都市，吸引了众多国际品牌入驻，为消费者提供了更多的购物选择和体验。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https://d.book118.com/227116003023006051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上海物价分析报告</vt:lpstr>
      <vt:lpstr>PowerPoint Presentation</vt:lpstr>
      <vt:lpstr>PowerPoint Presentation</vt:lpstr>
      <vt:lpstr>报告目的和背景</vt:lpstr>
      <vt:lpstr>报告范围</vt:lpstr>
      <vt:lpstr>上海物价总体现状</vt:lpstr>
      <vt:lpstr>物价指数变化</vt:lpstr>
      <vt:lpstr>不同商品类别价格情况</vt:lpstr>
      <vt:lpstr>价格波动原因分析</vt:lpstr>
      <vt:lpstr>上海物价与全国及国际比较</vt:lpstr>
      <vt:lpstr>与全国物价水平比较</vt:lpstr>
      <vt:lpstr>与国际大都市物价比较</vt:lpstr>
      <vt:lpstr>上海物价特点及优势分析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2024-09-24T00:53:26.896</cp:lastPrinted>
  <dcterms:created xsi:type="dcterms:W3CDTF">2024-09-23T16:53:26Z</dcterms:created>
  <dcterms:modified xsi:type="dcterms:W3CDTF">2024-09-23T16:53:28Z</dcterms:modified>
</cp:coreProperties>
</file>