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4B06F-9F4F-464F-9F03-4CCD15FF8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6AC8F-5233-474D-8826-5F6189F4B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5D303-AE20-4081-8A91-42CB90BF5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1DF62-0152-41EF-8A87-CD887BE56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0E9254-0201-4EB5-A4C3-51B0DEE44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08076E-DA25-47A6-B263-79A39DD9D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5BD803-14FB-4EEF-A3AD-D9731B5BF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CF7E5-9C44-40D4-B884-7DD4F5E71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F1644-06EA-44CA-9415-E55AF9FE0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72B21-BB23-4B76-9D57-8FC44A216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C5C39-7B24-4BFC-8B5D-47CA53CFA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20114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百家号营销模式分析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百家号平台特点与优势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百家号营销策略分析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百家号营销案例解析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百家号营销效果评估与优化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百家号营销未来趋势展望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百家号作为百度旗下的自媒体平台，拥有庞大的用户群体和广阔的市场前景。通过百家号营销，企业可以提升自身品牌知名度和影响力，吸引更多潜在用户关注。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实现精准营销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百家号平台具备强大的数据分析和用户画像功能，能够帮助企业精准定位目标用户群体，实现个性化推荐和精准投放，提高营销效果。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通过百家号平台的内容营销和推广活动，企业可以激发用户购买欲望，促进产品销售和业绩增长。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165532" y="2928505"/>
            <a:ext cx="1195366" cy="834187"/>
          </a:xfrm>
          <a:custGeom>
            <a:rect l="l" t="t" r="r" b="b"/>
            <a:pathLst>
              <a:path w="193" h="134">
                <a:moveTo>
                  <a:pt x="177" y="133"/>
                </a:moveTo>
                <a:cubicBezTo>
                  <a:pt x="193" y="58"/>
                  <a:pt x="159" y="0"/>
                  <a:pt x="97" y="0"/>
                </a:cubicBezTo>
                <a:cubicBezTo>
                  <a:pt x="36" y="0"/>
                  <a:pt x="0" y="61"/>
                  <a:pt x="17" y="134"/>
                </a:cubicBezTo>
                <a:cubicBezTo>
                  <a:pt x="177" y="133"/>
                  <a:pt x="177" y="133"/>
                  <a:pt x="177" y="133"/>
                </a:cubicBezTo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77789" y="3041376"/>
            <a:ext cx="978744" cy="1605412"/>
          </a:xfrm>
          <a:custGeom>
            <a:rect l="l" t="t" r="r" b="b"/>
            <a:pathLst>
              <a:path w="158" h="258">
                <a:moveTo>
                  <a:pt x="16" y="157"/>
                </a:moveTo>
                <a:cubicBezTo>
                  <a:pt x="15" y="193"/>
                  <a:pt x="35" y="210"/>
                  <a:pt x="35" y="210"/>
                </a:cubicBezTo>
                <a:cubicBezTo>
                  <a:pt x="35" y="235"/>
                  <a:pt x="35" y="235"/>
                  <a:pt x="35" y="235"/>
                </a:cubicBezTo>
                <a:cubicBezTo>
                  <a:pt x="35" y="235"/>
                  <a:pt x="32" y="237"/>
                  <a:pt x="33" y="237"/>
                </a:cubicBezTo>
                <a:cubicBezTo>
                  <a:pt x="30" y="236"/>
                  <a:pt x="62" y="257"/>
                  <a:pt x="81" y="258"/>
                </a:cubicBezTo>
                <a:cubicBezTo>
                  <a:pt x="81" y="258"/>
                  <a:pt x="131" y="239"/>
                  <a:pt x="129" y="237"/>
                </a:cubicBezTo>
                <a:cubicBezTo>
                  <a:pt x="126" y="235"/>
                  <a:pt x="126" y="235"/>
                  <a:pt x="126" y="235"/>
                </a:cubicBezTo>
                <a:cubicBezTo>
                  <a:pt x="126" y="210"/>
                  <a:pt x="126" y="210"/>
                  <a:pt x="126" y="210"/>
                </a:cubicBezTo>
                <a:cubicBezTo>
                  <a:pt x="126" y="210"/>
                  <a:pt x="144" y="200"/>
                  <a:pt x="144" y="156"/>
                </a:cubicBezTo>
                <a:cubicBezTo>
                  <a:pt x="145" y="144"/>
                  <a:pt x="156" y="152"/>
                  <a:pt x="158" y="118"/>
                </a:cubicBezTo>
                <a:cubicBezTo>
                  <a:pt x="158" y="115"/>
                  <a:pt x="158" y="112"/>
                  <a:pt x="157" y="106"/>
                </a:cubicBezTo>
                <a:cubicBezTo>
                  <a:pt x="155" y="103"/>
                  <a:pt x="149" y="100"/>
                  <a:pt x="150" y="96"/>
                </a:cubicBezTo>
                <a:cubicBezTo>
                  <a:pt x="154" y="40"/>
                  <a:pt x="123" y="4"/>
                  <a:pt x="79" y="1"/>
                </a:cubicBezTo>
                <a:cubicBezTo>
                  <a:pt x="79" y="0"/>
                  <a:pt x="79" y="0"/>
                  <a:pt x="79" y="0"/>
                </a:cubicBezTo>
                <a:cubicBezTo>
                  <a:pt x="78" y="0"/>
                  <a:pt x="78" y="1"/>
                  <a:pt x="78" y="1"/>
                </a:cubicBezTo>
                <a:cubicBezTo>
                  <a:pt x="77" y="1"/>
                  <a:pt x="77" y="0"/>
                  <a:pt x="76" y="0"/>
                </a:cubicBezTo>
                <a:cubicBezTo>
                  <a:pt x="76" y="1"/>
                  <a:pt x="76" y="1"/>
                  <a:pt x="76" y="1"/>
                </a:cubicBezTo>
                <a:cubicBezTo>
                  <a:pt x="32" y="4"/>
                  <a:pt x="4" y="40"/>
                  <a:pt x="9" y="96"/>
                </a:cubicBezTo>
                <a:cubicBezTo>
                  <a:pt x="9" y="100"/>
                  <a:pt x="3" y="103"/>
                  <a:pt x="2" y="106"/>
                </a:cubicBezTo>
                <a:cubicBezTo>
                  <a:pt x="0" y="112"/>
                  <a:pt x="0" y="116"/>
                  <a:pt x="0" y="119"/>
                </a:cubicBezTo>
                <a:cubicBezTo>
                  <a:pt x="2" y="152"/>
                  <a:pt x="16" y="148"/>
                  <a:pt x="16" y="157"/>
                </a:cubicBezTo>
              </a:path>
            </a:pathLst>
          </a:custGeom>
          <a:solidFill>
            <a:srgbClr val="EAC48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44772" y="4347680"/>
            <a:ext cx="686349" cy="322564"/>
          </a:xfrm>
          <a:custGeom>
            <a:rect l="l" t="t" r="r" b="b"/>
            <a:pathLst>
              <a:path w="110" h="52">
                <a:moveTo>
                  <a:pt x="99" y="25"/>
                </a:moveTo>
                <a:cubicBezTo>
                  <a:pt x="99" y="0"/>
                  <a:pt x="99" y="0"/>
                  <a:pt x="99" y="0"/>
                </a:cubicBezTo>
                <a:cubicBezTo>
                  <a:pt x="99" y="0"/>
                  <a:pt x="86" y="15"/>
                  <a:pt x="53" y="13"/>
                </a:cubicBezTo>
                <a:cubicBezTo>
                  <a:pt x="19" y="13"/>
                  <a:pt x="8" y="0"/>
                  <a:pt x="8" y="0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2" y="31"/>
                  <a:pt x="3" y="32"/>
                </a:cubicBezTo>
                <a:cubicBezTo>
                  <a:pt x="0" y="31"/>
                  <a:pt x="36" y="52"/>
                  <a:pt x="55" y="52"/>
                </a:cubicBezTo>
                <a:cubicBezTo>
                  <a:pt x="55" y="52"/>
                  <a:pt x="111" y="52"/>
                  <a:pt x="110" y="51"/>
                </a:cubicBezTo>
                <a:cubicBezTo>
                  <a:pt x="99" y="25"/>
                  <a:pt x="99" y="25"/>
                  <a:pt x="99" y="25"/>
                </a:cubicBezTo>
              </a:path>
            </a:pathLst>
          </a:custGeom>
          <a:solidFill>
            <a:srgbClr val="E0B57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724188" y="2834152"/>
            <a:ext cx="600226" cy="535079"/>
          </a:xfrm>
          <a:custGeom>
            <a:rect l="l" t="t" r="r" b="b"/>
            <a:pathLst>
              <a:path w="97" h="86">
                <a:moveTo>
                  <a:pt x="56" y="0"/>
                </a:moveTo>
                <a:cubicBezTo>
                  <a:pt x="49" y="0"/>
                  <a:pt x="25" y="8"/>
                  <a:pt x="14" y="11"/>
                </a:cubicBezTo>
                <a:cubicBezTo>
                  <a:pt x="9" y="13"/>
                  <a:pt x="5" y="14"/>
                  <a:pt x="0" y="16"/>
                </a:cubicBezTo>
                <a:cubicBezTo>
                  <a:pt x="2" y="16"/>
                  <a:pt x="5" y="15"/>
                  <a:pt x="7" y="15"/>
                </a:cubicBezTo>
                <a:cubicBezTo>
                  <a:pt x="50" y="15"/>
                  <a:pt x="80" y="43"/>
                  <a:pt x="88" y="86"/>
                </a:cubicBezTo>
                <a:cubicBezTo>
                  <a:pt x="90" y="74"/>
                  <a:pt x="97" y="32"/>
                  <a:pt x="94" y="22"/>
                </a:cubicBezTo>
                <a:cubicBezTo>
                  <a:pt x="94" y="21"/>
                  <a:pt x="94" y="21"/>
                  <a:pt x="93" y="21"/>
                </a:cubicBezTo>
                <a:cubicBezTo>
                  <a:pt x="92" y="21"/>
                  <a:pt x="91" y="22"/>
                  <a:pt x="89" y="23"/>
                </a:cubicBezTo>
                <a:cubicBezTo>
                  <a:pt x="88" y="24"/>
                  <a:pt x="86" y="25"/>
                  <a:pt x="85" y="25"/>
                </a:cubicBezTo>
                <a:cubicBezTo>
                  <a:pt x="85" y="25"/>
                  <a:pt x="84" y="25"/>
                  <a:pt x="84" y="24"/>
                </a:cubicBezTo>
                <a:cubicBezTo>
                  <a:pt x="81" y="20"/>
                  <a:pt x="80" y="9"/>
                  <a:pt x="78" y="7"/>
                </a:cubicBezTo>
                <a:cubicBezTo>
                  <a:pt x="78" y="6"/>
                  <a:pt x="77" y="6"/>
                  <a:pt x="77" y="6"/>
                </a:cubicBezTo>
                <a:cubicBezTo>
                  <a:pt x="75" y="6"/>
                  <a:pt x="73" y="8"/>
                  <a:pt x="70" y="10"/>
                </a:cubicBezTo>
                <a:cubicBezTo>
                  <a:pt x="68" y="11"/>
                  <a:pt x="65" y="13"/>
                  <a:pt x="63" y="13"/>
                </a:cubicBezTo>
                <a:cubicBezTo>
                  <a:pt x="63" y="13"/>
                  <a:pt x="63" y="13"/>
                  <a:pt x="62" y="13"/>
                </a:cubicBezTo>
                <a:cubicBezTo>
                  <a:pt x="57" y="11"/>
                  <a:pt x="61" y="1"/>
                  <a:pt x="56" y="0"/>
                </a:cubicBezTo>
                <a:cubicBezTo>
                  <a:pt x="56" y="0"/>
                  <a:pt x="56" y="0"/>
                  <a:pt x="56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251654" y="2928505"/>
            <a:ext cx="1017859" cy="584989"/>
          </a:xfrm>
          <a:custGeom>
            <a:rect l="l" t="t" r="r" b="b"/>
            <a:pathLst>
              <a:path w="164" h="94">
                <a:moveTo>
                  <a:pt x="83" y="0"/>
                </a:moveTo>
                <a:cubicBezTo>
                  <a:pt x="81" y="0"/>
                  <a:pt x="78" y="1"/>
                  <a:pt x="76" y="1"/>
                </a:cubicBezTo>
                <a:cubicBezTo>
                  <a:pt x="41" y="13"/>
                  <a:pt x="17" y="32"/>
                  <a:pt x="3" y="73"/>
                </a:cubicBezTo>
                <a:cubicBezTo>
                  <a:pt x="0" y="82"/>
                  <a:pt x="1" y="94"/>
                  <a:pt x="11" y="94"/>
                </a:cubicBezTo>
                <a:cubicBezTo>
                  <a:pt x="11" y="94"/>
                  <a:pt x="12" y="94"/>
                  <a:pt x="12" y="94"/>
                </a:cubicBezTo>
                <a:cubicBezTo>
                  <a:pt x="12" y="94"/>
                  <a:pt x="12" y="94"/>
                  <a:pt x="12" y="94"/>
                </a:cubicBezTo>
                <a:cubicBezTo>
                  <a:pt x="15" y="50"/>
                  <a:pt x="42" y="22"/>
                  <a:pt x="80" y="19"/>
                </a:cubicBezTo>
                <a:cubicBezTo>
                  <a:pt x="80" y="18"/>
                  <a:pt x="80" y="18"/>
                  <a:pt x="80" y="18"/>
                </a:cubicBezTo>
                <a:cubicBezTo>
                  <a:pt x="81" y="18"/>
                  <a:pt x="81" y="19"/>
                  <a:pt x="82" y="19"/>
                </a:cubicBezTo>
                <a:cubicBezTo>
                  <a:pt x="82" y="19"/>
                  <a:pt x="82" y="18"/>
                  <a:pt x="83" y="18"/>
                </a:cubicBezTo>
                <a:cubicBezTo>
                  <a:pt x="83" y="19"/>
                  <a:pt x="83" y="19"/>
                  <a:pt x="83" y="19"/>
                </a:cubicBezTo>
                <a:cubicBezTo>
                  <a:pt x="111" y="21"/>
                  <a:pt x="134" y="36"/>
                  <a:pt x="145" y="61"/>
                </a:cubicBezTo>
                <a:cubicBezTo>
                  <a:pt x="151" y="64"/>
                  <a:pt x="157" y="68"/>
                  <a:pt x="164" y="73"/>
                </a:cubicBezTo>
                <a:cubicBezTo>
                  <a:pt x="164" y="73"/>
                  <a:pt x="164" y="72"/>
                  <a:pt x="164" y="71"/>
                </a:cubicBezTo>
                <a:cubicBezTo>
                  <a:pt x="156" y="28"/>
                  <a:pt x="126" y="0"/>
                  <a:pt x="83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327428" y="3041376"/>
            <a:ext cx="824741" cy="472118"/>
          </a:xfrm>
          <a:custGeom>
            <a:rect l="l" t="t" r="r" b="b"/>
            <a:pathLst>
              <a:path w="133" h="76">
                <a:moveTo>
                  <a:pt x="71" y="0"/>
                </a:moveTo>
                <a:cubicBezTo>
                  <a:pt x="70" y="0"/>
                  <a:pt x="70" y="1"/>
                  <a:pt x="70" y="1"/>
                </a:cubicBezTo>
                <a:cubicBezTo>
                  <a:pt x="69" y="1"/>
                  <a:pt x="69" y="0"/>
                  <a:pt x="68" y="0"/>
                </a:cubicBezTo>
                <a:cubicBezTo>
                  <a:pt x="68" y="1"/>
                  <a:pt x="68" y="1"/>
                  <a:pt x="68" y="1"/>
                </a:cubicBezTo>
                <a:cubicBezTo>
                  <a:pt x="30" y="4"/>
                  <a:pt x="3" y="32"/>
                  <a:pt x="0" y="76"/>
                </a:cubicBezTo>
                <a:cubicBezTo>
                  <a:pt x="48" y="71"/>
                  <a:pt x="74" y="36"/>
                  <a:pt x="108" y="36"/>
                </a:cubicBezTo>
                <a:cubicBezTo>
                  <a:pt x="116" y="36"/>
                  <a:pt x="124" y="38"/>
                  <a:pt x="133" y="43"/>
                </a:cubicBezTo>
                <a:cubicBezTo>
                  <a:pt x="122" y="18"/>
                  <a:pt x="99" y="3"/>
                  <a:pt x="71" y="1"/>
                </a:cubicBezTo>
                <a:cubicBezTo>
                  <a:pt x="71" y="0"/>
                  <a:pt x="71" y="0"/>
                  <a:pt x="71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129048" y="2810519"/>
            <a:ext cx="1195366" cy="653240"/>
          </a:xfrm>
          <a:custGeom>
            <a:rect l="l" t="t" r="r" b="b"/>
            <a:pathLst>
              <a:path w="193" h="105">
                <a:moveTo>
                  <a:pt x="181" y="96"/>
                </a:moveTo>
                <a:cubicBezTo>
                  <a:pt x="188" y="87"/>
                  <a:pt x="193" y="34"/>
                  <a:pt x="190" y="23"/>
                </a:cubicBezTo>
                <a:cubicBezTo>
                  <a:pt x="189" y="18"/>
                  <a:pt x="182" y="28"/>
                  <a:pt x="180" y="25"/>
                </a:cubicBezTo>
                <a:cubicBezTo>
                  <a:pt x="177" y="21"/>
                  <a:pt x="176" y="10"/>
                  <a:pt x="174" y="7"/>
                </a:cubicBezTo>
                <a:cubicBezTo>
                  <a:pt x="171" y="4"/>
                  <a:pt x="163" y="15"/>
                  <a:pt x="158" y="14"/>
                </a:cubicBezTo>
                <a:cubicBezTo>
                  <a:pt x="153" y="12"/>
                  <a:pt x="157" y="1"/>
                  <a:pt x="152" y="1"/>
                </a:cubicBezTo>
                <a:cubicBezTo>
                  <a:pt x="147" y="0"/>
                  <a:pt x="121" y="9"/>
                  <a:pt x="110" y="12"/>
                </a:cubicBezTo>
                <a:cubicBezTo>
                  <a:pt x="67" y="24"/>
                  <a:pt x="0" y="50"/>
                  <a:pt x="22" y="93"/>
                </a:cubicBezTo>
                <a:cubicBezTo>
                  <a:pt x="23" y="95"/>
                  <a:pt x="19" y="105"/>
                  <a:pt x="28" y="105"/>
                </a:cubicBezTo>
                <a:cubicBezTo>
                  <a:pt x="94" y="103"/>
                  <a:pt x="121" y="41"/>
                  <a:pt x="182" y="91"/>
                </a:cubicBezTo>
                <a:lnTo>
                  <a:pt x="181" y="96"/>
                </a:lnTo>
                <a:close/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05431" y="4515576"/>
            <a:ext cx="1928722" cy="1159396"/>
          </a:xfrm>
          <a:custGeom>
            <a:rect l="l" t="t" r="r" b="b"/>
            <a:pathLst>
              <a:path w="311" h="186">
                <a:moveTo>
                  <a:pt x="280" y="23"/>
                </a:moveTo>
                <a:cubicBezTo>
                  <a:pt x="264" y="10"/>
                  <a:pt x="246" y="4"/>
                  <a:pt x="235" y="2"/>
                </a:cubicBezTo>
                <a:cubicBezTo>
                  <a:pt x="154" y="9"/>
                  <a:pt x="154" y="9"/>
                  <a:pt x="154" y="9"/>
                </a:cubicBezTo>
                <a:cubicBezTo>
                  <a:pt x="80" y="0"/>
                  <a:pt x="80" y="0"/>
                  <a:pt x="80" y="0"/>
                </a:cubicBezTo>
                <a:cubicBezTo>
                  <a:pt x="71" y="3"/>
                  <a:pt x="45" y="11"/>
                  <a:pt x="31" y="23"/>
                </a:cubicBezTo>
                <a:cubicBezTo>
                  <a:pt x="17" y="33"/>
                  <a:pt x="7" y="47"/>
                  <a:pt x="0" y="63"/>
                </a:cubicBezTo>
                <a:cubicBezTo>
                  <a:pt x="0" y="186"/>
                  <a:pt x="0" y="186"/>
                  <a:pt x="0" y="186"/>
                </a:cubicBezTo>
                <a:cubicBezTo>
                  <a:pt x="311" y="186"/>
                  <a:pt x="311" y="186"/>
                  <a:pt x="311" y="186"/>
                </a:cubicBezTo>
                <a:cubicBezTo>
                  <a:pt x="311" y="63"/>
                  <a:pt x="311" y="63"/>
                  <a:pt x="311" y="63"/>
                </a:cubicBezTo>
                <a:cubicBezTo>
                  <a:pt x="304" y="47"/>
                  <a:pt x="294" y="33"/>
                  <a:pt x="280" y="23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499673" y="4352794"/>
            <a:ext cx="7893" cy="0"/>
          </a:xfrm>
          <a:custGeom>
            <a:rect l="l" t="t" r="r" b="b"/>
            <a:pathLst>
              <a:path w="1" h="1">
                <a:moveTo>
                  <a:pt x="0" y="0"/>
                </a:move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531070" y="4360731"/>
            <a:ext cx="514104" cy="68252"/>
          </a:xfrm>
          <a:custGeom>
            <a:rect l="l" t="t" r="r" b="b"/>
            <a:pathLst>
              <a:path w="83" h="11">
                <a:moveTo>
                  <a:pt x="69" y="7"/>
                </a:moveTo>
                <a:cubicBezTo>
                  <a:pt x="63" y="9"/>
                  <a:pt x="53" y="11"/>
                  <a:pt x="39" y="11"/>
                </a:cubicBezTo>
                <a:cubicBezTo>
                  <a:pt x="38" y="11"/>
                  <a:pt x="38" y="11"/>
                  <a:pt x="38" y="11"/>
                </a:cubicBezTo>
                <a:cubicBezTo>
                  <a:pt x="37" y="11"/>
                  <a:pt x="36" y="11"/>
                  <a:pt x="35" y="11"/>
                </a:cubicBezTo>
                <a:cubicBezTo>
                  <a:pt x="36" y="11"/>
                  <a:pt x="38" y="11"/>
                  <a:pt x="39" y="11"/>
                </a:cubicBezTo>
                <a:cubicBezTo>
                  <a:pt x="41" y="11"/>
                  <a:pt x="42" y="11"/>
                  <a:pt x="44" y="11"/>
                </a:cubicBezTo>
                <a:cubicBezTo>
                  <a:pt x="55" y="11"/>
                  <a:pt x="63" y="9"/>
                  <a:pt x="69" y="7"/>
                </a:cubicBezTo>
                <a:moveTo>
                  <a:pt x="0" y="2"/>
                </a:moveTo>
                <a:cubicBezTo>
                  <a:pt x="4" y="4"/>
                  <a:pt x="9" y="6"/>
                  <a:pt x="15" y="8"/>
                </a:cubicBezTo>
                <a:cubicBezTo>
                  <a:pt x="9" y="6"/>
                  <a:pt x="4" y="4"/>
                  <a:pt x="0" y="2"/>
                </a:cubicBezTo>
                <a:moveTo>
                  <a:pt x="83" y="0"/>
                </a:moveTo>
                <a:cubicBezTo>
                  <a:pt x="82" y="0"/>
                  <a:pt x="81" y="1"/>
                  <a:pt x="80" y="2"/>
                </a:cubicBezTo>
                <a:cubicBezTo>
                  <a:pt x="80" y="2"/>
                  <a:pt x="80" y="1"/>
                  <a:pt x="81" y="1"/>
                </a:cubicBezTo>
                <a:cubicBezTo>
                  <a:pt x="82" y="0"/>
                  <a:pt x="83" y="0"/>
                  <a:pt x="83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507566" y="4352794"/>
            <a:ext cx="524628" cy="131212"/>
          </a:xfrm>
          <a:custGeom>
            <a:rect l="l" t="t" r="r" b="b"/>
            <a:pathLst>
              <a:path w="85" h="21">
                <a:moveTo>
                  <a:pt x="0" y="0"/>
                </a:moveTo>
                <a:cubicBezTo>
                  <a:pt x="5" y="5"/>
                  <a:pt x="10" y="20"/>
                  <a:pt x="36" y="21"/>
                </a:cubicBezTo>
                <a:cubicBezTo>
                  <a:pt x="36" y="21"/>
                  <a:pt x="37" y="21"/>
                  <a:pt x="37" y="21"/>
                </a:cubicBezTo>
                <a:cubicBezTo>
                  <a:pt x="60" y="21"/>
                  <a:pt x="79" y="7"/>
                  <a:pt x="85" y="2"/>
                </a:cubicBezTo>
                <a:cubicBezTo>
                  <a:pt x="84" y="2"/>
                  <a:pt x="84" y="3"/>
                  <a:pt x="84" y="3"/>
                </a:cubicBezTo>
                <a:cubicBezTo>
                  <a:pt x="81" y="5"/>
                  <a:pt x="78" y="6"/>
                  <a:pt x="73" y="8"/>
                </a:cubicBezTo>
                <a:cubicBezTo>
                  <a:pt x="67" y="10"/>
                  <a:pt x="59" y="12"/>
                  <a:pt x="48" y="12"/>
                </a:cubicBezTo>
                <a:cubicBezTo>
                  <a:pt x="46" y="12"/>
                  <a:pt x="45" y="12"/>
                  <a:pt x="43" y="12"/>
                </a:cubicBezTo>
                <a:cubicBezTo>
                  <a:pt x="42" y="12"/>
                  <a:pt x="40" y="12"/>
                  <a:pt x="39" y="12"/>
                </a:cubicBezTo>
                <a:cubicBezTo>
                  <a:pt x="31" y="11"/>
                  <a:pt x="25" y="10"/>
                  <a:pt x="19" y="9"/>
                </a:cubicBezTo>
                <a:cubicBezTo>
                  <a:pt x="13" y="7"/>
                  <a:pt x="8" y="5"/>
                  <a:pt x="4" y="3"/>
                </a:cubicBezTo>
                <a:cubicBezTo>
                  <a:pt x="2" y="2"/>
                  <a:pt x="1" y="1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58153" y="4392123"/>
            <a:ext cx="80860" cy="81302"/>
          </a:xfrm>
          <a:custGeom>
            <a:rect l="l" t="t" r="r" b="b"/>
            <a:pathLst>
              <a:path w="31" h="31">
                <a:moveTo>
                  <a:pt x="0" y="31"/>
                </a:moveTo>
                <a:lnTo>
                  <a:pt x="17" y="21"/>
                </a:lnTo>
                <a:lnTo>
                  <a:pt x="31" y="9"/>
                </a:lnTo>
                <a:lnTo>
                  <a:pt x="0" y="0"/>
                </a:lnTo>
                <a:lnTo>
                  <a:pt x="0" y="31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413550" y="4392123"/>
            <a:ext cx="80860" cy="81302"/>
          </a:xfrm>
          <a:custGeom>
            <a:rect l="l" t="t" r="r" b="b"/>
            <a:pathLst>
              <a:path w="31" h="31">
                <a:moveTo>
                  <a:pt x="31" y="0"/>
                </a:moveTo>
                <a:lnTo>
                  <a:pt x="0" y="7"/>
                </a:lnTo>
                <a:lnTo>
                  <a:pt x="31" y="31"/>
                </a:lnTo>
                <a:lnTo>
                  <a:pt x="31" y="0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447786" y="4510285"/>
            <a:ext cx="2693475" cy="2339779"/>
          </a:xfrm>
          <a:custGeom>
            <a:rect l="l" t="t" r="r" b="b"/>
            <a:pathLst>
              <a:path w="435" h="376">
                <a:moveTo>
                  <a:pt x="403" y="38"/>
                </a:moveTo>
                <a:cubicBezTo>
                  <a:pt x="390" y="26"/>
                  <a:pt x="339" y="11"/>
                  <a:pt x="317" y="8"/>
                </a:cubicBezTo>
                <a:cubicBezTo>
                  <a:pt x="291" y="0"/>
                  <a:pt x="291" y="0"/>
                  <a:pt x="291" y="0"/>
                </a:cubicBezTo>
                <a:cubicBezTo>
                  <a:pt x="241" y="119"/>
                  <a:pt x="241" y="119"/>
                  <a:pt x="241" y="119"/>
                </a:cubicBezTo>
                <a:cubicBezTo>
                  <a:pt x="192" y="119"/>
                  <a:pt x="192" y="119"/>
                  <a:pt x="192" y="119"/>
                </a:cubicBezTo>
                <a:cubicBezTo>
                  <a:pt x="138" y="1"/>
                  <a:pt x="138" y="1"/>
                  <a:pt x="138" y="1"/>
                </a:cubicBezTo>
                <a:cubicBezTo>
                  <a:pt x="111" y="8"/>
                  <a:pt x="111" y="8"/>
                  <a:pt x="111" y="8"/>
                </a:cubicBezTo>
                <a:cubicBezTo>
                  <a:pt x="93" y="11"/>
                  <a:pt x="44" y="27"/>
                  <a:pt x="31" y="38"/>
                </a:cubicBezTo>
                <a:cubicBezTo>
                  <a:pt x="17" y="48"/>
                  <a:pt x="0" y="292"/>
                  <a:pt x="0" y="308"/>
                </a:cubicBezTo>
                <a:cubicBezTo>
                  <a:pt x="44" y="376"/>
                  <a:pt x="44" y="376"/>
                  <a:pt x="44" y="376"/>
                </a:cubicBezTo>
                <a:cubicBezTo>
                  <a:pt x="397" y="375"/>
                  <a:pt x="397" y="375"/>
                  <a:pt x="397" y="375"/>
                </a:cubicBezTo>
                <a:cubicBezTo>
                  <a:pt x="435" y="308"/>
                  <a:pt x="435" y="308"/>
                  <a:pt x="435" y="308"/>
                </a:cubicBezTo>
                <a:cubicBezTo>
                  <a:pt x="435" y="290"/>
                  <a:pt x="418" y="48"/>
                  <a:pt x="403" y="38"/>
                </a:cubicBezTo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46794" y="4583651"/>
            <a:ext cx="125237" cy="634723"/>
          </a:xfrm>
          <a:custGeom>
            <a:rect l="l" t="t" r="r" b="b"/>
            <a:pathLst>
              <a:path w="20" h="102">
                <a:moveTo>
                  <a:pt x="8" y="0"/>
                </a:moveTo>
                <a:cubicBezTo>
                  <a:pt x="0" y="26"/>
                  <a:pt x="0" y="26"/>
                  <a:pt x="0" y="26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20" y="95"/>
                  <a:pt x="20" y="95"/>
                  <a:pt x="20" y="95"/>
                </a:cubicBezTo>
                <a:cubicBezTo>
                  <a:pt x="1" y="26"/>
                  <a:pt x="1" y="26"/>
                  <a:pt x="1" y="26"/>
                </a:cubicBezTo>
                <a:cubicBezTo>
                  <a:pt x="10" y="2"/>
                  <a:pt x="10" y="2"/>
                  <a:pt x="10" y="2"/>
                </a:cubicBezTo>
                <a:cubicBezTo>
                  <a:pt x="9" y="2"/>
                  <a:pt x="9" y="1"/>
                  <a:pt x="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  <a:close/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525808" y="4533917"/>
            <a:ext cx="501124" cy="1600122"/>
          </a:xfrm>
          <a:custGeom>
            <a:rect l="l" t="t" r="r" b="b"/>
            <a:pathLst>
              <a:path w="81" h="257">
                <a:moveTo>
                  <a:pt x="52" y="34"/>
                </a:moveTo>
                <a:cubicBezTo>
                  <a:pt x="63" y="0"/>
                  <a:pt x="63" y="0"/>
                  <a:pt x="63" y="0"/>
                </a:cubicBezTo>
                <a:cubicBezTo>
                  <a:pt x="63" y="0"/>
                  <a:pt x="52" y="4"/>
                  <a:pt x="39" y="4"/>
                </a:cubicBezTo>
                <a:cubicBezTo>
                  <a:pt x="28" y="4"/>
                  <a:pt x="14" y="0"/>
                  <a:pt x="14" y="0"/>
                </a:cubicBezTo>
                <a:cubicBezTo>
                  <a:pt x="28" y="33"/>
                  <a:pt x="28" y="33"/>
                  <a:pt x="28" y="33"/>
                </a:cubicBezTo>
                <a:cubicBezTo>
                  <a:pt x="28" y="33"/>
                  <a:pt x="28" y="33"/>
                  <a:pt x="28" y="33"/>
                </a:cubicBezTo>
                <a:cubicBezTo>
                  <a:pt x="0" y="164"/>
                  <a:pt x="0" y="164"/>
                  <a:pt x="0" y="164"/>
                </a:cubicBezTo>
                <a:cubicBezTo>
                  <a:pt x="43" y="257"/>
                  <a:pt x="43" y="257"/>
                  <a:pt x="43" y="257"/>
                </a:cubicBezTo>
                <a:cubicBezTo>
                  <a:pt x="81" y="163"/>
                  <a:pt x="81" y="163"/>
                  <a:pt x="81" y="163"/>
                </a:cubicBezTo>
                <a:cubicBezTo>
                  <a:pt x="52" y="34"/>
                  <a:pt x="52" y="34"/>
                  <a:pt x="52" y="34"/>
                </a:cubicBez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698053" y="4746256"/>
            <a:ext cx="148741" cy="44619"/>
          </a:xfrm>
          <a:custGeom>
            <a:rect l="l" t="t" r="r" b="b"/>
            <a:pathLst>
              <a:path w="24" h="7">
                <a:moveTo>
                  <a:pt x="0" y="0"/>
                </a:moveTo>
                <a:cubicBezTo>
                  <a:pt x="0" y="1"/>
                  <a:pt x="0" y="1"/>
                  <a:pt x="0" y="1"/>
                </a:cubicBezTo>
                <a:cubicBezTo>
                  <a:pt x="0" y="1"/>
                  <a:pt x="2" y="7"/>
                  <a:pt x="9" y="7"/>
                </a:cubicBezTo>
                <a:cubicBezTo>
                  <a:pt x="17" y="7"/>
                  <a:pt x="24" y="1"/>
                  <a:pt x="24" y="1"/>
                </a:cubicBezTo>
                <a:cubicBezTo>
                  <a:pt x="24" y="0"/>
                  <a:pt x="24" y="0"/>
                  <a:pt x="24" y="0"/>
                </a:cubicBezTo>
                <a:cubicBezTo>
                  <a:pt x="24" y="0"/>
                  <a:pt x="19" y="2"/>
                  <a:pt x="12" y="2"/>
                </a:cubicBezTo>
                <a:cubicBezTo>
                  <a:pt x="4" y="2"/>
                  <a:pt x="0" y="0"/>
                  <a:pt x="0" y="0"/>
                </a:cubicBezTo>
              </a:path>
            </a:pathLst>
          </a:custGeom>
          <a:solidFill>
            <a:srgbClr val="A5482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301293" y="4515576"/>
            <a:ext cx="174876" cy="18342"/>
          </a:xfrm>
          <a:custGeom>
            <a:rect l="l" t="t" r="r" b="b"/>
            <a:pathLst>
              <a:path w="28" h="3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2"/>
                  <a:pt x="28" y="2"/>
                </a:cubicBez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468276" y="4528626"/>
            <a:ext cx="148741" cy="23632"/>
          </a:xfrm>
          <a:custGeom>
            <a:rect l="l" t="t" r="r" b="b"/>
            <a:pathLst>
              <a:path w="24" h="4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24" y="4"/>
                  <a:pt x="24" y="4"/>
                  <a:pt x="24" y="4"/>
                </a:cubicBezTo>
                <a:cubicBezTo>
                  <a:pt x="23" y="2"/>
                  <a:pt x="23" y="2"/>
                  <a:pt x="23" y="2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301293" y="4515576"/>
            <a:ext cx="336772" cy="417093"/>
          </a:xfrm>
          <a:custGeom>
            <a:rect l="l" t="t" r="r" b="b"/>
            <a:pathLst>
              <a:path w="54" h="6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30" y="67"/>
                  <a:pt x="30" y="67"/>
                  <a:pt x="30" y="67"/>
                </a:cubicBezTo>
                <a:cubicBezTo>
                  <a:pt x="37" y="52"/>
                  <a:pt x="49" y="28"/>
                  <a:pt x="54" y="14"/>
                </a:cubicBezTo>
                <a:cubicBezTo>
                  <a:pt x="51" y="6"/>
                  <a:pt x="51" y="6"/>
                  <a:pt x="51" y="6"/>
                </a:cubicBezTo>
                <a:cubicBezTo>
                  <a:pt x="27" y="3"/>
                  <a:pt x="27" y="3"/>
                  <a:pt x="27" y="3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96031" y="4515576"/>
            <a:ext cx="5262" cy="0"/>
          </a:xfrm>
          <a:custGeom>
            <a:rect l="l" t="t" r="r" b="b"/>
            <a:pathLst>
              <a:path w="1" h="1">
                <a:moveTo>
                  <a:pt x="1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638065" y="4541677"/>
            <a:ext cx="23504" cy="5291"/>
          </a:xfrm>
          <a:custGeom>
            <a:rect l="l" t="t" r="r" b="b"/>
            <a:pathLst>
              <a:path w="4" h="1">
                <a:moveTo>
                  <a:pt x="0" y="0"/>
                </a:moveTo>
                <a:cubicBezTo>
                  <a:pt x="1" y="0"/>
                  <a:pt x="2" y="1"/>
                  <a:pt x="4" y="1"/>
                </a:cubicBezTo>
                <a:cubicBezTo>
                  <a:pt x="4" y="1"/>
                  <a:pt x="4" y="1"/>
                  <a:pt x="4" y="1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96031" y="4515576"/>
            <a:ext cx="193118" cy="480054"/>
          </a:xfrm>
          <a:custGeom>
            <a:rect l="l" t="t" r="r" b="b"/>
            <a:pathLst>
              <a:path w="31" h="77">
                <a:moveTo>
                  <a:pt x="1" y="0"/>
                </a:move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6" y="77"/>
                  <a:pt x="26" y="77"/>
                  <a:pt x="26" y="77"/>
                </a:cubicBezTo>
                <a:cubicBezTo>
                  <a:pt x="26" y="77"/>
                  <a:pt x="28" y="73"/>
                  <a:pt x="31" y="67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611930" y="4541677"/>
            <a:ext cx="49639" cy="60315"/>
          </a:xfrm>
          <a:custGeom>
            <a:rect l="l" t="t" r="r" b="b"/>
            <a:pathLst>
              <a:path w="8" h="10">
                <a:moveTo>
                  <a:pt x="0" y="0"/>
                </a:moveTo>
                <a:cubicBezTo>
                  <a:pt x="1" y="2"/>
                  <a:pt x="1" y="2"/>
                  <a:pt x="1" y="2"/>
                </a:cubicBezTo>
                <a:cubicBezTo>
                  <a:pt x="4" y="10"/>
                  <a:pt x="4" y="10"/>
                  <a:pt x="4" y="10"/>
                </a:cubicBezTo>
                <a:cubicBezTo>
                  <a:pt x="6" y="6"/>
                  <a:pt x="7" y="2"/>
                  <a:pt x="8" y="1"/>
                </a:cubicBezTo>
                <a:cubicBezTo>
                  <a:pt x="6" y="1"/>
                  <a:pt x="5" y="0"/>
                  <a:pt x="4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83051" y="4410641"/>
            <a:ext cx="360101" cy="485345"/>
          </a:xfrm>
          <a:custGeom>
            <a:rect l="l" t="t" r="r" b="b"/>
            <a:pathLst>
              <a:path w="57" h="78">
                <a:moveTo>
                  <a:pt x="27" y="78"/>
                </a:moveTo>
                <a:cubicBezTo>
                  <a:pt x="27" y="78"/>
                  <a:pt x="58" y="22"/>
                  <a:pt x="58" y="21"/>
                </a:cubicBezTo>
                <a:cubicBezTo>
                  <a:pt x="54" y="20"/>
                  <a:pt x="47" y="19"/>
                  <a:pt x="37" y="12"/>
                </a:cubicBezTo>
                <a:cubicBezTo>
                  <a:pt x="29" y="7"/>
                  <a:pt x="21" y="0"/>
                  <a:pt x="21" y="0"/>
                </a:cubicBezTo>
                <a:cubicBezTo>
                  <a:pt x="2" y="17"/>
                  <a:pt x="2" y="17"/>
                  <a:pt x="2" y="17"/>
                </a:cubicBezTo>
                <a:cubicBezTo>
                  <a:pt x="0" y="17"/>
                  <a:pt x="27" y="78"/>
                  <a:pt x="27" y="7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071309" y="4515576"/>
            <a:ext cx="172245" cy="26278"/>
          </a:xfrm>
          <a:custGeom>
            <a:rect l="l" t="t" r="r" b="b"/>
            <a:pathLst>
              <a:path w="28" h="4">
                <a:moveTo>
                  <a:pt x="28" y="0"/>
                </a:moveTo>
                <a:cubicBezTo>
                  <a:pt x="0" y="2"/>
                  <a:pt x="0" y="2"/>
                  <a:pt x="0" y="2"/>
                </a:cubicBezTo>
                <a:cubicBezTo>
                  <a:pt x="1" y="4"/>
                  <a:pt x="1" y="4"/>
                  <a:pt x="1" y="4"/>
                </a:cubicBezTo>
                <a:cubicBezTo>
                  <a:pt x="28" y="2"/>
                  <a:pt x="28" y="2"/>
                  <a:pt x="28" y="2"/>
                </a:cubicBezTo>
                <a:cubicBezTo>
                  <a:pt x="28" y="1"/>
                  <a:pt x="28" y="0"/>
                  <a:pt x="28" y="0"/>
                </a:cubicBezTo>
                <a:moveTo>
                  <a:pt x="28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909413" y="4528626"/>
            <a:ext cx="166983" cy="23632"/>
          </a:xfrm>
          <a:custGeom>
            <a:rect l="l" t="t" r="r" b="b"/>
            <a:pathLst>
              <a:path w="27" h="4">
                <a:moveTo>
                  <a:pt x="26" y="0"/>
                </a:moveTo>
                <a:cubicBezTo>
                  <a:pt x="1" y="2"/>
                  <a:pt x="1" y="2"/>
                  <a:pt x="1" y="2"/>
                </a:cubicBezTo>
                <a:cubicBezTo>
                  <a:pt x="0" y="3"/>
                  <a:pt x="0" y="3"/>
                  <a:pt x="0" y="3"/>
                </a:cubicBezTo>
                <a:cubicBezTo>
                  <a:pt x="2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2" y="4"/>
                  <a:pt x="2" y="4"/>
                  <a:pt x="2" y="4"/>
                </a:cubicBezTo>
                <a:cubicBezTo>
                  <a:pt x="27" y="2"/>
                  <a:pt x="27" y="2"/>
                  <a:pt x="27" y="2"/>
                </a:cubicBezTo>
                <a:cubicBezTo>
                  <a:pt x="26" y="0"/>
                  <a:pt x="26" y="0"/>
                  <a:pt x="26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09413" y="4528626"/>
            <a:ext cx="334141" cy="367183"/>
          </a:xfrm>
          <a:custGeom>
            <a:rect l="l" t="t" r="r" b="b"/>
            <a:pathLst>
              <a:path w="54" h="59">
                <a:moveTo>
                  <a:pt x="54" y="0"/>
                </a:moveTo>
                <a:cubicBezTo>
                  <a:pt x="27" y="2"/>
                  <a:pt x="27" y="2"/>
                  <a:pt x="27" y="2"/>
                </a:cubicBezTo>
                <a:cubicBezTo>
                  <a:pt x="2" y="4"/>
                  <a:pt x="2" y="4"/>
                  <a:pt x="2" y="4"/>
                </a:cubicBezTo>
                <a:cubicBezTo>
                  <a:pt x="0" y="11"/>
                  <a:pt x="0" y="11"/>
                  <a:pt x="0" y="11"/>
                </a:cubicBezTo>
                <a:cubicBezTo>
                  <a:pt x="7" y="23"/>
                  <a:pt x="20" y="44"/>
                  <a:pt x="29" y="59"/>
                </a:cubicBezTo>
                <a:cubicBezTo>
                  <a:pt x="53" y="2"/>
                  <a:pt x="53" y="2"/>
                  <a:pt x="53" y="2"/>
                </a:cubicBezTo>
                <a:cubicBezTo>
                  <a:pt x="53" y="1"/>
                  <a:pt x="53" y="1"/>
                  <a:pt x="54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883277" y="4541677"/>
            <a:ext cx="12980" cy="0"/>
          </a:xfrm>
          <a:custGeom>
            <a:rect l="l" t="t" r="r" b="b"/>
            <a:pathLst>
              <a:path w="2" h="1">
                <a:moveTo>
                  <a:pt x="2" y="0"/>
                </a:moveTo>
                <a:cubicBezTo>
                  <a:pt x="2" y="0"/>
                  <a:pt x="2" y="0"/>
                  <a:pt x="2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2" y="0"/>
                  <a:pt x="2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089550" y="4541677"/>
            <a:ext cx="148741" cy="459067"/>
          </a:xfrm>
          <a:custGeom>
            <a:rect l="l" t="t" r="r" b="b"/>
            <a:pathLst>
              <a:path w="24" h="74">
                <a:moveTo>
                  <a:pt x="24" y="0"/>
                </a:moveTo>
                <a:cubicBezTo>
                  <a:pt x="0" y="57"/>
                  <a:pt x="0" y="57"/>
                  <a:pt x="0" y="57"/>
                </a:cubicBezTo>
                <a:cubicBezTo>
                  <a:pt x="6" y="67"/>
                  <a:pt x="10" y="74"/>
                  <a:pt x="10" y="74"/>
                </a:cubicBezTo>
                <a:cubicBezTo>
                  <a:pt x="10" y="74"/>
                  <a:pt x="21" y="15"/>
                  <a:pt x="24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909413" y="4546968"/>
            <a:ext cx="18242" cy="13051"/>
          </a:xfrm>
          <a:custGeom>
            <a:rect l="l" t="t" r="r" b="b"/>
            <a:pathLst>
              <a:path w="3" h="2">
                <a:moveTo>
                  <a:pt x="3" y="0"/>
                </a:moveTo>
                <a:cubicBezTo>
                  <a:pt x="3" y="0"/>
                  <a:pt x="2" y="0"/>
                  <a:pt x="0" y="0"/>
                </a:cubicBezTo>
                <a:cubicBezTo>
                  <a:pt x="0" y="2"/>
                  <a:pt x="0" y="2"/>
                  <a:pt x="0" y="2"/>
                </a:cubicBezTo>
                <a:cubicBezTo>
                  <a:pt x="2" y="1"/>
                  <a:pt x="2" y="1"/>
                  <a:pt x="2" y="1"/>
                </a:cubicBezTo>
                <a:cubicBezTo>
                  <a:pt x="3" y="0"/>
                  <a:pt x="3" y="0"/>
                  <a:pt x="3" y="0"/>
                </a:cubicBezTo>
              </a:path>
            </a:pathLst>
          </a:custGeom>
          <a:solidFill>
            <a:srgbClr val="6D583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896433" y="4552259"/>
            <a:ext cx="26135" cy="44619"/>
          </a:xfrm>
          <a:custGeom>
            <a:rect l="l" t="t" r="r" b="b"/>
            <a:pathLst>
              <a:path w="4" h="7">
                <a:moveTo>
                  <a:pt x="4" y="0"/>
                </a:moveTo>
                <a:cubicBezTo>
                  <a:pt x="2" y="1"/>
                  <a:pt x="2" y="1"/>
                  <a:pt x="2" y="1"/>
                </a:cubicBezTo>
                <a:cubicBezTo>
                  <a:pt x="0" y="5"/>
                  <a:pt x="0" y="5"/>
                  <a:pt x="0" y="5"/>
                </a:cubicBezTo>
                <a:cubicBezTo>
                  <a:pt x="1" y="6"/>
                  <a:pt x="1" y="7"/>
                  <a:pt x="2" y="7"/>
                </a:cubicBezTo>
                <a:cubicBezTo>
                  <a:pt x="4" y="0"/>
                  <a:pt x="4" y="0"/>
                  <a:pt x="4" y="0"/>
                </a:cubicBezTo>
              </a:path>
            </a:pathLst>
          </a:custGeom>
          <a:solidFill>
            <a:srgbClr val="7C7C7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2872929" y="4541677"/>
            <a:ext cx="41746" cy="41974"/>
          </a:xfrm>
          <a:custGeom>
            <a:rect l="l" t="t" r="r" b="b"/>
            <a:pathLst>
              <a:path w="7" h="7">
                <a:moveTo>
                  <a:pt x="7" y="0"/>
                </a:moveTo>
                <a:cubicBezTo>
                  <a:pt x="4" y="0"/>
                  <a:pt x="4" y="0"/>
                  <a:pt x="4" y="0"/>
                </a:cubicBezTo>
                <a:cubicBezTo>
                  <a:pt x="4" y="0"/>
                  <a:pt x="3" y="0"/>
                  <a:pt x="2" y="0"/>
                </a:cubicBezTo>
                <a:cubicBezTo>
                  <a:pt x="0" y="1"/>
                  <a:pt x="0" y="1"/>
                  <a:pt x="0" y="1"/>
                </a:cubicBezTo>
                <a:cubicBezTo>
                  <a:pt x="1" y="2"/>
                  <a:pt x="2" y="4"/>
                  <a:pt x="4" y="7"/>
                </a:cubicBezTo>
                <a:cubicBezTo>
                  <a:pt x="6" y="3"/>
                  <a:pt x="6" y="3"/>
                  <a:pt x="6" y="3"/>
                </a:cubicBezTo>
                <a:cubicBezTo>
                  <a:pt x="6" y="1"/>
                  <a:pt x="6" y="1"/>
                  <a:pt x="6" y="1"/>
                </a:cubicBezTo>
                <a:cubicBezTo>
                  <a:pt x="7" y="0"/>
                  <a:pt x="7" y="0"/>
                  <a:pt x="7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2891171" y="4415755"/>
            <a:ext cx="365363" cy="480054"/>
          </a:xfrm>
          <a:custGeom>
            <a:rect l="l" t="t" r="r" b="b"/>
            <a:pathLst>
              <a:path w="59" h="77">
                <a:moveTo>
                  <a:pt x="42" y="77"/>
                </a:moveTo>
                <a:cubicBezTo>
                  <a:pt x="42" y="77"/>
                  <a:pt x="59" y="15"/>
                  <a:pt x="58" y="15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4" y="5"/>
                  <a:pt x="27" y="9"/>
                </a:cubicBezTo>
                <a:cubicBezTo>
                  <a:pt x="25" y="11"/>
                  <a:pt x="5" y="19"/>
                  <a:pt x="2" y="20"/>
                </a:cubicBezTo>
                <a:cubicBezTo>
                  <a:pt x="1" y="20"/>
                  <a:pt x="0" y="20"/>
                  <a:pt x="0" y="20"/>
                </a:cubicBezTo>
                <a:cubicBezTo>
                  <a:pt x="3" y="24"/>
                  <a:pt x="42" y="77"/>
                  <a:pt x="42" y="7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309186" y="3631479"/>
            <a:ext cx="947347" cy="49910"/>
          </a:xfrm>
          <a:custGeom>
            <a:rect l="l" t="t" r="r" b="b"/>
            <a:pathLst>
              <a:path w="153" h="8">
                <a:moveTo>
                  <a:pt x="4" y="0"/>
                </a:moveTo>
                <a:cubicBezTo>
                  <a:pt x="2" y="1"/>
                  <a:pt x="1" y="2"/>
                  <a:pt x="0" y="3"/>
                </a:cubicBezTo>
                <a:cubicBezTo>
                  <a:pt x="0" y="4"/>
                  <a:pt x="0" y="5"/>
                  <a:pt x="1" y="6"/>
                </a:cubicBezTo>
                <a:cubicBezTo>
                  <a:pt x="2" y="5"/>
                  <a:pt x="4" y="3"/>
                  <a:pt x="4" y="1"/>
                </a:cubicBezTo>
                <a:cubicBezTo>
                  <a:pt x="4" y="1"/>
                  <a:pt x="4" y="1"/>
                  <a:pt x="4" y="0"/>
                </a:cubicBezTo>
                <a:moveTo>
                  <a:pt x="149" y="0"/>
                </a:moveTo>
                <a:cubicBezTo>
                  <a:pt x="149" y="0"/>
                  <a:pt x="148" y="0"/>
                  <a:pt x="148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5" y="1"/>
                  <a:pt x="145" y="1"/>
                  <a:pt x="145" y="1"/>
                </a:cubicBezTo>
                <a:cubicBezTo>
                  <a:pt x="144" y="4"/>
                  <a:pt x="147" y="6"/>
                  <a:pt x="149" y="8"/>
                </a:cubicBezTo>
                <a:cubicBezTo>
                  <a:pt x="150" y="7"/>
                  <a:pt x="150" y="7"/>
                  <a:pt x="150" y="7"/>
                </a:cubicBezTo>
                <a:cubicBezTo>
                  <a:pt x="152" y="6"/>
                  <a:pt x="153" y="4"/>
                  <a:pt x="153" y="2"/>
                </a:cubicBezTo>
                <a:cubicBezTo>
                  <a:pt x="152" y="1"/>
                  <a:pt x="151" y="0"/>
                  <a:pt x="149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314273" y="3594796"/>
            <a:ext cx="916125" cy="236147"/>
          </a:xfrm>
          <a:custGeom>
            <a:rect l="l" t="t" r="r" b="b"/>
            <a:pathLst>
              <a:path w="148" h="38">
                <a:moveTo>
                  <a:pt x="27" y="33"/>
                </a:moveTo>
                <a:cubicBezTo>
                  <a:pt x="21" y="33"/>
                  <a:pt x="17" y="29"/>
                  <a:pt x="17" y="23"/>
                </a:cubicBezTo>
                <a:cubicBezTo>
                  <a:pt x="17" y="15"/>
                  <a:pt x="17" y="15"/>
                  <a:pt x="17" y="15"/>
                </a:cubicBezTo>
                <a:cubicBezTo>
                  <a:pt x="17" y="9"/>
                  <a:pt x="21" y="5"/>
                  <a:pt x="27" y="5"/>
                </a:cubicBezTo>
                <a:cubicBezTo>
                  <a:pt x="52" y="5"/>
                  <a:pt x="52" y="5"/>
                  <a:pt x="52" y="5"/>
                </a:cubicBezTo>
                <a:cubicBezTo>
                  <a:pt x="58" y="5"/>
                  <a:pt x="62" y="9"/>
                  <a:pt x="62" y="15"/>
                </a:cubicBezTo>
                <a:cubicBezTo>
                  <a:pt x="62" y="23"/>
                  <a:pt x="62" y="23"/>
                  <a:pt x="62" y="23"/>
                </a:cubicBezTo>
                <a:cubicBezTo>
                  <a:pt x="62" y="29"/>
                  <a:pt x="58" y="33"/>
                  <a:pt x="52" y="33"/>
                </a:cubicBezTo>
                <a:cubicBezTo>
                  <a:pt x="27" y="33"/>
                  <a:pt x="27" y="33"/>
                  <a:pt x="27" y="33"/>
                </a:cubicBezTo>
                <a:moveTo>
                  <a:pt x="98" y="33"/>
                </a:moveTo>
                <a:cubicBezTo>
                  <a:pt x="93" y="33"/>
                  <a:pt x="88" y="29"/>
                  <a:pt x="88" y="23"/>
                </a:cubicBezTo>
                <a:cubicBezTo>
                  <a:pt x="88" y="15"/>
                  <a:pt x="88" y="15"/>
                  <a:pt x="88" y="15"/>
                </a:cubicBezTo>
                <a:cubicBezTo>
                  <a:pt x="88" y="9"/>
                  <a:pt x="93" y="5"/>
                  <a:pt x="98" y="5"/>
                </a:cubicBezTo>
                <a:cubicBezTo>
                  <a:pt x="124" y="5"/>
                  <a:pt x="124" y="5"/>
                  <a:pt x="124" y="5"/>
                </a:cubicBezTo>
                <a:cubicBezTo>
                  <a:pt x="129" y="5"/>
                  <a:pt x="134" y="9"/>
                  <a:pt x="134" y="15"/>
                </a:cubicBezTo>
                <a:cubicBezTo>
                  <a:pt x="134" y="23"/>
                  <a:pt x="134" y="23"/>
                  <a:pt x="134" y="23"/>
                </a:cubicBezTo>
                <a:cubicBezTo>
                  <a:pt x="134" y="29"/>
                  <a:pt x="129" y="33"/>
                  <a:pt x="124" y="33"/>
                </a:cubicBezTo>
                <a:cubicBezTo>
                  <a:pt x="98" y="33"/>
                  <a:pt x="98" y="33"/>
                  <a:pt x="98" y="33"/>
                </a:cubicBezTo>
                <a:moveTo>
                  <a:pt x="124" y="0"/>
                </a:moveTo>
                <a:cubicBezTo>
                  <a:pt x="98" y="0"/>
                  <a:pt x="98" y="0"/>
                  <a:pt x="98" y="0"/>
                </a:cubicBezTo>
                <a:cubicBezTo>
                  <a:pt x="90" y="0"/>
                  <a:pt x="84" y="6"/>
                  <a:pt x="83" y="14"/>
                </a:cubicBezTo>
                <a:cubicBezTo>
                  <a:pt x="83" y="14"/>
                  <a:pt x="83" y="14"/>
                  <a:pt x="83" y="14"/>
                </a:cubicBezTo>
                <a:cubicBezTo>
                  <a:pt x="69" y="14"/>
                  <a:pt x="69" y="14"/>
                  <a:pt x="69" y="14"/>
                </a:cubicBezTo>
                <a:cubicBezTo>
                  <a:pt x="68" y="14"/>
                  <a:pt x="68" y="14"/>
                  <a:pt x="67" y="14"/>
                </a:cubicBezTo>
                <a:cubicBezTo>
                  <a:pt x="67" y="6"/>
                  <a:pt x="60" y="0"/>
                  <a:pt x="52" y="0"/>
                </a:cubicBezTo>
                <a:cubicBezTo>
                  <a:pt x="27" y="0"/>
                  <a:pt x="27" y="0"/>
                  <a:pt x="27" y="0"/>
                </a:cubicBezTo>
                <a:cubicBezTo>
                  <a:pt x="21" y="0"/>
                  <a:pt x="15" y="4"/>
                  <a:pt x="13" y="9"/>
                </a:cubicBezTo>
                <a:cubicBezTo>
                  <a:pt x="4" y="7"/>
                  <a:pt x="4" y="7"/>
                  <a:pt x="4" y="7"/>
                </a:cubicBezTo>
                <a:cubicBezTo>
                  <a:pt x="4" y="6"/>
                  <a:pt x="3" y="6"/>
                  <a:pt x="3" y="6"/>
                </a:cubicBezTo>
                <a:cubicBezTo>
                  <a:pt x="3" y="6"/>
                  <a:pt x="3" y="6"/>
                  <a:pt x="3" y="6"/>
                </a:cubicBezTo>
                <a:cubicBezTo>
                  <a:pt x="3" y="7"/>
                  <a:pt x="3" y="7"/>
                  <a:pt x="3" y="7"/>
                </a:cubicBezTo>
                <a:cubicBezTo>
                  <a:pt x="3" y="9"/>
                  <a:pt x="1" y="11"/>
                  <a:pt x="0" y="12"/>
                </a:cubicBezTo>
                <a:cubicBezTo>
                  <a:pt x="0" y="13"/>
                  <a:pt x="1" y="14"/>
                  <a:pt x="2" y="14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23"/>
                  <a:pt x="12" y="23"/>
                  <a:pt x="12" y="23"/>
                </a:cubicBezTo>
                <a:cubicBezTo>
                  <a:pt x="12" y="31"/>
                  <a:pt x="19" y="38"/>
                  <a:pt x="27" y="38"/>
                </a:cubicBezTo>
                <a:cubicBezTo>
                  <a:pt x="52" y="38"/>
                  <a:pt x="52" y="38"/>
                  <a:pt x="52" y="38"/>
                </a:cubicBezTo>
                <a:cubicBezTo>
                  <a:pt x="61" y="38"/>
                  <a:pt x="67" y="31"/>
                  <a:pt x="67" y="23"/>
                </a:cubicBezTo>
                <a:cubicBezTo>
                  <a:pt x="67" y="21"/>
                  <a:pt x="67" y="21"/>
                  <a:pt x="67" y="21"/>
                </a:cubicBezTo>
                <a:cubicBezTo>
                  <a:pt x="68" y="21"/>
                  <a:pt x="68" y="21"/>
                  <a:pt x="69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3"/>
                  <a:pt x="83" y="23"/>
                  <a:pt x="83" y="23"/>
                </a:cubicBezTo>
                <a:cubicBezTo>
                  <a:pt x="83" y="31"/>
                  <a:pt x="90" y="38"/>
                  <a:pt x="98" y="38"/>
                </a:cubicBezTo>
                <a:cubicBezTo>
                  <a:pt x="124" y="38"/>
                  <a:pt x="124" y="38"/>
                  <a:pt x="124" y="38"/>
                </a:cubicBezTo>
                <a:cubicBezTo>
                  <a:pt x="132" y="38"/>
                  <a:pt x="139" y="31"/>
                  <a:pt x="139" y="23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48" y="14"/>
                  <a:pt x="148" y="14"/>
                  <a:pt x="148" y="14"/>
                </a:cubicBezTo>
                <a:cubicBezTo>
                  <a:pt x="146" y="12"/>
                  <a:pt x="143" y="10"/>
                  <a:pt x="144" y="7"/>
                </a:cubicBezTo>
                <a:cubicBezTo>
                  <a:pt x="144" y="7"/>
                  <a:pt x="144" y="7"/>
                  <a:pt x="144" y="7"/>
                </a:cubicBezTo>
                <a:cubicBezTo>
                  <a:pt x="138" y="9"/>
                  <a:pt x="138" y="9"/>
                  <a:pt x="138" y="9"/>
                </a:cubicBezTo>
                <a:cubicBezTo>
                  <a:pt x="135" y="4"/>
                  <a:pt x="130" y="0"/>
                  <a:pt x="124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290944" y="3576454"/>
            <a:ext cx="952609" cy="254489"/>
          </a:xfrm>
          <a:custGeom>
            <a:rect l="l" t="t" r="r" b="b"/>
            <a:pathLst>
              <a:path w="154" h="41">
                <a:moveTo>
                  <a:pt x="153" y="9"/>
                </a:moveTo>
                <a:cubicBezTo>
                  <a:pt x="153" y="7"/>
                  <a:pt x="150" y="6"/>
                  <a:pt x="148" y="7"/>
                </a:cubicBezTo>
                <a:cubicBezTo>
                  <a:pt x="140" y="10"/>
                  <a:pt x="140" y="10"/>
                  <a:pt x="140" y="10"/>
                </a:cubicBezTo>
                <a:cubicBezTo>
                  <a:pt x="137" y="5"/>
                  <a:pt x="132" y="0"/>
                  <a:pt x="125" y="0"/>
                </a:cubicBezTo>
                <a:cubicBezTo>
                  <a:pt x="100" y="0"/>
                  <a:pt x="100" y="0"/>
                  <a:pt x="100" y="0"/>
                </a:cubicBezTo>
                <a:cubicBezTo>
                  <a:pt x="92" y="0"/>
                  <a:pt x="86" y="7"/>
                  <a:pt x="85" y="15"/>
                </a:cubicBezTo>
                <a:cubicBezTo>
                  <a:pt x="84" y="15"/>
                  <a:pt x="84" y="15"/>
                  <a:pt x="84" y="15"/>
                </a:cubicBezTo>
                <a:cubicBezTo>
                  <a:pt x="71" y="15"/>
                  <a:pt x="71" y="15"/>
                  <a:pt x="71" y="15"/>
                </a:cubicBezTo>
                <a:cubicBezTo>
                  <a:pt x="70" y="15"/>
                  <a:pt x="70" y="15"/>
                  <a:pt x="69" y="15"/>
                </a:cubicBezTo>
                <a:cubicBezTo>
                  <a:pt x="69" y="7"/>
                  <a:pt x="62" y="0"/>
                  <a:pt x="54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22" y="0"/>
                  <a:pt x="17" y="5"/>
                  <a:pt x="15" y="10"/>
                </a:cubicBezTo>
                <a:cubicBezTo>
                  <a:pt x="6" y="8"/>
                  <a:pt x="6" y="8"/>
                  <a:pt x="6" y="8"/>
                </a:cubicBezTo>
                <a:cubicBezTo>
                  <a:pt x="4" y="7"/>
                  <a:pt x="1" y="8"/>
                  <a:pt x="1" y="10"/>
                </a:cubicBezTo>
                <a:cubicBezTo>
                  <a:pt x="0" y="12"/>
                  <a:pt x="1" y="15"/>
                  <a:pt x="3" y="15"/>
                </a:cubicBezTo>
                <a:cubicBezTo>
                  <a:pt x="13" y="18"/>
                  <a:pt x="13" y="18"/>
                  <a:pt x="13" y="18"/>
                </a:cubicBezTo>
                <a:cubicBezTo>
                  <a:pt x="13" y="25"/>
                  <a:pt x="13" y="25"/>
                  <a:pt x="13" y="25"/>
                </a:cubicBezTo>
                <a:cubicBezTo>
                  <a:pt x="13" y="34"/>
                  <a:pt x="20" y="41"/>
                  <a:pt x="29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62" y="41"/>
                  <a:pt x="69" y="34"/>
                  <a:pt x="69" y="25"/>
                </a:cubicBezTo>
                <a:cubicBezTo>
                  <a:pt x="69" y="23"/>
                  <a:pt x="69" y="23"/>
                  <a:pt x="69" y="23"/>
                </a:cubicBezTo>
                <a:cubicBezTo>
                  <a:pt x="70" y="23"/>
                  <a:pt x="70" y="23"/>
                  <a:pt x="71" y="23"/>
                </a:cubicBezTo>
                <a:cubicBezTo>
                  <a:pt x="84" y="23"/>
                  <a:pt x="84" y="23"/>
                  <a:pt x="84" y="23"/>
                </a:cubicBezTo>
                <a:cubicBezTo>
                  <a:pt x="85" y="23"/>
                  <a:pt x="85" y="23"/>
                  <a:pt x="85" y="23"/>
                </a:cubicBezTo>
                <a:cubicBezTo>
                  <a:pt x="85" y="25"/>
                  <a:pt x="85" y="25"/>
                  <a:pt x="85" y="25"/>
                </a:cubicBezTo>
                <a:cubicBezTo>
                  <a:pt x="85" y="34"/>
                  <a:pt x="92" y="41"/>
                  <a:pt x="100" y="41"/>
                </a:cubicBezTo>
                <a:cubicBezTo>
                  <a:pt x="125" y="41"/>
                  <a:pt x="125" y="41"/>
                  <a:pt x="125" y="41"/>
                </a:cubicBezTo>
                <a:cubicBezTo>
                  <a:pt x="134" y="41"/>
                  <a:pt x="141" y="34"/>
                  <a:pt x="141" y="25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51" y="14"/>
                  <a:pt x="151" y="14"/>
                  <a:pt x="151" y="14"/>
                </a:cubicBezTo>
                <a:cubicBezTo>
                  <a:pt x="153" y="13"/>
                  <a:pt x="154" y="11"/>
                  <a:pt x="153" y="9"/>
                </a:cubicBezTo>
                <a:close/>
                <a:moveTo>
                  <a:pt x="64" y="25"/>
                </a:moveTo>
                <a:cubicBezTo>
                  <a:pt x="64" y="31"/>
                  <a:pt x="59" y="35"/>
                  <a:pt x="54" y="35"/>
                </a:cubicBezTo>
                <a:cubicBezTo>
                  <a:pt x="29" y="35"/>
                  <a:pt x="29" y="35"/>
                  <a:pt x="29" y="35"/>
                </a:cubicBezTo>
                <a:cubicBezTo>
                  <a:pt x="23" y="35"/>
                  <a:pt x="19" y="31"/>
                  <a:pt x="19" y="25"/>
                </a:cubicBezTo>
                <a:cubicBezTo>
                  <a:pt x="19" y="16"/>
                  <a:pt x="19" y="16"/>
                  <a:pt x="19" y="16"/>
                </a:cubicBezTo>
                <a:cubicBezTo>
                  <a:pt x="19" y="10"/>
                  <a:pt x="23" y="6"/>
                  <a:pt x="29" y="6"/>
                </a:cubicBezTo>
                <a:cubicBezTo>
                  <a:pt x="54" y="6"/>
                  <a:pt x="54" y="6"/>
                  <a:pt x="54" y="6"/>
                </a:cubicBezTo>
                <a:cubicBezTo>
                  <a:pt x="59" y="6"/>
                  <a:pt x="64" y="10"/>
                  <a:pt x="64" y="16"/>
                </a:cubicBezTo>
                <a:lnTo>
                  <a:pt x="64" y="25"/>
                </a:lnTo>
                <a:close/>
                <a:moveTo>
                  <a:pt x="135" y="25"/>
                </a:moveTo>
                <a:cubicBezTo>
                  <a:pt x="135" y="31"/>
                  <a:pt x="131" y="35"/>
                  <a:pt x="125" y="35"/>
                </a:cubicBezTo>
                <a:cubicBezTo>
                  <a:pt x="100" y="35"/>
                  <a:pt x="100" y="35"/>
                  <a:pt x="100" y="35"/>
                </a:cubicBezTo>
                <a:cubicBezTo>
                  <a:pt x="95" y="35"/>
                  <a:pt x="90" y="31"/>
                  <a:pt x="90" y="25"/>
                </a:cubicBezTo>
                <a:cubicBezTo>
                  <a:pt x="90" y="16"/>
                  <a:pt x="90" y="16"/>
                  <a:pt x="90" y="16"/>
                </a:cubicBezTo>
                <a:cubicBezTo>
                  <a:pt x="90" y="10"/>
                  <a:pt x="95" y="6"/>
                  <a:pt x="100" y="6"/>
                </a:cubicBezTo>
                <a:cubicBezTo>
                  <a:pt x="125" y="6"/>
                  <a:pt x="125" y="6"/>
                  <a:pt x="125" y="6"/>
                </a:cubicBezTo>
                <a:cubicBezTo>
                  <a:pt x="131" y="6"/>
                  <a:pt x="135" y="10"/>
                  <a:pt x="135" y="16"/>
                </a:cubicBezTo>
                <a:lnTo>
                  <a:pt x="135" y="25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0398" y="5158235"/>
            <a:ext cx="464640" cy="430144"/>
          </a:xfrm>
          <a:prstGeom prst="rect">
            <a:avLst/>
          </a:prstGeom>
        </p:spPr>
      </p:pic>
      <p:sp>
        <p:nvSpPr>
          <p:cNvPr id="43" name="Freeform 43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164" y="5087337"/>
            <a:ext cx="425350" cy="131212"/>
          </a:xfrm>
          <a:prstGeom prst="rect">
            <a:avLst/>
          </a:prstGeom>
        </p:spPr>
      </p:pic>
      <p:sp>
        <p:nvSpPr>
          <p:cNvPr id="46" name="AutoShape 46"/>
          <p:cNvSpPr/>
          <p:nvPr/>
        </p:nvSpPr>
        <p:spPr>
          <a:xfrm>
            <a:off x="3256533" y="5194917"/>
            <a:ext cx="415001" cy="49910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184300" y="5567568"/>
            <a:ext cx="2528773" cy="1281614"/>
          </a:xfrm>
          <a:custGeom>
            <a:rect l="l" t="t" r="r" b="b"/>
            <a:pathLst>
              <a:path w="408" h="206">
                <a:moveTo>
                  <a:pt x="407" y="183"/>
                </a:moveTo>
                <a:cubicBezTo>
                  <a:pt x="376" y="183"/>
                  <a:pt x="376" y="183"/>
                  <a:pt x="376" y="183"/>
                </a:cubicBezTo>
                <a:cubicBezTo>
                  <a:pt x="376" y="20"/>
                  <a:pt x="376" y="20"/>
                  <a:pt x="376" y="20"/>
                </a:cubicBezTo>
                <a:cubicBezTo>
                  <a:pt x="376" y="9"/>
                  <a:pt x="366" y="0"/>
                  <a:pt x="353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41" y="0"/>
                  <a:pt x="30" y="9"/>
                  <a:pt x="30" y="20"/>
                </a:cubicBezTo>
                <a:cubicBezTo>
                  <a:pt x="30" y="183"/>
                  <a:pt x="30" y="183"/>
                  <a:pt x="30" y="183"/>
                </a:cubicBezTo>
                <a:cubicBezTo>
                  <a:pt x="1" y="183"/>
                  <a:pt x="1" y="183"/>
                  <a:pt x="1" y="183"/>
                </a:cubicBezTo>
                <a:cubicBezTo>
                  <a:pt x="0" y="205"/>
                  <a:pt x="18" y="206"/>
                  <a:pt x="18" y="206"/>
                </a:cubicBezTo>
                <a:cubicBezTo>
                  <a:pt x="389" y="206"/>
                  <a:pt x="389" y="206"/>
                  <a:pt x="389" y="206"/>
                </a:cubicBezTo>
                <a:cubicBezTo>
                  <a:pt x="389" y="206"/>
                  <a:pt x="408" y="205"/>
                  <a:pt x="407" y="183"/>
                </a:cubicBezTo>
                <a:close/>
              </a:path>
            </a:pathLst>
          </a:custGeom>
          <a:solidFill>
            <a:srgbClr val="C1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580533" y="6278302"/>
            <a:ext cx="600226" cy="579698"/>
          </a:xfrm>
          <a:custGeom>
            <a:rect l="l" t="t" r="r" b="b"/>
            <a:pathLst>
              <a:path w="97" h="93">
                <a:moveTo>
                  <a:pt x="78" y="12"/>
                </a:moveTo>
                <a:cubicBezTo>
                  <a:pt x="76" y="12"/>
                  <a:pt x="74" y="12"/>
                  <a:pt x="73" y="11"/>
                </a:cubicBezTo>
                <a:cubicBezTo>
                  <a:pt x="73" y="7"/>
                  <a:pt x="73" y="7"/>
                  <a:pt x="73" y="7"/>
                </a:cubicBezTo>
                <a:cubicBezTo>
                  <a:pt x="73" y="3"/>
                  <a:pt x="70" y="0"/>
                  <a:pt x="66" y="0"/>
                </a:cubicBezTo>
                <a:cubicBezTo>
                  <a:pt x="7" y="0"/>
                  <a:pt x="7" y="0"/>
                  <a:pt x="7" y="0"/>
                </a:cubicBezTo>
                <a:cubicBezTo>
                  <a:pt x="4" y="0"/>
                  <a:pt x="0" y="3"/>
                  <a:pt x="0" y="7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90"/>
                  <a:pt x="4" y="93"/>
                  <a:pt x="7" y="93"/>
                </a:cubicBezTo>
                <a:cubicBezTo>
                  <a:pt x="66" y="93"/>
                  <a:pt x="66" y="93"/>
                  <a:pt x="66" y="93"/>
                </a:cubicBezTo>
                <a:cubicBezTo>
                  <a:pt x="70" y="93"/>
                  <a:pt x="73" y="90"/>
                  <a:pt x="73" y="85"/>
                </a:cubicBezTo>
                <a:cubicBezTo>
                  <a:pt x="73" y="75"/>
                  <a:pt x="73" y="75"/>
                  <a:pt x="73" y="75"/>
                </a:cubicBezTo>
                <a:cubicBezTo>
                  <a:pt x="74" y="73"/>
                  <a:pt x="76" y="73"/>
                  <a:pt x="78" y="73"/>
                </a:cubicBezTo>
                <a:cubicBezTo>
                  <a:pt x="89" y="73"/>
                  <a:pt x="97" y="62"/>
                  <a:pt x="97" y="50"/>
                </a:cubicBezTo>
                <a:cubicBezTo>
                  <a:pt x="97" y="36"/>
                  <a:pt x="97" y="36"/>
                  <a:pt x="97" y="36"/>
                </a:cubicBezTo>
                <a:cubicBezTo>
                  <a:pt x="97" y="23"/>
                  <a:pt x="89" y="12"/>
                  <a:pt x="78" y="12"/>
                </a:cubicBezTo>
                <a:close/>
                <a:moveTo>
                  <a:pt x="88" y="45"/>
                </a:moveTo>
                <a:cubicBezTo>
                  <a:pt x="88" y="53"/>
                  <a:pt x="84" y="56"/>
                  <a:pt x="78" y="56"/>
                </a:cubicBezTo>
                <a:cubicBezTo>
                  <a:pt x="73" y="56"/>
                  <a:pt x="71" y="53"/>
                  <a:pt x="71" y="45"/>
                </a:cubicBezTo>
                <a:cubicBezTo>
                  <a:pt x="72" y="37"/>
                  <a:pt x="72" y="37"/>
                  <a:pt x="72" y="37"/>
                </a:cubicBezTo>
                <a:cubicBezTo>
                  <a:pt x="72" y="30"/>
                  <a:pt x="74" y="26"/>
                  <a:pt x="79" y="26"/>
                </a:cubicBezTo>
                <a:cubicBezTo>
                  <a:pt x="84" y="26"/>
                  <a:pt x="88" y="30"/>
                  <a:pt x="88" y="37"/>
                </a:cubicBezTo>
                <a:lnTo>
                  <a:pt x="88" y="45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2544050" y="5703719"/>
            <a:ext cx="446398" cy="516737"/>
          </a:xfrm>
          <a:custGeom>
            <a:rect l="l" t="t" r="r" b="b"/>
            <a:pathLst>
              <a:path w="72" h="83">
                <a:moveTo>
                  <a:pt x="46" y="83"/>
                </a:moveTo>
                <a:cubicBezTo>
                  <a:pt x="46" y="83"/>
                  <a:pt x="0" y="54"/>
                  <a:pt x="27" y="34"/>
                </a:cubicBezTo>
                <a:cubicBezTo>
                  <a:pt x="45" y="21"/>
                  <a:pt x="49" y="19"/>
                  <a:pt x="45" y="1"/>
                </a:cubicBezTo>
                <a:cubicBezTo>
                  <a:pt x="45" y="0"/>
                  <a:pt x="72" y="25"/>
                  <a:pt x="47" y="41"/>
                </a:cubicBezTo>
                <a:cubicBezTo>
                  <a:pt x="22" y="58"/>
                  <a:pt x="43" y="78"/>
                  <a:pt x="46" y="83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2724188" y="5861209"/>
            <a:ext cx="266260" cy="354133"/>
          </a:xfrm>
          <a:custGeom>
            <a:rect l="l" t="t" r="r" b="b"/>
            <a:pathLst>
              <a:path w="43" h="57">
                <a:moveTo>
                  <a:pt x="21" y="57"/>
                </a:moveTo>
                <a:cubicBezTo>
                  <a:pt x="21" y="57"/>
                  <a:pt x="0" y="40"/>
                  <a:pt x="16" y="26"/>
                </a:cubicBezTo>
                <a:cubicBezTo>
                  <a:pt x="27" y="17"/>
                  <a:pt x="34" y="13"/>
                  <a:pt x="32" y="0"/>
                </a:cubicBezTo>
                <a:cubicBezTo>
                  <a:pt x="32" y="0"/>
                  <a:pt x="43" y="20"/>
                  <a:pt x="28" y="31"/>
                </a:cubicBezTo>
                <a:cubicBezTo>
                  <a:pt x="13" y="42"/>
                  <a:pt x="20" y="54"/>
                  <a:pt x="21" y="57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897199" y="5580443"/>
            <a:ext cx="1051887" cy="1269621"/>
          </a:xfrm>
          <a:custGeom>
            <a:rect l="l" t="t" r="r" b="b"/>
            <a:pathLst>
              <a:path w="170" h="204">
                <a:moveTo>
                  <a:pt x="170" y="184"/>
                </a:moveTo>
                <a:cubicBezTo>
                  <a:pt x="170" y="195"/>
                  <a:pt x="160" y="204"/>
                  <a:pt x="149" y="204"/>
                </a:cubicBezTo>
                <a:cubicBezTo>
                  <a:pt x="21" y="204"/>
                  <a:pt x="21" y="204"/>
                  <a:pt x="21" y="204"/>
                </a:cubicBezTo>
                <a:cubicBezTo>
                  <a:pt x="10" y="204"/>
                  <a:pt x="0" y="195"/>
                  <a:pt x="0" y="184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10" y="0"/>
                  <a:pt x="21" y="0"/>
                </a:cubicBezTo>
                <a:cubicBezTo>
                  <a:pt x="149" y="0"/>
                  <a:pt x="149" y="0"/>
                  <a:pt x="149" y="0"/>
                </a:cubicBezTo>
                <a:cubicBezTo>
                  <a:pt x="160" y="0"/>
                  <a:pt x="170" y="9"/>
                  <a:pt x="170" y="20"/>
                </a:cubicBezTo>
                <a:lnTo>
                  <a:pt x="170" y="184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02286" y="5543759"/>
            <a:ext cx="1028383" cy="1274912"/>
          </a:xfrm>
          <a:custGeom>
            <a:rect l="l" t="t" r="r" b="b"/>
            <a:pathLst>
              <a:path w="166" h="205">
                <a:moveTo>
                  <a:pt x="166" y="184"/>
                </a:moveTo>
                <a:cubicBezTo>
                  <a:pt x="166" y="196"/>
                  <a:pt x="157" y="205"/>
                  <a:pt x="145" y="205"/>
                </a:cubicBezTo>
                <a:cubicBezTo>
                  <a:pt x="21" y="205"/>
                  <a:pt x="21" y="205"/>
                  <a:pt x="21" y="205"/>
                </a:cubicBezTo>
                <a:cubicBezTo>
                  <a:pt x="9" y="205"/>
                  <a:pt x="0" y="196"/>
                  <a:pt x="0" y="184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ubicBezTo>
                  <a:pt x="145" y="0"/>
                  <a:pt x="145" y="0"/>
                  <a:pt x="145" y="0"/>
                </a:cubicBezTo>
                <a:cubicBezTo>
                  <a:pt x="157" y="0"/>
                  <a:pt x="166" y="10"/>
                  <a:pt x="166" y="21"/>
                </a:cubicBezTo>
                <a:lnTo>
                  <a:pt x="166" y="18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1539171" y="5685377"/>
            <a:ext cx="224515" cy="94353"/>
          </a:xfrm>
          <a:custGeom>
            <a:rect l="l" t="t" r="r" b="b"/>
            <a:pathLst>
              <a:path w="36" h="15">
                <a:moveTo>
                  <a:pt x="1" y="6"/>
                </a:moveTo>
                <a:cubicBezTo>
                  <a:pt x="1" y="3"/>
                  <a:pt x="3" y="0"/>
                  <a:pt x="7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33" y="0"/>
                  <a:pt x="35" y="3"/>
                  <a:pt x="36" y="6"/>
                </a:cubicBezTo>
                <a:cubicBezTo>
                  <a:pt x="36" y="15"/>
                  <a:pt x="36" y="15"/>
                  <a:pt x="36" y="15"/>
                </a:cubicBezTo>
                <a:cubicBezTo>
                  <a:pt x="0" y="15"/>
                  <a:pt x="0" y="15"/>
                  <a:pt x="0" y="15"/>
                </a:cubicBezTo>
                <a:lnTo>
                  <a:pt x="1" y="6"/>
                </a:lnTo>
                <a:close/>
              </a:path>
            </a:pathLst>
          </a:custGeom>
          <a:solidFill>
            <a:srgbClr val="FFA52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1539171" y="6401578"/>
            <a:ext cx="224515" cy="180946"/>
          </a:xfrm>
          <a:custGeom>
            <a:rect l="l" t="t" r="r" b="b"/>
            <a:pathLst>
              <a:path w="36" h="28">
                <a:moveTo>
                  <a:pt x="36" y="0"/>
                </a:moveTo>
                <a:cubicBezTo>
                  <a:pt x="24" y="29"/>
                  <a:pt x="24" y="29"/>
                  <a:pt x="24" y="29"/>
                </a:cubicBezTo>
                <a:cubicBezTo>
                  <a:pt x="12" y="29"/>
                  <a:pt x="12" y="29"/>
                  <a:pt x="12" y="29"/>
                </a:cubicBezTo>
                <a:cubicBezTo>
                  <a:pt x="0" y="4"/>
                  <a:pt x="0" y="4"/>
                  <a:pt x="0" y="4"/>
                </a:cubicBezTo>
                <a:cubicBezTo>
                  <a:pt x="0" y="3"/>
                  <a:pt x="36" y="0"/>
                  <a:pt x="36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1539171" y="5779907"/>
            <a:ext cx="224515" cy="689924"/>
          </a:xfrm>
          <a:custGeom>
            <a:rect l="l" t="t" r="r" b="b"/>
            <a:pathLst>
              <a:path w="36" h="110">
                <a:moveTo>
                  <a:pt x="0" y="94"/>
                </a:moveTo>
                <a:cubicBezTo>
                  <a:pt x="0" y="4"/>
                  <a:pt x="0" y="4"/>
                  <a:pt x="0" y="4"/>
                </a:cubicBezTo>
                <a:cubicBezTo>
                  <a:pt x="0" y="0"/>
                  <a:pt x="0" y="0"/>
                  <a:pt x="0" y="0"/>
                </a:cubicBezTo>
                <a:cubicBezTo>
                  <a:pt x="14" y="0"/>
                  <a:pt x="14" y="0"/>
                  <a:pt x="14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91"/>
                  <a:pt x="36" y="91"/>
                  <a:pt x="36" y="91"/>
                </a:cubicBezTo>
                <a:cubicBezTo>
                  <a:pt x="36" y="96"/>
                  <a:pt x="36" y="96"/>
                  <a:pt x="36" y="96"/>
                </a:cubicBezTo>
                <a:cubicBezTo>
                  <a:pt x="36" y="99"/>
                  <a:pt x="36" y="99"/>
                  <a:pt x="36" y="99"/>
                </a:cubicBezTo>
                <a:cubicBezTo>
                  <a:pt x="36" y="100"/>
                  <a:pt x="36" y="100"/>
                  <a:pt x="36" y="100"/>
                </a:cubicBezTo>
                <a:cubicBezTo>
                  <a:pt x="36" y="100"/>
                  <a:pt x="35" y="102"/>
                  <a:pt x="33" y="107"/>
                </a:cubicBezTo>
                <a:cubicBezTo>
                  <a:pt x="31" y="111"/>
                  <a:pt x="30" y="101"/>
                  <a:pt x="30" y="101"/>
                </a:cubicBezTo>
                <a:cubicBezTo>
                  <a:pt x="30" y="101"/>
                  <a:pt x="25" y="108"/>
                  <a:pt x="22" y="108"/>
                </a:cubicBezTo>
                <a:cubicBezTo>
                  <a:pt x="19" y="108"/>
                  <a:pt x="14" y="102"/>
                  <a:pt x="14" y="102"/>
                </a:cubicBezTo>
                <a:cubicBezTo>
                  <a:pt x="14" y="102"/>
                  <a:pt x="9" y="111"/>
                  <a:pt x="6" y="110"/>
                </a:cubicBezTo>
                <a:cubicBezTo>
                  <a:pt x="3" y="108"/>
                  <a:pt x="0" y="104"/>
                  <a:pt x="0" y="104"/>
                </a:cubicBezTo>
                <a:cubicBezTo>
                  <a:pt x="0" y="103"/>
                  <a:pt x="0" y="103"/>
                  <a:pt x="0" y="103"/>
                </a:cubicBezTo>
                <a:cubicBezTo>
                  <a:pt x="0" y="99"/>
                  <a:pt x="0" y="99"/>
                  <a:pt x="0" y="99"/>
                </a:cubicBezTo>
                <a:lnTo>
                  <a:pt x="0" y="94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1614945" y="6577233"/>
            <a:ext cx="73143" cy="91884"/>
          </a:xfrm>
          <a:custGeom>
            <a:rect l="l" t="t" r="r" b="b"/>
            <a:pathLst>
              <a:path w="12" h="15">
                <a:moveTo>
                  <a:pt x="12" y="0"/>
                </a:moveTo>
                <a:cubicBezTo>
                  <a:pt x="6" y="14"/>
                  <a:pt x="6" y="14"/>
                  <a:pt x="6" y="14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4"/>
                  <a:pt x="6" y="14"/>
                  <a:pt x="6" y="14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8" y="0"/>
                  <a:pt x="12" y="0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76326" y="5979194"/>
            <a:ext cx="1067497" cy="81302"/>
          </a:xfrm>
          <a:custGeom>
            <a:rect l="l" t="t" r="r" b="b"/>
            <a:pathLst>
              <a:path w="172" h="13">
                <a:moveTo>
                  <a:pt x="172" y="6"/>
                </a:moveTo>
                <a:cubicBezTo>
                  <a:pt x="172" y="9"/>
                  <a:pt x="170" y="12"/>
                  <a:pt x="167" y="12"/>
                </a:cubicBezTo>
                <a:cubicBezTo>
                  <a:pt x="4" y="13"/>
                  <a:pt x="4" y="13"/>
                  <a:pt x="4" y="13"/>
                </a:cubicBezTo>
                <a:cubicBezTo>
                  <a:pt x="2" y="13"/>
                  <a:pt x="0" y="11"/>
                  <a:pt x="0" y="7"/>
                </a:cubicBezTo>
                <a:cubicBezTo>
                  <a:pt x="0" y="4"/>
                  <a:pt x="2" y="1"/>
                  <a:pt x="4" y="1"/>
                </a:cubicBezTo>
                <a:cubicBezTo>
                  <a:pt x="167" y="0"/>
                  <a:pt x="167" y="0"/>
                  <a:pt x="167" y="0"/>
                </a:cubicBezTo>
                <a:cubicBezTo>
                  <a:pt x="170" y="0"/>
                  <a:pt x="172" y="2"/>
                  <a:pt x="172" y="6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865802" y="5960852"/>
            <a:ext cx="1101350" cy="55025"/>
          </a:xfrm>
          <a:custGeom>
            <a:rect l="l" t="t" r="r" b="b"/>
            <a:pathLst>
              <a:path w="178" h="9">
                <a:moveTo>
                  <a:pt x="178" y="5"/>
                </a:moveTo>
                <a:cubicBezTo>
                  <a:pt x="178" y="7"/>
                  <a:pt x="176" y="9"/>
                  <a:pt x="173" y="9"/>
                </a:cubicBezTo>
                <a:cubicBezTo>
                  <a:pt x="5" y="9"/>
                  <a:pt x="5" y="9"/>
                  <a:pt x="5" y="9"/>
                </a:cubicBezTo>
                <a:cubicBezTo>
                  <a:pt x="2" y="9"/>
                  <a:pt x="0" y="7"/>
                  <a:pt x="0" y="5"/>
                </a:cubicBezTo>
                <a:cubicBezTo>
                  <a:pt x="0" y="2"/>
                  <a:pt x="2" y="0"/>
                  <a:pt x="5" y="0"/>
                </a:cubicBezTo>
                <a:cubicBezTo>
                  <a:pt x="173" y="0"/>
                  <a:pt x="173" y="0"/>
                  <a:pt x="173" y="0"/>
                </a:cubicBezTo>
                <a:cubicBezTo>
                  <a:pt x="176" y="0"/>
                  <a:pt x="178" y="2"/>
                  <a:pt x="178" y="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TextBox 7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百家号营销概述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内容创作与发布：企业在百家号平台上创建自媒体账号，通过发布优质内容吸引用户关注和阅读。内容形式包括文章、图文、视频等，要求具有原创性、有价值且符合用户需求。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用户互动与社交：百家号平台鼓励企业与用户进行互动，通过评论、点赞、分享等方式增强用户参与感和粘性。同时，企业可以利用百家号的社交功能，与用户建立更紧密的联系和信任关系。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数据分析与优化：百家号平台提供详细的数据分析工具，帮助企业了解用户行为、兴趣偏好和阅读习惯等信息。通过对数据的深入挖掘和分析，企业可以不断优化内容策略和推广方式，提高营销效果。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与推广：百家号平台积极鼓励企业与其他自媒体、KOL或行业机构进行合作，通过资源共享和互利共赢的方式扩大品牌影响力和市场份额。同时，企业可以利用百家号的广告推广服务，提高内容曝光度和用户覆盖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百家号平台特点与优势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百家号是一个开放的内容创作平台，允许个人和企业用户自由注册并发布内容。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开放性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平台内容涵盖各个领域，包括新闻、科技、娱乐、财经等，满足不同用户的需求。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百家号鼓励用户之间的互动，通过评论、点赞、分享等功能增强用户参与感。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百家号支持图文、视频、音频等多种内容形式，丰富用户阅读体验。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高质量内容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百家号注重内容质量，鼓励原创和深度分析，提供有价值的信息和观点。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平台利用算法根据用户兴趣和行为进行个性化推荐，提高内容传播效率。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内容优势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百家号的用户以年轻人为主，他们活跃度高，对新鲜事物和热门话题感兴趣。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知识化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用户普遍具有较高的知识水平和文化素养，关注社会热点和时事评论。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地域化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百家号的用户分布广泛，不同地区的用户关注的内容也有所差异，体现了地域文化的多样性。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用户群体特征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百家号营销策略分析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优质内容创作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百家号注重内容质量，鼓励作者创作原创、有价值的内容，通过优质内容吸引用户关注和留存。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多样化内容形式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除了传统的图文形式，百家号还支持视频、音频等多种形式的内容创作，满足用户多样化的信息需求。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百家号通过算法推荐、社交分享等方式将优质内容推送给更多用户，提高内容的曝光度和传播效果。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私信互动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百家号支持作者与粉丝进行私信互动，提供更加个性化的交流和沟通方式，增强作者与粉丝之间的联系。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社群运营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百家号鼓励作者创建自己的社群，聚集具有相同兴趣爱好的用户，通过社群运营提高用户留存和活跃度。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粉丝互动活动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百家号定期举办线上互动活动，如话题讨论、投票等，鼓励粉丝参与和互动，增强粉丝黏性和活跃度。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粉丝互动策略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基于用户历史行为、兴趣偏好等数据，百家号构建个性化推荐系统，为用户提供更加精准的内容推荐。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通过对营销活动的数据监测和分析，百家号可以帮助作者评估营销效果，优化营销策略，提高营销效率。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数据监测与分析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百家号提供详细的数据监测和分析工具，帮助作者了解内容传播效果、用户行为等关键数据。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数据驱动营销策略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https://d.book118.com/227120114151006051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2024-09-25T02:39:32.130</cp:lastPrinted>
  <dcterms:created xsi:type="dcterms:W3CDTF">2024-09-24T18:39:32Z</dcterms:created>
  <dcterms:modified xsi:type="dcterms:W3CDTF">2024-09-24T18:39:34Z</dcterms:modified>
</cp:coreProperties>
</file>