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CD1A86-3C46-4136-8305-96C62AA07E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4481BD-F1ED-4469-9330-9FA8F885AD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8B9049-66C6-46B0-A71E-CC4296DB76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264DFD-92D9-47E7-ADF0-C6539743C3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52744F-852F-4F09-A3BE-119DC2025E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05431A-24D0-4A6E-BFC6-94727CB163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35A22C-7CA3-4576-9032-D8922596B7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01B17D-4EA6-4172-8600-18A72560B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DF4E15-D8CF-4326-9971-CC8C80144E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CA71D5-D8C3-48E4-9184-FF873ED6CA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E7E582-1D5D-4383-9E31-9E2494436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7131060100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学习动物的不同社会交流和信息传递模式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汇报时间：2024-01-18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动物的社会交流方式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动物的信息传递模式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不同动物的社会交流和信息传递特点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动物社会交流和信息传递的生物学意义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研究动物社会交流和信息传递的方法和技术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深入了解动物如何通过不同的交流方式进行社会互动。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探究动物行为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分析动物交流如何影响其在生态系统中的角色和生物多样性。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理解生态系统和生物多样性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探讨动物社会交流和信息传递模式在动物行为学、生态学和保护生物学等领域的应用价值。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应用价值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生存需求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动物通过交流来寻找食物、避免危险和寻找配偶，这是其生存和繁衍的基本需求。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社会结构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动物的社会交流有助于维持群体内的社会秩序，如建立等级制度、协调群体行动等。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情感表达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动物通过信息交流来表达情感状态，如恐惧、愤怒、友好等，这对于个体间的互动和群体内的和谐至关重要。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知识传递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一些动物通过模仿或其他形式的信息传递来学习捕食技巧、防御策略等，这对于个体的成长和种群的适应具有重要意义。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动物社会交流和信息传递的重要性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动物的社会交流方式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身体语言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动物通过身体姿态、面部表情和动作来传达信息，如蜜蜂的舞蹈、猫的耳朵方向等。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色彩信号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一些动物利用身体颜色或斑纹的变化来传达信息，如变色龙的肤色变化、孔雀的开屏等。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目光接触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动物通过眼神交流来表达情感或意图，如狗的眼神可以传达忠诚或警惕。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视觉交流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叫声和鸣叫声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动物通过发出各种声音来传达信息，如鸟类的歌声、狼的嚎叫等。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回声定位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一些动物利用回声来感知环境和定位物体，如蝙蝠的超声波定位。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震动和声波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一些动物通过地面或空气中的震动和声波来交流，如大象的次声波交流。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听觉交流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气味标记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动物通过分泌特殊气味物质来标记领地、吸引配偶或警告其他动物，如狐狸的肛门腺分泌物。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嗅觉识别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动物通过嗅觉来识别同类或其他物种的个体，如狗的嗅觉非常灵敏，可以通过气味来识别主人或其他狗。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一些动物释放信息素来影响其他个体的行为或生理状态，如昆虫释放的性信息素。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嗅觉交流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身体接触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动物通过身体接触来表达情感、建立联系或传递信息，如猫之间的互相舔毛、猴子之间的拥抱。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触觉信号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一些动物利用触觉信号来感知环境和物体，如触须、触角等。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震动感知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一些动物通过感知地面或空气中的震动来获取信息，如蛇通过感知地面的震动来捕捉猎物。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触觉交流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动物的信息传递模式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听觉信号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动物通过发出声音来传递信息，如鸟类的鸣叫、昆虫的振翅声等。这些声音可以传达物种、领地、吸引伴侣等信息。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电信号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某些水生动物，如电鳗，能够通过身体释放电流来传递信息或进行防御。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视觉信号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动物通过身体颜色、形状、动作等视觉信号来传递信息。例如，孔雀开屏展示其华丽的羽毛来吸引异性。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信号传递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行为传递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动物之间的社会互动也是一种信息传递方式。例如，狼群中的等级制度、合作狩猎等行为都是通过社会互动来传递和维持的。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社会互动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动物通过特定的姿态和动作来传递信息。例如，蜜蜂的舞蹈可以告诉其他蜜蜂花蜜的位置。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姿态和动作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一些动物能够通过模仿其他动物的行为来学习新的技能或获取信息。如猴子观察并模仿其他猴子的行为来获取食物。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模仿和学习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518246" y="3031027"/>
            <a:ext cx="1788760" cy="673166"/>
          </a:xfrm>
          <a:custGeom>
            <a:rect l="l" t="t" r="r" b="b"/>
            <a:pathLst>
              <a:path w="1400" h="527">
                <a:moveTo>
                  <a:pt x="0" y="108"/>
                </a:moveTo>
                <a:lnTo>
                  <a:pt x="837" y="527"/>
                </a:lnTo>
                <a:lnTo>
                  <a:pt x="1400" y="332"/>
                </a:lnTo>
                <a:lnTo>
                  <a:pt x="281" y="0"/>
                </a:lnTo>
                <a:lnTo>
                  <a:pt x="0" y="10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735450" y="3096651"/>
            <a:ext cx="2091473" cy="876386"/>
          </a:xfrm>
          <a:custGeom>
            <a:rect l="l" t="t" r="r" b="b"/>
            <a:pathLst>
              <a:path w="1698" h="710">
                <a:moveTo>
                  <a:pt x="1002" y="710"/>
                </a:moveTo>
                <a:lnTo>
                  <a:pt x="1698" y="366"/>
                </a:lnTo>
                <a:lnTo>
                  <a:pt x="591" y="0"/>
                </a:lnTo>
                <a:lnTo>
                  <a:pt x="0" y="202"/>
                </a:lnTo>
                <a:lnTo>
                  <a:pt x="1002" y="71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893380" y="3977271"/>
            <a:ext cx="4191413" cy="1771824"/>
          </a:xfrm>
          <a:custGeom>
            <a:rect l="l" t="t" r="r" b="b"/>
            <a:pathLst>
              <a:path w="3282" h="1388">
                <a:moveTo>
                  <a:pt x="0" y="332"/>
                </a:moveTo>
                <a:lnTo>
                  <a:pt x="1065" y="869"/>
                </a:lnTo>
                <a:lnTo>
                  <a:pt x="177" y="1388"/>
                </a:lnTo>
                <a:lnTo>
                  <a:pt x="3283" y="1388"/>
                </a:lnTo>
                <a:lnTo>
                  <a:pt x="2529" y="96"/>
                </a:lnTo>
                <a:lnTo>
                  <a:pt x="1981" y="414"/>
                </a:lnTo>
                <a:lnTo>
                  <a:pt x="685" y="0"/>
                </a:lnTo>
                <a:lnTo>
                  <a:pt x="0" y="332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H="1" flipV="1">
            <a:off x="2921288" y="2643640"/>
            <a:ext cx="827699" cy="453011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3748986" y="3704194"/>
            <a:ext cx="1665980" cy="1043620"/>
          </a:xfrm>
          <a:prstGeom prst="line">
            <a:avLst/>
          </a:prstGeom>
          <a:ln w="6350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7633452" y="3367611"/>
            <a:ext cx="1134645" cy="857334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triangl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2294693" y="4747814"/>
            <a:ext cx="1953876" cy="24574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88616" y="1619074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信息素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432271" y="4185805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标记行为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940247" y="1852437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味觉交流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化学传递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412392" y="1951830"/>
            <a:ext cx="23622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动物释放信息素（一种化学物质）来传递信息。这些信息素可以引起其他动物的生理或行为反应，如昆虫释放的性信息素可以吸引异性。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156046" y="4599597"/>
            <a:ext cx="2362200" cy="21717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一些动物通过在领地内标记气味来宣示主权、吸引伴侣或警告其他动物。例如，狼会在领地边界撒尿来标记领地。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8903838" y="2197963"/>
            <a:ext cx="2361910" cy="187379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某些动物通过味觉交流信息，如母猫舔小猫的嘴巴来传递食物的味道和质地等信息。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https://d.book118.com/227131060100006045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2024-09-20T06:08:02.735</cp:lastPrinted>
  <dcterms:created xsi:type="dcterms:W3CDTF">2024-09-19T22:08:02Z</dcterms:created>
  <dcterms:modified xsi:type="dcterms:W3CDTF">2024-09-19T22:08:04Z</dcterms:modified>
</cp:coreProperties>
</file>