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008BB-82F4-4BD7-B855-5C153CBD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D009D-D084-4663-B278-0010BCA6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2F370-D863-45D1-B384-6AE3962C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E18E2-A52E-4445-ABD1-B6D98DE8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32CE8-14A4-4600-8F23-AD659EA19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0C406C-2FE0-4924-83E4-19E54CCB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7B98A-3E88-4F99-B643-C6F50C1F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40E87-A55A-42EA-9BAE-81827DFF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4EE55-A4D3-4EBC-8068-AF930250D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6D6F6-7644-4D24-8FDC-A58727ED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5C5FD-85BD-45D3-8050-081DAAA7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课件首页背景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 spd="slow"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知识清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4【知识清单】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58115"/>
            <a:ext cx="12192000" cy="511175"/>
          </a:xfrm>
          <a:prstGeom prst="rect">
            <a:avLst/>
          </a:prstGeom>
        </p:spPr>
      </p:pic>
    </p:spTree>
  </p:cSld>
  <p:clrMapOvr>
    <a:masterClrMapping/>
  </p:clrMapOvr>
  <p:transition spd="slow"/>
  <p:timing/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语法梳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68910"/>
            <a:ext cx="12192000" cy="5302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/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教材梳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教材梳理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7795"/>
            <a:ext cx="12191365" cy="510540"/>
          </a:xfrm>
          <a:prstGeom prst="rect">
            <a:avLst/>
          </a:prstGeom>
        </p:spPr>
      </p:pic>
    </p:spTree>
  </p:cSld>
  <p:clrMapOvr>
    <a:masterClrMapping/>
  </p:clrMapOvr>
  <p:transition spd="slow"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三核过考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三核过考点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3825"/>
            <a:ext cx="12191365" cy="510540"/>
          </a:xfrm>
          <a:prstGeom prst="rect">
            <a:avLst/>
          </a:prstGeom>
        </p:spPr>
      </p:pic>
    </p:spTree>
  </p:cSld>
  <p:clrMapOvr>
    <a:masterClrMapping/>
  </p:clrMapOvr>
  <p:transition spd="slow"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知识回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知识回顾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" y="165100"/>
            <a:ext cx="12191365" cy="510540"/>
          </a:xfrm>
          <a:prstGeom prst="rect">
            <a:avLst/>
          </a:prstGeom>
        </p:spPr>
      </p:pic>
    </p:spTree>
  </p:cSld>
  <p:clrMapOvr>
    <a:masterClrMapping/>
  </p:clrMapOvr>
  <p:transition spd="slow"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2024/3/8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8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../media/image7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090" name="Picture 1"/>
          <p:cNvPicPr>
            <a:picLocks noChangeAspect="1" noChangeArrowheads="1"/>
          </p:cNvPicPr>
          <p:nvPr userDrawn="1"/>
        </p:nvPicPr>
        <p:blipFill>
          <a:blip r:embed="rId9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9091" name="Slide Number Placeholder 5"/>
          <p:cNvSpPr txBox="1">
            <a:spLocks noChangeArrowheads="1"/>
          </p:cNvSpPr>
          <p:nvPr userDrawn="1"/>
        </p:nvSpPr>
        <p:spPr bwMode="auto">
          <a:xfrm>
            <a:off x="11641138" y="6453188"/>
            <a:ext cx="407987" cy="404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45709" anchor="ctr"/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fld id="{D422CB99-868B-43A7-BE81-7449AC7F803D}" type="slidenum">
              <a:rPr lang="en-US" altLang="zh-CN" sz="1200" b="0">
                <a:solidFill>
                  <a:srgbClr val="F9FBFA"/>
                </a:solidFill>
                <a:latin typeface="微软雅黑" panose="020b0503020204020204" pitchFamily="34" charset="-122"/>
              </a:rPr>
              <a:t>1</a:t>
            </a:fld>
            <a:endParaRPr lang="en-US" altLang="zh-CN" sz="1200" b="0">
              <a:solidFill>
                <a:srgbClr val="F9FBFA"/>
              </a:solidFill>
              <a:latin typeface="微软雅黑" panose="020b0503020204020204" pitchFamily="34" charset="-122"/>
            </a:endParaRPr>
          </a:p>
        </p:txBody>
      </p:sp>
      <p:sp>
        <p:nvSpPr>
          <p:cNvPr id="89092" name="Slide Number Placeholder 5"/>
          <p:cNvSpPr txBox="1">
            <a:spLocks noChangeArrowheads="1"/>
          </p:cNvSpPr>
          <p:nvPr userDrawn="1"/>
        </p:nvSpPr>
        <p:spPr bwMode="auto">
          <a:xfrm>
            <a:off x="11641138" y="6453188"/>
            <a:ext cx="407987" cy="404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45709" anchor="ctr"/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fld id="{DAC4F539-E542-443C-8D1B-154377A4059F}" type="slidenum">
              <a:rPr lang="en-US" altLang="zh-CN" sz="1200" b="0">
                <a:solidFill>
                  <a:srgbClr val="F9FBFA"/>
                </a:solidFill>
                <a:latin typeface="微软雅黑" panose="020b0503020204020204" pitchFamily="34" charset="-122"/>
              </a:rPr>
              <a:t>1</a:t>
            </a:fld>
            <a:endParaRPr lang="en-US" altLang="zh-CN" sz="1200" b="0">
              <a:solidFill>
                <a:srgbClr val="F9FBFA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89093" name="图片 1073743875" descr="学科网 zxxk.com" title=""/>
          <p:cNvPicPr>
            <a:picLocks noChangeAspect="1"/>
          </p:cNvPicPr>
          <p:nvPr/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 spd="slow"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Relationship Id="rId3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43010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/>
        </p:nvSpPr>
        <p:spPr>
          <a:xfrm>
            <a:off x="3647440" y="2564765"/>
            <a:ext cx="714756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3600"/>
              <a:t>九年级上</a:t>
            </a:r>
          </a:p>
          <a:p>
            <a:pPr algn="ctr">
              <a:lnSpc>
                <a:spcPct val="150000"/>
              </a:lnSpc>
            </a:pPr>
            <a:r>
              <a:rPr lang="zh-CN" altLang="en-US" sz="3600"/>
              <a:t>课时十八　九年级Unit 2</a:t>
            </a:r>
          </a:p>
        </p:txBody>
      </p:sp>
      <p:grpSp>
        <p:nvGrpSpPr>
          <p:cNvPr id="16" name="组合 15" title=""/>
          <p:cNvGrpSpPr/>
          <p:nvPr/>
        </p:nvGrpSpPr>
        <p:grpSpPr>
          <a:xfrm>
            <a:off x="2599533" y="14265"/>
            <a:ext cx="3558063" cy="387350"/>
            <a:chOff x="3377756" y="4670825"/>
            <a:chExt cx="2445943" cy="387350"/>
          </a:xfrm>
          <a:solidFill>
            <a:srgbClr val="5DA7F6"/>
          </a:solidFill>
        </p:grpSpPr>
        <p:sp>
          <p:nvSpPr>
            <p:cNvPr id="17" name="文本框 16"/>
            <p:cNvSpPr txBox="1"/>
            <p:nvPr>
              <p:custDataLst>
                <p:tags r:id="rId2"/>
              </p:custDataLst>
            </p:nvPr>
          </p:nvSpPr>
          <p:spPr>
            <a:xfrm>
              <a:off x="3377756" y="4670825"/>
              <a:ext cx="1092710" cy="387350"/>
            </a:xfrm>
            <a:prstGeom prst="roundRect">
              <a:avLst>
                <a:gd name="adj" fmla="val 0"/>
              </a:avLst>
            </a:prstGeom>
            <a:grpFill/>
          </p:spPr>
          <p:txBody>
            <a:bodyPr wrap="square" bIns="36195" rtlCol="0" anchor="ctr" anchorCtr="0">
              <a:noAutofit/>
            </a:bodyPr>
            <a:lstStyle>
              <a:defPPr>
                <a:defRPr lang="zh-CN"/>
              </a:defPPr>
              <a:lvl1pPr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000">
                  <a:ln w="12700">
                    <a:noFill/>
                  </a:ln>
                  <a:solidFill>
                    <a:sysClr val="window" lastClr="FFFFFF"/>
                  </a:solidFill>
                  <a:effectLst/>
                  <a:latin typeface="思源黑体 CN Regular" panose="020b0500000000000000" pitchFamily="34" charset="-122"/>
                  <a:ea typeface="思源黑体 CN Regular" panose="020b0500000000000000" pitchFamily="34" charset="-122"/>
                  <a:cs typeface="等线" panose="02010600030101010101" charset="-122"/>
                  <a:sym typeface="思源黑体 CN Regular" panose="020b0500000000000000" pitchFamily="34" charset="-122"/>
                </a:rPr>
                <a:t>知识回顾</a:t>
              </a:r>
            </a:p>
          </p:txBody>
        </p:sp>
        <p:sp>
          <p:nvSpPr>
            <p:cNvPr id="18" name="文本框 17"/>
            <p:cNvSpPr txBox="1"/>
            <p:nvPr>
              <p:custDataLst>
                <p:tags r:id="rId3"/>
              </p:custDataLst>
            </p:nvPr>
          </p:nvSpPr>
          <p:spPr>
            <a:xfrm>
              <a:off x="4731431" y="4670825"/>
              <a:ext cx="1092268" cy="387350"/>
            </a:xfrm>
            <a:prstGeom prst="roundRect">
              <a:avLst>
                <a:gd name="adj" fmla="val 0"/>
              </a:avLst>
            </a:prstGeom>
            <a:grpFill/>
          </p:spPr>
          <p:txBody>
            <a:bodyPr wrap="square" bIns="36195" rtlCol="0" anchor="ctr" anchorCtr="0">
              <a:noAutofit/>
            </a:bodyPr>
            <a:lstStyle>
              <a:defPPr>
                <a:defRPr lang="zh-CN"/>
              </a:defPPr>
              <a:lvl1pPr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auto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 algn="ctr">
                <a:buClrTx/>
                <a:buSzTx/>
                <a:buFontTx/>
              </a:pPr>
              <a:r>
                <a:rPr lang="zh-CN" altLang="en-US" sz="2000">
                  <a:ln w="12700">
                    <a:noFill/>
                  </a:ln>
                  <a:solidFill>
                    <a:sysClr val="window" lastClr="FFFFFF"/>
                  </a:solidFill>
                  <a:effectLst/>
                  <a:latin typeface="思源黑体 CN Regular" panose="020b0500000000000000" pitchFamily="34" charset="-122"/>
                  <a:ea typeface="思源黑体 CN Regular" panose="020b0500000000000000" pitchFamily="34" charset="-122"/>
                  <a:cs typeface="等线" panose="02010600030101010101" charset="-122"/>
                  <a:sym typeface="思源黑体 CN Regular" panose="020b0500000000000000" pitchFamily="34" charset="-122"/>
                </a:rPr>
                <a:t>三核过考点</a:t>
              </a:r>
            </a:p>
          </p:txBody>
        </p:sp>
      </p:grp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6488" name="yt_image_16488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291114"/>
            <a:ext cx="2592070" cy="46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490" name="yt_shape_16490" title=""/>
          <p:cNvSpPr txBox="1"/>
          <p:nvPr/>
        </p:nvSpPr>
        <p:spPr>
          <a:xfrm>
            <a:off x="540000" y="1810428"/>
            <a:ext cx="4773930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mess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）肮脏，杂乱；困境</a:t>
            </a:r>
          </a:p>
        </p:txBody>
      </p:sp>
      <p:sp>
        <p:nvSpPr>
          <p:cNvPr id="16491" name="yt_shape_16491" title=""/>
          <p:cNvSpPr txBox="1"/>
          <p:nvPr/>
        </p:nvSpPr>
        <p:spPr>
          <a:xfrm>
            <a:off x="540000" y="2351991"/>
            <a:ext cx="5420995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several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det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 &amp; 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）几个，数个</a:t>
            </a:r>
          </a:p>
        </p:txBody>
      </p:sp>
      <p:sp>
        <p:nvSpPr>
          <p:cNvPr id="16492" name="yt_shape_16492" title=""/>
          <p:cNvSpPr txBox="1"/>
          <p:nvPr/>
        </p:nvSpPr>
        <p:spPr>
          <a:xfrm>
            <a:off x="540000" y="2893554"/>
            <a:ext cx="7755255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waste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）废弃的，丢弃的，无用的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）浪费</a:t>
            </a:r>
          </a:p>
        </p:txBody>
      </p:sp>
      <p:sp>
        <p:nvSpPr>
          <p:cNvPr id="16493" name="yt_shape_16493" title=""/>
          <p:cNvSpPr txBox="1"/>
          <p:nvPr/>
        </p:nvSpPr>
        <p:spPr>
          <a:xfrm>
            <a:off x="540000" y="3435117"/>
            <a:ext cx="3996690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wasteful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）浪费的</a:t>
            </a:r>
          </a:p>
        </p:txBody>
      </p:sp>
      <p:sp>
        <p:nvSpPr>
          <p:cNvPr id="16494" name="yt_shape_16494" title=""/>
          <p:cNvSpPr txBox="1"/>
          <p:nvPr/>
        </p:nvSpPr>
        <p:spPr>
          <a:xfrm>
            <a:off x="540000" y="3976680"/>
            <a:ext cx="4081145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waste of time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浪费时间</a:t>
            </a:r>
          </a:p>
        </p:txBody>
      </p:sp>
      <p:sp>
        <p:nvSpPr>
          <p:cNvPr id="16495" name="yt_shape_16495" title=""/>
          <p:cNvSpPr txBox="1"/>
          <p:nvPr/>
        </p:nvSpPr>
        <p:spPr>
          <a:xfrm>
            <a:off x="540000" y="4518243"/>
            <a:ext cx="4369435" cy="55372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waste of money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浪费金钱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984977" y="1763622"/>
            <a:ext cx="80714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mess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84977" y="2305185"/>
            <a:ext cx="109289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several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984977" y="2846748"/>
            <a:ext cx="90874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waste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61177" y="3388311"/>
            <a:ext cx="126434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wasteful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010377" y="3929874"/>
            <a:ext cx="2118424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waste of time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010377" y="4443690"/>
            <a:ext cx="240734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waste of money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496" name="yt_shape_16496" title=""/>
          <p:cNvSpPr txBox="1"/>
          <p:nvPr/>
        </p:nvSpPr>
        <p:spPr>
          <a:xfrm>
            <a:off x="839720" y="764361"/>
            <a:ext cx="5740354" cy="547675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）羞耻，羞愧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）可耻的，丢脸的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shameless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）无耻的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What a shame</a:t>
            </a:r>
            <a:r>
              <a:rPr lang="zh-CN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！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真可惜！真遗憾！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）污染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）污染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）被污染的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6.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）疼，痛，痛苦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）痛苦的；令人疼痛的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painfully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）痛苦地，难过地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284697" y="717555"/>
            <a:ext cx="10103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60897" y="1266195"/>
            <a:ext cx="13659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360897" y="1814835"/>
            <a:ext cx="14675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shameless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10097" y="2363475"/>
            <a:ext cx="23501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What a shame</a:t>
            </a:r>
            <a:r>
              <a:rPr kumimoji="0" lang="zh-CN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！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284697" y="2884368"/>
            <a:ext cx="1077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360897" y="3433008"/>
            <a:ext cx="13484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360897" y="3981648"/>
            <a:ext cx="1246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polluted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284697" y="4530288"/>
            <a:ext cx="7563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360897" y="5078928"/>
            <a:ext cx="11119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1360897" y="5627568"/>
            <a:ext cx="1348486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painfully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06" name="yt_shape_16506" title=""/>
          <p:cNvSpPr txBox="1"/>
          <p:nvPr/>
        </p:nvSpPr>
        <p:spPr>
          <a:xfrm>
            <a:off x="911475" y="1556498"/>
            <a:ext cx="5825313" cy="381476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7.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）生产，制造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）生产，制造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）产品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8.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awful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）很坏的，极讨厌的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more awful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（比较级）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most awful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（最高级）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awfully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）可怕地；十分；非常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356452" y="1481945"/>
            <a:ext cx="12413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2652" y="2030585"/>
            <a:ext cx="1614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32652" y="2579225"/>
            <a:ext cx="1208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56452" y="3155613"/>
            <a:ext cx="9087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awful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432652" y="3704252"/>
            <a:ext cx="16556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more awful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432652" y="4252892"/>
            <a:ext cx="20946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most awful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432652" y="4773785"/>
            <a:ext cx="1145286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awfully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13" name="yt_shape_16513" title=""/>
          <p:cNvSpPr txBox="1"/>
          <p:nvPr/>
        </p:nvSpPr>
        <p:spPr>
          <a:xfrm>
            <a:off x="911475" y="1268705"/>
            <a:ext cx="8548815" cy="436876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9.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）承受，忍受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）熊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in mind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牢记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to do sth.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忍受着去做某事（还没做）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doing sth.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忍受着做某事（已做了）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10.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harmful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）有害的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harm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 &amp; 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）伤害；危害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harmful to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（尤指对健康或环境）有害的，导致损害的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356452" y="1221899"/>
            <a:ext cx="772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2652" y="1770539"/>
            <a:ext cx="772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381852" y="2319179"/>
            <a:ext cx="18509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in mind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81852" y="2867819"/>
            <a:ext cx="203828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to do sth.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381852" y="3388712"/>
            <a:ext cx="211448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bear doing sth.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08852" y="3965099"/>
            <a:ext cx="1246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harmful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432652" y="4513739"/>
            <a:ext cx="8912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harm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381852" y="5062379"/>
            <a:ext cx="1958086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harmful to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887200" y="11430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21" name="yt_shape_16521" title=""/>
          <p:cNvSpPr txBox="1"/>
          <p:nvPr/>
        </p:nvSpPr>
        <p:spPr>
          <a:xfrm>
            <a:off x="1010535" y="980275"/>
            <a:ext cx="6578532" cy="49227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deaf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）聋的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deaf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耳聋的人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deaf to advice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不听劝告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turn a deaf ear to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充耳不闻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）印刷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printer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）打印机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printing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）印刷术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 out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打印出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 sth. on one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Times New Roman" panose="02020603050405020304" pitchFamily="24"/>
              </a:rPr>
              <a:t>’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 memory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把某事铭记于心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591084" y="933469"/>
            <a:ext cx="738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deaf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80912" y="1482109"/>
            <a:ext cx="12214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deaf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80912" y="2030749"/>
            <a:ext cx="23549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deaf to advice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480912" y="2579389"/>
            <a:ext cx="24430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turn a deaf ear to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07912" y="3100282"/>
            <a:ext cx="8404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31712" y="3648922"/>
            <a:ext cx="11103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printer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531712" y="4197562"/>
            <a:ext cx="1246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480912" y="4746202"/>
            <a:ext cx="13405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 out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480912" y="5294842"/>
            <a:ext cx="3683507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print sth. on one</a:t>
            </a: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Times New Roman" panose="02020603050405020304" pitchFamily="24"/>
              </a:rPr>
              <a:t>’</a:t>
            </a: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 memory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30" name="yt_shape_16530" title=""/>
          <p:cNvSpPr txBox="1"/>
          <p:nvPr/>
        </p:nvSpPr>
        <p:spPr>
          <a:xfrm>
            <a:off x="1137535" y="967900"/>
            <a:ext cx="5456622" cy="49227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）不久前；最近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）最近的，近来的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until recently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直到最近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 years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近些年来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sentence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）句子；判决，宣判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 sentence with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用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造句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sentence of death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死刑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serve a sentence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服刑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coal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）煤；煤块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34912" y="893347"/>
            <a:ext cx="122231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58712" y="1469734"/>
            <a:ext cx="9857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607912" y="1990627"/>
            <a:ext cx="190811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until recently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607912" y="2539267"/>
            <a:ext cx="17557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recent years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734912" y="3115654"/>
            <a:ext cx="1280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sentence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07912" y="3664294"/>
            <a:ext cx="29486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 sentence with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607912" y="4212934"/>
            <a:ext cx="2643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 sentence of death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607912" y="4761574"/>
            <a:ext cx="22612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serve a sentence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734912" y="5310214"/>
            <a:ext cx="703960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coal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40" name="yt_shape_16540" title=""/>
          <p:cNvSpPr txBox="1"/>
          <p:nvPr/>
        </p:nvSpPr>
        <p:spPr>
          <a:xfrm>
            <a:off x="1199765" y="1844580"/>
            <a:ext cx="6143541" cy="270676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16.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）造成；创造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）创造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creative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）创造性的；有创造力的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creatively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）有创造力地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creator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）创造者，创作者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20942" y="2351628"/>
            <a:ext cx="12397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20942" y="2900268"/>
            <a:ext cx="12048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creative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20942" y="3421161"/>
            <a:ext cx="144138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creatively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720942" y="3997548"/>
            <a:ext cx="1120712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creator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797142" y="1768877"/>
            <a:ext cx="968312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create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44" name="yt_shape_16544" title=""/>
          <p:cNvSpPr txBox="1"/>
          <p:nvPr/>
        </p:nvSpPr>
        <p:spPr>
          <a:xfrm>
            <a:off x="1415665" y="1799208"/>
            <a:ext cx="4392293" cy="326076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17.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blood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）血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high blood pressure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高血压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blood type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血型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18.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planet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）行星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19.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sand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）沙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sandstorm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）沙暴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2013042" y="1752402"/>
            <a:ext cx="9087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blood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886042" y="2273295"/>
            <a:ext cx="27439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high blood pressure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886042" y="2821935"/>
            <a:ext cx="15437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blood type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013042" y="3370575"/>
            <a:ext cx="992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planet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013042" y="3946962"/>
            <a:ext cx="7912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sand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936842" y="4495602"/>
            <a:ext cx="1553274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sandstorm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50" name="yt_shape_16550" title=""/>
          <p:cNvSpPr txBox="1"/>
          <p:nvPr/>
        </p:nvSpPr>
        <p:spPr>
          <a:xfrm>
            <a:off x="1488055" y="1900173"/>
            <a:ext cx="5884624" cy="326076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20.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although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conj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）虽然，尽管，即使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＝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though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conj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）虽然，尽管，即使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none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）没有一个；毫无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none of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没有一个；全部都不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rubbish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）垃圾；废弃物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take out the rubbish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倒垃圾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2085432" y="1825620"/>
            <a:ext cx="13326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although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010819" y="2374260"/>
            <a:ext cx="10960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though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085432" y="2950647"/>
            <a:ext cx="8071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none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958432" y="3499287"/>
            <a:ext cx="11373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none of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085432" y="4047927"/>
            <a:ext cx="11976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rubbish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958432" y="4596567"/>
            <a:ext cx="2815336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take out the rubbish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56" name="yt_shape_16556" title=""/>
          <p:cNvSpPr txBox="1"/>
          <p:nvPr/>
        </p:nvSpPr>
        <p:spPr>
          <a:xfrm>
            <a:off x="1055620" y="836017"/>
            <a:ext cx="8473473" cy="547675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）野的，野生的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）野生地；疯狂地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wildness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）野蛮；原始；荒凉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wild about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热衷于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the wild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在野外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nobody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）没有人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）小人物，无足轻重的人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＝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 one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）没有人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）最差的，最糟的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（比较级）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worst of all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最糟糕的是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652997" y="789211"/>
            <a:ext cx="738885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576797" y="1310104"/>
            <a:ext cx="975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76797" y="1886491"/>
            <a:ext cx="12818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wildness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25997" y="2435131"/>
            <a:ext cx="19422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be wild about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25997" y="2983771"/>
            <a:ext cx="15516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the wild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52997" y="3504664"/>
            <a:ext cx="11468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nobody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578384" y="4081051"/>
            <a:ext cx="10357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 one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652997" y="4629691"/>
            <a:ext cx="9087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576797" y="5178331"/>
            <a:ext cx="9420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1525997" y="5726971"/>
            <a:ext cx="1635823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worst of all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66" name="yt_shape_16566" title=""/>
          <p:cNvSpPr txBox="1"/>
          <p:nvPr/>
        </p:nvSpPr>
        <p:spPr>
          <a:xfrm>
            <a:off x="1488055" y="1124420"/>
            <a:ext cx="5522346" cy="49227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26.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situation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）状况；形势；局面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present situation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现状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overall situation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大局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27.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）处罚，惩罚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 oneself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惩罚自己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 for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对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进行惩罚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28.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perhaps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）可能，大概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29.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everybody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）人人，每个人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＝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everyone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）人人，每个人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2085432" y="1077614"/>
            <a:ext cx="13151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situation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958432" y="1598507"/>
            <a:ext cx="2351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present situation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958432" y="2174894"/>
            <a:ext cx="22866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overall situation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085432" y="2695787"/>
            <a:ext cx="106273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958432" y="3244427"/>
            <a:ext cx="20358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 oneself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958432" y="3793067"/>
            <a:ext cx="15278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punish for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085432" y="4341707"/>
            <a:ext cx="12310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perhaps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2085432" y="4890347"/>
            <a:ext cx="1534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everybody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2010819" y="5438987"/>
            <a:ext cx="134689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everyone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75" name="yt_shape_16575" title=""/>
          <p:cNvSpPr txBox="1"/>
          <p:nvPr/>
        </p:nvSpPr>
        <p:spPr>
          <a:xfrm>
            <a:off x="1055620" y="764262"/>
            <a:ext cx="8611332" cy="547675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30.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hole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）洞，坑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dig a hole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挖洞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form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）（使）出现；（使）形成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）种类；形式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form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形式上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fill in a form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填表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）上升；起床；升起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rose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（过去式）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（过去分词）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 from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从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升起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 by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上升了；提升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652997" y="717456"/>
            <a:ext cx="721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hole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525997" y="1238349"/>
            <a:ext cx="14326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dig a hole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652997" y="1814736"/>
            <a:ext cx="823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form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25997" y="2363376"/>
            <a:ext cx="1153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form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25997" y="2912016"/>
            <a:ext cx="181203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fill in a form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52997" y="3460656"/>
            <a:ext cx="653160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576797" y="4009296"/>
            <a:ext cx="7158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rose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576797" y="4557936"/>
            <a:ext cx="823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525997" y="5106576"/>
            <a:ext cx="13667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 from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1525997" y="5627469"/>
            <a:ext cx="1051624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rise by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85" name="yt_shape_16585" title=""/>
          <p:cNvSpPr txBox="1"/>
          <p:nvPr/>
        </p:nvSpPr>
        <p:spPr>
          <a:xfrm>
            <a:off x="1128010" y="764262"/>
            <a:ext cx="6803144" cy="547675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）防止，避免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avoidable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）可以避免的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 </a:t>
            </a:r>
            <a:r>
              <a:rPr lang="zh-CN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sb.</a:t>
            </a:r>
            <a:r>
              <a:rPr lang="zh-CN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）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doing sth.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避免（某人）做某事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discover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）发现，找到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cover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）（反义词）覆盖，遮盖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discovery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）发现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）缺水的；（口）渴的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something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渴望得到某物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knowledge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渴望知识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success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渴望成功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25387" y="717456"/>
            <a:ext cx="8912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49187" y="1266096"/>
            <a:ext cx="14326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avoidable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98387" y="1786989"/>
            <a:ext cx="3293173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avoid </a:t>
            </a:r>
            <a:r>
              <a:rPr kumimoji="0" lang="zh-CN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（</a:t>
            </a: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sb.</a:t>
            </a:r>
            <a:r>
              <a:rPr kumimoji="0" lang="zh-CN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白正" pitchFamily="22"/>
                <a:ea typeface="楷体" panose="02010609060101010101" pitchFamily="24" charset="-122"/>
                <a:cs typeface="宋体" panose="02010600030101010101" pitchFamily="2" charset="-122"/>
              </a:rPr>
              <a:t>）</a:t>
            </a: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doing sth.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725387" y="2363376"/>
            <a:ext cx="12627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discover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49187" y="2912016"/>
            <a:ext cx="8896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cover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49187" y="3432909"/>
            <a:ext cx="14151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discovery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725387" y="3981549"/>
            <a:ext cx="10436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598387" y="4530189"/>
            <a:ext cx="29177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something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598387" y="5078829"/>
            <a:ext cx="29685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knowledge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1598387" y="5627469"/>
            <a:ext cx="2511362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thirsty for success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95" name="yt_shape_16595" title=""/>
          <p:cNvSpPr txBox="1"/>
          <p:nvPr/>
        </p:nvSpPr>
        <p:spPr>
          <a:xfrm>
            <a:off x="1559810" y="2060470"/>
            <a:ext cx="4807406" cy="2152769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36.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nearly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）几乎，将近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37.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law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）法律，法令；定律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lawyer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）律师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break the law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犯法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2157187" y="1985917"/>
            <a:ext cx="10087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nearly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157187" y="2562304"/>
            <a:ext cx="637285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law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080987" y="3083197"/>
            <a:ext cx="10595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lawyer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030187" y="3659584"/>
            <a:ext cx="1952562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break the law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599" name="yt_shape_16599" title=""/>
          <p:cNvSpPr txBox="1"/>
          <p:nvPr/>
        </p:nvSpPr>
        <p:spPr>
          <a:xfrm>
            <a:off x="1343910" y="1773173"/>
            <a:ext cx="4658327" cy="326076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38.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）点头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（过去式）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（过去分词）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nodding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（现在分词）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 off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犯困；打瞌睡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 at/to sb.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对某人点头示意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941287" y="1726367"/>
            <a:ext cx="672210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865087" y="2275007"/>
            <a:ext cx="11468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865087" y="2823647"/>
            <a:ext cx="11468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865087" y="3344540"/>
            <a:ext cx="12484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nodding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814287" y="3920927"/>
            <a:ext cx="11040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 off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814287" y="4469567"/>
            <a:ext cx="1781873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nod at/to sb.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05" name="yt_shape_16605" title=""/>
          <p:cNvSpPr txBox="1"/>
          <p:nvPr/>
        </p:nvSpPr>
        <p:spPr>
          <a:xfrm>
            <a:off x="1128010" y="764451"/>
            <a:ext cx="6274988" cy="547675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39.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agreement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）同意；一致；协议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agree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）同意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disagree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）不同意，反对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disagreement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）分歧，争论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come to agreement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达成一致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an agreement with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与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达成协议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40.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 &amp; 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）赶快，匆忙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hurriedly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）匆忙地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a hurry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匆忙；急忙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hurry up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赶快，快点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25387" y="689898"/>
            <a:ext cx="15445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agreement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49187" y="1238538"/>
            <a:ext cx="8841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agree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649187" y="1787178"/>
            <a:ext cx="125723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disagree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649187" y="2335818"/>
            <a:ext cx="191763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disagreement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98387" y="2884458"/>
            <a:ext cx="26272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come to agreement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98387" y="3433098"/>
            <a:ext cx="33828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an agreement with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725387" y="3981738"/>
            <a:ext cx="9420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649187" y="4530378"/>
            <a:ext cx="14151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hurriedly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598387" y="5079018"/>
            <a:ext cx="15008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in a hurry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1598387" y="5627658"/>
            <a:ext cx="1358011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hurry up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15" name="yt_shape_16615" title=""/>
          <p:cNvSpPr txBox="1"/>
          <p:nvPr/>
        </p:nvSpPr>
        <p:spPr>
          <a:xfrm>
            <a:off x="1061335" y="1196315"/>
            <a:ext cx="5905463" cy="436876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）行动；行为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 &amp; 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）行动；行为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actor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）演员，男演员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actress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）女演员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take action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采取行动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technology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）技术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technological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）技术的，工艺的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science technology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科学技术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658712" y="1149509"/>
            <a:ext cx="975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582512" y="1698149"/>
            <a:ext cx="569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82512" y="2246789"/>
            <a:ext cx="8563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actor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82512" y="2795429"/>
            <a:ext cx="10714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actress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31712" y="3344069"/>
            <a:ext cx="1610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take action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58712" y="3864962"/>
            <a:ext cx="1585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technology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582512" y="4413602"/>
            <a:ext cx="188823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technological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531712" y="4962242"/>
            <a:ext cx="2574036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science technology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23" name="yt_shape_16623" title=""/>
          <p:cNvSpPr txBox="1"/>
          <p:nvPr/>
        </p:nvSpPr>
        <p:spPr>
          <a:xfrm>
            <a:off x="1271270" y="1052830"/>
            <a:ext cx="8372475" cy="4917440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）需要；要求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requirement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）要求，需求；必要条件；必备的条件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 sb. to do sth.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要求某人做某事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）德国人；德语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pl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）德国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wheel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）轮，车轮，轮子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46.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guide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）向导，导游；指南，手册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guidebook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旅游指南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868805" y="977900"/>
            <a:ext cx="1132840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92605" y="1526540"/>
            <a:ext cx="1793240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requirement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41805" y="2075180"/>
            <a:ext cx="2845435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require sb. to do sth.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868805" y="2651760"/>
            <a:ext cx="1263015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792605" y="3200400"/>
            <a:ext cx="1381760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792605" y="3721100"/>
            <a:ext cx="1415415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Germany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868805" y="4297680"/>
            <a:ext cx="924560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wheel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868805" y="4818380"/>
            <a:ext cx="891540" cy="641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guide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741805" y="5367020"/>
            <a:ext cx="1536065" cy="57912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guidebook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32" name="yt_shape_16632" title=""/>
          <p:cNvSpPr txBox="1"/>
          <p:nvPr/>
        </p:nvSpPr>
        <p:spPr>
          <a:xfrm>
            <a:off x="1137535" y="1052665"/>
            <a:ext cx="10191893" cy="49227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47.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deep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）深的；厚的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）深深地；在深处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deeply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）深深地；在深处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48.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）干燥的，雨少的；干性的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）使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干；弄干，擦干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drier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（比较级）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driest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（最高级）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 up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干涸，枯竭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 out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干透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49.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anybody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）任何人，无论谁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＝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anyone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）任何人，无论谁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34912" y="978112"/>
            <a:ext cx="789685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deep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658712" y="1526752"/>
            <a:ext cx="1026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deeply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34912" y="2075392"/>
            <a:ext cx="637285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658712" y="2651779"/>
            <a:ext cx="8388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drier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58712" y="3200419"/>
            <a:ext cx="14072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driest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607912" y="3721312"/>
            <a:ext cx="105321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 up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607912" y="4269952"/>
            <a:ext cx="113734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dry out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734912" y="4818592"/>
            <a:ext cx="12992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anybody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660299" y="5367232"/>
            <a:ext cx="1111949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anyone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41" name="yt_shape_16641" title=""/>
          <p:cNvSpPr txBox="1"/>
          <p:nvPr/>
        </p:nvSpPr>
        <p:spPr>
          <a:xfrm>
            <a:off x="1559810" y="967575"/>
            <a:ext cx="4528484" cy="49227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50.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）嫁；娶；结婚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married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（过去式）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married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（过去分词）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get married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结婚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get married to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与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结婚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51.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weight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）重量；分量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weigh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）称重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lose weight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减肥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put on weight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增加体重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2157187" y="893022"/>
            <a:ext cx="1008761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080987" y="1469409"/>
            <a:ext cx="12452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married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080987" y="2018049"/>
            <a:ext cx="1245299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married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030187" y="2538942"/>
            <a:ext cx="171043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get married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030187" y="3087582"/>
            <a:ext cx="204063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get married to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157187" y="3636222"/>
            <a:ext cx="10436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weight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080987" y="4184862"/>
            <a:ext cx="9420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weigh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2030187" y="4733502"/>
            <a:ext cx="1610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lose weight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2030187" y="5282142"/>
            <a:ext cx="1959674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put on weight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50" name="yt_shape_16650" title=""/>
          <p:cNvSpPr txBox="1"/>
          <p:nvPr/>
        </p:nvSpPr>
        <p:spPr>
          <a:xfrm>
            <a:off x="1199765" y="1484743"/>
            <a:ext cx="4789003" cy="3814762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52.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）产品，制品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）生产，制造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production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）生产，制造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53.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video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）录像带；录像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videos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制作视频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54.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allow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）允许，准许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allow doing sth.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允许做某事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797142" y="1410190"/>
            <a:ext cx="12080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20942" y="1958830"/>
            <a:ext cx="124136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20942" y="2507470"/>
            <a:ext cx="16144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production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797142" y="3083858"/>
            <a:ext cx="8738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video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70142" y="3632497"/>
            <a:ext cx="1780286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videos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797142" y="4181137"/>
            <a:ext cx="87382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allow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670142" y="4702030"/>
            <a:ext cx="2221611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allow doing sth.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6657" name="yt_shape_16657" title=""/>
          <p:cNvSpPr txBox="1"/>
          <p:nvPr/>
        </p:nvSpPr>
        <p:spPr>
          <a:xfrm>
            <a:off x="911475" y="1700286"/>
            <a:ext cx="7533344" cy="270676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55.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n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）差别；差异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different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adj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）不同的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→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differently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400" b="1" i="1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adv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.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）不同地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 difference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有影响，起作用</a:t>
            </a: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400" b="1" i="0" u="none">
                <a:solidFill>
                  <a:srgbClr val="000000"/>
                </a:solidFill>
                <a:effectLst/>
                <a:latin typeface="Segoe UI Symbol" panose="020b0502040204020203" pitchFamily="24"/>
                <a:ea typeface="Times New Roman" panose="02020603050405020304" pitchFamily="24"/>
                <a:cs typeface="Segoe UI Symbol" panose="020b0502040204020203" pitchFamily="24"/>
              </a:rPr>
              <a:t>★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24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differences between... and...</a:t>
            </a:r>
            <a:r>
              <a:rPr lang="zh-CN" altLang="zh-CN" sz="2400" b="1" i="0" u="sng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⁠</a:t>
            </a:r>
            <a:r>
              <a:rPr lang="en-US" altLang="zh-CN" sz="2400" b="1" i="0" u="none">
                <a:solidFill>
                  <a:srgbClr val="000000"/>
                </a:solidFill>
                <a:effectLst/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 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2400" b="1" i="0" u="none">
                <a:solidFill>
                  <a:srgbClr val="000000"/>
                </a:solidFill>
                <a:effectLst/>
                <a:latin typeface="白正" pitchFamily="22"/>
                <a:ea typeface="宋体" panose="02010600030101010101" pitchFamily="2" charset="-122"/>
                <a:cs typeface="宋体" panose="02010600030101010101" pitchFamily="2" charset="-122"/>
              </a:rPr>
              <a:t>的差异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508852" y="1653480"/>
            <a:ext cx="147631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2652" y="2202120"/>
            <a:ext cx="1308037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32652" y="2723013"/>
            <a:ext cx="1544574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differently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81852" y="3299400"/>
            <a:ext cx="2492312" cy="64225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make a difference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381852" y="3848040"/>
            <a:ext cx="4246498" cy="579641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auto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4"/>
                <a:ea typeface="Times New Roman" panose="02020603050405020304" pitchFamily="24"/>
                <a:cs typeface="宋体" panose="02010600030101010101" pitchFamily="2" charset="-122"/>
              </a:rPr>
              <a:t>the differences between... and...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https://d.book118.com/227143010043006051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349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思源黑体 CN Regular</vt:lpstr>
      <vt:lpstr>等线</vt:lpstr>
      <vt:lpstr>宋体</vt:lpstr>
      <vt:lpstr>白正</vt:lpstr>
      <vt:lpstr>Segoe UI Symbol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2024-09-24T06:38:42.670</cp:lastPrinted>
  <dcterms:created xsi:type="dcterms:W3CDTF">2024-09-23T22:38:42Z</dcterms:created>
  <dcterms:modified xsi:type="dcterms:W3CDTF">2024-09-23T22:38:44Z</dcterms:modified>
</cp:coreProperties>
</file>