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874B26-95E7-423A-BB54-21335FEB0B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411072-1CCB-4451-93CE-5E6E5EF36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F41216-C3D2-4EB4-9217-6126C9C54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60DCEF-30E1-465B-B914-42DEEEF135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46E0FB-6C1C-40AD-8D22-858704E8D5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C3EB20-4713-486D-9DF0-9FA7ED4861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6B2472-F59E-4DDE-82BC-8863DA9563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EBE3DD-3632-432F-9CC7-A5C354CC62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40641F-6710-4D89-BC3C-30613DB333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8646FB-AF35-4D11-B09B-101A90F454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4B74F5-BD57-4047-8035-88E3C8E41C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lang="zh-CN" altLang="en-US"/>
              <a:t>2024/2/16</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1">
          <p15:clr>
            <a:srgbClr val="FBAE40"/>
          </p15:clr>
        </p15:guide>
        <p15:guide id="4" pos="3840" userDrawn="1">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lang="zh-CN" altLang="en-US"/>
              <a:t>2024/2/16</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65062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幼师课题研究计划方案\n## 1.幼师课题研究的重要性及意义\n### 1.1课题研究对幼师专业发展的促进作用\n### 1.2课题研究在幼儿教育中的实际应用价值\n### 1.3幼师课题研究对未来教育的影响和贡献\n## 2.幼师课题研究的基本步骤与方法\n### 2.1确定研究主题和目标\n### 2.2设计研究方案和过程\n### 2.3收集、整理和分析研究数据\n## 3.幼师课题研究的实施策略与技巧\n### 3.1利用现有资源和条件进行课题研究\n### 3.2与同行交流和合作，共同提高研究水平\n### 3.3注重实践性和创新性，提高研究质量\n## 4.幼师课题研究的成果呈现与推广\n### 4.1撰写研究报告和论文，分享研究成果\n### 4.2将研究成果应用于教育教学实践，提高教学质量\n### 4.3参加学术交流活动，推广研究成果\n## 5.幼师课题研究中的挑战与应对策略\n### 5.1应对研究过程中的困难和挑战\n### 5.2保持研究热情和动力，持续进行课题研究\n### 5.3关注教育政策和教育改革，及时调整研究方向\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7600"/>
              <a:t>幼师课题研究计划方案</a:t>
            </a:r>
            <a:endParaRPr/>
          </a:p>
        </p:txBody>
      </p:sp>
      <p:sp>
        <p:nvSpPr>
          <p:cNvPr id="3" name="文本占位符 3" descr="{&quot;isTemplate&quot;:false,&quot;type&quot;:&quot;content&quot;,&quot;canOmit&quot;:true,&quot;range&quot;:0}"/>
          <p:cNvSpPr>
            <a:spLocks noGrp="1"/>
          </p:cNvSpPr>
          <p:nvPr>
            <p:ph type="body" sz="quarter" idx="10"/>
          </p:nvPr>
        </p:nvSpPr>
        <p:spPr>
          <a:xfrm>
            <a:off x="4317887" y="1987738"/>
            <a:ext cx="3556230" cy="480131"/>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 </a:t>
            </a:r>
            <a:endParaRPr kumimoji="1" lang="en-US" altLang="zh-CN" spc="80">
              <a:solidFill>
                <a:schemeClr val="bg1"/>
              </a:solidFill>
              <a:latin typeface="+mn-lt"/>
            </a:endParaRPr>
          </a:p>
        </p:txBody>
      </p:sp>
      <p:sp>
        <p:nvSpPr>
          <p:cNvPr id="5" name="文本占位符 20"/>
          <p:cNvSpPr txBox="1"/>
          <p:nvPr/>
        </p:nvSpPr>
        <p:spPr>
          <a:xfrm>
            <a:off x="11435771" y="6170237"/>
            <a:ext cx="184730"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68"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69"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70"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幼师课题研究的重要性及意义</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2"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提高幼师的教育教学水平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通过课题研究，幼师可以深入了解幼儿教育的理论体系，提高自己的教育教学水平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课题研究可以帮助幼师发现自己在教育教学过程中的问题，从而找到解决问题的方法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课题研究可以提高幼师的反思能力，促进其在教育教学实践中不断成长</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促进幼师的专业素养提升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课题研究可以帮助幼师了解幼儿教育领域的最新研究成果，提高自己的专业素养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课题研究可以提高幼师的科研能力，使其在幼儿教育领域具有一定的影响力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课题研究可以帮助幼师建立与其他幼师的学术交流平台，拓宽自己的专业视野</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提高幼师的职业认同感和幸福感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课题研究可以使幼师更加关注幼儿的成长和发展，提高其职业认同感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课题研究可以帮助幼师解决教育教学中的实际问题，提高其职业幸福感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课题研究可以使幼师在教育领域取得更多的成果，提高其社会地位和价值</a:t>
            </a:r>
            <a:endParaRPr/>
          </a:p>
        </p:txBody>
      </p:sp>
      <p:sp>
        <p:nvSpPr>
          <p:cNvPr id="1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课题研究对幼师专业发展的促进作用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提高幼儿教育的教学质量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课题研究可以帮助幼师了解幼儿的发展需求，制定更加合适的教育教学计划</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课题研究可以帮助幼师发现幼儿教育中的问题，从而找到解决问题的方法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课题研究可以提高幼师的反思能力，促进其在教育教学实践中不断改进和创新</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促进幼儿的全面发展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课题研究可以帮助幼师了解幼儿的兴趣和需求，制定更加个性化的教育方案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课题研究可以帮助幼师发现幼儿的优点和潜力，从而采取更加有效的教育方法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课题研究可以提高幼师的观察能力，使幼儿在愉快的学习氛围中得到全面发展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提高幼儿教育的整体水平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课题研究可以促进幼师之间的学术交流和合作，提高幼儿教育的整体水平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课题研究可以帮助幼师了解幼儿教育的最新研究成果，将其应用于教育教学实践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课题研究可以提高幼儿教育的创新能力，使其在不断发展和变革中保持领先地位</a:t>
            </a:r>
            <a:endParaRPr/>
          </a:p>
        </p:txBody>
      </p:sp>
      <p:sp>
        <p:nvSpPr>
          <p:cNvPr id="11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课题研究在幼儿教育中的实际应用价值</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8"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为未来幼儿教育提供理论和实践支持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课题研究可以帮助幼师了解幼儿教育的未来发展趋势，为未来幼儿教育提供理论支持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课题研究可以帮助幼师发现幼儿教育中的问题，为未来幼儿教育提供实践支持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课题研究可以为未来幼儿教育培养一批具有科研能力和创新精神的幼师</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促进幼儿教育公平和优质发展</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课题研究可以帮助幼师了解不同地区和群体的幼儿需求，为幼儿教育公平提供支持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课题研究可以帮助幼师提高幼儿教育的教学质量，为幼儿教育优质发展提供支持</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课题研究可以帮助幼师关注幼儿教育的薄弱环节，为幼儿教育全面协调发展提供支持</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为幼儿教育政策制定提供参考依据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课题研究可以为幼儿教育政策制定者提供幼儿教育领域的研究成果，为其决策提供参考</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课题研究可以为幼儿教育政策制定者提供幼儿教育实践中的问题和解决方案，为其决策提供依据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课题研究可以为幼儿教育政策制定者提供幼儿教育的发展趋势和前景，为其决策提供预测</a:t>
            </a:r>
            <a:endParaRPr/>
          </a:p>
        </p:txBody>
      </p:sp>
      <p:sp>
        <p:nvSpPr>
          <p:cNvPr id="11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幼师课题研究对未来教育的影响和贡献</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1"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2"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3"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幼师课题研究的基本步骤与方法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2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分析幼儿教育领域的热点问题和研究方向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了解幼儿教育领域的最新研究成果和热点问题，从中选择具有研究价值的主题</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分析幼儿教育领域的发展趋势和挑战，确定具有前瞻性的研究方向</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结合自己的教育教学经验和兴趣，选择适合自己的研究主题和目标</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明确研究目标和意义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确定研究主题后，明确研究的目标和预期成果，使研究具有针对性和目的性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阐述研究的重要性和意义，说明研究对幼儿教育发展的贡献和价值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确保研究目标具有可操作性和可衡量性，便于在研究过程中进行跟踪和调整</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撰写研究计划和方案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根据研究主题和目标，撰写详细的研究计划和方案，包括研究背景、目的、方法、过程、预期成果等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对研究计划和方案进行审阅和修改，确保其合理性和可行性</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将研究计划和方案提交给相关部门或领导审批，确保研究的顺利进行</a:t>
            </a:r>
            <a:endParaRPr/>
          </a:p>
        </p:txBody>
      </p:sp>
      <p:sp>
        <p:nvSpPr>
          <p:cNvPr id="12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确定研究主题和目标</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28" name="Group 512" descr="{&quot;isTemplate&quot;:true,&quot;type&quot;:&quot;list&quot;,&quot;alignment&quot;:&quot;left&quot;,&quot;alignmentVertical&quot;:&quot;top&quot;,&quot;canOmit&quot;:false,&quot;scalable&quot;:false,&quot;minItemsCount&quot;:-1}"/>
          <p:cNvGrpSpPr/>
          <p:nvPr/>
        </p:nvGrpSpPr>
        <p:grpSpPr>
          <a:xfrm>
            <a:off x="636033" y="1751287"/>
            <a:ext cx="11055112" cy="4234459"/>
            <a:chOff x="636033" y="1751287"/>
            <a:chExt cx="11055112" cy="4234459"/>
          </a:xfrm>
        </p:grpSpPr>
        <p:grpSp>
          <p:nvGrpSpPr>
            <p:cNvPr id="129" name="Group 513"/>
            <p:cNvGrpSpPr/>
            <p:nvPr/>
          </p:nvGrpSpPr>
          <p:grpSpPr>
            <a:xfrm>
              <a:off x="636033" y="1751287"/>
              <a:ext cx="3519940" cy="4234459"/>
              <a:chOff x="636033" y="1751287"/>
              <a:chExt cx="3519940" cy="4234459"/>
            </a:xfrm>
          </p:grpSpPr>
          <p:sp>
            <p:nvSpPr>
              <p:cNvPr id="130" name="AutoShape 2"/>
              <p:cNvSpPr/>
              <p:nvPr/>
            </p:nvSpPr>
            <p:spPr>
              <a:xfrm>
                <a:off x="636033"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31" name="Connector 3"/>
              <p:cNvCxnSpPr/>
              <p:nvPr/>
            </p:nvCxnSpPr>
            <p:spPr>
              <a:xfrm>
                <a:off x="1068653" y="2719942"/>
                <a:ext cx="2654699" cy="0"/>
              </a:xfrm>
              <a:prstGeom prst="line">
                <a:avLst/>
              </a:prstGeom>
              <a:ln w="9525">
                <a:solidFill>
                  <a:srgbClr val="FFFFFF">
                    <a:alpha val="100000"/>
                  </a:srgbClr>
                </a:solidFill>
                <a:prstDash val="solid"/>
              </a:ln>
            </p:spPr>
          </p:cxnSp>
          <p:sp>
            <p:nvSpPr>
              <p:cNvPr id="132" name="TextBox 4" descr="{&quot;isTemplate&quot;:true,&quot;type&quot;:&quot;title&quot;,&quot;canOmit&quot;:false,&quot;range&quot;:0}"/>
              <p:cNvSpPr txBox="1"/>
              <p:nvPr/>
            </p:nvSpPr>
            <p:spPr>
              <a:xfrm>
                <a:off x="1084612"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确定研究方法和技术</a:t>
                </a:r>
                <a:endParaRPr/>
              </a:p>
            </p:txBody>
          </p:sp>
          <p:sp>
            <p:nvSpPr>
              <p:cNvPr id="133" name="TextBox 5" descr="{&quot;isTemplate&quot;:true,&quot;type&quot;:&quot;content&quot;,&quot;canOmit&quot;:false,&quot;range&quot;:0}"/>
              <p:cNvSpPr txBox="1"/>
              <p:nvPr/>
            </p:nvSpPr>
            <p:spPr>
              <a:xfrm>
                <a:off x="894460"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根据研究主题和目标，选择合适的研究方法和技术，如观察法、调查法、实验法等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了解所选研究方法和技术的基本原理和操作步骤，确保研究的科学性和有效性</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考虑研究条件和研究对象的特性，对研究方法和技术进行适当的调整和优化</a:t>
                </a:r>
                <a:endParaRPr/>
              </a:p>
            </p:txBody>
          </p:sp>
        </p:grpSp>
        <p:grpSp>
          <p:nvGrpSpPr>
            <p:cNvPr id="134" name="Group 518"/>
            <p:cNvGrpSpPr/>
            <p:nvPr/>
          </p:nvGrpSpPr>
          <p:grpSpPr>
            <a:xfrm>
              <a:off x="4403619" y="1751287"/>
              <a:ext cx="3519940" cy="4234459"/>
              <a:chOff x="4403619" y="1751287"/>
              <a:chExt cx="3519940" cy="4234459"/>
            </a:xfrm>
          </p:grpSpPr>
          <p:sp>
            <p:nvSpPr>
              <p:cNvPr id="135" name="AutoShape 6"/>
              <p:cNvSpPr/>
              <p:nvPr/>
            </p:nvSpPr>
            <p:spPr>
              <a:xfrm>
                <a:off x="4403619"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36" name="Connector 7"/>
              <p:cNvCxnSpPr/>
              <p:nvPr/>
            </p:nvCxnSpPr>
            <p:spPr>
              <a:xfrm>
                <a:off x="4836240" y="2719942"/>
                <a:ext cx="2654699" cy="0"/>
              </a:xfrm>
              <a:prstGeom prst="line">
                <a:avLst/>
              </a:prstGeom>
              <a:ln w="9525">
                <a:solidFill>
                  <a:srgbClr val="FFFFFF">
                    <a:alpha val="100000"/>
                  </a:srgbClr>
                </a:solidFill>
                <a:prstDash val="solid"/>
              </a:ln>
            </p:spPr>
          </p:cxnSp>
          <p:sp>
            <p:nvSpPr>
              <p:cNvPr id="137" name="TextBox 8" descr="{&quot;isTemplate&quot;:true,&quot;type&quot;:&quot;title&quot;,&quot;canOmit&quot;:false,&quot;range&quot;:0}"/>
              <p:cNvSpPr txBox="1"/>
              <p:nvPr/>
            </p:nvSpPr>
            <p:spPr>
              <a:xfrm>
                <a:off x="4852198"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设计研究过程和步骤</a:t>
                </a:r>
                <a:endParaRPr/>
              </a:p>
            </p:txBody>
          </p:sp>
          <p:sp>
            <p:nvSpPr>
              <p:cNvPr id="138" name="TextBox 9" descr="{&quot;isTemplate&quot;:true,&quot;type&quot;:&quot;content&quot;,&quot;canOmit&quot;:false,&quot;range&quot;:0}"/>
              <p:cNvSpPr txBox="1"/>
              <p:nvPr/>
            </p:nvSpPr>
            <p:spPr>
              <a:xfrm>
                <a:off x="4662047"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根据研究计划，设计详细的研究过程和步骤，包括数据收集、整理、分析、解释等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确保研究过程和步骤具有逻辑性和条理性，便于在研究过程中进行操作和执行</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对研究过程和步骤进行审阅和修改，确保其合理性和可行性</a:t>
                </a:r>
                <a:endParaRPr/>
              </a:p>
            </p:txBody>
          </p:sp>
        </p:grpSp>
        <p:grpSp>
          <p:nvGrpSpPr>
            <p:cNvPr id="139" name="Group 523"/>
            <p:cNvGrpSpPr/>
            <p:nvPr/>
          </p:nvGrpSpPr>
          <p:grpSpPr>
            <a:xfrm>
              <a:off x="8171205" y="1751287"/>
              <a:ext cx="3519940" cy="4234459"/>
              <a:chOff x="8171205" y="1751287"/>
              <a:chExt cx="3519940" cy="4234459"/>
            </a:xfrm>
          </p:grpSpPr>
          <p:sp>
            <p:nvSpPr>
              <p:cNvPr id="140" name="AutoShape 10"/>
              <p:cNvSpPr/>
              <p:nvPr/>
            </p:nvSpPr>
            <p:spPr>
              <a:xfrm>
                <a:off x="8171205"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41" name="Connector 11"/>
              <p:cNvCxnSpPr/>
              <p:nvPr/>
            </p:nvCxnSpPr>
            <p:spPr>
              <a:xfrm>
                <a:off x="8603826" y="2719942"/>
                <a:ext cx="2654699" cy="0"/>
              </a:xfrm>
              <a:prstGeom prst="line">
                <a:avLst/>
              </a:prstGeom>
              <a:ln w="9525">
                <a:solidFill>
                  <a:srgbClr val="FFFFFF">
                    <a:alpha val="100000"/>
                  </a:srgbClr>
                </a:solidFill>
                <a:prstDash val="solid"/>
              </a:ln>
            </p:spPr>
          </p:cxnSp>
          <p:sp>
            <p:nvSpPr>
              <p:cNvPr id="142" name="TextBox 12" descr="{&quot;isTemplate&quot;:true,&quot;type&quot;:&quot;title&quot;,&quot;canOmit&quot;:false,&quot;range&quot;:0}"/>
              <p:cNvSpPr txBox="1"/>
              <p:nvPr/>
            </p:nvSpPr>
            <p:spPr>
              <a:xfrm>
                <a:off x="8619785"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制定研究工具和材料</a:t>
                </a:r>
                <a:endParaRPr/>
              </a:p>
            </p:txBody>
          </p:sp>
          <p:sp>
            <p:nvSpPr>
              <p:cNvPr id="143" name="TextBox 13" descr="{&quot;isTemplate&quot;:true,&quot;type&quot;:&quot;content&quot;,&quot;canOmit&quot;:false,&quot;range&quot;:0}"/>
              <p:cNvSpPr txBox="1"/>
              <p:nvPr/>
            </p:nvSpPr>
            <p:spPr>
              <a:xfrm>
                <a:off x="8429633"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根据研究方法和过程，制定所需的研究工具和材料，如问卷、量表、实验材料等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选择合适的研究工具和材料，确保其质量和研究效果</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准备研究工具和材料的备份，以防研究过程中出现意外情况</a:t>
                </a:r>
                <a:endParaRPr/>
              </a:p>
            </p:txBody>
          </p:sp>
        </p:grpSp>
      </p:grpSp>
      <p:sp>
        <p:nvSpPr>
          <p:cNvPr id="1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设计研究方案和过程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46" name="Group 512" descr="{&quot;isTemplate&quot;:true,&quot;type&quot;:&quot;list&quot;,&quot;alignment&quot;:&quot;left&quot;,&quot;alignmentVertical&quot;:&quot;top&quot;,&quot;canOmit&quot;:false,&quot;scalable&quot;:false,&quot;minItemsCount&quot;:-1}"/>
          <p:cNvGrpSpPr/>
          <p:nvPr/>
        </p:nvGrpSpPr>
        <p:grpSpPr>
          <a:xfrm>
            <a:off x="636033" y="1751287"/>
            <a:ext cx="11055112" cy="4234459"/>
            <a:chOff x="636033" y="1751287"/>
            <a:chExt cx="11055112" cy="4234459"/>
          </a:xfrm>
        </p:grpSpPr>
        <p:grpSp>
          <p:nvGrpSpPr>
            <p:cNvPr id="147" name="Group 513"/>
            <p:cNvGrpSpPr/>
            <p:nvPr/>
          </p:nvGrpSpPr>
          <p:grpSpPr>
            <a:xfrm>
              <a:off x="636033" y="1751287"/>
              <a:ext cx="3519940" cy="4234459"/>
              <a:chOff x="636033" y="1751287"/>
              <a:chExt cx="3519940" cy="4234459"/>
            </a:xfrm>
          </p:grpSpPr>
          <p:sp>
            <p:nvSpPr>
              <p:cNvPr id="148" name="AutoShape 2"/>
              <p:cNvSpPr/>
              <p:nvPr/>
            </p:nvSpPr>
            <p:spPr>
              <a:xfrm>
                <a:off x="636033"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49" name="Connector 3"/>
              <p:cNvCxnSpPr/>
              <p:nvPr/>
            </p:nvCxnSpPr>
            <p:spPr>
              <a:xfrm>
                <a:off x="1068653" y="2719942"/>
                <a:ext cx="2654699" cy="0"/>
              </a:xfrm>
              <a:prstGeom prst="line">
                <a:avLst/>
              </a:prstGeom>
              <a:ln w="9525">
                <a:solidFill>
                  <a:srgbClr val="FFFFFF">
                    <a:alpha val="100000"/>
                  </a:srgbClr>
                </a:solidFill>
                <a:prstDash val="solid"/>
              </a:ln>
            </p:spPr>
          </p:cxnSp>
          <p:sp>
            <p:nvSpPr>
              <p:cNvPr id="150" name="TextBox 4" descr="{&quot;isTemplate&quot;:true,&quot;type&quot;:&quot;title&quot;,&quot;canOmit&quot;:false,&quot;range&quot;:0}"/>
              <p:cNvSpPr txBox="1"/>
              <p:nvPr/>
            </p:nvSpPr>
            <p:spPr>
              <a:xfrm>
                <a:off x="1084612"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收集研究数据</a:t>
                </a:r>
                <a:endParaRPr/>
              </a:p>
            </p:txBody>
          </p:sp>
          <p:sp>
            <p:nvSpPr>
              <p:cNvPr id="151" name="TextBox 5" descr="{&quot;isTemplate&quot;:true,&quot;type&quot;:&quot;content&quot;,&quot;canOmit&quot;:false,&quot;range&quot;:0}"/>
              <p:cNvSpPr txBox="1"/>
              <p:nvPr/>
            </p:nvSpPr>
            <p:spPr>
              <a:xfrm>
                <a:off x="894460"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根据研究方案和过程，采用合适的方法和技术收集研究数据，如观察、调查、实验等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确保研究数据的准确性和完整性，避免数据失真和遗漏</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对收集到的研究数据进行整理和分类，便于后续分析和处理</a:t>
                </a:r>
                <a:endParaRPr/>
              </a:p>
            </p:txBody>
          </p:sp>
        </p:grpSp>
        <p:grpSp>
          <p:nvGrpSpPr>
            <p:cNvPr id="152" name="Group 518"/>
            <p:cNvGrpSpPr/>
            <p:nvPr/>
          </p:nvGrpSpPr>
          <p:grpSpPr>
            <a:xfrm>
              <a:off x="4403619" y="1751287"/>
              <a:ext cx="3519940" cy="4234459"/>
              <a:chOff x="4403619" y="1751287"/>
              <a:chExt cx="3519940" cy="4234459"/>
            </a:xfrm>
          </p:grpSpPr>
          <p:sp>
            <p:nvSpPr>
              <p:cNvPr id="153" name="AutoShape 6"/>
              <p:cNvSpPr/>
              <p:nvPr/>
            </p:nvSpPr>
            <p:spPr>
              <a:xfrm>
                <a:off x="4403619"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54" name="Connector 7"/>
              <p:cNvCxnSpPr/>
              <p:nvPr/>
            </p:nvCxnSpPr>
            <p:spPr>
              <a:xfrm>
                <a:off x="4836240" y="2719942"/>
                <a:ext cx="2654699" cy="0"/>
              </a:xfrm>
              <a:prstGeom prst="line">
                <a:avLst/>
              </a:prstGeom>
              <a:ln w="9525">
                <a:solidFill>
                  <a:srgbClr val="FFFFFF">
                    <a:alpha val="100000"/>
                  </a:srgbClr>
                </a:solidFill>
                <a:prstDash val="solid"/>
              </a:ln>
            </p:spPr>
          </p:cxnSp>
          <p:sp>
            <p:nvSpPr>
              <p:cNvPr id="155" name="TextBox 8" descr="{&quot;isTemplate&quot;:true,&quot;type&quot;:&quot;title&quot;,&quot;canOmit&quot;:false,&quot;range&quot;:0}"/>
              <p:cNvSpPr txBox="1"/>
              <p:nvPr/>
            </p:nvSpPr>
            <p:spPr>
              <a:xfrm>
                <a:off x="4852198"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整理研究数据</a:t>
                </a:r>
                <a:endParaRPr/>
              </a:p>
            </p:txBody>
          </p:sp>
          <p:sp>
            <p:nvSpPr>
              <p:cNvPr id="156" name="TextBox 9" descr="{&quot;isTemplate&quot;:true,&quot;type&quot;:&quot;content&quot;,&quot;canOmit&quot;:false,&quot;range&quot;:0}"/>
              <p:cNvSpPr txBox="1"/>
              <p:nvPr/>
            </p:nvSpPr>
            <p:spPr>
              <a:xfrm>
                <a:off x="4662047"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对收集到的研究数据进行整理和分类，如数据表格、图表等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检查研究数据的完整性和准确性，避免数据错误和遗漏</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对整理好的研究数据进行备份，以防研究过程中出现意外情况</a:t>
                </a:r>
                <a:endParaRPr/>
              </a:p>
            </p:txBody>
          </p:sp>
        </p:grpSp>
        <p:grpSp>
          <p:nvGrpSpPr>
            <p:cNvPr id="157" name="Group 523"/>
            <p:cNvGrpSpPr/>
            <p:nvPr/>
          </p:nvGrpSpPr>
          <p:grpSpPr>
            <a:xfrm>
              <a:off x="8171205" y="1751287"/>
              <a:ext cx="3519940" cy="4234459"/>
              <a:chOff x="8171205" y="1751287"/>
              <a:chExt cx="3519940" cy="4234459"/>
            </a:xfrm>
          </p:grpSpPr>
          <p:sp>
            <p:nvSpPr>
              <p:cNvPr id="158" name="AutoShape 10"/>
              <p:cNvSpPr/>
              <p:nvPr/>
            </p:nvSpPr>
            <p:spPr>
              <a:xfrm>
                <a:off x="8171205" y="1751287"/>
                <a:ext cx="3519940" cy="4234459"/>
              </a:xfrm>
              <a:prstGeom prst="roundRect">
                <a:avLst/>
              </a:prstGeom>
              <a:solidFill>
                <a:schemeClr val="accent2">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59" name="Connector 11"/>
              <p:cNvCxnSpPr/>
              <p:nvPr/>
            </p:nvCxnSpPr>
            <p:spPr>
              <a:xfrm>
                <a:off x="8603826" y="2719942"/>
                <a:ext cx="2654699" cy="0"/>
              </a:xfrm>
              <a:prstGeom prst="line">
                <a:avLst/>
              </a:prstGeom>
              <a:ln w="9525">
                <a:solidFill>
                  <a:srgbClr val="FFFFFF">
                    <a:alpha val="100000"/>
                  </a:srgbClr>
                </a:solidFill>
                <a:prstDash val="solid"/>
              </a:ln>
            </p:spPr>
          </p:cxnSp>
          <p:sp>
            <p:nvSpPr>
              <p:cNvPr id="160" name="TextBox 12" descr="{&quot;isTemplate&quot;:true,&quot;type&quot;:&quot;title&quot;,&quot;canOmit&quot;:false,&quot;range&quot;:0}"/>
              <p:cNvSpPr txBox="1"/>
              <p:nvPr/>
            </p:nvSpPr>
            <p:spPr>
              <a:xfrm>
                <a:off x="8619785" y="1883621"/>
                <a:ext cx="2622550" cy="8128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86000"/>
                  </a:lnSpc>
                </a:pPr>
                <a:r>
                  <a:rPr lang="zh-CN" sz="2000" b="1">
                    <a:solidFill>
                      <a:srgbClr val="FFFFFF">
                        <a:alpha val="100000"/>
                      </a:srgbClr>
                    </a:solidFill>
                    <a:latin typeface="Microsoft Yahei"/>
                    <a:ea typeface="Microsoft Yahei"/>
                  </a:rPr>
                  <a:t>分析研究数据</a:t>
                </a:r>
                <a:endParaRPr/>
              </a:p>
            </p:txBody>
          </p:sp>
          <p:sp>
            <p:nvSpPr>
              <p:cNvPr id="161" name="TextBox 13" descr="{&quot;isTemplate&quot;:true,&quot;type&quot;:&quot;content&quot;,&quot;canOmit&quot;:false,&quot;range&quot;:0}"/>
              <p:cNvSpPr txBox="1"/>
              <p:nvPr/>
            </p:nvSpPr>
            <p:spPr>
              <a:xfrm>
                <a:off x="8429633" y="2924197"/>
                <a:ext cx="3003550" cy="2788227"/>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采用合适的数据分析方法，对研究数据进行深入的分析和解释，如统计分析、内容分析等</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确保研究数据分析的准确性和客观性，避免主观臆断和偏见</a:t>
                </a:r>
                <a:endParaRPr/>
              </a:p>
              <a:p>
                <a:pPr marL="0" lvl="0" indent="-203200">
                  <a:lnSpc>
                    <a:spcPct val="130000"/>
                  </a:lnSpc>
                  <a:buFont typeface="Arial" pitchFamily="34" charset="0"/>
                  <a:buChar char="•"/>
                </a:pPr>
                <a:r>
                  <a:rPr lang="zh-CN" sz="1400">
                    <a:solidFill>
                      <a:srgbClr val="FFFFFF">
                        <a:alpha val="100000"/>
                      </a:srgbClr>
                    </a:solidFill>
                    <a:latin typeface="Microsoft Yahei"/>
                    <a:ea typeface="Microsoft Yahei"/>
                  </a:rPr>
                  <a:t>根据研究数据分析的结果，得出研究结论和启示，为幼儿教育实践提供依据和建议</a:t>
                </a:r>
                <a:endParaRPr/>
              </a:p>
            </p:txBody>
          </p:sp>
        </p:grpSp>
      </p:grpSp>
      <p:sp>
        <p:nvSpPr>
          <p:cNvPr id="16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收集、整理和分析研究数据</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幼师课题研究的实施策略与技巧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2" name="Group 9"/>
            <p:cNvGrpSpPr/>
            <p:nvPr/>
          </p:nvGrpSpPr>
          <p:grpSpPr>
            <a:xfrm>
              <a:off x="5982796" y="1521950"/>
              <a:ext cx="5687135" cy="1523479"/>
              <a:chOff x="5982796" y="1521950"/>
              <a:chExt cx="5687135" cy="1523479"/>
            </a:xfrm>
          </p:grpSpPr>
          <p:sp>
            <p:nvSpPr>
              <p:cNvPr id="1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利用幼儿园资源进行课题研究</a:t>
                </a:r>
                <a:endParaRPr/>
              </a:p>
            </p:txBody>
          </p:sp>
          <p:sp>
            <p:nvSpPr>
              <p:cNvPr id="1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了解幼儿园的科研资源和条件，如图书馆、实验室、专家资源等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利用幼儿园的科研资源和条件，为课题研究提供支持和帮助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与幼儿园领导和教师沟通合作，共同推进课题研究</a:t>
                </a:r>
                <a:endParaRPr/>
              </a:p>
            </p:txBody>
          </p:sp>
        </p:grpSp>
        <p:grpSp>
          <p:nvGrpSpPr>
            <p:cNvPr id="15" name="Group 2"/>
            <p:cNvGrpSpPr/>
            <p:nvPr/>
          </p:nvGrpSpPr>
          <p:grpSpPr>
            <a:xfrm>
              <a:off x="5982796" y="3170591"/>
              <a:ext cx="5783287" cy="1523479"/>
              <a:chOff x="5982796" y="3170591"/>
              <a:chExt cx="5783287" cy="1523479"/>
            </a:xfrm>
          </p:grpSpPr>
          <p:sp>
            <p:nvSpPr>
              <p:cNvPr id="1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利用社区资源进行课题研究</a:t>
                </a:r>
                <a:endParaRPr/>
              </a:p>
            </p:txBody>
          </p:sp>
          <p:sp>
            <p:nvSpPr>
              <p:cNvPr id="1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了解社区的教育资源和条件，如家长、社区组织、企事业单位等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利用社区的教育资源和条件，为课题研究提供支持和帮助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与社区领导和成员沟通合作，共同推进课题研究</a:t>
                </a:r>
                <a:endParaRPr/>
              </a:p>
            </p:txBody>
          </p:sp>
        </p:grpSp>
        <p:grpSp>
          <p:nvGrpSpPr>
            <p:cNvPr id="18" name="Group 5"/>
            <p:cNvGrpSpPr/>
            <p:nvPr/>
          </p:nvGrpSpPr>
          <p:grpSpPr>
            <a:xfrm>
              <a:off x="5982796" y="4823246"/>
              <a:ext cx="5783287" cy="1523479"/>
              <a:chOff x="5982796" y="4823246"/>
              <a:chExt cx="5783287" cy="1523479"/>
            </a:xfrm>
          </p:grpSpPr>
          <p:sp>
            <p:nvSpPr>
              <p:cNvPr id="1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利用网络资源进行课题研究</a:t>
                </a:r>
                <a:endParaRPr/>
              </a:p>
            </p:txBody>
          </p:sp>
          <p:sp>
            <p:nvSpPr>
              <p:cNvPr id="2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了解网络上的教育资源和工具，如数据库、在线课程、论坛等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利用网络上的教育资源和工具，为课题研究提供支持和帮助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与网络上的专家和学者沟通合作，共同推进课题研究</a:t>
                </a:r>
                <a:endParaRPr/>
              </a:p>
            </p:txBody>
          </p:sp>
        </p:grpSp>
      </p:grpSp>
      <p:pic>
        <p:nvPicPr>
          <p:cNvPr id="2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2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利用现有资源和条件进行课题研究</a:t>
            </a:r>
            <a:endParaRPr lang="en-US" altLang="zh-CN" sz="2800" b="1">
              <a:latin typeface="+mj-ea"/>
              <a:ea typeface="+mj-ea"/>
            </a:endParaRPr>
          </a:p>
        </p:txBody>
      </p:sp>
      <p:sp>
        <p:nvSpPr>
          <p:cNvPr id="2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https://d.book118.com/227165062012006044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幼师课题研究计划方案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2024-09-18T04:18:51.404</cp:lastPrinted>
  <dcterms:created xsi:type="dcterms:W3CDTF">2024-09-17T20:18:51Z</dcterms:created>
  <dcterms:modified xsi:type="dcterms:W3CDTF">2024-09-17T20:18:53Z</dcterms:modified>
</cp:coreProperties>
</file>