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31664B-9914-4EE6-A6ED-50AA9478D0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797599-ADA5-46A4-9E2B-9C3287D341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58C79B-571F-4A9E-AD6D-1B8D83B6CD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13A972D-6524-4738-B3AB-B691D98E9F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2BABEB9-C38C-40F4-822D-A7C216F99B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FD44977-CEB0-4902-B2AE-5AF3468523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0FC92B3-2AD6-4BE4-B2E3-2C6D3B28B0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5D63153-4920-4721-A11A-3E90A4E5F2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565BFF9-CC4B-4E98-B3D2-8276B1D5CC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D9CD71-41F4-470E-8923-C73406B92A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427A12-E14B-48C3-89A2-A05857DB46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571500" y="2658731"/>
            <a:ext cx="4608954" cy="1006429"/>
          </a:xfrm>
        </p:spPr>
        <p:txBody>
          <a:bodyPr wrap="none" anchor="t">
            <a:spAutoFit/>
          </a:bodyPr>
          <a:lstStyle>
            <a:lvl1pPr algn="l">
              <a:defRPr sz="6600" b="1" i="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71500" y="3908901"/>
            <a:ext cx="2377574" cy="313932"/>
          </a:xfrm>
        </p:spPr>
        <p:txBody>
          <a:bodyPr vert="horz" wrap="none" lIns="91440" tIns="45720" rIns="91440" bIns="45720" rtlCol="0">
            <a:spAutoFit/>
          </a:bodyPr>
          <a:lstStyle>
            <a:lvl1pPr>
              <a:defRPr kumimoji="1" lang="zh-CN" altLang="en-US" sz="1600" spc="300">
                <a:solidFill>
                  <a:schemeClr val="tx1">
                    <a:alpha val="60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71500" y="1849635"/>
            <a:ext cx="3454792" cy="757130"/>
          </a:xfrm>
        </p:spPr>
        <p:txBody>
          <a:bodyPr wrap="none" anchor="b">
            <a:spAutoFit/>
          </a:bodyPr>
          <a:lstStyle>
            <a:lvl1pPr marL="0" indent="0">
              <a:buNone/>
              <a:defRPr sz="4800" b="0" i="0" spc="300">
                <a:solidFill>
                  <a:schemeClr val="tx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 lang="zh-CN" altLang="en-US"/>
              <a:t>2024/2/16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 lang="zh-CN" altLang="en-US"/>
              <a:t>2024/2/16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5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0">
                <a:schemeClr val="bg1"/>
              </a:gs>
              <a:gs pos="79000">
                <a:schemeClr val="bg1"/>
              </a:gs>
              <a:gs pos="100000">
                <a:schemeClr val="bg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 lang="zh-CN" altLang="en-US"/>
              <a:t>2024/2/16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4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 lang="zh-CN" altLang="en-US"/>
              <a:t>2024/2/16</a:t>
            </a:fld>
            <a:endParaRPr kumimoji="1" lang="zh-CN" altLang="en-US"/>
          </a:p>
        </p:txBody>
      </p:sp>
      <p:sp>
        <p:nvSpPr>
          <p:cNvPr id="25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6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1">
          <p15:clr>
            <a:srgbClr val="FBAE40"/>
          </p15:clr>
        </p15:guide>
        <p15:guide id="4" pos="3840" userDrawn="1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>
  <p:cSld name="1_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4D8950-B778-354B-9DD9-533C0A0C7F06}" type="datetimeFigureOut">
              <a:rPr lang="zh-CN" altLang="en-US"/>
              <a:t>2024/2/16</a:t>
            </a:fld>
            <a:endParaRPr kumimoji="1" lang="zh-CN" altLang="en-US"/>
          </a:p>
        </p:txBody>
      </p:sp>
      <p:sp>
        <p:nvSpPr>
          <p:cNvPr id="3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6F5F5A-ED15-1745-BDEC-B6FFB76270A8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 lang="zh-CN" altLang="en-US"/>
              <a:t>2024/2/16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1">
          <p15:clr>
            <a:srgbClr val="F26B43"/>
          </p15:clr>
        </p15:guide>
        <p15:guide id="2" pos="3840" userDrawn="1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Relationship Id="rId3" Type="http://schemas.openxmlformats.org/officeDocument/2006/relationships/image" Target="../media/image6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Relationship Id="rId3" Type="http://schemas.openxmlformats.org/officeDocument/2006/relationships/image" Target="../media/image7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27165100012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公司员工激励问题研究报告\n## 1.引言：员工激励的重要性及研究背景\n### 1.1员工激励对企业发展的影响\n### 1.2当前公司员工激励的现状分析\n### 1.3研究背景与意义\n## 2.员工激励理论及方法概述\n### 2.1员工激励的基本概念与理论\n### 2.2员工激励的主要方法及其优缺点\n### 2.3员工激励的实践案例分析\n## 3.公司员工激励问题调查与分析\n### 3.1调查方法与样本选择\n### 3.2员工激励问题的调查结果与分析\n### 3.3员工激励问题产生的原因探究\n## 4.针对公司员工激励问题的解决方案\n### 4.1建立完善的员工激励制度\n### 4.2提高员工激励措施的有效性\n### 4.3加强员工激励措施的实施与监控\n## 5.结论：公司员工激励问题研究的成果与启示\n### 5.1研究成果与贡献\n### 5.2研究启示与建议\n### 5.3未来研究方向与展望\n&quot;,&quot;templateId&quot;:&quot;rmag5z4xstrt3qh7pqi4i7zhz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500" y="2658731"/>
            <a:ext cx="11055350" cy="9969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6600"/>
              <a:t>公司员工激励问题研究报告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571500" y="3908901"/>
            <a:ext cx="2259273" cy="313932"/>
          </a:xfrm>
        </p:spPr>
        <p:txBody>
          <a:bodyPr wrap="none">
            <a:spAutoFit/>
          </a:bodyPr>
          <a:lstStyle/>
          <a:p>
            <a:pPr marL="0" indent="0">
              <a:buNone/>
            </a:pPr>
            <a:r>
              <a:rPr lang="en-US"/>
              <a:t>  </a:t>
            </a:r>
            <a:endParaRPr lang="zh-CN" sz="1600">
              <a:solidFill>
                <a:schemeClr val="tx1">
                  <a:alpha val="40000"/>
                </a:schemeClr>
              </a:solidFill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0237"/>
            <a:ext cx="1758815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tx1">
                    <a:lumMod val="50000"/>
                    <a:lumOff val="50000"/>
                  </a:schemeClr>
                </a:solidFill>
              </a:rPr>
              <a:t> </a:t>
            </a:r>
            <a:endParaRPr/>
          </a:p>
        </p:txBody>
      </p:sp>
      <p:sp>
        <p:nvSpPr>
          <p:cNvPr id="5" name="文本占位符 20"/>
          <p:cNvSpPr txBox="1"/>
          <p:nvPr/>
        </p:nvSpPr>
        <p:spPr>
          <a:xfrm>
            <a:off x="11435771" y="6170237"/>
            <a:ext cx="184730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endParaRPr kumimoji="1" lang="en-US" altLang="zh-CN" spc="8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cxnSp>
        <p:nvCxnSpPr>
          <p:cNvPr id="6" name="直线连接符 7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6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引言：员工激励的重要性及研究背景</a:t>
            </a:r>
            <a:endParaRPr/>
          </a:p>
        </p:txBody>
      </p:sp>
      <p:sp>
        <p:nvSpPr>
          <p:cNvPr id="137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01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138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75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4" r="2187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grpSp>
        <p:nvGrpSpPr>
          <p:cNvPr id="176" name="Group 36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63829" y="1509487"/>
            <a:ext cx="4625399" cy="4790307"/>
            <a:chOff x="763829" y="1509487"/>
            <a:chExt cx="4625399" cy="4790307"/>
          </a:xfrm>
        </p:grpSpPr>
        <p:grpSp>
          <p:nvGrpSpPr>
            <p:cNvPr id="177" name="Group 365"/>
            <p:cNvGrpSpPr/>
            <p:nvPr/>
          </p:nvGrpSpPr>
          <p:grpSpPr>
            <a:xfrm>
              <a:off x="763829" y="1509487"/>
              <a:ext cx="4625399" cy="1544525"/>
              <a:chOff x="763829" y="1509487"/>
              <a:chExt cx="4625399" cy="1544525"/>
            </a:xfrm>
          </p:grpSpPr>
          <p:sp>
            <p:nvSpPr>
              <p:cNvPr id="178" name="AutoShape 2"/>
              <p:cNvSpPr/>
              <p:nvPr/>
            </p:nvSpPr>
            <p:spPr>
              <a:xfrm>
                <a:off x="763829" y="1628258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2028557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增强员工的工作动力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提高员工的工作效率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降低员工流失率</a:t>
                </a:r>
                <a:endParaRPr/>
              </a:p>
            </p:txBody>
          </p:sp>
          <p:sp>
            <p:nvSpPr>
              <p:cNvPr id="18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1509487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提高员工的工作积极性</a:t>
                </a:r>
                <a:endParaRPr/>
              </a:p>
            </p:txBody>
          </p:sp>
        </p:grpSp>
        <p:grpSp>
          <p:nvGrpSpPr>
            <p:cNvPr id="181" name="Group 369"/>
            <p:cNvGrpSpPr/>
            <p:nvPr/>
          </p:nvGrpSpPr>
          <p:grpSpPr>
            <a:xfrm>
              <a:off x="763829" y="3118831"/>
              <a:ext cx="4625399" cy="1544525"/>
              <a:chOff x="763829" y="3118831"/>
              <a:chExt cx="4625399" cy="1544525"/>
            </a:xfrm>
          </p:grpSpPr>
          <p:sp>
            <p:nvSpPr>
              <p:cNvPr id="182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3637901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激发员工的创新思维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提高员工的创新能力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降低企业的创新风险</a:t>
                </a:r>
                <a:endParaRPr/>
              </a:p>
            </p:txBody>
          </p:sp>
          <p:sp>
            <p:nvSpPr>
              <p:cNvPr id="183" name="TextBox 7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3118831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促进企业创新</a:t>
                </a:r>
                <a:endParaRPr/>
              </a:p>
            </p:txBody>
          </p:sp>
          <p:sp>
            <p:nvSpPr>
              <p:cNvPr id="184" name="AutoShape 10"/>
              <p:cNvSpPr/>
              <p:nvPr/>
            </p:nvSpPr>
            <p:spPr>
              <a:xfrm>
                <a:off x="763829" y="3237602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185" name="Group 373"/>
            <p:cNvGrpSpPr/>
            <p:nvPr/>
          </p:nvGrpSpPr>
          <p:grpSpPr>
            <a:xfrm>
              <a:off x="763829" y="4755268"/>
              <a:ext cx="4625399" cy="1544526"/>
              <a:chOff x="763829" y="4755268"/>
              <a:chExt cx="4625399" cy="1544526"/>
            </a:xfrm>
          </p:grpSpPr>
          <p:sp>
            <p:nvSpPr>
              <p:cNvPr id="186" name="TextBox 8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5274339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提高员工的工作质量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降低企业的人力资源成本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增强企业的市场竞争力</a:t>
                </a:r>
                <a:endParaRPr/>
              </a:p>
            </p:txBody>
          </p:sp>
          <p:sp>
            <p:nvSpPr>
              <p:cNvPr id="187" name="TextBox 9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4755268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提升企业竞争力</a:t>
                </a:r>
                <a:endParaRPr/>
              </a:p>
            </p:txBody>
          </p:sp>
          <p:sp>
            <p:nvSpPr>
              <p:cNvPr id="188" name="AutoShape 11"/>
              <p:cNvSpPr/>
              <p:nvPr/>
            </p:nvSpPr>
            <p:spPr>
              <a:xfrm>
                <a:off x="763829" y="4874039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18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员工激励对企业发展的影响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9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92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193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194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薪酬激励不足</a:t>
                </a:r>
                <a:endParaRPr/>
              </a:p>
            </p:txBody>
          </p:sp>
          <p:sp>
            <p:nvSpPr>
              <p:cNvPr id="195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薪酬水平与市场水平脱节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薪酬结构不合理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薪酬激励效果不明显</a:t>
                </a:r>
                <a:endParaRPr/>
              </a:p>
            </p:txBody>
          </p:sp>
        </p:grpSp>
        <p:grpSp>
          <p:nvGrpSpPr>
            <p:cNvPr id="196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197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晋升通道不畅</a:t>
                </a:r>
                <a:endParaRPr/>
              </a:p>
            </p:txBody>
          </p:sp>
          <p:sp>
            <p:nvSpPr>
              <p:cNvPr id="198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晋升机会有限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晋升标准不明确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晋升过程不公平</a:t>
                </a:r>
                <a:endParaRPr/>
              </a:p>
            </p:txBody>
          </p:sp>
        </p:grpSp>
        <p:grpSp>
          <p:nvGrpSpPr>
            <p:cNvPr id="199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00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培训与发展不足</a:t>
                </a:r>
                <a:endParaRPr/>
              </a:p>
            </p:txBody>
          </p:sp>
          <p:sp>
            <p:nvSpPr>
              <p:cNvPr id="201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培训内容单一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培训方式落后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培训效果不明显</a:t>
                </a:r>
                <a:endParaRPr/>
              </a:p>
            </p:txBody>
          </p:sp>
        </p:grpSp>
      </p:grpSp>
      <p:sp>
        <p:nvSpPr>
          <p:cNvPr id="20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当前公司员工激励的现状分析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04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205" name="组合 204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206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20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应对市场竞争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08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提高企业的市场竞争力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降低企业的人力资源成本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增强企业的创新能力</a:t>
                </a:r>
                <a:endParaRPr/>
              </a:p>
            </p:txBody>
          </p:sp>
          <p:sp>
            <p:nvSpPr>
              <p:cNvPr id="209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10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21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促进企业持续发展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12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提高员工的工作积极性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降低员工流失率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增强企业的凝聚力</a:t>
                </a:r>
                <a:endParaRPr/>
              </a:p>
            </p:txBody>
          </p:sp>
          <p:sp>
            <p:nvSpPr>
              <p:cNvPr id="213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14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21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完善企业管理制度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16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建立完善的员工激励制度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提高员工激励措施的有效性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加强员工激励措施的实施与监控</a:t>
                </a:r>
                <a:endParaRPr/>
              </a:p>
            </p:txBody>
          </p:sp>
          <p:sp>
            <p:nvSpPr>
              <p:cNvPr id="217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1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研究背景与意义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20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员工激励理论及方法概述</a:t>
            </a:r>
            <a:endParaRPr/>
          </a:p>
        </p:txBody>
      </p:sp>
      <p:sp>
        <p:nvSpPr>
          <p:cNvPr id="221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02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222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2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2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2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激励的定义</a:t>
                </a:r>
                <a:endParaRPr/>
              </a:p>
            </p:txBody>
          </p:sp>
          <p:sp>
            <p:nvSpPr>
              <p:cNvPr id="22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激发员工的内在动力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促使员工采取某种行为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实现企业的目标</a:t>
                </a:r>
                <a:endParaRPr/>
              </a:p>
            </p:txBody>
          </p:sp>
          <p:sp>
            <p:nvSpPr>
              <p:cNvPr id="22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3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3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激励理论</a:t>
                </a:r>
                <a:endParaRPr/>
              </a:p>
            </p:txBody>
          </p:sp>
          <p:sp>
            <p:nvSpPr>
              <p:cNvPr id="23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内容型激励理论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过程型激励理论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行为改造型激励理论</a:t>
                </a:r>
                <a:endParaRPr/>
              </a:p>
            </p:txBody>
          </p:sp>
          <p:sp>
            <p:nvSpPr>
              <p:cNvPr id="23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4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员工激励的基本概念与理论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42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43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244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薪酬激励</a:t>
                </a:r>
                <a:endParaRPr/>
              </a:p>
            </p:txBody>
          </p:sp>
          <p:sp>
            <p:nvSpPr>
              <p:cNvPr id="245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优点：直接、有效、易于操作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缺点：成本较高、容易导致内部不公平</a:t>
                </a:r>
                <a:endParaRPr/>
              </a:p>
            </p:txBody>
          </p:sp>
        </p:grpSp>
        <p:grpSp>
          <p:nvGrpSpPr>
            <p:cNvPr id="246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247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晋升激励</a:t>
                </a:r>
                <a:endParaRPr/>
              </a:p>
            </p:txBody>
          </p:sp>
          <p:sp>
            <p:nvSpPr>
              <p:cNvPr id="248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优点：激励效果持久、增强员工归属感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缺点：晋升机会有限、容易导致内部竞争</a:t>
                </a:r>
                <a:endParaRPr/>
              </a:p>
            </p:txBody>
          </p:sp>
        </p:grpSp>
        <p:grpSp>
          <p:nvGrpSpPr>
            <p:cNvPr id="249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50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培训与发展激励</a:t>
                </a:r>
                <a:endParaRPr/>
              </a:p>
            </p:txBody>
          </p:sp>
          <p:sp>
            <p:nvSpPr>
              <p:cNvPr id="251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优点：提高员工能力、增强企业凝聚力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缺点：投入成本较高、效果难以衡量</a:t>
                </a:r>
                <a:endParaRPr/>
              </a:p>
            </p:txBody>
          </p:sp>
        </p:grpSp>
      </p:grpSp>
      <p:pic>
        <p:nvPicPr>
          <p:cNvPr id="252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5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员工激励的主要方法及其优缺点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54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55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56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5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员工激励的实践案例分析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59" name="组合 258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60" name="组合 259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6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谷歌的员工激励措施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高薪制度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股权激励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自由的工作环境</a:t>
                </a:r>
                <a:endParaRPr/>
              </a:p>
            </p:txBody>
          </p:sp>
          <p:pic>
            <p:nvPicPr>
              <p:cNvPr id="26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65" name="组合 264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6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阿里巴巴的员工激励措施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高薪制度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股权激励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培训与发展机会</a:t>
                </a:r>
                <a:endParaRPr/>
              </a:p>
            </p:txBody>
          </p:sp>
          <p:pic>
            <p:nvPicPr>
              <p:cNvPr id="26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公司员工激励问题调查与分析</a:t>
            </a:r>
            <a:endParaRPr/>
          </a:p>
        </p:txBody>
      </p:sp>
      <p:sp>
        <p:nvSpPr>
          <p:cNvPr id="9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03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10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调查方法与样本选择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3" name="组合 12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4" name="组合 13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调查方法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问卷调查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访谈法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观察法</a:t>
                </a:r>
                <a:endParaRPr/>
              </a:p>
            </p:txBody>
          </p:sp>
          <p:pic>
            <p:nvPicPr>
              <p:cNvPr id="1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9" name="组合 18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样本选择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随机抽样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分层抽样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整体抽样</a:t>
                </a:r>
                <a:endParaRPr/>
              </a:p>
            </p:txBody>
          </p:sp>
          <p:pic>
            <p:nvPicPr>
              <p:cNvPr id="2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https://d.book118.com/227165100012006044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simple_geometry_blue">
      <a:dk1>
        <a:srgbClr val="000000"/>
      </a:dk1>
      <a:lt1>
        <a:srgbClr val="FFFFFF"/>
      </a:lt1>
      <a:dk2>
        <a:srgbClr val="262C32"/>
      </a:dk2>
      <a:lt2>
        <a:srgbClr val="EAF3FF"/>
      </a:lt2>
      <a:accent1>
        <a:srgbClr val="1D6EFC"/>
      </a:accent1>
      <a:accent2>
        <a:srgbClr val="7FADFE"/>
      </a:accent2>
      <a:accent3>
        <a:srgbClr val="4186FF"/>
      </a:accent3>
      <a:accent4>
        <a:srgbClr val="1555DB"/>
      </a:accent4>
      <a:accent5>
        <a:srgbClr val="3BBEFE"/>
      </a:accent5>
      <a:accent6>
        <a:srgbClr val="536DF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公司员工激励问题研究报告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2024-09-18T04:18:56.573</cp:lastPrinted>
  <dcterms:created xsi:type="dcterms:W3CDTF">2024-09-17T20:18:56Z</dcterms:created>
  <dcterms:modified xsi:type="dcterms:W3CDTF">2024-09-17T20:18:58Z</dcterms:modified>
</cp:coreProperties>
</file>