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266DD6F-F504-49B8-A74E-512B2C9C1C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98B5C64-2CAE-47D3-9EB3-6C1D43DB92E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AD3E3C4-0D5C-4A84-814E-7D4F8A0B6F7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579AD8D-8C60-4FB4-9175-94EC4CA9544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B87C260-F8F4-408C-B992-4B287B0E9D2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1AFDE59-5A01-427C-B6B5-236D69AFAC7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D54F165-2198-4793-A29C-9958CB7CB12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9623080-B73A-48C9-83C8-E7189EFE5C3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6BE43B1-8E16-4482-90F8-DDBA89486A8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A54B78F-B8D4-4E3B-A66A-7A3B8EF3C31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F8810D4-047B-4FFA-879E-9EDC5DE2944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28011134044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409093" y="4827662"/>
            <a:ext cx="3373814"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FFFFFF">
                    <a:alpha val="100000"/>
                  </a:srgbClr>
                </a:solidFill>
                <a:latin typeface="Microsoft Yahei"/>
                <a:ea typeface="Microsoft Yahei"/>
                <a:cs typeface="Microsoft Yahei"/>
              </a:rPr>
              <a:t>汇报人：XX</a:t>
            </a:r>
          </a:p>
        </p:txBody>
      </p:sp>
      <p:sp>
        <p:nvSpPr>
          <p:cNvPr id="3" name="TextBox 3"/>
          <p:cNvSpPr txBox="1"/>
          <p:nvPr/>
        </p:nvSpPr>
        <p:spPr>
          <a:xfrm>
            <a:off x="1040840" y="3516888"/>
            <a:ext cx="10110320"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rgbClr val="FFFFFF">
                    <a:alpha val="100000"/>
                  </a:srgbClr>
                </a:solidFill>
                <a:latin typeface="Microsoft Yahei"/>
                <a:ea typeface="Microsoft Yahei"/>
                <a:cs typeface="Microsoft Yahei"/>
              </a:rPr>
              <a:t>操作规范与验收标准的跨文化沟通与合作</a:t>
            </a:r>
          </a:p>
        </p:txBody>
      </p:sp>
      <p:sp>
        <p:nvSpPr>
          <p:cNvPr id="4" name="TextBox 4"/>
          <p:cNvSpPr txBox="1"/>
          <p:nvPr/>
        </p:nvSpPr>
        <p:spPr>
          <a:xfrm>
            <a:off x="3825995" y="5328676"/>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FFFFFF">
                    <a:alpha val="100000"/>
                  </a:srgbClr>
                </a:solidFill>
                <a:latin typeface="Microsoft Yahei"/>
                <a:ea typeface="Microsoft Yahei"/>
                <a:cs typeface="Microsoft Yahei"/>
              </a:rPr>
              <a:t>2024-01-17</a:t>
            </a:r>
          </a:p>
        </p:txBody>
      </p:sp>
      <p:sp>
        <p:nvSpPr>
          <p:cNvPr id="5" name="AutoShape 5"/>
          <p:cNvSpPr/>
          <p:nvPr/>
        </p:nvSpPr>
        <p:spPr>
          <a:xfrm>
            <a:off x="5059558" y="1161765"/>
            <a:ext cx="2072884" cy="2072884"/>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5116739" y="1218945"/>
            <a:ext cx="1958523" cy="1958523"/>
            <a:chOff x="5116739" y="1218945"/>
            <a:chExt cx="1958523" cy="1958523"/>
          </a:xfrm>
        </p:grpSpPr>
        <p:sp>
          <p:nvSpPr>
            <p:cNvPr id="7" name="Freeform 7"/>
            <p:cNvSpPr/>
            <p:nvPr/>
          </p:nvSpPr>
          <p:spPr>
            <a:xfrm>
              <a:off x="5116739" y="1218945"/>
              <a:ext cx="1958523" cy="1958523"/>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116739" y="1218945"/>
              <a:ext cx="1958523" cy="1958523"/>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253411" y="1355617"/>
              <a:ext cx="1685300" cy="1685300"/>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0" name="Freeform 10"/>
          <p:cNvSpPr/>
          <p:nvPr/>
        </p:nvSpPr>
        <p:spPr>
          <a:xfrm>
            <a:off x="5441229" y="1902429"/>
            <a:ext cx="1309543" cy="896478"/>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rot="-5400000">
            <a:off x="100705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5400000" flipV="1">
            <a:off x="15361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1200" y="495117"/>
            <a:ext cx="757489" cy="757489"/>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572171" y="516087"/>
            <a:ext cx="715670" cy="715670"/>
            <a:chOff x="572171" y="516087"/>
            <a:chExt cx="715670" cy="715670"/>
          </a:xfrm>
        </p:grpSpPr>
        <p:sp>
          <p:nvSpPr>
            <p:cNvPr id="4" name="Freeform 4"/>
            <p:cNvSpPr/>
            <p:nvPr/>
          </p:nvSpPr>
          <p:spPr>
            <a:xfrm>
              <a:off x="572171" y="516087"/>
              <a:ext cx="715670" cy="715670"/>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2171" y="516087"/>
              <a:ext cx="715670" cy="715670"/>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2036" y="565953"/>
              <a:ext cx="615696" cy="615696"/>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7" name="AutoShape 7"/>
          <p:cNvSpPr/>
          <p:nvPr/>
        </p:nvSpPr>
        <p:spPr>
          <a:xfrm>
            <a:off x="1490568" y="1247584"/>
            <a:ext cx="1681506" cy="766756"/>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defRPr/>
            </a:pPr>
            <a:r>
              <a:rPr lang="en-US" sz="4425" b="1">
                <a:solidFill>
                  <a:srgbClr val="FFFFFF">
                    <a:alpha val="100000"/>
                  </a:srgbClr>
                </a:solidFill>
                <a:latin typeface="黑体"/>
                <a:ea typeface="黑体"/>
                <a:cs typeface="黑体"/>
              </a:rPr>
              <a:t>目录</a:t>
            </a:r>
            <a:endParaRPr lang="en-US" sz="1100"/>
          </a:p>
        </p:txBody>
      </p:sp>
      <p:cxnSp>
        <p:nvCxnSpPr>
          <p:cNvPr id="8" name="Connector 8"/>
          <p:cNvCxnSpPr/>
          <p:nvPr/>
        </p:nvCxnSpPr>
        <p:spPr>
          <a:xfrm>
            <a:off x="4573574" y="1614170"/>
            <a:ext cx="5237390" cy="0"/>
          </a:xfrm>
          <a:prstGeom prst="line">
            <a:avLst/>
          </a:prstGeom>
          <a:ln w="9525">
            <a:solidFill>
              <a:srgbClr val="FFFFFF">
                <a:alpha val="100000"/>
              </a:srgbClr>
            </a:solidFill>
            <a:prstDash val="solid"/>
            <a:headEnd type="oval"/>
            <a:tailEnd type="none"/>
          </a:ln>
        </p:spPr>
      </p:cxnSp>
      <p:sp>
        <p:nvSpPr>
          <p:cNvPr id="9" name="TextBox 9"/>
          <p:cNvSpPr txBox="1"/>
          <p:nvPr/>
        </p:nvSpPr>
        <p:spPr>
          <a:xfrm>
            <a:off x="4596480" y="1789458"/>
            <a:ext cx="6562725"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引言</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操作规范与验收标准概述</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跨文化沟通与合作现状分析</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操作规范在跨文化沟通与合作中的应用</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验收标准在跨文化沟通与合作中的应用</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跨文化沟通与合作策略与建议</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引言</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133886" y="1135811"/>
            <a:ext cx="1261638" cy="1261638"/>
            <a:chOff x="1133886" y="1135811"/>
            <a:chExt cx="1261638" cy="1261638"/>
          </a:xfrm>
        </p:grpSpPr>
        <p:sp>
          <p:nvSpPr>
            <p:cNvPr id="11" name="Freeform 11"/>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Freeform 14"/>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4624" r="14624"/>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操作规范与验收标准的普遍性</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无论在哪个文化背景下，操作规范与验收标准都是确保工作顺利进行的关键因素。</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全球化趋势</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随着全球化的不断深入，跨文化沟通与合作在各个领域的重要性日益凸显。</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多元文化交融</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现代社会中，不同文化背景的人们交流日益频繁，多元文化交融成为一种常态。</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710961" y="2341885"/>
            <a:ext cx="2777010" cy="508827"/>
          </a:xfrm>
          <a:prstGeom prst="parallelogram">
            <a:avLst>
              <a:gd name="adj" fmla="val 173829"/>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10962" y="3323311"/>
            <a:ext cx="2777011" cy="508365"/>
          </a:xfrm>
          <a:prstGeom prst="parallelogram">
            <a:avLst>
              <a:gd name="adj" fmla="val 175043"/>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710962" y="4305090"/>
            <a:ext cx="2777011" cy="512001"/>
          </a:xfrm>
          <a:prstGeom prst="parallelogram">
            <a:avLst>
              <a:gd name="adj" fmla="val 173641"/>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flipH="1">
            <a:off x="4504183" y="1872458"/>
            <a:ext cx="2983790" cy="469888"/>
          </a:xfrm>
          <a:custGeom>
            <a:rect l="l" t="t" r="r" b="b"/>
            <a:pathLst>
              <a:path w="3663132" h="576871">
                <a:moveTo>
                  <a:pt x="3374697" y="0"/>
                </a:moveTo>
                <a:lnTo>
                  <a:pt x="584833" y="0"/>
                </a:lnTo>
                <a:lnTo>
                  <a:pt x="0" y="576871"/>
                </a:lnTo>
                <a:lnTo>
                  <a:pt x="3374697" y="576871"/>
                </a:lnTo>
                <a:lnTo>
                  <a:pt x="3663132" y="28843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4710962" y="2854349"/>
            <a:ext cx="2777011" cy="468963"/>
          </a:xfrm>
          <a:custGeom>
            <a:rect l="l" t="t" r="r" b="b"/>
            <a:pathLst>
              <a:path w="3409274" h="575735">
                <a:moveTo>
                  <a:pt x="0" y="0"/>
                </a:moveTo>
                <a:lnTo>
                  <a:pt x="2825593" y="0"/>
                </a:lnTo>
                <a:lnTo>
                  <a:pt x="3409274" y="575735"/>
                </a:lnTo>
                <a:lnTo>
                  <a:pt x="583682" y="5757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4710962" y="3835313"/>
            <a:ext cx="2777011" cy="468963"/>
          </a:xfrm>
          <a:custGeom>
            <a:rect l="l" t="t" r="r" b="b"/>
            <a:pathLst>
              <a:path w="3409274" h="575735">
                <a:moveTo>
                  <a:pt x="0" y="0"/>
                </a:moveTo>
                <a:lnTo>
                  <a:pt x="2825593" y="0"/>
                </a:lnTo>
                <a:lnTo>
                  <a:pt x="3409274" y="575735"/>
                </a:lnTo>
                <a:lnTo>
                  <a:pt x="583682" y="57573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4710962" y="4816276"/>
            <a:ext cx="2777011" cy="468963"/>
          </a:xfrm>
          <a:custGeom>
            <a:rect l="l" t="t" r="r" b="b"/>
            <a:pathLst>
              <a:path w="3409274" h="575735">
                <a:moveTo>
                  <a:pt x="0" y="0"/>
                </a:moveTo>
                <a:lnTo>
                  <a:pt x="2825593" y="0"/>
                </a:lnTo>
                <a:lnTo>
                  <a:pt x="3409274" y="575735"/>
                </a:lnTo>
                <a:lnTo>
                  <a:pt x="583682" y="5757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411224" y="4511544"/>
            <a:ext cx="2926080" cy="158496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在全球化的背景下，具备跨文化沟通与合作能力的企业和个人更具国际竞争力。</a:t>
            </a:r>
            <a:endParaRPr lang="en-US" sz="1100"/>
          </a:p>
        </p:txBody>
      </p:sp>
      <p:sp>
        <p:nvSpPr>
          <p:cNvPr id="10" name="AutoShape 10"/>
          <p:cNvSpPr/>
          <p:nvPr/>
        </p:nvSpPr>
        <p:spPr>
          <a:xfrm>
            <a:off x="1411224" y="2644137"/>
            <a:ext cx="2926080" cy="158496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在多元文化团队中，有效的跨文化沟通与合作可以提高工作效率，减少误解和冲突。</a:t>
            </a:r>
            <a:endParaRPr lang="en-US" sz="1100"/>
          </a:p>
        </p:txBody>
      </p:sp>
      <p:sp>
        <p:nvSpPr>
          <p:cNvPr id="11" name="AutoShape 11"/>
          <p:cNvSpPr/>
          <p:nvPr/>
        </p:nvSpPr>
        <p:spPr>
          <a:xfrm>
            <a:off x="7965938" y="1476145"/>
            <a:ext cx="2926080" cy="158496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通过跨文化沟通，可以消除不同文化之间的障碍，促进相互理解和尊重。</a:t>
            </a:r>
            <a:endParaRPr lang="en-US" sz="1100"/>
          </a:p>
        </p:txBody>
      </p:sp>
      <p:sp>
        <p:nvSpPr>
          <p:cNvPr id="12" name="AutoShape 12"/>
          <p:cNvSpPr/>
          <p:nvPr/>
        </p:nvSpPr>
        <p:spPr>
          <a:xfrm>
            <a:off x="8078669" y="3640986"/>
            <a:ext cx="2926080" cy="158496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不同文化背景的成员可以带来多样化的观点和方法，从而推动团队的创新与发展。</a:t>
            </a:r>
            <a:endParaRPr lang="en-US" sz="1100"/>
          </a:p>
        </p:txBody>
      </p:sp>
      <p:sp>
        <p:nvSpPr>
          <p:cNvPr id="13" name="AutoShape 13"/>
          <p:cNvSpPr/>
          <p:nvPr/>
        </p:nvSpPr>
        <p:spPr>
          <a:xfrm>
            <a:off x="5078274" y="2850712"/>
            <a:ext cx="2048256" cy="438912"/>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提升工作效率</a:t>
            </a:r>
            <a:endParaRPr lang="en-US" sz="1100"/>
          </a:p>
        </p:txBody>
      </p:sp>
      <p:sp>
        <p:nvSpPr>
          <p:cNvPr id="14" name="AutoShape 14"/>
          <p:cNvSpPr/>
          <p:nvPr/>
        </p:nvSpPr>
        <p:spPr>
          <a:xfrm>
            <a:off x="4799914" y="1872460"/>
            <a:ext cx="2253828" cy="438912"/>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消除文化障碍</a:t>
            </a:r>
            <a:endParaRPr lang="en-US" sz="1100"/>
          </a:p>
        </p:txBody>
      </p:sp>
      <p:sp>
        <p:nvSpPr>
          <p:cNvPr id="15" name="AutoShape 15"/>
          <p:cNvSpPr/>
          <p:nvPr/>
        </p:nvSpPr>
        <p:spPr>
          <a:xfrm>
            <a:off x="5070960" y="3831676"/>
            <a:ext cx="2050081"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推动创新与发展</a:t>
            </a:r>
            <a:endParaRPr lang="en-US" sz="1100"/>
          </a:p>
        </p:txBody>
      </p:sp>
      <p:sp>
        <p:nvSpPr>
          <p:cNvPr id="16" name="AutoShape 16"/>
          <p:cNvSpPr/>
          <p:nvPr/>
        </p:nvSpPr>
        <p:spPr>
          <a:xfrm>
            <a:off x="5070960" y="4817092"/>
            <a:ext cx="2050081"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增强国际竞争力</a:t>
            </a:r>
            <a:endParaRPr lang="en-US" sz="1100"/>
          </a:p>
        </p:txBody>
      </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跨文化沟通与合作的重要性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操作规范与验收标准概述</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133886" y="1135811"/>
            <a:ext cx="1261638" cy="1261638"/>
            <a:chOff x="1133886" y="1135811"/>
            <a:chExt cx="1261638" cy="1261638"/>
          </a:xfrm>
        </p:grpSpPr>
        <p:sp>
          <p:nvSpPr>
            <p:cNvPr id="11" name="Freeform 11"/>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Freeform 14"/>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28883" y="1711764"/>
            <a:ext cx="4242156" cy="1454089"/>
          </a:xfrm>
          <a:prstGeom prst="roundRect">
            <a:avLst>
              <a:gd name="adj" fmla="val 2049"/>
            </a:avLst>
          </a:prstGeom>
          <a:solidFill>
            <a:schemeClr val="accent1">
              <a:alpha val="100000"/>
            </a:schemeClr>
          </a:solidFill>
          <a:ln w="25432">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996316" y="1711764"/>
            <a:ext cx="4092216" cy="1454089"/>
          </a:xfrm>
          <a:prstGeom prst="roundRect">
            <a:avLst>
              <a:gd name="adj" fmla="val 2049"/>
            </a:avLst>
          </a:prstGeom>
          <a:solidFill>
            <a:schemeClr val="accent2">
              <a:alpha val="100000"/>
            </a:schemeClr>
          </a:solidFill>
          <a:ln w="25432">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6096000" y="3660226"/>
            <a:ext cx="0" cy="2439937"/>
          </a:xfrm>
          <a:prstGeom prst="line">
            <a:avLst/>
          </a:prstGeom>
          <a:ln w="9525">
            <a:solidFill>
              <a:srgbClr val="FFFFFF">
                <a:alpha val="100000"/>
              </a:srgbClr>
            </a:solidFill>
            <a:prstDash val="solid"/>
            <a:headEnd type="none"/>
            <a:tailEnd type="none"/>
          </a:ln>
        </p:spPr>
      </p:cxnSp>
      <p:sp>
        <p:nvSpPr>
          <p:cNvPr id="5" name="AutoShape 5"/>
          <p:cNvSpPr/>
          <p:nvPr/>
        </p:nvSpPr>
        <p:spPr>
          <a:xfrm>
            <a:off x="1128883" y="3468001"/>
            <a:ext cx="4382762" cy="2756521"/>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FFFFFF">
                    <a:alpha val="100000"/>
                  </a:srgbClr>
                </a:solidFill>
                <a:latin typeface="Microsoft Yahei"/>
                <a:ea typeface="Microsoft Yahei"/>
                <a:cs typeface="Microsoft Yahei"/>
              </a:rPr>
              <a:t>操作规范是指在特定工作环境中，为确保工作流程的顺利进行而制定的一系列标准化操作步骤和规则。</a:t>
            </a:r>
            <a:endParaRPr lang="en-US" sz="1100"/>
          </a:p>
        </p:txBody>
      </p:sp>
      <p:sp>
        <p:nvSpPr>
          <p:cNvPr id="6" name="AutoShape 6"/>
          <p:cNvSpPr/>
          <p:nvPr/>
        </p:nvSpPr>
        <p:spPr>
          <a:xfrm>
            <a:off x="6851043" y="3468001"/>
            <a:ext cx="4382762" cy="2756521"/>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FFFFFF">
                    <a:alpha val="100000"/>
                  </a:srgbClr>
                </a:solidFill>
                <a:latin typeface="Microsoft Yahei"/>
                <a:ea typeface="Microsoft Yahei"/>
                <a:cs typeface="Microsoft Yahei"/>
              </a:rPr>
              <a:t>操作规范能够确保工作的稳定性和一致性，提高工作效率，减少错误和失误，并为新员工提供明确的指导。</a:t>
            </a:r>
            <a:endParaRPr lang="en-US" sz="1100"/>
          </a:p>
        </p:txBody>
      </p:sp>
      <p:sp>
        <p:nvSpPr>
          <p:cNvPr id="7" name="AutoShape 7"/>
          <p:cNvSpPr/>
          <p:nvPr/>
        </p:nvSpPr>
        <p:spPr>
          <a:xfrm>
            <a:off x="1128883" y="2489009"/>
            <a:ext cx="4242156"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定义</a:t>
            </a:r>
            <a:endParaRPr lang="en-US" sz="1100"/>
          </a:p>
        </p:txBody>
      </p:sp>
      <p:sp>
        <p:nvSpPr>
          <p:cNvPr id="8" name="AutoShape 8"/>
          <p:cNvSpPr/>
          <p:nvPr/>
        </p:nvSpPr>
        <p:spPr>
          <a:xfrm>
            <a:off x="6996316" y="2489009"/>
            <a:ext cx="4092216"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作用</a:t>
            </a:r>
            <a:endParaRPr lang="en-US" sz="1100"/>
          </a:p>
        </p:txBody>
      </p:sp>
      <p:sp>
        <p:nvSpPr>
          <p:cNvPr id="9" name="Freeform 9"/>
          <p:cNvSpPr/>
          <p:nvPr/>
        </p:nvSpPr>
        <p:spPr>
          <a:xfrm>
            <a:off x="3032529" y="2003945"/>
            <a:ext cx="434864" cy="434864"/>
          </a:xfrm>
          <a:custGeom>
            <a:rect l="l" t="t" r="r" b="b"/>
            <a:pathLst>
              <a:path w="9753600" h="9753600">
                <a:moveTo>
                  <a:pt x="8367503" y="4412961"/>
                </a:moveTo>
                <a:cubicBezTo>
                  <a:pt x="8156175" y="3938286"/>
                  <a:pt x="7853813" y="3517798"/>
                  <a:pt x="7469088" y="3164500"/>
                </a:cubicBezTo>
                <a:lnTo>
                  <a:pt x="7153722" y="2875143"/>
                </a:lnTo>
                <a:cubicBezTo>
                  <a:pt x="7107121" y="2833961"/>
                  <a:pt x="7033428" y="2852385"/>
                  <a:pt x="7012836" y="2910906"/>
                </a:cubicBezTo>
                <a:lnTo>
                  <a:pt x="6871951" y="3315139"/>
                </a:lnTo>
                <a:cubicBezTo>
                  <a:pt x="6784169" y="3568732"/>
                  <a:pt x="6622692" y="3827745"/>
                  <a:pt x="6394025" y="4082422"/>
                </a:cubicBezTo>
                <a:cubicBezTo>
                  <a:pt x="6378853" y="4098678"/>
                  <a:pt x="6361513" y="4103013"/>
                  <a:pt x="6349592" y="4104097"/>
                </a:cubicBezTo>
                <a:cubicBezTo>
                  <a:pt x="6337671" y="4105181"/>
                  <a:pt x="6319247" y="4103013"/>
                  <a:pt x="6302991" y="4087841"/>
                </a:cubicBezTo>
                <a:cubicBezTo>
                  <a:pt x="6287819" y="4074836"/>
                  <a:pt x="6280233" y="4055329"/>
                  <a:pt x="6281317" y="4035822"/>
                </a:cubicBezTo>
                <a:cubicBezTo>
                  <a:pt x="6321415" y="3383415"/>
                  <a:pt x="6126343" y="2647563"/>
                  <a:pt x="5699351" y="1846682"/>
                </a:cubicBezTo>
                <a:cubicBezTo>
                  <a:pt x="5346059" y="1181271"/>
                  <a:pt x="4855121" y="662161"/>
                  <a:pt x="4241730" y="300194"/>
                </a:cubicBezTo>
                <a:lnTo>
                  <a:pt x="3794148" y="36847"/>
                </a:lnTo>
                <a:cubicBezTo>
                  <a:pt x="3735627" y="2167"/>
                  <a:pt x="3660849" y="47684"/>
                  <a:pt x="3664101" y="115959"/>
                </a:cubicBezTo>
                <a:lnTo>
                  <a:pt x="3687943" y="636151"/>
                </a:lnTo>
                <a:cubicBezTo>
                  <a:pt x="3704199" y="991615"/>
                  <a:pt x="3663017" y="1305898"/>
                  <a:pt x="3565481" y="1567078"/>
                </a:cubicBezTo>
                <a:cubicBezTo>
                  <a:pt x="3446270" y="1886778"/>
                  <a:pt x="3275041" y="2183722"/>
                  <a:pt x="3056126" y="2450320"/>
                </a:cubicBezTo>
                <a:cubicBezTo>
                  <a:pt x="2902236" y="2636723"/>
                  <a:pt x="2729922" y="2804701"/>
                  <a:pt x="2541353" y="2949922"/>
                </a:cubicBezTo>
                <a:cubicBezTo>
                  <a:pt x="2085102" y="3299967"/>
                  <a:pt x="1709046" y="3756220"/>
                  <a:pt x="1454369" y="4266658"/>
                </a:cubicBezTo>
                <a:cubicBezTo>
                  <a:pt x="1197521" y="4782512"/>
                  <a:pt x="1062057" y="5360146"/>
                  <a:pt x="1062057" y="5938857"/>
                </a:cubicBezTo>
                <a:cubicBezTo>
                  <a:pt x="1062057" y="6450379"/>
                  <a:pt x="1162843" y="6945649"/>
                  <a:pt x="1362250" y="7412736"/>
                </a:cubicBezTo>
                <a:cubicBezTo>
                  <a:pt x="1555154" y="7862486"/>
                  <a:pt x="1830423" y="8267802"/>
                  <a:pt x="2180469" y="8614601"/>
                </a:cubicBezTo>
                <a:cubicBezTo>
                  <a:pt x="2531598" y="8961395"/>
                  <a:pt x="2939082" y="9234496"/>
                  <a:pt x="3393163" y="9424149"/>
                </a:cubicBezTo>
                <a:cubicBezTo>
                  <a:pt x="3863511" y="9621393"/>
                  <a:pt x="4362031" y="9721120"/>
                  <a:pt x="4876800" y="9721120"/>
                </a:cubicBezTo>
                <a:cubicBezTo>
                  <a:pt x="5391569" y="9721120"/>
                  <a:pt x="5890089" y="9621416"/>
                  <a:pt x="6360433" y="9425261"/>
                </a:cubicBezTo>
                <a:cubicBezTo>
                  <a:pt x="6814517" y="9235608"/>
                  <a:pt x="7223085" y="8963591"/>
                  <a:pt x="7573127" y="8615712"/>
                </a:cubicBezTo>
                <a:cubicBezTo>
                  <a:pt x="7924257" y="8268917"/>
                  <a:pt x="8199526" y="7863601"/>
                  <a:pt x="8391346" y="7413848"/>
                </a:cubicBezTo>
                <a:cubicBezTo>
                  <a:pt x="8590753" y="6946759"/>
                  <a:pt x="8691540" y="6451489"/>
                  <a:pt x="8691540" y="5939968"/>
                </a:cubicBezTo>
                <a:cubicBezTo>
                  <a:pt x="8691540" y="5411106"/>
                  <a:pt x="8583166" y="4897419"/>
                  <a:pt x="8367503" y="441298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832836" y="2019632"/>
            <a:ext cx="419176" cy="419176"/>
          </a:xfrm>
          <a:custGeom>
            <a:rect l="l" t="t" r="r" b="b"/>
            <a:pathLst>
              <a:path w="9753600" h="9753600">
                <a:moveTo>
                  <a:pt x="9713690" y="5376882"/>
                </a:moveTo>
                <a:lnTo>
                  <a:pt x="8390668" y="876176"/>
                </a:lnTo>
                <a:cubicBezTo>
                  <a:pt x="8308131" y="628565"/>
                  <a:pt x="8110284" y="462277"/>
                  <a:pt x="7845680" y="462277"/>
                </a:cubicBezTo>
                <a:cubicBezTo>
                  <a:pt x="7581075" y="462277"/>
                  <a:pt x="7366236" y="611572"/>
                  <a:pt x="7283699" y="859184"/>
                </a:cubicBezTo>
                <a:lnTo>
                  <a:pt x="6407348" y="3473672"/>
                </a:lnTo>
                <a:lnTo>
                  <a:pt x="3349866" y="3473672"/>
                </a:lnTo>
                <a:lnTo>
                  <a:pt x="2473509" y="860398"/>
                </a:lnTo>
                <a:cubicBezTo>
                  <a:pt x="2390972" y="612787"/>
                  <a:pt x="2176133" y="463491"/>
                  <a:pt x="1911528" y="463491"/>
                </a:cubicBezTo>
                <a:cubicBezTo>
                  <a:pt x="1646924" y="463491"/>
                  <a:pt x="1432085" y="628565"/>
                  <a:pt x="1366540" y="877391"/>
                </a:cubicBezTo>
                <a:lnTo>
                  <a:pt x="44737" y="5376882"/>
                </a:lnTo>
                <a:cubicBezTo>
                  <a:pt x="-5029" y="5541956"/>
                  <a:pt x="61730" y="5724023"/>
                  <a:pt x="194031" y="5823553"/>
                </a:cubicBezTo>
                <a:lnTo>
                  <a:pt x="4871949" y="9331382"/>
                </a:lnTo>
                <a:lnTo>
                  <a:pt x="9565641" y="5823553"/>
                </a:lnTo>
                <a:cubicBezTo>
                  <a:pt x="9696730" y="5725237"/>
                  <a:pt x="9763487" y="5543169"/>
                  <a:pt x="9713722" y="5376882"/>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操作规范的定义和作用</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验收标准的定义和作用</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定义</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验收标准是指在项目或任务完成后，用于评估其质量和完成情况的一系列标准和指标。</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作用</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验收标准能够确保项目或任务的质量符合预期要求，为相关方提供明确的评估依据，并为持续改进提供基础。</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579" r="18579"/>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操作规范和验收标准在项目或任务的执行过程中相互依存，前者为后者提供基础，后者则对前者进行检验和评估。</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相互依存</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合理的操作规范有助于提高项目或任务的质量，从而更容易满足验收标准；同时，严格的验收标准也会促使操作规范的进一步完善。</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相互促进</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在跨文化背景下，明确、统一的操作规范和验收标准对于确保各方理解和遵循相同的工作要求至关重要，有助于减少误解和冲突，促进团队合作的顺利进行。</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跨文化沟通与合作的关键</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操作规范与验收标准的关系</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跨文化沟通与合作现状分析</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133886" y="1135811"/>
            <a:ext cx="1261638" cy="1261638"/>
            <a:chOff x="1133886" y="1135811"/>
            <a:chExt cx="1261638" cy="1261638"/>
          </a:xfrm>
        </p:grpSpPr>
        <p:sp>
          <p:nvSpPr>
            <p:cNvPr id="11" name="Freeform 11"/>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Freeform 14"/>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不同国家和地区使用不同的语言，语言差异可能导致沟通不畅或误解。</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语言障碍</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文化差异</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时空差异</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t="4443" b="4443"/>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不同文化背景下的价值观、思维方式和行为习惯可能存在差异，影响合作效果。</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不同国家和地区存在时差和地域差异，可能导致沟通不及时或合作效率低下。</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不同文化背景下的沟通与合作障碍</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某跨国公司在全球范围内开展业务，通过多元文化团队的合作，成功克服了文化差异和语言障碍，实现了业务的快速发展。</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两个不同国家的公司在合作项目中出现文化冲突，双方通过跨文化沟通和协商，最终达成共识并顺利完成了项目。</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跨文化沟通与合作案例分析</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案例二</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案例一</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挑战</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跨文化沟通与合作可能面临语言、文化、时空等多方面的挑战，需要双方付出更多的努力和时间。</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机遇</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跨文化沟通与合作可以带来多元文化的碰撞和融合，为企业和个人提供更广阔的发展空间和机遇。同时，跨文化合作可以促进不同国家和地区之间的交流和合作，推动全球化进程的发展。</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7802" r="7802"/>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跨文化沟通与合作的挑战与机遇</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04</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操作规范在跨文化沟通与合作中的应用</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133886" y="1135811"/>
            <a:ext cx="1261638" cy="1261638"/>
            <a:chOff x="1133886" y="1135811"/>
            <a:chExt cx="1261638" cy="1261638"/>
          </a:xfrm>
        </p:grpSpPr>
        <p:sp>
          <p:nvSpPr>
            <p:cNvPr id="11" name="Freeform 11"/>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Freeform 14"/>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https://d.book118.com/228011134044006031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80</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黑体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2024-09-08T04:43:39.875</cp:lastPrinted>
  <dcterms:created xsi:type="dcterms:W3CDTF">2024-09-07T20:43:39Z</dcterms:created>
  <dcterms:modified xsi:type="dcterms:W3CDTF">2024-09-07T20:43:42Z</dcterms:modified>
</cp:coreProperties>
</file>