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6BA42D83-CC60-4BFC-8BB6-8CDBF47B0B2F}"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6" name="PlaceHolder 1"/>
          <p:cNvSpPr>
            <a:spLocks noGrp="1"/>
          </p:cNvSpPr>
          <p:nvPr>
            <p:ph type="sldImg"/>
          </p:nvPr>
        </p:nvSpPr>
        <p:spPr>
          <a:xfrm>
            <a:off x="685800" y="1143000"/>
            <a:ext cx="5486040" cy="3085920"/>
          </a:xfrm>
          <a:prstGeom prst="rect">
            <a:avLst/>
          </a:prstGeom>
          <a:ln w="0">
            <a:noFill/>
          </a:ln>
        </p:spPr>
      </p:sp>
      <p:sp>
        <p:nvSpPr>
          <p:cNvPr id="31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9" name="PlaceHolder 1"/>
          <p:cNvSpPr>
            <a:spLocks noGrp="1"/>
          </p:cNvSpPr>
          <p:nvPr>
            <p:ph type="sldImg"/>
          </p:nvPr>
        </p:nvSpPr>
        <p:spPr>
          <a:xfrm>
            <a:off x="685800" y="1143000"/>
            <a:ext cx="5486040" cy="3085920"/>
          </a:xfrm>
          <a:prstGeom prst="rect">
            <a:avLst/>
          </a:prstGeom>
          <a:ln w="0">
            <a:noFill/>
          </a:ln>
        </p:spPr>
      </p:sp>
      <p:sp>
        <p:nvSpPr>
          <p:cNvPr id="32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2" name="PlaceHolder 1"/>
          <p:cNvSpPr>
            <a:spLocks noGrp="1"/>
          </p:cNvSpPr>
          <p:nvPr>
            <p:ph type="sldImg"/>
          </p:nvPr>
        </p:nvSpPr>
        <p:spPr>
          <a:xfrm>
            <a:off x="685800" y="1143000"/>
            <a:ext cx="5486040" cy="3085920"/>
          </a:xfrm>
          <a:prstGeom prst="rect">
            <a:avLst/>
          </a:prstGeom>
          <a:ln w="0">
            <a:noFill/>
          </a:ln>
        </p:spPr>
      </p:sp>
      <p:sp>
        <p:nvSpPr>
          <p:cNvPr id="32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5" name="PlaceHolder 1"/>
          <p:cNvSpPr>
            <a:spLocks noGrp="1"/>
          </p:cNvSpPr>
          <p:nvPr>
            <p:ph type="sldImg"/>
          </p:nvPr>
        </p:nvSpPr>
        <p:spPr>
          <a:xfrm>
            <a:off x="685800" y="1143000"/>
            <a:ext cx="5486040" cy="3085920"/>
          </a:xfrm>
          <a:prstGeom prst="rect">
            <a:avLst/>
          </a:prstGeom>
          <a:ln w="0">
            <a:noFill/>
          </a:ln>
        </p:spPr>
      </p:sp>
      <p:sp>
        <p:nvSpPr>
          <p:cNvPr id="32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8" name="PlaceHolder 1"/>
          <p:cNvSpPr>
            <a:spLocks noGrp="1"/>
          </p:cNvSpPr>
          <p:nvPr>
            <p:ph type="sldImg"/>
          </p:nvPr>
        </p:nvSpPr>
        <p:spPr>
          <a:xfrm>
            <a:off x="685800" y="1143000"/>
            <a:ext cx="5486040" cy="3085920"/>
          </a:xfrm>
          <a:prstGeom prst="rect">
            <a:avLst/>
          </a:prstGeom>
          <a:ln w="0">
            <a:noFill/>
          </a:ln>
        </p:spPr>
      </p:sp>
      <p:sp>
        <p:nvSpPr>
          <p:cNvPr id="32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1" name="PlaceHolder 1"/>
          <p:cNvSpPr>
            <a:spLocks noGrp="1"/>
          </p:cNvSpPr>
          <p:nvPr>
            <p:ph type="sldImg"/>
          </p:nvPr>
        </p:nvSpPr>
        <p:spPr>
          <a:xfrm>
            <a:off x="685800" y="1143000"/>
            <a:ext cx="5486040" cy="3085920"/>
          </a:xfrm>
          <a:prstGeom prst="rect">
            <a:avLst/>
          </a:prstGeom>
          <a:ln w="0">
            <a:noFill/>
          </a:ln>
        </p:spPr>
      </p:sp>
      <p:sp>
        <p:nvSpPr>
          <p:cNvPr id="33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C92521E-3627-47EA-9B9B-05842841E8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0C5C3D-04F8-41EC-A277-B74F8121F3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2700C0-6704-4D2E-894D-2BA03C3A9A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4137CE-BBA2-4381-B5C8-6912669B43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230DC7-A59E-4769-899A-010746F493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56459B-14A4-43EA-AAAB-1DD25D6D35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EF4274-C53F-4859-A456-3E0F69DBA1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747F6E-3793-4708-8709-E1E34E2AEB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33DE47-7BA5-4586-97F1-368DE76B0B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E2198B-E587-4792-80BE-F22698BCD1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F85E04-82E1-4AD9-B22D-DBEB7C6B33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CADFACC-3EB8-4663-9B11-3E845468EB0A}"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112348F-60FD-4F3E-A42C-2A7C205528E1}"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015105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应急安全技能培训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1</a:t>
            </a:r>
            <a:r>
              <a:rPr lang="zh-CN" sz="3000" b="0" strike="noStrike" spc="-1">
                <a:solidFill>
                  <a:srgbClr val="FF0000"/>
                </a:solidFill>
                <a:latin typeface="微软雅黑"/>
                <a:ea typeface="微软雅黑"/>
              </a:rPr>
              <a:t>章  应急安全技能培训简介</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2</a:t>
            </a:r>
            <a:r>
              <a:rPr lang="zh-CN" sz="3000" b="0" strike="noStrike" spc="-1">
                <a:solidFill>
                  <a:srgbClr val="FF0000"/>
                </a:solidFill>
                <a:latin typeface="微软雅黑"/>
                <a:ea typeface="微软雅黑"/>
              </a:rPr>
              <a:t>章  火灾逃生技能培训</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3</a:t>
            </a:r>
            <a:r>
              <a:rPr lang="zh-CN" sz="3000" b="0" strike="noStrike" spc="-1">
                <a:solidFill>
                  <a:srgbClr val="FF0000"/>
                </a:solidFill>
                <a:latin typeface="微软雅黑"/>
                <a:ea typeface="微软雅黑"/>
              </a:rPr>
              <a:t>章  急救知识和技能培训</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4</a:t>
            </a:r>
            <a:r>
              <a:rPr lang="zh-CN" sz="3000" b="0" strike="noStrike" spc="-1">
                <a:solidFill>
                  <a:srgbClr val="FF0000"/>
                </a:solidFill>
                <a:latin typeface="微软雅黑"/>
                <a:ea typeface="微软雅黑"/>
              </a:rPr>
              <a:t>章  地震应对技能培训</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5</a:t>
            </a:r>
            <a:r>
              <a:rPr lang="zh-CN" sz="3000" b="0" strike="noStrike" spc="-1">
                <a:solidFill>
                  <a:srgbClr val="FF0000"/>
                </a:solidFill>
                <a:latin typeface="微软雅黑"/>
                <a:ea typeface="微软雅黑"/>
              </a:rPr>
              <a:t>章  恐怖袭击应对技能培训</a:t>
            </a:r>
            <a:endParaRPr lang="en-US" sz="3000" b="0" strike="noStrike" spc="-1">
              <a:solidFill>
                <a:srgbClr val="000000"/>
              </a:solidFill>
              <a:latin typeface="Arial"/>
            </a:endParaRPr>
          </a:p>
          <a:p>
            <a:pPr defTabSz="914400">
              <a:lnSpc>
                <a:spcPct val="100000"/>
              </a:lnSpc>
            </a:pPr>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6</a:t>
            </a:r>
            <a:r>
              <a:rPr lang="zh-CN" sz="3000" b="0" strike="noStrike" spc="-1">
                <a:solidFill>
                  <a:srgbClr val="FF0000"/>
                </a:solidFill>
                <a:latin typeface="微软雅黑"/>
                <a:ea typeface="微软雅黑"/>
              </a:rPr>
              <a:t>章  应急安全技能培训总结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应急安全技能培训简介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什么是应急安全技能培训？</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应急安全技能培训是为了在突发事件或紧急情况下提高人们的自救和互救能力而进行的专门培训。在培训中，人们学习如何正确应对紧急情况，以减少伤亡和损失。</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为什么需要应急安全技能培训？</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人们往往处于恐慌状态，缺乏正确的处置方式和技能</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恐慌状态</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通过培训提高应对紧急情况的能力</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提高能力</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减少突发事件造成的人员伤亡和财产损失</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降低伤亡</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增强社区和单位的整体紧急救援能力</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整体能力</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应急安全技能培训的目的</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提高人们对突发事件的应对能力</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提高应对能力</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降低突发事件造成的人员伤亡和财产损失</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降低伤亡和损失</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增强社区和单位的整体紧急救援能力</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增强整体救援</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0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急救知识和技能</a:t>
            </a:r>
            <a:endParaRPr lang="en-US" sz="2200" b="0" strike="noStrike" spc="-1">
              <a:solidFill>
                <a:srgbClr val="000000"/>
              </a:solidFill>
              <a:latin typeface="Arial"/>
            </a:endParaRPr>
          </a:p>
        </p:txBody>
      </p:sp>
      <p:sp>
        <p:nvSpPr>
          <p:cNvPr id="10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心肺复苏的基本步骤</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止血包扎的方法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窒息急救措施</a:t>
            </a:r>
            <a:endParaRPr lang="en-US" sz="1500" b="0" strike="noStrike" spc="-1">
              <a:solidFill>
                <a:srgbClr val="000000"/>
              </a:solidFill>
              <a:latin typeface="Arial"/>
            </a:endParaRPr>
          </a:p>
        </p:txBody>
      </p:sp>
      <p:sp>
        <p:nvSpPr>
          <p:cNvPr id="10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地震应对方法</a:t>
            </a:r>
            <a:endParaRPr lang="en-US" sz="2200" b="0" strike="noStrike" spc="-1">
              <a:solidFill>
                <a:srgbClr val="000000"/>
              </a:solidFill>
              <a:latin typeface="Arial"/>
            </a:endParaRPr>
          </a:p>
        </p:txBody>
      </p:sp>
      <p:sp>
        <p:nvSpPr>
          <p:cNvPr id="10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室内避险技巧</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避免玻璃碎片伤害</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人员疏散的策略</a:t>
            </a:r>
            <a:endParaRPr lang="en-US" sz="1500" b="0" strike="noStrike" spc="-1">
              <a:solidFill>
                <a:srgbClr val="000000"/>
              </a:solidFill>
              <a:latin typeface="Arial"/>
            </a:endParaRPr>
          </a:p>
        </p:txBody>
      </p:sp>
      <p:sp>
        <p:nvSpPr>
          <p:cNvPr id="10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恐怖袭击应对策略</a:t>
            </a:r>
            <a:endParaRPr lang="en-US" sz="2200" b="0" strike="noStrike" spc="-1">
              <a:solidFill>
                <a:srgbClr val="000000"/>
              </a:solidFill>
              <a:latin typeface="Arial"/>
            </a:endParaRPr>
          </a:p>
        </p:txBody>
      </p:sp>
      <p:sp>
        <p:nvSpPr>
          <p:cNvPr id="11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暴恐事件后如何保护自己</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人群聚集区域的安全意识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逃生时的行动方式</a:t>
            </a:r>
            <a:endParaRPr lang="en-US" sz="1500" b="0" strike="noStrike" spc="-1">
              <a:solidFill>
                <a:srgbClr val="000000"/>
              </a:solidFill>
              <a:latin typeface="Arial"/>
            </a:endParaRPr>
          </a:p>
        </p:txBody>
      </p:sp>
      <p:sp>
        <p:nvSpPr>
          <p:cNvPr id="11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应急安全技能培训的内容</a:t>
            </a:r>
            <a:endParaRPr lang="en-US" sz="3600" b="0" strike="noStrike" spc="-1">
              <a:solidFill>
                <a:schemeClr val="dk1"/>
              </a:solidFill>
              <a:latin typeface="Arial"/>
            </a:endParaRPr>
          </a:p>
        </p:txBody>
      </p:sp>
      <p:sp>
        <p:nvSpPr>
          <p:cNvPr id="11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火灾逃生技能</a:t>
            </a:r>
            <a:endParaRPr lang="en-US" sz="2200" b="0" strike="noStrike" spc="-1">
              <a:solidFill>
                <a:srgbClr val="000000"/>
              </a:solidFill>
              <a:latin typeface="Arial"/>
            </a:endParaRPr>
          </a:p>
        </p:txBody>
      </p:sp>
      <p:sp>
        <p:nvSpPr>
          <p:cNvPr id="11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如何正确使用灭火器</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逃生通道的选择</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烟雾中的行动技巧</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1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应急安全技能培训的目的</a:t>
            </a:r>
            <a:endParaRPr lang="en-US" sz="3600" b="0" strike="noStrike" spc="-1">
              <a:solidFill>
                <a:schemeClr val="dk1"/>
              </a:solidFill>
              <a:latin typeface="Arial"/>
            </a:endParaRPr>
          </a:p>
        </p:txBody>
      </p:sp>
      <p:sp>
        <p:nvSpPr>
          <p:cNvPr id="11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提高人们对突发事件的应对能力</a:t>
            </a:r>
            <a:endParaRPr lang="en-US" sz="1500" b="0" strike="noStrike" spc="-1">
              <a:solidFill>
                <a:srgbClr val="000000"/>
              </a:solidFill>
              <a:latin typeface="Arial"/>
            </a:endParaRPr>
          </a:p>
        </p:txBody>
      </p:sp>
      <p:sp>
        <p:nvSpPr>
          <p:cNvPr id="11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提高应对能力</a:t>
            </a:r>
            <a:endParaRPr lang="en-US" sz="2200" b="0" strike="noStrike" spc="-1">
              <a:solidFill>
                <a:srgbClr val="000000"/>
              </a:solidFill>
              <a:latin typeface="Arial"/>
            </a:endParaRPr>
          </a:p>
        </p:txBody>
      </p:sp>
      <p:sp>
        <p:nvSpPr>
          <p:cNvPr id="11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降低突发事件造成的人员伤亡和财产损失</a:t>
            </a:r>
            <a:endParaRPr lang="en-US" sz="1500" b="0" strike="noStrike" spc="-1">
              <a:solidFill>
                <a:srgbClr val="000000"/>
              </a:solidFill>
              <a:latin typeface="Arial"/>
            </a:endParaRPr>
          </a:p>
        </p:txBody>
      </p:sp>
      <p:sp>
        <p:nvSpPr>
          <p:cNvPr id="11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降低伤亡和损失</a:t>
            </a:r>
            <a:endParaRPr lang="en-US" sz="2200" b="0" strike="noStrike" spc="-1">
              <a:solidFill>
                <a:srgbClr val="000000"/>
              </a:solidFill>
              <a:latin typeface="Arial"/>
            </a:endParaRPr>
          </a:p>
        </p:txBody>
      </p:sp>
      <p:sp>
        <p:nvSpPr>
          <p:cNvPr id="12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增强社区和单位的整体紧急救援能力</a:t>
            </a:r>
            <a:endParaRPr lang="en-US" sz="1500" b="0" strike="noStrike" spc="-1">
              <a:solidFill>
                <a:srgbClr val="000000"/>
              </a:solidFill>
              <a:latin typeface="Arial"/>
            </a:endParaRPr>
          </a:p>
        </p:txBody>
      </p:sp>
      <p:sp>
        <p:nvSpPr>
          <p:cNvPr id="12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增强整体救援</a:t>
            </a:r>
            <a:endParaRPr lang="en-US" sz="2200" b="0" strike="noStrike" spc="-1">
              <a:solidFill>
                <a:srgbClr val="000000"/>
              </a:solidFill>
              <a:latin typeface="Arial"/>
            </a:endParaRPr>
          </a:p>
        </p:txBody>
      </p:sp>
      <p:sp>
        <p:nvSpPr>
          <p:cNvPr id="12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2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结尾</a:t>
            </a:r>
            <a:endParaRPr lang="en-US" sz="3600" b="0" strike="noStrike" spc="-1">
              <a:solidFill>
                <a:schemeClr val="dk1"/>
              </a:solidFill>
              <a:latin typeface="Arial"/>
            </a:endParaRPr>
          </a:p>
        </p:txBody>
      </p:sp>
      <p:sp>
        <p:nvSpPr>
          <p:cNvPr id="12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通过应急安全技能培训，人们不仅可以提高自身的安全意识和自救能力，还可以在紧急情况下更好地保护自己和他人。培训的重要性不言而喻，希望大家都能认真对待应急安全技能培训。</a:t>
            </a:r>
            <a:endParaRPr lang="en-US" sz="25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火灾逃生技能培训</a:t>
            </a:r>
            <a:endParaRPr lang="en-US" sz="3600" b="0" strike="noStrike" spc="-1">
              <a:solidFill>
                <a:schemeClr val="dk1"/>
              </a:solidFill>
              <a:latin typeface="Arial"/>
            </a:endParaRPr>
          </a:p>
        </p:txBody>
      </p:sp>
      <p:sp>
        <p:nvSpPr>
          <p:cNvPr id="12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29"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火灾逃生技能培训简介</a:t>
            </a:r>
            <a:endParaRPr lang="en-US" sz="3600" b="0" strike="noStrike" spc="-1">
              <a:solidFill>
                <a:schemeClr val="dk1"/>
              </a:solidFill>
              <a:latin typeface="Arial"/>
            </a:endParaRPr>
          </a:p>
        </p:txBody>
      </p:sp>
      <p:sp>
        <p:nvSpPr>
          <p:cNvPr id="130"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火灾是常见的灾害，因此掌握火灾逃生技能至关重要。在火灾发生时，正确的逃生方式和技能将直接影响生命安全。</a:t>
            </a:r>
            <a:endParaRPr lang="en-US" sz="2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火灾逃生技能培训要点</a:t>
            </a:r>
            <a:endParaRPr lang="en-US" sz="3600" b="0" strike="noStrike" spc="-1">
              <a:solidFill>
                <a:schemeClr val="dk1"/>
              </a:solidFill>
              <a:latin typeface="Arial"/>
            </a:endParaRPr>
          </a:p>
        </p:txBody>
      </p:sp>
      <p:sp>
        <p:nvSpPr>
          <p:cNvPr id="13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选择合适的灭火器并掌握正确使用方法</a:t>
            </a:r>
            <a:endParaRPr lang="en-US" sz="1500" b="0" strike="noStrike" spc="-1">
              <a:solidFill>
                <a:srgbClr val="000000"/>
              </a:solidFill>
              <a:latin typeface="Arial"/>
            </a:endParaRPr>
          </a:p>
        </p:txBody>
      </p:sp>
      <p:sp>
        <p:nvSpPr>
          <p:cNvPr id="13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正确使用灭火器</a:t>
            </a:r>
            <a:endParaRPr lang="en-US" sz="2200" b="0" strike="noStrike" spc="-1">
              <a:solidFill>
                <a:srgbClr val="000000"/>
              </a:solidFill>
              <a:latin typeface="Arial"/>
            </a:endParaRPr>
          </a:p>
        </p:txBody>
      </p:sp>
      <p:sp>
        <p:nvSpPr>
          <p:cNvPr id="13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学会在有烟雾的环境中正确逃生</a:t>
            </a:r>
            <a:endParaRPr lang="en-US" sz="1500" b="0" strike="noStrike" spc="-1">
              <a:solidFill>
                <a:srgbClr val="000000"/>
              </a:solidFill>
              <a:latin typeface="Arial"/>
            </a:endParaRPr>
          </a:p>
        </p:txBody>
      </p:sp>
      <p:sp>
        <p:nvSpPr>
          <p:cNvPr id="13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通过烟雾逃生</a:t>
            </a:r>
            <a:endParaRPr lang="en-US" sz="2200" b="0" strike="noStrike" spc="-1">
              <a:solidFill>
                <a:srgbClr val="000000"/>
              </a:solidFill>
              <a:latin typeface="Arial"/>
            </a:endParaRPr>
          </a:p>
        </p:txBody>
      </p:sp>
      <p:sp>
        <p:nvSpPr>
          <p:cNvPr id="13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掌握在火灾中的自我保护技巧</a:t>
            </a:r>
            <a:endParaRPr lang="en-US" sz="1500" b="0" strike="noStrike" spc="-1">
              <a:solidFill>
                <a:srgbClr val="000000"/>
              </a:solidFill>
              <a:latin typeface="Arial"/>
            </a:endParaRPr>
          </a:p>
        </p:txBody>
      </p:sp>
      <p:sp>
        <p:nvSpPr>
          <p:cNvPr id="13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火灾中保护自己</a:t>
            </a:r>
            <a:endParaRPr lang="en-US" sz="2200" b="0" strike="noStrike" spc="-1">
              <a:solidFill>
                <a:srgbClr val="000000"/>
              </a:solidFill>
              <a:latin typeface="Arial"/>
            </a:endParaRPr>
          </a:p>
        </p:txBody>
      </p:sp>
      <p:sp>
        <p:nvSpPr>
          <p:cNvPr id="13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模拟演练</a:t>
            </a:r>
            <a:endParaRPr lang="en-US" sz="3600" b="0" strike="noStrike" spc="-1">
              <a:solidFill>
                <a:schemeClr val="dk1"/>
              </a:solidFill>
              <a:latin typeface="Arial"/>
            </a:endParaRPr>
          </a:p>
        </p:txBody>
      </p:sp>
      <p:sp>
        <p:nvSpPr>
          <p:cNvPr id="14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组织学员实地模拟火灾逃生情况</a:t>
            </a:r>
            <a:endParaRPr lang="en-US" sz="2000" b="0" strike="noStrike" spc="-1">
              <a:solidFill>
                <a:srgbClr val="000000"/>
              </a:solidFill>
              <a:latin typeface="Arial"/>
            </a:endParaRPr>
          </a:p>
        </p:txBody>
      </p:sp>
      <p:sp>
        <p:nvSpPr>
          <p:cNvPr id="14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实际操作训练</a:t>
            </a:r>
            <a:endParaRPr lang="en-US" sz="3000" b="0" strike="noStrike" spc="-1">
              <a:solidFill>
                <a:srgbClr val="000000"/>
              </a:solidFill>
              <a:latin typeface="Arial"/>
            </a:endParaRPr>
          </a:p>
        </p:txBody>
      </p:sp>
      <p:sp>
        <p:nvSpPr>
          <p:cNvPr id="14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促进团队合作与配合能力</a:t>
            </a:r>
            <a:endParaRPr lang="en-US" sz="2000" b="0" strike="noStrike" spc="-1">
              <a:solidFill>
                <a:srgbClr val="000000"/>
              </a:solidFill>
              <a:latin typeface="Arial"/>
            </a:endParaRPr>
          </a:p>
        </p:txBody>
      </p:sp>
      <p:sp>
        <p:nvSpPr>
          <p:cNvPr id="14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团队协作</a:t>
            </a:r>
            <a:endParaRPr lang="en-US" sz="3000" b="0" strike="noStrike" spc="-1">
              <a:solidFill>
                <a:srgbClr val="000000"/>
              </a:solidFill>
              <a:latin typeface="Arial"/>
            </a:endParaRPr>
          </a:p>
        </p:txBody>
      </p:sp>
      <p:sp>
        <p:nvSpPr>
          <p:cNvPr id="14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让学员亲身体验应对火灾的紧急情况</a:t>
            </a:r>
            <a:endParaRPr lang="en-US" sz="2000" b="0" strike="noStrike" spc="-1">
              <a:solidFill>
                <a:srgbClr val="000000"/>
              </a:solidFill>
              <a:latin typeface="Arial"/>
            </a:endParaRPr>
          </a:p>
        </p:txBody>
      </p:sp>
      <p:sp>
        <p:nvSpPr>
          <p:cNvPr id="14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提高实操能力</a:t>
            </a:r>
            <a:endParaRPr lang="en-US" sz="3000" b="0" strike="noStrike" spc="-1">
              <a:solidFill>
                <a:srgbClr val="000000"/>
              </a:solidFill>
              <a:latin typeface="Arial"/>
            </a:endParaRPr>
          </a:p>
        </p:txBody>
      </p:sp>
      <p:sp>
        <p:nvSpPr>
          <p:cNvPr id="149"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5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火灾逃生技能培训的重要性</a:t>
            </a:r>
            <a:endParaRPr lang="en-US" sz="3600" b="0" strike="noStrike" spc="-1">
              <a:solidFill>
                <a:schemeClr val="dk1"/>
              </a:solidFill>
              <a:latin typeface="Arial"/>
            </a:endParaRPr>
          </a:p>
        </p:txBody>
      </p:sp>
      <p:sp>
        <p:nvSpPr>
          <p:cNvPr id="15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火灾发生时，正确的逃生方式和及时的反应能力对于生存至关重要。通过灭火和逃生技能的培训，可以提高自身在火灾中的生存率，保障自身与他人的安全。</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3"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急救知识和技能培训</a:t>
            </a:r>
            <a:endParaRPr lang="en-US" sz="3600" b="0" strike="noStrike" spc="-1">
              <a:solidFill>
                <a:schemeClr val="dk1"/>
              </a:solidFill>
              <a:latin typeface="Arial"/>
            </a:endParaRPr>
          </a:p>
        </p:txBody>
      </p:sp>
      <p:sp>
        <p:nvSpPr>
          <p:cNvPr id="15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5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急救知识和技能培训简介</a:t>
            </a:r>
            <a:endParaRPr lang="en-US" sz="3600" b="0" strike="noStrike" spc="-1">
              <a:solidFill>
                <a:schemeClr val="dk1"/>
              </a:solidFill>
              <a:latin typeface="Arial"/>
            </a:endParaRPr>
          </a:p>
        </p:txBody>
      </p:sp>
      <p:sp>
        <p:nvSpPr>
          <p:cNvPr id="15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急救是一项关乎生命的技能，掌握急救知识和技能可以挽救众多生命。在紧急情况下，正确的急救可以起到至关重要的作用，因此急救培训至关重要。</a:t>
            </a:r>
            <a:endParaRPr lang="en-US" sz="2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急救知识和技能培训内容</a:t>
            </a:r>
            <a:endParaRPr lang="en-US" sz="3600" b="0" strike="noStrike" spc="-1">
              <a:solidFill>
                <a:schemeClr val="dk1"/>
              </a:solidFill>
              <a:latin typeface="Arial"/>
            </a:endParaRPr>
          </a:p>
        </p:txBody>
      </p:sp>
      <p:sp>
        <p:nvSpPr>
          <p:cNvPr id="15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学会正确的心肺复苏操作步骤</a:t>
            </a:r>
            <a:endParaRPr lang="en-US" sz="1500" b="0" strike="noStrike" spc="-1">
              <a:solidFill>
                <a:srgbClr val="000000"/>
              </a:solidFill>
              <a:latin typeface="Arial"/>
            </a:endParaRPr>
          </a:p>
        </p:txBody>
      </p:sp>
      <p:sp>
        <p:nvSpPr>
          <p:cNvPr id="15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心肺复苏</a:t>
            </a:r>
            <a:r>
              <a:rPr lang="en-US" sz="2200" b="1" strike="noStrike" spc="-1">
                <a:solidFill>
                  <a:schemeClr val="dk1"/>
                </a:solidFill>
                <a:latin typeface="微软雅黑"/>
                <a:ea typeface="微软雅黑"/>
              </a:rPr>
              <a:t>(CPR)</a:t>
            </a:r>
            <a:r>
              <a:rPr lang="zh-CN" sz="2200" b="1" strike="noStrike" spc="-1">
                <a:solidFill>
                  <a:schemeClr val="dk1"/>
                </a:solidFill>
                <a:latin typeface="微软雅黑"/>
                <a:ea typeface="微软雅黑"/>
              </a:rPr>
              <a:t>技能</a:t>
            </a:r>
            <a:endParaRPr lang="en-US" sz="2200" b="0" strike="noStrike" spc="-1">
              <a:solidFill>
                <a:srgbClr val="000000"/>
              </a:solidFill>
              <a:latin typeface="Arial"/>
            </a:endParaRPr>
          </a:p>
        </p:txBody>
      </p:sp>
      <p:sp>
        <p:nvSpPr>
          <p:cNvPr id="16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掌握各种创伤止血措施</a:t>
            </a:r>
            <a:endParaRPr lang="en-US" sz="1500" b="0" strike="noStrike" spc="-1">
              <a:solidFill>
                <a:srgbClr val="000000"/>
              </a:solidFill>
              <a:latin typeface="Arial"/>
            </a:endParaRPr>
          </a:p>
        </p:txBody>
      </p:sp>
      <p:sp>
        <p:nvSpPr>
          <p:cNvPr id="16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创伤止血方法</a:t>
            </a:r>
            <a:endParaRPr lang="en-US" sz="2200" b="0" strike="noStrike" spc="-1">
              <a:solidFill>
                <a:srgbClr val="000000"/>
              </a:solidFill>
              <a:latin typeface="Arial"/>
            </a:endParaRPr>
          </a:p>
        </p:txBody>
      </p:sp>
      <p:sp>
        <p:nvSpPr>
          <p:cNvPr id="16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学会正确的骨折固定方法</a:t>
            </a:r>
            <a:endParaRPr lang="en-US" sz="1500" b="0" strike="noStrike" spc="-1">
              <a:solidFill>
                <a:srgbClr val="000000"/>
              </a:solidFill>
              <a:latin typeface="Arial"/>
            </a:endParaRPr>
          </a:p>
        </p:txBody>
      </p:sp>
      <p:sp>
        <p:nvSpPr>
          <p:cNvPr id="16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骨折固定技巧</a:t>
            </a:r>
            <a:endParaRPr lang="en-US" sz="2200" b="0" strike="noStrike" spc="-1">
              <a:solidFill>
                <a:srgbClr val="000000"/>
              </a:solidFill>
              <a:latin typeface="Arial"/>
            </a:endParaRPr>
          </a:p>
        </p:txBody>
      </p:sp>
      <p:sp>
        <p:nvSpPr>
          <p:cNvPr id="16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了解应对中暑中毒的紧急处理方法</a:t>
            </a:r>
            <a:endParaRPr lang="en-US" sz="1500" b="0" strike="noStrike" spc="-1">
              <a:solidFill>
                <a:srgbClr val="000000"/>
              </a:solidFill>
              <a:latin typeface="Arial"/>
            </a:endParaRPr>
          </a:p>
        </p:txBody>
      </p:sp>
      <p:sp>
        <p:nvSpPr>
          <p:cNvPr id="16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中暑中毒急救措施</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急救演练</a:t>
            </a:r>
            <a:endParaRPr lang="en-US" sz="3500" b="0" strike="noStrike" spc="-1">
              <a:solidFill>
                <a:srgbClr val="000000"/>
              </a:solidFill>
              <a:latin typeface="Arial"/>
            </a:endParaRPr>
          </a:p>
        </p:txBody>
      </p:sp>
      <p:sp>
        <p:nvSpPr>
          <p:cNvPr id="16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急救演练是提高急救能力的有效方式，通过模拟各种常见伤病情况，让学员在实际操作中熟练掌握急救技能，并能在紧急情况下快速准确地处理问题。</a:t>
            </a:r>
            <a:endParaRPr lang="en-US" sz="2500" b="0" strike="noStrike" spc="-1">
              <a:solidFill>
                <a:srgbClr val="000000"/>
              </a:solidFill>
              <a:latin typeface="Arial"/>
            </a:endParaRPr>
          </a:p>
        </p:txBody>
      </p:sp>
      <p:sp>
        <p:nvSpPr>
          <p:cNvPr id="16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7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培训课程</a:t>
            </a:r>
            <a:endParaRPr lang="en-US" sz="2200" b="0" strike="noStrike" spc="-1">
              <a:solidFill>
                <a:srgbClr val="000000"/>
              </a:solidFill>
              <a:latin typeface="Arial"/>
            </a:endParaRPr>
          </a:p>
        </p:txBody>
      </p:sp>
      <p:sp>
        <p:nvSpPr>
          <p:cNvPr id="17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组织急救培训课程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培养更多急救人才</a:t>
            </a:r>
            <a:endParaRPr lang="en-US" sz="1500" b="0" strike="noStrike" spc="-1">
              <a:solidFill>
                <a:srgbClr val="000000"/>
              </a:solidFill>
              <a:latin typeface="Arial"/>
            </a:endParaRPr>
          </a:p>
        </p:txBody>
      </p:sp>
      <p:sp>
        <p:nvSpPr>
          <p:cNvPr id="17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急救手册</a:t>
            </a:r>
            <a:endParaRPr lang="en-US" sz="2200" b="0" strike="noStrike" spc="-1">
              <a:solidFill>
                <a:srgbClr val="000000"/>
              </a:solidFill>
              <a:latin typeface="Arial"/>
            </a:endParaRPr>
          </a:p>
        </p:txBody>
      </p:sp>
      <p:sp>
        <p:nvSpPr>
          <p:cNvPr id="17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制作急救手册</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方便大众学习和参考</a:t>
            </a:r>
            <a:endParaRPr lang="en-US" sz="1500" b="0" strike="noStrike" spc="-1">
              <a:solidFill>
                <a:srgbClr val="000000"/>
              </a:solidFill>
              <a:latin typeface="Arial"/>
            </a:endParaRPr>
          </a:p>
        </p:txBody>
      </p:sp>
      <p:sp>
        <p:nvSpPr>
          <p:cNvPr id="17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实地演练</a:t>
            </a:r>
            <a:endParaRPr lang="en-US" sz="2200" b="0" strike="noStrike" spc="-1">
              <a:solidFill>
                <a:srgbClr val="000000"/>
              </a:solidFill>
              <a:latin typeface="Arial"/>
            </a:endParaRPr>
          </a:p>
        </p:txBody>
      </p:sp>
      <p:sp>
        <p:nvSpPr>
          <p:cNvPr id="17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开展急救实地演练活动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提升应急处理能力</a:t>
            </a:r>
            <a:endParaRPr lang="en-US" sz="1500" b="0" strike="noStrike" spc="-1">
              <a:solidFill>
                <a:srgbClr val="000000"/>
              </a:solidFill>
              <a:latin typeface="Arial"/>
            </a:endParaRPr>
          </a:p>
        </p:txBody>
      </p:sp>
      <p:sp>
        <p:nvSpPr>
          <p:cNvPr id="17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急救知识的普及</a:t>
            </a:r>
            <a:endParaRPr lang="en-US" sz="3600" b="0" strike="noStrike" spc="-1">
              <a:solidFill>
                <a:schemeClr val="dk1"/>
              </a:solidFill>
              <a:latin typeface="Arial"/>
            </a:endParaRPr>
          </a:p>
        </p:txBody>
      </p:sp>
      <p:sp>
        <p:nvSpPr>
          <p:cNvPr id="18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教育宣传</a:t>
            </a:r>
            <a:endParaRPr lang="en-US" sz="2200" b="0" strike="noStrike" spc="-1">
              <a:solidFill>
                <a:srgbClr val="000000"/>
              </a:solidFill>
              <a:latin typeface="Arial"/>
            </a:endParaRPr>
          </a:p>
        </p:txBody>
      </p:sp>
      <p:sp>
        <p:nvSpPr>
          <p:cNvPr id="18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开展急救知识宣传活动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普及常见急救措施</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https://d.book118.com/228015105011006050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120</Paragraphs>
  <Slides>20</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应急安全技能培训</vt:lpstr>
      <vt:lpstr>目录</vt:lpstr>
      <vt:lpstr>第1章 应急安全技能培训简介</vt:lpstr>
      <vt:lpstr> </vt:lpstr>
      <vt:lpstr>为什么需要应急安全技能培训？</vt:lpstr>
      <vt:lpstr>应急安全技能培训的目的</vt:lpstr>
      <vt:lpstr>应急安全技能培训的内容</vt:lpstr>
      <vt:lpstr>应急安全技能培训的目的</vt:lpstr>
      <vt:lpstr>结尾</vt:lpstr>
      <vt:lpstr>第2章 火灾逃生技能培训</vt:lpstr>
      <vt:lpstr>火灾逃生技能培训简介</vt:lpstr>
      <vt:lpstr>火灾逃生技能培训要点</vt:lpstr>
      <vt:lpstr>模拟演练</vt:lpstr>
      <vt:lpstr>火灾逃生技能培训的重要性</vt:lpstr>
      <vt:lpstr>第3章 急救知识和技能培训</vt:lpstr>
      <vt:lpstr>急救知识和技能培训简介</vt:lpstr>
      <vt:lpstr>急救知识和技能培训内容</vt:lpstr>
      <vt:lpstr> </vt:lpstr>
      <vt:lpstr>急救知识的普及</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2024-09-29T14:53:16.219</cp:lastPrinted>
  <dcterms:created xsi:type="dcterms:W3CDTF">2024-09-29T06:53:16Z</dcterms:created>
  <dcterms:modified xsi:type="dcterms:W3CDTF">2024-09-29T06:53:18Z</dcterms:modified>
</cp:coreProperties>
</file>