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9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09352-AFB7-4E13-9C23-E6462D9E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B100-02DF-4D99-B5A7-F9CF7A3F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30742-DF3F-4003-81FE-95DD7E4D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AA1DE-F4BF-411A-AF8E-060595F4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BD606-E2CC-4BFF-B560-5C10393A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F9B0C-647B-4A0C-BE6F-ACB86245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0BA19-0702-4FF7-BC5D-764E8AD8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8D0A4-491F-4D4F-9A2C-149D12E4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0A5C8-0E2A-47FD-8581-B9FBEBBE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93C1C-359D-49AF-A2CC-28D52255E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EC010-948C-490E-A45A-C0839030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tags" Target="../tags/tag36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tags" Target="../tags/tag5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.xml" /><Relationship Id="rId11" Type="http://schemas.openxmlformats.org/officeDocument/2006/relationships/tags" Target="../tags/tag61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0120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371975" y="3128645"/>
            <a:ext cx="3204210" cy="900430"/>
          </a:xfr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文言实词</a:t>
            </a:r>
            <a:endParaRPr lang="zh-CN" altLang="en-US"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9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3"/>
            </p:custDataLst>
          </p:nvPr>
        </p:nvSpPr>
        <p:spPr>
          <a:xfrm>
            <a:off x="4234180" y="1365885"/>
            <a:ext cx="375920" cy="370268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625340" y="12357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6101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625340" y="474091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7"/>
            </p:custDataLst>
          </p:nvPr>
        </p:nvSpPr>
        <p:spPr>
          <a:xfrm>
            <a:off x="7225030" y="1957705"/>
            <a:ext cx="374650" cy="257111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599680" y="16751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文言实词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9"/>
            </p:custDataLst>
          </p:nvPr>
        </p:nvSpPr>
        <p:spPr>
          <a:xfrm>
            <a:off x="7600950" y="25006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文言虚词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0"/>
            </p:custDataLst>
          </p:nvPr>
        </p:nvSpPr>
        <p:spPr>
          <a:xfrm>
            <a:off x="7616190" y="331216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文言句式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11"/>
            </p:custDataLst>
          </p:nvPr>
        </p:nvSpPr>
        <p:spPr>
          <a:xfrm>
            <a:off x="7617460" y="4165600"/>
            <a:ext cx="298704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文言综合阅读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843280"/>
          <a:ext cx="11078210" cy="5461000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4750">
                <a:tc rowSpan="5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056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95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819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500630"/>
            <a:ext cx="4191000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了解常见的文言实词的含义和常见的文言虚词的用法，以及与现代汉语不同的文言句式。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804410" y="2040890"/>
            <a:ext cx="4292600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常见文言实词及其用法（含通假字、古今异义、一词多义、词类活用等语法现象）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805680" y="3341370"/>
            <a:ext cx="44945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常见文言虚词及其用法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813300" y="4138930"/>
            <a:ext cx="4387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常用文言句式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88535" y="4949190"/>
            <a:ext cx="4418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 理解重要句子的含义。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4831715" y="5718810"/>
            <a:ext cx="43967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 文言句子翻译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10924540" y="243332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0939780" y="328676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961370" y="427990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9302115" y="499237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0972165" y="583184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571500" y="3884930"/>
            <a:ext cx="41890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正确理解文章思想内容，能结合教材中的古代诗文了解相关的文化常识。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571500" y="5184140"/>
            <a:ext cx="418909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阅读浅易的文言文，能正确翻译文言句子。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1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1266825" y="2458085"/>
            <a:ext cx="9746615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</a:t>
            </a:r>
            <a:r>
              <a:rPr lang="en-US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15</a:t>
            </a:r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  </a:t>
            </a:r>
            <a:r>
              <a:rPr lang="zh-CN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文言实词</a:t>
            </a:r>
            <a:r>
              <a:rPr lang="en-US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&amp;</a:t>
            </a:r>
            <a:r>
              <a:rPr lang="zh-CN" altLang="en-US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通假字</a:t>
            </a:r>
            <a:endParaRPr lang="zh-CN" altLang="en-US"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32689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708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273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93545" y="224028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23774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96545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04715" y="366395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256020" y="219710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5535295" y="296291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5427980" y="363601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8963660" y="218186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8980805" y="288290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8975090" y="367284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1765300" y="4535170"/>
            <a:ext cx="1013269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近几年实词考查题型和分值稳定，考查词语在具体语境里的意思，重点考查教材中的文言实词及其用法。难度等级较低。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1693545" y="2952115"/>
            <a:ext cx="2701925" cy="838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7"/>
            </p:custDataLst>
          </p:nvPr>
        </p:nvSpPr>
        <p:spPr>
          <a:xfrm>
            <a:off x="1610995" y="3647440"/>
            <a:ext cx="2971165" cy="870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一词多义、词类活用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3669665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45847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6258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99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928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3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98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721485" y="219837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23774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82575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32655" y="342646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311900" y="218313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099935" y="280924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6252210" y="339852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4074160"/>
            <a:ext cx="997331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近几年实词考查题型和分值稳定，考查词语在具体语境里的含义，考查文言实词及相关知识理解掌握的情况。难度等级较高。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81785" y="2826385"/>
            <a:ext cx="2979420" cy="46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610995" y="342900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9005570" y="220662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9022715" y="279336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9017000" y="342963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160655" y="506666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文言实词的测试，一般是要求能根据上下文正确解释常见实词的含义。文言实词除古今同义（考试时，一般不出这方面的题目）之外，有以下几种语法现象。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7" grpId="0"/>
      <p:bldP spid="18" grpId="0"/>
      <p:bldP spid="5" grpId="0"/>
      <p:bldP spid="6" grpId="0"/>
      <p:bldP spid="19" grpId="0"/>
      <p:bldP spid="20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1290" y="1941830"/>
            <a:ext cx="1187005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常见的通假字有以下三类：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，形异。如：“倍”通“背”，“要”通“邀”；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，形近。如：“直”通“值”，“距”通“拒”；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（有相同的韵母或声母），形近。如“内”通“纳”，“见”通“现”。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4"/>
            </p:custDataLst>
          </p:nvPr>
        </p:nvSpPr>
        <p:spPr>
          <a:xfrm>
            <a:off x="3769360" y="114935"/>
            <a:ext cx="551180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第四讲　通假字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290" y="740410"/>
            <a:ext cx="1187005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“通假字”中的“通”指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，“假”是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。通假就是两字通用或这个字借用为那个字。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4650740" y="902335"/>
            <a:ext cx="9766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7251065" y="90233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1296670" y="2672080"/>
            <a:ext cx="9220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音同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1329690" y="3242310"/>
            <a:ext cx="22352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音同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1329690" y="3836670"/>
            <a:ext cx="10109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音近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161290" y="4959350"/>
            <a:ext cx="1187005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通假字在文言中广泛存在，通假的学习对文言文来说是很重要的，也是古文阅读的重要考查项目之一。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19" grpId="0"/>
      <p:bldP spid="20" grpId="0"/>
      <p:bldP spid="5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16510"/>
            <a:ext cx="11833225" cy="1145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二、知识梳理</a:t>
            </a:r>
            <a:endParaRPr lang="en-US"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常见文言通假字举隅：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979930"/>
            <a:ext cx="11833225" cy="693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“爱”通“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（ài）”，隐藏，遮掩。例：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2560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（一）爱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2697480"/>
            <a:ext cx="11833225" cy="904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爱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而不见，搔首踟蹰（《诗经·静女》）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2555240" y="2186305"/>
            <a:ext cx="7207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500235" y="262890"/>
            <a:ext cx="1652905" cy="20434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600"/>
              <a:t>薆</a:t>
            </a:r>
            <a:endParaRPr lang="zh-CN" altLang="en-US" sz="12600"/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1275" y="4132580"/>
            <a:ext cx="11833225" cy="693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“案”通“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”，审察，察看。例：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53975" y="3408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（二）案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41275" y="4850130"/>
            <a:ext cx="11833225" cy="904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召有司案图（《廉颇蔺相如列传》）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2514600" y="4297045"/>
            <a:ext cx="7207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7" grpId="0"/>
      <p:bldP spid="15" grpId="0"/>
      <p:bldP spid="5" grpId="0"/>
      <p:bldP spid="9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4457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2.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，显露。例：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53975" y="29768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1.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839470"/>
            <a:ext cx="11833225" cy="946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0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“颁”通“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”，头发花白。例：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139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53975" y="1453515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颁白者不负戴于道路矣（《寡人之于国也》）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3975" y="22542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（四）“暴”通“</a:t>
            </a:r>
            <a:r>
              <a:rPr lang="en-US" sz="2560" b="1" u="sng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2545715" y="824865"/>
            <a:ext cx="6527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斑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55245" y="52552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暴霜露，斩荆棘（《六国论》）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3498850" y="2413000"/>
            <a:ext cx="73977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55245" y="36906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虽有槁暴，不复挺者（《劝学》）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1232535" y="3114675"/>
            <a:ext cx="73977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晒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1232535" y="4616450"/>
            <a:ext cx="10096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暴露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17" grpId="0"/>
      <p:bldP spid="2" grpId="0"/>
      <p:bldP spid="11" grpId="0"/>
      <p:bldP spid="9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“弊”通“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”，困顿，疲惫。例：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“倍”通“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”，背叛，忘记。例：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（五）倍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愿伯具言臣之不敢倍德也（《鸿门宴》）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705100" y="100012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秦有余力而制其弊（《过秦论》）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901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（六）弊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84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（七）不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“不”通“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”，副词，表否定。例：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或师焉，或不焉（《师说》）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“裁”通“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”，刚刚。例：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“采”通“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”，彩色，颜色。例：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（八）采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成五采，此天子气也（《鸿门宴》）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手裁举，虫又跃（《促织》）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901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（九）裁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（十）从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“从”通“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”，与“横”相对。例：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纵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合从缔交，相与为一（《过秦论》）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“匪”通“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”，不，不是。例：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“反”通“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”，往返，返回。例：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（十一）反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寒暑易节，始一反焉（《愚公移山》）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匪女之为美（《诗经·静女》）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901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（十二)匪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（十二)归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“归”通“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”，赠送。例：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自牧归荑（《诗经·静女》）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“还”通“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”，绕。例：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“衡”通“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”，与“纵”相对。例：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（十三)衡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外连衡而斗诸侯（《过秦论》）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横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秦王还柱而走（《荆轲刺秦王》）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44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（十四)还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（十五)皇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“皇”通“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”，恐惧，惊慌。例：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贏得仓皇北顾（《京口北固亭怀古》）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“具”通“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”，全，都，引申为详细。例：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“见”通“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”，出现，显露。例：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（十六）见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风吹草低见牛羊（《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敕勒歌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（项伯）私见张良，具告以事（《鸿门宴》）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44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（十七）具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（十八）距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“距”通“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”，把守。例：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拒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距关，毋内诸侯（《鸿门宴》）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“莫”通“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”，傍晚（日落时），引申为“末”。例：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“倔”通“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”，突起，隆起；事物突出，突显。例：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（十九）倔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倔起于阡陌之中（《过秦论》）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曰归曰归，岁亦莫止（《诗经·采薇》）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44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（二十）莫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（二十一）没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“没”通“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”，死。例：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殁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孝公既没，惠文、武、昭襄蒙故业（《过秦论》）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“女”通“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”，人称代词。例：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“内”通“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”，接纳。例：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（二十二）内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距关，毋内诸侯（《鸿门宴》）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匪女之为美，美人之贻（《诗经·静女》）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44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（二十三）女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（二十四）生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“生”通“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”，资质，禀赋。例：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君子生非异也，善假于物也（《劝学》）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0327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“受”通“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”，给，与。例：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81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“识”通“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”，记，记住，记忆。例：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39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（二十五）识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3975" y="1551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默而识之，学而不厌（《论语·学而》）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2579370" y="1045845"/>
            <a:ext cx="7473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55245" y="3746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师者，所以传道受业解惑也（《师说》）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2459990" y="3192145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0005" y="23444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（二十六）受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5245" y="45389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（二十七）孰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5245" y="52412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“孰”通“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”，仔细。例：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43810" y="5382260"/>
            <a:ext cx="69723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55245" y="5939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孰视之，自以为不如远甚（《邹忌讽齐王纳谏》）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7" grpId="0"/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https://d.book118.com/228020120100006033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199</Paragraphs>
  <Slides>19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2024-09-11T15:07:09.069</cp:lastPrinted>
  <dcterms:created xsi:type="dcterms:W3CDTF">2024-09-11T07:07:09Z</dcterms:created>
  <dcterms:modified xsi:type="dcterms:W3CDTF">2024-09-11T07:07:11Z</dcterms:modified>
</cp:coreProperties>
</file>