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71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5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3F3C1-468F-462E-B9E5-B714E4A30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F093C-8BC3-4BF1-8279-4C8E66A70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BC2BB-7074-40AD-8BA9-F7186738D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EA81B-1A80-42BB-8F2A-59042A76D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6D67DB-03C7-4564-BA72-CBFA2DB5C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A246A2-38B1-42A3-9CA0-4005009D9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F3118A-A848-4A75-A1EE-B19936681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BBE2B-25DF-432D-B52A-7199097D7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B5C06-3928-4234-B693-9C5CA2EAF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B76F3-BAF1-40F7-ABB6-3A6C0245F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C259B-002F-4436-AD3E-C3571A3F6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703" r:id="rId2"/>
    <p:sldLayoutId id="2147489704" r:id="rId3"/>
    <p:sldLayoutId id="2147489705" r:id="rId4"/>
    <p:sldLayoutId id="2147489706" r:id="rId5"/>
    <p:sldLayoutId id="2147489707" r:id="rId6"/>
    <p:sldLayoutId id="2147489708" r:id="rId7"/>
    <p:sldLayoutId id="2147489709" r:id="rId8"/>
    <p:sldLayoutId id="2147489710" r:id="rId9"/>
    <p:sldLayoutId id="2147489711" r:id="rId10"/>
    <p:sldLayoutId id="214748971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21033142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污染防治攻坚战城市黑臭水体整治专项行动实施方案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背景与目标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组织与协调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技术方案与实施计划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资金保障与投入计划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监督检查与考核评价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背景与目标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污染防治攻坚战背景</a:t>
            </a:r>
            <a:endParaRPr lang="zh-CN" altLang="en-US"/>
          </a:p>
        </p:txBody>
      </p:sp>
      <p:sp>
        <p:nvSpPr>
          <p:cNvPr id="1049056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8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0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2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4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城市黑臭水体整治的必要性：黑臭水体严重影响城市形象和居民生活质量，需要采取有效措施进行整治。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污染防治攻坚战的意义：为了保护生态环境，保障人民群众健康，推进生态文明建设。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8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政策法规的支持：政府出台了一系列政策法规，为污染防治攻坚战提供了有力保障。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0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城市黑臭水体整治的实践经验：各地在实践中探索出了许多有效的整治方法，为污染防治攻坚战提供了有力支持。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城市黑臭水体整治意义</a:t>
            </a:r>
            <a:endParaRPr lang="zh-CN" altLang="en-US"/>
          </a:p>
        </p:txBody>
      </p:sp>
      <p:sp>
        <p:nvSpPr>
          <p:cNvPr id="10491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改善城市环境质量，提升居民生活质量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推动城市可持续发展，增强城市竞争力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落实国家环保政策，响应国家号召，履行社会责任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促进水资源节约和保护，保障生态安全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整治目标与任务</a:t>
            </a:r>
            <a:endParaRPr lang="zh-CN" altLang="en-US"/>
          </a:p>
        </p:txBody>
      </p:sp>
      <p:sp>
        <p:nvSpPr>
          <p:cNvPr id="10491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整治目标：消除城市黑臭水体，改善水环境质量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整治任务：加强源头治理，推进污水处理设施建设，加强监管和执法力度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整治措施：采取截污、清淤、补水、生物修复等综合措施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整治时间表：制定详细的实施计划和时间表，确保按期完成整治任务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组织与协调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成立专项行动领导小组</a:t>
            </a:r>
            <a:endParaRPr lang="zh-CN" altLang="en-US"/>
          </a:p>
        </p:txBody>
      </p:sp>
      <p:sp>
        <p:nvSpPr>
          <p:cNvPr id="104932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领导小组组成：由相关部门和单位负责人组成，负责统筹协调和推进城市黑臭水体整治工作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领导小组职责：制定实施方案，明确目标任务、时间节点和责任分工，组织开展联合检查、督导考核等工作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专项行动办公室：设立专项行动办公室，负责日常协调、信息汇总和报送等工作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建立协调机制：建立定期召开联席会议、信息共享、联合检查等协调机制，加强部门间沟通协作，形成工作合力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明确各部门职责分工</a:t>
            </a:r>
            <a:endParaRPr lang="zh-CN" altLang="en-US"/>
          </a:p>
        </p:txBody>
      </p:sp>
      <p:sp>
        <p:nvSpPr>
          <p:cNvPr id="104938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656431" y="390819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4"/>
          <p:cNvSpPr/>
          <p:nvPr>
            <p:custDataLst>
              <p:tags r:id="rId3"/>
            </p:custDataLst>
          </p:nvPr>
        </p:nvSpPr>
        <p:spPr>
          <a:xfrm>
            <a:off x="566039" y="4271684"/>
            <a:ext cx="180575" cy="18196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5"/>
          <p:cNvSpPr txBox="1"/>
          <p:nvPr>
            <p:custDataLst>
              <p:tags r:id="rId4"/>
            </p:custDataLst>
          </p:nvPr>
        </p:nvSpPr>
        <p:spPr>
          <a:xfrm>
            <a:off x="867347" y="422744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城管部门：负责城市环卫保洁和垃圾处理，加强城市绿化和生态建设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02906" y="390819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6" name="矩形 57"/>
          <p:cNvSpPr/>
          <p:nvPr>
            <p:custDataLst>
              <p:tags r:id="rId6"/>
            </p:custDataLst>
          </p:nvPr>
        </p:nvSpPr>
        <p:spPr>
          <a:xfrm>
            <a:off x="4312514" y="4271684"/>
            <a:ext cx="180575" cy="1819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文本框 58"/>
          <p:cNvSpPr txBox="1"/>
          <p:nvPr>
            <p:custDataLst>
              <p:tags r:id="rId7"/>
            </p:custDataLst>
          </p:nvPr>
        </p:nvSpPr>
        <p:spPr>
          <a:xfrm>
            <a:off x="4613822" y="422744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交通部门：负责水上交通安全管理，加强船舶污染防治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0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48740" y="390819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61"/>
          <p:cNvSpPr/>
          <p:nvPr>
            <p:custDataLst>
              <p:tags r:id="rId9"/>
            </p:custDataLst>
          </p:nvPr>
        </p:nvSpPr>
        <p:spPr>
          <a:xfrm>
            <a:off x="8058989" y="4271684"/>
            <a:ext cx="180575" cy="18196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62"/>
          <p:cNvSpPr txBox="1"/>
          <p:nvPr>
            <p:custDataLst>
              <p:tags r:id="rId10"/>
            </p:custDataLst>
          </p:nvPr>
        </p:nvSpPr>
        <p:spPr>
          <a:xfrm>
            <a:off x="8360297" y="422744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公安部门：负责打击环境违法行为，维护社会治安稳定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0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41686" y="138105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8" name="矩形 65"/>
          <p:cNvSpPr/>
          <p:nvPr>
            <p:custDataLst>
              <p:tags r:id="rId12"/>
            </p:custDataLst>
          </p:nvPr>
        </p:nvSpPr>
        <p:spPr>
          <a:xfrm>
            <a:off x="551935" y="1743903"/>
            <a:ext cx="180575" cy="1819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文本框 66"/>
          <p:cNvSpPr txBox="1"/>
          <p:nvPr>
            <p:custDataLst>
              <p:tags r:id="rId13"/>
            </p:custDataLst>
          </p:nvPr>
        </p:nvSpPr>
        <p:spPr>
          <a:xfrm>
            <a:off x="853243" y="169966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环保部门：负责制定整治方案，监督整治工作进展，组织开展联合执法行动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1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388161" y="138105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69"/>
          <p:cNvSpPr/>
          <p:nvPr>
            <p:custDataLst>
              <p:tags r:id="rId15"/>
            </p:custDataLst>
          </p:nvPr>
        </p:nvSpPr>
        <p:spPr>
          <a:xfrm>
            <a:off x="4297769" y="1743903"/>
            <a:ext cx="180575" cy="18196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70"/>
          <p:cNvSpPr txBox="1"/>
          <p:nvPr>
            <p:custDataLst>
              <p:tags r:id="rId16"/>
            </p:custDataLst>
          </p:nvPr>
        </p:nvSpPr>
        <p:spPr>
          <a:xfrm>
            <a:off x="4599077" y="169966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住建部门：负责指导城市排水管网建设，推进雨污分流改造，加强污水处理设施建设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1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34636" y="1381051"/>
            <a:ext cx="3491389" cy="225294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0" name="矩形 73"/>
          <p:cNvSpPr/>
          <p:nvPr>
            <p:custDataLst>
              <p:tags r:id="rId18"/>
            </p:custDataLst>
          </p:nvPr>
        </p:nvSpPr>
        <p:spPr>
          <a:xfrm>
            <a:off x="8044244" y="1743903"/>
            <a:ext cx="180575" cy="1819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74"/>
          <p:cNvSpPr txBox="1"/>
          <p:nvPr>
            <p:custDataLst>
              <p:tags r:id="rId19"/>
            </p:custDataLst>
          </p:nvPr>
        </p:nvSpPr>
        <p:spPr>
          <a:xfrm>
            <a:off x="8345552" y="1699669"/>
            <a:ext cx="3069195" cy="127407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水利部门：负责河道治理和生态修复，加强水环境监测和预警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加强部门间沟通协作</a:t>
            </a:r>
            <a:endParaRPr lang="zh-CN" altLang="en-US"/>
          </a:p>
        </p:txBody>
      </p:sp>
      <p:sp>
        <p:nvSpPr>
          <p:cNvPr id="1049462" name="弧形 58"/>
          <p:cNvSpPr/>
          <p:nvPr>
            <p:custDataLst>
              <p:tags r:id="rId2"/>
            </p:custDataLst>
          </p:nvPr>
        </p:nvSpPr>
        <p:spPr>
          <a:xfrm>
            <a:off x="8132566" y="2017251"/>
            <a:ext cx="3508310" cy="35083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弧形 57"/>
          <p:cNvSpPr/>
          <p:nvPr>
            <p:custDataLst>
              <p:tags r:id="rId3"/>
            </p:custDataLst>
          </p:nvPr>
        </p:nvSpPr>
        <p:spPr>
          <a:xfrm>
            <a:off x="551935" y="2017251"/>
            <a:ext cx="3508310" cy="35083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椭圆 22"/>
          <p:cNvSpPr/>
          <p:nvPr>
            <p:custDataLst>
              <p:tags r:id="rId4"/>
            </p:custDataLst>
          </p:nvPr>
        </p:nvSpPr>
        <p:spPr>
          <a:xfrm>
            <a:off x="847744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椭圆 23"/>
          <p:cNvSpPr/>
          <p:nvPr>
            <p:custDataLst>
              <p:tags r:id="rId5"/>
            </p:custDataLst>
          </p:nvPr>
        </p:nvSpPr>
        <p:spPr>
          <a:xfrm>
            <a:off x="8867796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正文"/>
          <p:cNvSpPr txBox="1"/>
          <p:nvPr>
            <p:custDataLst>
              <p:tags r:id="rId6"/>
            </p:custDataLst>
          </p:nvPr>
        </p:nvSpPr>
        <p:spPr>
          <a:xfrm>
            <a:off x="893506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促进部门间合作与配合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72" name="椭圆 24"/>
          <p:cNvSpPr/>
          <p:nvPr>
            <p:custDataLst>
              <p:tags r:id="rId7"/>
            </p:custDataLst>
          </p:nvPr>
        </p:nvSpPr>
        <p:spPr>
          <a:xfrm>
            <a:off x="6018782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椭圆 25"/>
          <p:cNvSpPr/>
          <p:nvPr>
            <p:custDataLst>
              <p:tags r:id="rId8"/>
            </p:custDataLst>
          </p:nvPr>
        </p:nvSpPr>
        <p:spPr>
          <a:xfrm>
            <a:off x="640818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正文"/>
          <p:cNvSpPr txBox="1"/>
          <p:nvPr>
            <p:custDataLst>
              <p:tags r:id="rId9"/>
            </p:custDataLst>
          </p:nvPr>
        </p:nvSpPr>
        <p:spPr>
          <a:xfrm>
            <a:off x="647640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加强信息共享与交流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椭圆 7"/>
          <p:cNvSpPr/>
          <p:nvPr>
            <p:custDataLst>
              <p:tags r:id="rId10"/>
            </p:custDataLst>
          </p:nvPr>
        </p:nvSpPr>
        <p:spPr>
          <a:xfrm>
            <a:off x="356012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椭圆 9"/>
          <p:cNvSpPr/>
          <p:nvPr>
            <p:custDataLst>
              <p:tags r:id="rId11"/>
            </p:custDataLst>
          </p:nvPr>
        </p:nvSpPr>
        <p:spPr>
          <a:xfrm>
            <a:off x="394952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正文"/>
          <p:cNvSpPr txBox="1"/>
          <p:nvPr>
            <p:custDataLst>
              <p:tags r:id="rId12"/>
            </p:custDataLst>
          </p:nvPr>
        </p:nvSpPr>
        <p:spPr>
          <a:xfrm>
            <a:off x="4017746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定期召开部门间协调会议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84" name="椭圆 5"/>
          <p:cNvSpPr/>
          <p:nvPr>
            <p:custDataLst>
              <p:tags r:id="rId13"/>
            </p:custDataLst>
          </p:nvPr>
        </p:nvSpPr>
        <p:spPr>
          <a:xfrm>
            <a:off x="821961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椭圆 4"/>
          <p:cNvSpPr/>
          <p:nvPr>
            <p:custDataLst>
              <p:tags r:id="rId14"/>
            </p:custDataLst>
          </p:nvPr>
        </p:nvSpPr>
        <p:spPr>
          <a:xfrm>
            <a:off x="121136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正文"/>
          <p:cNvSpPr txBox="1"/>
          <p:nvPr>
            <p:custDataLst>
              <p:tags r:id="rId15"/>
            </p:custDataLst>
          </p:nvPr>
        </p:nvSpPr>
        <p:spPr>
          <a:xfrm>
            <a:off x="127958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建立部门间沟通协作机制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技术方案与实施计划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黑臭水体成因分析</a:t>
            </a:r>
            <a:endParaRPr lang="zh-CN" altLang="en-US"/>
          </a:p>
        </p:txBody>
      </p:sp>
      <p:sp>
        <p:nvSpPr>
          <p:cNvPr id="1049604" name="矩形 5"/>
          <p:cNvSpPr/>
          <p:nvPr>
            <p:custDataLst>
              <p:tags r:id="rId2"/>
            </p:custDataLst>
          </p:nvPr>
        </p:nvSpPr>
        <p:spPr>
          <a:xfrm>
            <a:off x="551935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6" name="矩形 10"/>
          <p:cNvSpPr/>
          <p:nvPr>
            <p:custDataLst>
              <p:tags r:id="rId3"/>
            </p:custDataLst>
          </p:nvPr>
        </p:nvSpPr>
        <p:spPr>
          <a:xfrm>
            <a:off x="910386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8" name="TextBox 2"/>
          <p:cNvSpPr txBox="1"/>
          <p:nvPr>
            <p:custDataLst>
              <p:tags r:id="rId4"/>
            </p:custDataLst>
          </p:nvPr>
        </p:nvSpPr>
        <p:spPr>
          <a:xfrm>
            <a:off x="708596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城市污水排放：生活污水、工业废水未经处理直接排放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10" name="矩形 6"/>
          <p:cNvSpPr/>
          <p:nvPr>
            <p:custDataLst>
              <p:tags r:id="rId5"/>
            </p:custDataLst>
          </p:nvPr>
        </p:nvSpPr>
        <p:spPr>
          <a:xfrm>
            <a:off x="3380862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2" name="矩形 11"/>
          <p:cNvSpPr/>
          <p:nvPr>
            <p:custDataLst>
              <p:tags r:id="rId6"/>
            </p:custDataLst>
          </p:nvPr>
        </p:nvSpPr>
        <p:spPr>
          <a:xfrm>
            <a:off x="3758654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4" name="TextBox 2"/>
          <p:cNvSpPr txBox="1"/>
          <p:nvPr>
            <p:custDataLst>
              <p:tags r:id="rId7"/>
            </p:custDataLst>
          </p:nvPr>
        </p:nvSpPr>
        <p:spPr>
          <a:xfrm>
            <a:off x="3536878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垃圾堆积：垃圾堆积导致水体污染，产生异味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16" name="矩形 33"/>
          <p:cNvSpPr/>
          <p:nvPr>
            <p:custDataLst>
              <p:tags r:id="rId8"/>
            </p:custDataLst>
          </p:nvPr>
        </p:nvSpPr>
        <p:spPr>
          <a:xfrm>
            <a:off x="6205276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8" name="矩形 37"/>
          <p:cNvSpPr/>
          <p:nvPr>
            <p:custDataLst>
              <p:tags r:id="rId9"/>
            </p:custDataLst>
          </p:nvPr>
        </p:nvSpPr>
        <p:spPr>
          <a:xfrm>
            <a:off x="6563727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0" name="TextBox 2"/>
          <p:cNvSpPr txBox="1"/>
          <p:nvPr>
            <p:custDataLst>
              <p:tags r:id="rId10"/>
            </p:custDataLst>
          </p:nvPr>
        </p:nvSpPr>
        <p:spPr>
          <a:xfrm>
            <a:off x="6361937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自然因素：降雨量不足、排水不畅等自然因素导致水体黑臭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622" name="矩形 34"/>
          <p:cNvSpPr/>
          <p:nvPr>
            <p:custDataLst>
              <p:tags r:id="rId11"/>
            </p:custDataLst>
          </p:nvPr>
        </p:nvSpPr>
        <p:spPr>
          <a:xfrm>
            <a:off x="9023888" y="2450984"/>
            <a:ext cx="2616742" cy="264659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4" name="矩形 38"/>
          <p:cNvSpPr/>
          <p:nvPr>
            <p:custDataLst>
              <p:tags r:id="rId12"/>
            </p:custDataLst>
          </p:nvPr>
        </p:nvSpPr>
        <p:spPr>
          <a:xfrm>
            <a:off x="9401680" y="2445182"/>
            <a:ext cx="537278" cy="2785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6" name="TextBox 2"/>
          <p:cNvSpPr txBox="1"/>
          <p:nvPr>
            <p:custDataLst>
              <p:tags r:id="rId13"/>
            </p:custDataLst>
          </p:nvPr>
        </p:nvSpPr>
        <p:spPr>
          <a:xfrm>
            <a:off x="9180549" y="3030566"/>
            <a:ext cx="2303661" cy="186018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治理措施：加强污水处理、垃圾清理、排水设施建设等措施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  <p:sp>
        <p:nvSpPr>
          <p:cNvPr id="10496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整治技术方案制定</a:t>
            </a:r>
            <a:endParaRPr lang="zh-CN" altLang="en-US"/>
          </a:p>
        </p:txBody>
      </p:sp>
      <p:sp>
        <p:nvSpPr>
          <p:cNvPr id="1049666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黑臭水体成因分析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672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整治目标与原则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678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技术方案选择与评估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684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实施计划安排与保障措施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https://d.book118.com/228021033142006022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79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2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宋体</vt:lpstr>
      <vt:lpstr>Office Theme</vt:lpstr>
      <vt:lpstr>污染防治攻坚战城市黑臭水体整治专项行动实施方案</vt:lpstr>
      <vt:lpstr>目录</vt:lpstr>
      <vt:lpstr>添加章节标题</vt:lpstr>
      <vt:lpstr>背景与目标</vt:lpstr>
      <vt:lpstr>污染防治攻坚战背景</vt:lpstr>
      <vt:lpstr>城市黑臭水体整治意义</vt:lpstr>
      <vt:lpstr>整治目标与任务</vt:lpstr>
      <vt:lpstr>组织与协调</vt:lpstr>
      <vt:lpstr>成立专项行动领导小组</vt:lpstr>
      <vt:lpstr>明确各部门职责分工</vt:lpstr>
      <vt:lpstr>加强部门间沟通协作</vt:lpstr>
      <vt:lpstr>技术方案与实施计划</vt:lpstr>
      <vt:lpstr>黑臭水体成因分析</vt:lpstr>
      <vt:lpstr>整治技术方案制定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2024-08-29T07:00:45.583</cp:lastPrinted>
  <dcterms:created xsi:type="dcterms:W3CDTF">2024-08-28T23:00:45Z</dcterms:created>
  <dcterms:modified xsi:type="dcterms:W3CDTF">2024-08-28T23:00:47Z</dcterms:modified>
</cp:coreProperties>
</file>