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72E864-281C-4651-9B78-CB24942C6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64830-B147-42C0-992E-D6310F56F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54967F-90D7-4A55-83C5-F6F123569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397E64-2B13-48ED-8637-20A7732C5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44875D-9F54-45BA-BA56-8928865EDE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B218D0-1C28-41C8-959E-B301FAC738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11DF16-93DC-4C34-99B2-478F16C073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A69027-4280-44BA-A82B-BE381AD36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AE4CAF-A246-404B-8CE2-FE80F14A7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B9028-A9D9-4AC8-89BD-0E7D563E5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8CF01-AEEC-4743-8320-DC229A499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2307400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机电专业一级建造师继续教育培训项目管理前沿关键链项目管理课件\n## 1.机电专业一级建造师继续教育培训项目概述\n### 1.1机电专业一级建造师继续教育培训项目背景及意义\n### 1.2机电专业一级建造师继续教育培训项目目标与要求\n### 1.3机电专业一级建造师继续教育培训项目内容与形式\n## 2.关键链项目管理理论概述\n### 2.1关键链项目管理的基本概念与原理\n### 2.2关键链项目管理的核心方法与应用\n### 2.3关键链项目管理的优势与局限性\n## 3.机电专业一级建造师继续教育培训项目管理中的关键链识别\n### 3.1机电专业一级建造师继续教育培训项目关键链的确定方法\n### 3.2机电专业一级建造师继续教育培训项目关键链的识别与分析\n### 3.3机电专业一级建造师继续教育培训项目关键链的优化与控制\n## 4.基于关键链项目管理的机电专业一级建造师继续教育培训项目计划与控制\n### 4.1基于关键链项目管理的机电专业一级建造师继续教育培训项目计划制定\n### 4.2基于关键链项目管理的机电专业一级建造师继续教育培训项目进度控制\n### 4.3基于关键链项目管理的机电专业一级建造师继续教育培训项目风险管理\n## 5.关键链项目管理在机电专业一级建造师继续教育培训项目中的应用实践\n### 5.1关键链项目管理在机电专业一级建造师继续教育培训项目中的成功案例\n### 5.2关键链项目管理在机电专业一级建造师继续教育培训项目中的应用挑战与解决方案\n### 5.3关键链项目管理在机电专业一级建造师继续教育培训项目中的未来发展趋势\n## 6.总结与展望\n### 6.1机电专业一级建造师继续教育培训项目管理前沿关键链项目管理课件总结\n### 6.2机电专业一级建造师继续教育培训项目管理未来研究方向\n### 6.3机电专业一级建造师继续教育培训项目管理实践建议\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4400"/>
              <a:t>机电专业一级建造师继续教育培训项目管理前沿关键链项目管理课件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8" name="" descr="{&quot;isTemplate&quot;:true,&quot;type&quot;:2}"/>
        <p:cNvGrpSpPr/>
        <p:nvPr/>
      </p:nvGrpSpPr>
      <p:grpSpPr>
        <a:xfrm>
          <a:off x="0" y="0"/>
          <a:ext cx="0" cy="0"/>
        </a:xfrm>
      </p:grpSpPr>
      <p:sp>
        <p:nvSpPr>
          <p:cNvPr id="9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机电专业一级建造师继续教育培训项目概述</a:t>
            </a:r>
            <a:endParaRPr/>
          </a:p>
        </p:txBody>
      </p:sp>
      <p:sp>
        <p:nvSpPr>
          <p:cNvPr id="10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0" name="" descr="{&quot;isTemplate&quot;:true,&quot;type&quot;:3}"/>
        <p:cNvGrpSpPr/>
        <p:nvPr/>
      </p:nvGrpSpPr>
      <p:grpSpPr>
        <a:xfrm>
          <a:off x="0" y="0"/>
          <a:ext cx="0" cy="0"/>
        </a:xfrm>
      </p:grpSpPr>
      <p:grpSp>
        <p:nvGrpSpPr>
          <p:cNvPr id="14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2" name=""/>
            <p:cNvGrpSpPr/>
            <p:nvPr/>
          </p:nvGrpSpPr>
          <p:grpSpPr>
            <a:xfrm>
              <a:off x="685800" y="3146904"/>
              <a:ext cx="5760000" cy="3225487"/>
              <a:chOff x="685800" y="3146904"/>
              <a:chExt cx="5760000" cy="3225487"/>
            </a:xfrm>
          </p:grpSpPr>
          <p:sp>
            <p:nvSpPr>
              <p:cNvPr id="14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机电专业一级建造师继续教育培训项目是在建筑业发展趋势和国家政策法规背景下应运而生的一种培训方式</a:t>
                </a:r>
                <a:endParaRPr kumimoji="1" lang="en-US" altLang="zh-CN" sz="1800" b="1">
                  <a:solidFill>
                    <a:schemeClr val="bg1"/>
                  </a:solidFill>
                  <a:latin typeface="+mj-ea"/>
                  <a:ea typeface="+mj-ea"/>
                </a:endParaRPr>
              </a:p>
            </p:txBody>
          </p:sp>
          <p:sp>
            <p:nvSpPr>
              <p:cNvPr id="14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建筑业作为国民经济的重要支柱，对一级建造师的需求逐年增加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国家对一级建造师的继续教育提出了明确要求，以提升行业整体素质</a:t>
                </a:r>
                <a:endParaRPr/>
              </a:p>
            </p:txBody>
          </p:sp>
        </p:grpSp>
        <p:grpSp>
          <p:nvGrpSpPr>
            <p:cNvPr id="145" name=""/>
            <p:cNvGrpSpPr/>
            <p:nvPr/>
          </p:nvGrpSpPr>
          <p:grpSpPr>
            <a:xfrm>
              <a:off x="6016236" y="3146904"/>
              <a:ext cx="5400000" cy="3225487"/>
              <a:chOff x="6016236" y="3146904"/>
              <a:chExt cx="5400000" cy="3225487"/>
            </a:xfrm>
          </p:grpSpPr>
          <p:sp>
            <p:nvSpPr>
              <p:cNvPr id="14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机电专业一级建造师继续教育培训项目的意义主要体现在以下几个方面</a:t>
                </a:r>
                <a:endParaRPr kumimoji="1" lang="en-US" altLang="zh-CN" sz="1800" b="1">
                  <a:solidFill>
                    <a:schemeClr val="bg1"/>
                  </a:solidFill>
                  <a:latin typeface="+mj-ea"/>
                  <a:ea typeface="+mj-ea"/>
                </a:endParaRPr>
              </a:p>
            </p:txBody>
          </p:sp>
          <p:sp>
            <p:nvSpPr>
              <p:cNvPr id="14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提高一级建造师的专业技能和综合素质，满足行业发展需求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促进一级建造师之间的交流与合作，推动行业创新发展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有助于提高建筑工程质量，保障人民群众的生命财产安全</a:t>
                </a:r>
                <a:endParaRPr/>
              </a:p>
            </p:txBody>
          </p:sp>
        </p:grpSp>
      </p:grpSp>
      <p:sp>
        <p:nvSpPr>
          <p:cNvPr id="14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机电专业一级建造师继续教育培训项目背景及意义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descr="{&quot;isTemplate&quot;:true,&quot;type&quot;:3}"/>
        <p:cNvGrpSpPr/>
        <p:nvPr/>
      </p:nvGrpSpPr>
      <p:grpSpPr>
        <a:xfrm>
          <a:off x="0" y="0"/>
          <a:ext cx="0" cy="0"/>
        </a:xfrm>
      </p:grpSpPr>
      <p:pic>
        <p:nvPicPr>
          <p:cNvPr id="15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2" name="Group 598"/>
            <p:cNvGrpSpPr/>
            <p:nvPr/>
          </p:nvGrpSpPr>
          <p:grpSpPr>
            <a:xfrm>
              <a:off x="763829" y="1414808"/>
              <a:ext cx="6972294" cy="2337649"/>
              <a:chOff x="763829" y="1414808"/>
              <a:chExt cx="6972294" cy="2337649"/>
            </a:xfrm>
          </p:grpSpPr>
          <p:sp>
            <p:nvSpPr>
              <p:cNvPr id="15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机电专业一级建造师继续教育培训项目的主要目标</a:t>
                </a:r>
                <a:endParaRPr/>
              </a:p>
            </p:txBody>
          </p:sp>
          <p:sp>
            <p:nvSpPr>
              <p:cNvPr id="15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提高一级建造师的专业技能和综合素质，满足行业发展需求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促进一级建造师之间的交流与合作，推动行业创新发展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有助于提高建筑工程质量，保障人民群众的生命财产安全</a:t>
                </a:r>
                <a:endParaRPr/>
              </a:p>
            </p:txBody>
          </p:sp>
          <p:sp>
            <p:nvSpPr>
              <p:cNvPr id="15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59" name="Group 591"/>
            <p:cNvGrpSpPr/>
            <p:nvPr/>
          </p:nvGrpSpPr>
          <p:grpSpPr>
            <a:xfrm>
              <a:off x="689593" y="3949139"/>
              <a:ext cx="7078256" cy="2128975"/>
              <a:chOff x="689593" y="3949139"/>
              <a:chExt cx="7078256" cy="2128975"/>
            </a:xfrm>
          </p:grpSpPr>
          <p:sp>
            <p:nvSpPr>
              <p:cNvPr id="16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机电专业一级建造师继续教育培训项目的要求</a:t>
                </a:r>
                <a:endParaRPr/>
              </a:p>
            </p:txBody>
          </p:sp>
          <p:sp>
            <p:nvSpPr>
              <p:cNvPr id="16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培训内容要紧密结合行业发展和实际需要，具有较强的针对性和实用性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培训方式要灵活多样，注重理论与实践相结合，提高培训效果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培训过程要加强管理，确保培训质量和效果，提高一级建造师的满意度</a:t>
                </a:r>
                <a:endParaRPr/>
              </a:p>
            </p:txBody>
          </p:sp>
          <p:sp>
            <p:nvSpPr>
              <p:cNvPr id="16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机电专业一级建造师继续教育培训项目目标与要求</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pic>
        <p:nvPicPr>
          <p:cNvPr id="16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0" name="Group 598"/>
            <p:cNvGrpSpPr/>
            <p:nvPr/>
          </p:nvGrpSpPr>
          <p:grpSpPr>
            <a:xfrm>
              <a:off x="763829" y="1414808"/>
              <a:ext cx="6972294" cy="2337649"/>
              <a:chOff x="763829" y="1414808"/>
              <a:chExt cx="6972294" cy="2337649"/>
            </a:xfrm>
          </p:grpSpPr>
          <p:sp>
            <p:nvSpPr>
              <p:cNvPr id="17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机电专业一级建造师继续教育培训项目的内容</a:t>
                </a:r>
                <a:endParaRPr/>
              </a:p>
            </p:txBody>
          </p:sp>
          <p:sp>
            <p:nvSpPr>
              <p:cNvPr id="17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机电工程专业基础知识及新进展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建筑工程项目管理理论与实践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工程法律法规及标准规范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施工现场管理、安全生产及绿色施工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一级建造师职业道德与执业素养</a:t>
                </a:r>
                <a:endParaRPr/>
              </a:p>
            </p:txBody>
          </p:sp>
          <p:sp>
            <p:nvSpPr>
              <p:cNvPr id="17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7" name="Group 591"/>
            <p:cNvGrpSpPr/>
            <p:nvPr/>
          </p:nvGrpSpPr>
          <p:grpSpPr>
            <a:xfrm>
              <a:off x="689593" y="3949139"/>
              <a:ext cx="7078256" cy="2128975"/>
              <a:chOff x="689593" y="3949139"/>
              <a:chExt cx="7078256" cy="2128975"/>
            </a:xfrm>
          </p:grpSpPr>
          <p:sp>
            <p:nvSpPr>
              <p:cNvPr id="17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机电专业一级建造师继续教育培训项目的形式</a:t>
                </a:r>
                <a:endParaRPr/>
              </a:p>
            </p:txBody>
          </p:sp>
          <p:sp>
            <p:nvSpPr>
              <p:cNvPr id="17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线上培训：通过网络平台进行远程学习，包括视频课程、直播讲座等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线下培训：组织学员参加面授课程，包括专题讲座、案例分析、实践操作等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实践教学：安排学员参与实际工程项目，提高实际操作能力和解决实际问题的能力</a:t>
                </a:r>
                <a:endParaRPr/>
              </a:p>
            </p:txBody>
          </p:sp>
          <p:sp>
            <p:nvSpPr>
              <p:cNvPr id="18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机电专业一级建造师继续教育培训项目内容与形式</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2}"/>
        <p:cNvGrpSpPr/>
        <p:nvPr/>
      </p:nvGrpSpPr>
      <p:grpSpPr>
        <a:xfrm>
          <a:off x="0" y="0"/>
          <a:ext cx="0" cy="0"/>
        </a:xfrm>
      </p:grpSpPr>
      <p:sp>
        <p:nvSpPr>
          <p:cNvPr id="18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关键链项目管理理论概述</a:t>
            </a:r>
            <a:endParaRPr/>
          </a:p>
        </p:txBody>
      </p:sp>
      <p:sp>
        <p:nvSpPr>
          <p:cNvPr id="18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sp>
        <p:nvSpPr>
          <p:cNvPr id="18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关键链项目管理（Critical Chain Project Management，CCPM）是一种项目管理的先进方法，由以色列物理学家艾利·高德拉特（Eliyahu M. Goldratt）提出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关键链项目管理强调在项目执行过程中，关注那些对项目的成功与否起决定性作用的</a:t>
            </a:r>
            <a:r>
              <a:rPr lang="en-US" sz="1400" b="1" spc="300">
                <a:solidFill>
                  <a:srgbClr val="808080">
                    <a:alpha val="100000"/>
                  </a:srgbClr>
                </a:solidFill>
                <a:latin typeface="微软雅黑"/>
                <a:ea typeface="微软雅黑"/>
              </a:rPr>
              <a:t>关键链</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通过识别和管理关键链，实现对项目进度的有效控制，提高项目成功率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关键链项目管理的基本原理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项目的工期是由关键链上的</a:t>
            </a:r>
            <a:r>
              <a:rPr lang="en-US" sz="1400" b="1" spc="300">
                <a:solidFill>
                  <a:srgbClr val="808080">
                    <a:alpha val="100000"/>
                  </a:srgbClr>
                </a:solidFill>
                <a:latin typeface="微软雅黑"/>
                <a:ea typeface="微软雅黑"/>
              </a:rPr>
              <a:t>瓶颈资源</a:t>
            </a:r>
            <a:r>
              <a:rPr lang="en-US" sz="1400" spc="300">
                <a:solidFill>
                  <a:srgbClr val="808080">
                    <a:alpha val="100000"/>
                  </a:srgbClr>
                </a:solidFill>
                <a:latin typeface="微软雅黑"/>
                <a:ea typeface="微软雅黑"/>
              </a:rPr>
              <a:t>决定的，而非传统项目管理中的最短时间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为了缩短项目工期，应优先配置关键链上的资源，而非平均分配资源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项目管理过程中应关注</a:t>
            </a:r>
            <a:r>
              <a:rPr lang="en-US" sz="1400" b="1" spc="300">
                <a:solidFill>
                  <a:srgbClr val="808080">
                    <a:alpha val="100000"/>
                  </a:srgbClr>
                </a:solidFill>
                <a:latin typeface="微软雅黑"/>
                <a:ea typeface="微软雅黑"/>
              </a:rPr>
              <a:t>缓冲区</a:t>
            </a:r>
            <a:r>
              <a:rPr lang="en-US" sz="1400" spc="300">
                <a:solidFill>
                  <a:srgbClr val="808080">
                    <a:alpha val="100000"/>
                  </a:srgbClr>
                </a:solidFill>
                <a:latin typeface="微软雅黑"/>
                <a:ea typeface="微软雅黑"/>
              </a:rPr>
              <a:t>的设置，以应对项目过程中的不确定性</a:t>
            </a:r>
            <a:endParaRPr/>
          </a:p>
        </p:txBody>
      </p:sp>
      <p:sp>
        <p:nvSpPr>
          <p:cNvPr id="19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关键链项目管理的基本概念与原理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关键链项目管理的核心方法</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关键链识别</a:t>
                </a:r>
                <a:r>
                  <a:rPr lang="zh-CN" sz="1400">
                    <a:solidFill>
                      <a:schemeClr val="tx1">
                        <a:alpha val="100000"/>
                      </a:schemeClr>
                    </a:solidFill>
                    <a:latin typeface="Microsoft Yahei"/>
                    <a:ea typeface="Microsoft Yahei"/>
                  </a:rPr>
                  <a:t>：通过分析项目网络图、资源约束图等，识别出关键链</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缓冲区管理</a:t>
                </a:r>
                <a:r>
                  <a:rPr lang="zh-CN" sz="1400">
                    <a:solidFill>
                      <a:schemeClr val="tx1">
                        <a:alpha val="100000"/>
                      </a:schemeClr>
                    </a:solidFill>
                    <a:latin typeface="Microsoft Yahei"/>
                    <a:ea typeface="Microsoft Yahei"/>
                  </a:rPr>
                  <a:t>：设置项目缓冲区（Buffer）和汇入缓冲区（Feeder Buffer），以应对项目过程中的不确定性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资源优先配置</a:t>
                </a:r>
                <a:r>
                  <a:rPr lang="zh-CN" sz="1400">
                    <a:solidFill>
                      <a:schemeClr val="tx1">
                        <a:alpha val="100000"/>
                      </a:schemeClr>
                    </a:solidFill>
                    <a:latin typeface="Microsoft Yahei"/>
                    <a:ea typeface="Microsoft Yahei"/>
                  </a:rPr>
                  <a:t>：优先配置关键链上的资源，提高项目执行效率</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关键链项目管理的应用领域</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工程项目管理：如建筑施工、道路建设等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生产制造项目管理：如汽车制造、电子产品生产等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软件开发项目管理：如软件设计、系统集成等</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关键链项目管理的核心方法与应用</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pic>
        <p:nvPicPr>
          <p:cNvPr id="2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2" name="Group 598"/>
            <p:cNvGrpSpPr/>
            <p:nvPr/>
          </p:nvGrpSpPr>
          <p:grpSpPr>
            <a:xfrm>
              <a:off x="763829" y="1414808"/>
              <a:ext cx="6972294" cy="2337649"/>
              <a:chOff x="763829" y="1414808"/>
              <a:chExt cx="6972294" cy="2337649"/>
            </a:xfrm>
          </p:grpSpPr>
          <p:sp>
            <p:nvSpPr>
              <p:cNvPr id="2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关键链项目管理的优势</a:t>
                </a:r>
                <a:endParaRPr/>
              </a:p>
            </p:txBody>
          </p:sp>
          <p:sp>
            <p:nvSpPr>
              <p:cNvPr id="2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提高项目管理的针对性和有效性，关注关键链上的关键环节和资源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有助于缩短项目工期，提高项目执行效率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降低项目风险，通过缓冲区管理应对项目过程中的不确定性</a:t>
                </a:r>
                <a:endParaRPr/>
              </a:p>
            </p:txBody>
          </p:sp>
          <p:sp>
            <p:nvSpPr>
              <p:cNvPr id="2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9" name="Group 591"/>
            <p:cNvGrpSpPr/>
            <p:nvPr/>
          </p:nvGrpSpPr>
          <p:grpSpPr>
            <a:xfrm>
              <a:off x="689593" y="3949139"/>
              <a:ext cx="7078256" cy="2128975"/>
              <a:chOff x="689593" y="3949139"/>
              <a:chExt cx="7078256" cy="2128975"/>
            </a:xfrm>
          </p:grpSpPr>
          <p:sp>
            <p:nvSpPr>
              <p:cNvPr id="2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关键链项目管理的局限性</a:t>
                </a:r>
                <a:endParaRPr/>
              </a:p>
            </p:txBody>
          </p:sp>
          <p:sp>
            <p:nvSpPr>
              <p:cNvPr id="2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关键链识别和缓冲区设置需要一定的经验和技巧，对项目管理者的要求较高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关键链项目管理方法在实际应用中可能受到资源、组织、文化等因素的影响，效果可能受到限制</a:t>
                </a:r>
                <a:endParaRPr/>
              </a:p>
            </p:txBody>
          </p:sp>
          <p:sp>
            <p:nvSpPr>
              <p:cNvPr id="2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关键链项目管理的优势与局限性</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机电专业一级建造师继续教育培训项目管理中的关键链识别</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机电专业一级建造师继续教育培训项目关键链的确定方法</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通过分析项目网络图、资源约束图等，识别出关键链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结合项目实际情况，考虑培训内容、培训方式、培训时间等因素，确定关键链</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关键链确定的具体步骤</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绘制项目网络图，明确各个任务之间的依赖关系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分析资源约束图，了解各个任务的资源需求及限制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结合项目网络图和资源约束图，找出关键链上的任务和资源</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机电专业一级建造师继续教育培训项目关键链的确定方法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机电专业一级建造师继续教育培训项目关键链的识别</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分析项目网络图和资源约束图，找出关键链上的任务和资源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注意关键链上的任务和资源可能对项目的进度和效果产生决定性影响</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机电专业一级建造师继续教育培训项目关键链的分析</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分析关键链上的任务和资源，了解项目的瓶颈和风险点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针对关键链上的任务和资源，制定相应的项目管理策略和措施</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机电专业一级建造师继续教育培训项目关键链的识别与分析</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pic>
        <p:nvPicPr>
          <p:cNvPr id="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9" name="Group 598"/>
            <p:cNvGrpSpPr/>
            <p:nvPr/>
          </p:nvGrpSpPr>
          <p:grpSpPr>
            <a:xfrm>
              <a:off x="763829" y="1414808"/>
              <a:ext cx="6972294" cy="2337649"/>
              <a:chOff x="763829" y="1414808"/>
              <a:chExt cx="6972294" cy="2337649"/>
            </a:xfrm>
          </p:grpSpPr>
          <p:sp>
            <p:nvSpPr>
              <p:cNvPr id="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机电专业一级建造师继续教育培训项目关键链的优化</a:t>
                </a:r>
                <a:endParaRPr/>
              </a:p>
            </p:txBody>
          </p:sp>
          <p:sp>
            <p:nvSpPr>
              <p:cNvPr id="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优化关键链上的任务和资源，提高项目执行效率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通过调整项目网络图和资源约束图，优化关键链，缩短项目工期</a:t>
                </a:r>
                <a:endParaRPr/>
              </a:p>
            </p:txBody>
          </p:sp>
          <p:sp>
            <p:nvSpPr>
              <p:cNvPr id="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6" name="Group 591"/>
            <p:cNvGrpSpPr/>
            <p:nvPr/>
          </p:nvGrpSpPr>
          <p:grpSpPr>
            <a:xfrm>
              <a:off x="689593" y="3949139"/>
              <a:ext cx="7078256" cy="2128975"/>
              <a:chOff x="689593" y="3949139"/>
              <a:chExt cx="7078256" cy="2128975"/>
            </a:xfrm>
          </p:grpSpPr>
          <p:sp>
            <p:nvSpPr>
              <p:cNvPr id="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机电专业一级建造师继续教育培训项目关键链的控制</a:t>
                </a:r>
                <a:endParaRPr/>
              </a:p>
            </p:txBody>
          </p:sp>
          <p:sp>
            <p:nvSpPr>
              <p:cNvPr id="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设定合理的缓冲区，以应对项目过程中的不确定性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监控关键链上的任务和资源，确保项目按计划进行</a:t>
                </a:r>
                <a:endParaRPr/>
              </a:p>
            </p:txBody>
          </p:sp>
          <p:sp>
            <p:nvSpPr>
              <p:cNvPr id="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机电专业一级建造师继续教育培训项目关键链的优化与控制</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https://d.book118.com/228023074006006040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机电专业一级建造师继续教育培训项目管理前沿关键链项目管理课件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2024-09-18T03:10:05.521</cp:lastPrinted>
  <dcterms:created xsi:type="dcterms:W3CDTF">2024-09-17T19:10:05Z</dcterms:created>
  <dcterms:modified xsi:type="dcterms:W3CDTF">2024-09-17T19:10:07Z</dcterms:modified>
</cp:coreProperties>
</file>