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F889C6F-3114-4326-8D6B-DBCCCAD45A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9B1F5E-C6E7-44C7-9808-8B9265A6E5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43311A-084B-4AD9-B8FF-EAF05091BC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F092A14-ECE9-494A-8461-C1754F2D82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3255BB-3CA4-4CAA-BA01-9AE007BA3C4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92AF4A-F919-4F8C-B300-19A4B0BDA91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545D32-0E45-4AD1-AE7B-391907B9822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C8B2F5-02E7-4012-A5E8-2088238274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4BDD58-5393-4D13-BA30-ACBC34AD41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C159B5-0EC8-4021-8E42-DCFE07F2DD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4A583D-AC06-4690-BC17-C8B985C028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025005057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手卫生规范在传染病防控中的应用</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2024-01-24</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手卫生规范概述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传染病防控策略与手卫生规范关系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医疗机构内手卫生规范实施情况分析</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公众场所手卫生规范推广与实践</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学校等教育机构内手卫生规范普及情况</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171" r="1417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阐述手卫生规范在传染病防控中的重要性，提高公众和相关人员对手卫生规范的认知和遵守程度。</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随着全球化进程加快，传染病传播速度和范围不断扩大，手卫生作为最简单、有效的防控措施之一，对于控制传染病的传播具有重要意义。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背景</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目的</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保障公共卫生安全</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维护社会稳定</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促进经济发展</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保护个人健康</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传染病防控的重要性</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传染病的爆发和流行会对社会造成严重影响，加强传染病防控是保障公共卫生安全的重要措施。</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传染病疫情会对社会经济造成巨大损失，加强防控有助于减少疫情对经济的冲击，促进经济平稳发展。</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传染病疫情往往引起公众的恐慌和不安，有效的防控措施能够维护社会稳定和人心安定。</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遵守手卫生规范能够有效减少个人感染和传播传染病的风险，保护个人健康。</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手卫生规范概述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手卫生定义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手卫生是为洗手、卫生手消毒和外科手消毒的总称。手卫生主要是针对医护人员在工作中存在的交叉感染的风险而采取的措施，是医院感染控制的重要手段。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手卫生的意义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通过手卫生，可以有效地清除或杀灭手部暂居菌和减少常居菌，从而切断传播途径，降低医院感染和传染病的发生。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手卫生定义与意义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洗手与卫生手消毒</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当手部有血液或其他体液等肉眼可见的污染时，应用肥皂（皂液）和流动水洗手。</a:t>
            </a:r>
          </a:p>
        </p:txBody>
      </p:sp>
      <p:pic>
        <p:nvPicPr>
          <p:cNvPr id="6" name="Picture 6"/>
          <p:cNvPicPr>
            <a:picLocks noChangeAspect="1"/>
          </p:cNvPicPr>
          <p:nvPr/>
        </p:nvPicPr>
        <p:blipFill>
          <a:blip r:embed="rId2"/>
          <a:srcRect t="1310" b="1310"/>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6034" b="6034"/>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手部没有肉眼可见污染时，宜使用速干手消毒剂消毒双手代替洗手。</a:t>
            </a:r>
          </a:p>
        </p:txBody>
      </p:sp>
      <p:pic>
        <p:nvPicPr>
          <p:cNvPr id="10" name="Picture 10"/>
          <p:cNvPicPr>
            <a:picLocks noChangeAspect="1"/>
          </p:cNvPicPr>
          <p:nvPr/>
        </p:nvPicPr>
        <p:blipFill>
          <a:blip r:embed="rId4"/>
          <a:srcRect t="5038" b="503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手卫生规范内容及要求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941312" y="1711093"/>
            <a:ext cx="386245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在进行手术前，医护人员应按照规范进行外科手消毒。</a:t>
            </a:r>
          </a:p>
        </p:txBody>
      </p:sp>
      <p:sp>
        <p:nvSpPr>
          <p:cNvPr id="11" name="TextBox 11"/>
          <p:cNvSpPr txBox="1"/>
          <p:nvPr/>
        </p:nvSpPr>
        <p:spPr>
          <a:xfrm>
            <a:off x="8233969" y="4100915"/>
            <a:ext cx="3190554"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先清洗双手、前臂和上臂下1/3，再用无菌刷蘸取适量肥皂液或清洁剂，全面、认真、仔细地刷洗双手、前臂和上臂下1/3。</a:t>
            </a:r>
          </a:p>
        </p:txBody>
      </p:sp>
      <p:cxnSp>
        <p:nvCxnSpPr>
          <p:cNvPr id="12" name="Connector 12"/>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3" name="AutoShape 13"/>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69006" y="3172778"/>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外科手消毒</a:t>
            </a:r>
          </a:p>
        </p:txBody>
      </p:sp>
      <p:sp>
        <p:nvSpPr>
          <p:cNvPr id="17" name="AutoShape 17"/>
          <p:cNvSpPr/>
          <p:nvPr/>
        </p:nvSpPr>
        <p:spPr>
          <a:xfrm flipV="1">
            <a:off x="5012267" y="3733610"/>
            <a:ext cx="2167467" cy="1826280"/>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手卫生规范内容及要求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手卫生规范内容及要求</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chemeClr val="dk1">
                    <a:alpha val="100000"/>
                  </a:schemeClr>
                </a:solidFill>
                <a:latin typeface="Microsoft Yahei"/>
                <a:ea typeface="Microsoft Yahei"/>
                <a:cs typeface="Microsoft Yahei"/>
              </a:rPr>
              <a:t>刷洗后，用流动水彻底冲洗双手、前臂和上臂下1/3，确保无残留物。</a:t>
            </a:r>
          </a:p>
        </p:txBody>
      </p:sp>
      <p:grpSp>
        <p:nvGrpSpPr>
          <p:cNvPr id="25" name="Group 25"/>
          <p:cNvGrpSpPr/>
          <p:nvPr/>
        </p:nvGrpSpPr>
        <p:grpSpPr>
          <a:xfrm>
            <a:off x="8869284" y="1724456"/>
            <a:ext cx="1112806" cy="1111282"/>
            <a:chOff x="8869284" y="1724456"/>
            <a:chExt cx="1112806" cy="1111282"/>
          </a:xfrm>
        </p:grpSpPr>
        <p:sp>
          <p:nvSpPr>
            <p:cNvPr id="26" name="AutoShape 26"/>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9246951" y="2006396"/>
            <a:ext cx="355759" cy="488728"/>
            <a:chOff x="9246951" y="2006396"/>
            <a:chExt cx="355759" cy="488728"/>
          </a:xfrm>
        </p:grpSpPr>
        <p:sp>
          <p:nvSpPr>
            <p:cNvPr id="28" name="AutoShape 28"/>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7154784" y="2168988"/>
            <a:ext cx="754094" cy="754094"/>
            <a:chOff x="7154784" y="2168988"/>
            <a:chExt cx="754094" cy="754094"/>
          </a:xfrm>
        </p:grpSpPr>
        <p:sp>
          <p:nvSpPr>
            <p:cNvPr id="31" name="AutoShape 31"/>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2" name="AutoShape 32"/>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6" name="Group 36"/>
          <p:cNvGrpSpPr/>
          <p:nvPr/>
        </p:nvGrpSpPr>
        <p:grpSpPr>
          <a:xfrm>
            <a:off x="9888459" y="3223119"/>
            <a:ext cx="996982" cy="996982"/>
            <a:chOff x="9888459" y="3223119"/>
            <a:chExt cx="996982" cy="996982"/>
          </a:xfrm>
        </p:grpSpPr>
        <p:sp>
          <p:nvSpPr>
            <p:cNvPr id="37" name="AutoShape 37"/>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 name="Group 38"/>
          <p:cNvGrpSpPr/>
          <p:nvPr/>
        </p:nvGrpSpPr>
        <p:grpSpPr>
          <a:xfrm>
            <a:off x="6438790" y="3427907"/>
            <a:ext cx="941356" cy="939832"/>
            <a:chOff x="6438790" y="3427907"/>
            <a:chExt cx="941356" cy="939832"/>
          </a:xfrm>
        </p:grpSpPr>
        <p:sp>
          <p:nvSpPr>
            <p:cNvPr id="39" name="AutoShape 39"/>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6726064" y="3627837"/>
            <a:ext cx="376047" cy="403289"/>
            <a:chOff x="6726064" y="3627837"/>
            <a:chExt cx="376047" cy="403289"/>
          </a:xfrm>
        </p:grpSpPr>
        <p:sp>
          <p:nvSpPr>
            <p:cNvPr id="41" name="AutoShape 41"/>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4" name="Group 44"/>
          <p:cNvGrpSpPr/>
          <p:nvPr/>
        </p:nvGrpSpPr>
        <p:grpSpPr>
          <a:xfrm>
            <a:off x="7334997" y="4608940"/>
            <a:ext cx="1147763" cy="1147763"/>
            <a:chOff x="7334997" y="4608940"/>
            <a:chExt cx="1147763" cy="1147763"/>
          </a:xfrm>
        </p:grpSpPr>
        <p:sp>
          <p:nvSpPr>
            <p:cNvPr id="45" name="AutoShape 45"/>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7679450" y="4875395"/>
            <a:ext cx="458857" cy="474497"/>
            <a:chOff x="7679450" y="4875395"/>
            <a:chExt cx="458857" cy="474497"/>
          </a:xfrm>
        </p:grpSpPr>
        <p:sp>
          <p:nvSpPr>
            <p:cNvPr id="47" name="AutoShape 47"/>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9" name="Freeform 49"/>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0" name="Group 50"/>
          <p:cNvGrpSpPr/>
          <p:nvPr/>
        </p:nvGrpSpPr>
        <p:grpSpPr>
          <a:xfrm>
            <a:off x="7380145" y="2375347"/>
            <a:ext cx="272942" cy="241109"/>
            <a:chOff x="7380145" y="2375347"/>
            <a:chExt cx="272942" cy="241109"/>
          </a:xfrm>
        </p:grpSpPr>
        <p:sp>
          <p:nvSpPr>
            <p:cNvPr id="51" name="Freeform 51"/>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手卫生设施</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重点部门如手术室、产房等应采用非手触式水龙头开关。</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医疗机构应设置与诊疗工作相匹配的手卫生设施，如流动水洗手设施、非手触式水龙头、清洁剂、干手设施等。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手卫生规范内容及要求</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相关法规与政策支持</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各级政府和卫生行政部门通过制定政策、提供培训和资金支持等方式，推动医疗机构加强手卫生规范的实施，提高医务人员的手卫生意识和技能水平。</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政府及卫生行政部门支持</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该规范详细规定了医务人员在不同情况下如何进行手卫生操作，是医疗机构实施手卫生的重要依据。</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《医务人员手卫生规范》</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该办法要求医疗机构应当严格执行手卫生规范，将手卫生纳入医疗质量管理和医院感染防控的重要内容。</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《医院感染管理办法》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传染病防控策略与手卫生规范关系</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呼吸道传播</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通过飞沫、气溶胶等形式传播，预防措施包括佩戴口罩、保持社交距离等。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消化道传播</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通过污染的食物、水或接触传播，预防措施包括饮食卫生、避免生食等。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接触传播</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通过直接接触或间接接触传播，预防措施包括勤洗手、避免接触污染物等。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传染病传播途径及预防措施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24" b="24"/>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提高个人防护意识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手卫生规范的推广和应用，有助于提高公众的个人防护意识和能力。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减少病原体传播</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通过洗手或手消毒，可以有效减少手部的病原体数量，从而降低传播风险。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切断传播途径</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手卫生规范能够切断接触传播途径，避免病原体通过手部接触进入人体。</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手卫生在传染病防控中作用</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095" b="109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医护人员需严格遵守手卫生规范，包括洗手、手消毒等，以降低医院感染风险。</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医疗机构</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推广手卫生规范，教育学生和儿童养成勤洗手的良好习惯，降低传染病在校园内的传播风险。</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学校和托幼机构</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在公共卫生间、交通工具等公共场所设置洗手设施，提供洗手液和干手设施，方便公众进行手卫生清洁。</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公共场所</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家庭成员应养成饭前便后洗手的习惯，注意保持家庭环境卫生，定期清洁和消毒家居用品。</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家庭生活</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不同场景下应用实例</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https://d.book118.com/228025005057006032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2024-09-09T22:17:42.733</cp:lastPrinted>
  <dcterms:created xsi:type="dcterms:W3CDTF">2024-09-09T14:17:42Z</dcterms:created>
  <dcterms:modified xsi:type="dcterms:W3CDTF">2024-09-09T14:17:45Z</dcterms:modified>
</cp:coreProperties>
</file>