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7" r:id="rId16"/>
  </p:sldIdLst>
  <p:sldSz cx="12192000" cy="6858000"/>
  <p:notesSz cx="6858000" cy="9144000"/>
  <p:custDataLst>
    <p:tags r:id="rId17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tags" Target="tags/tag1.xml" /><Relationship Id="rId18" Type="http://schemas.openxmlformats.org/officeDocument/2006/relationships/presProps" Target="presProps.xml" /><Relationship Id="rId19" Type="http://schemas.openxmlformats.org/officeDocument/2006/relationships/viewProps" Target="viewProps.xml" /><Relationship Id="rId2" Type="http://schemas.openxmlformats.org/officeDocument/2006/relationships/slideMaster" Target="slideMasters/slideMaster2.xml" /><Relationship Id="rId20" Type="http://schemas.openxmlformats.org/officeDocument/2006/relationships/theme" Target="theme/theme1.xml" /><Relationship Id="rId21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E9F4E708-F3A3-4C56-8C6B-07AEA2ECC9B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0F3A2CEC-73C4-4AB4-868F-C4826ADDA4F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2F5CE7A0-FC4C-46B8-8EB0-0AEAF0616A4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2D1E8D29-F362-4466-8A0A-9D0205B5481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23BE9CB8-0C32-44D5-AD23-2F07CE0E43A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E26F651C-DBFD-4033-827F-45B93BFF6A7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957C92F5-7BB4-4F6B-AE68-4493706B18F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5DC0D6E4-AA84-4339-B7AF-E1202A023ED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1B702F9C-AC92-4E22-AA55-55E032E9924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1615093D-3ABF-4E6C-927E-678D31401E9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0707843F-4B6B-4990-84AB-0B1646A670E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Relationship Id="rId3" Type="http://schemas.openxmlformats.org/officeDocument/2006/relationships/image" Target="../media/image3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3.jpe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228025141064006032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4" name="TextBox 4"/>
          <p:cNvSpPr txBox="1"/>
          <p:nvPr/>
        </p:nvSpPr>
        <p:spPr>
          <a:xfrm>
            <a:off x="763747" y="1807375"/>
            <a:ext cx="6503541" cy="2000250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  <a:spcBef>
                <a:spcPct val="0"/>
              </a:spcBef>
            </a:pPr>
            <a:r>
              <a:rPr lang="en-US" sz="54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翡翠玉石行业数据分析报告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544858" y="364824"/>
            <a:ext cx="2792730" cy="1005840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54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目录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28470" y="1110632"/>
            <a:ext cx="2792730" cy="501015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2400" b="1">
                <a:solidFill>
                  <a:schemeClr val="lt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CONTENTS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281479" y="1690367"/>
            <a:ext cx="5811370" cy="4253602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 algn="l">
              <a:lnSpc>
                <a:spcPct val="12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  <a:p>
            <a:pPr marL="203200" lvl="0" indent="-203200" algn="l">
              <a:lnSpc>
                <a:spcPct val="12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翡翠玉石行业市场规模</a:t>
            </a:r>
          </a:p>
          <a:p>
            <a:pPr marL="203200" lvl="0" indent="-203200" algn="l">
              <a:lnSpc>
                <a:spcPct val="12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翡翠玉石行业供需分析</a:t>
            </a:r>
          </a:p>
          <a:p>
            <a:pPr marL="203200" lvl="0" indent="-203200" algn="l">
              <a:lnSpc>
                <a:spcPct val="12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翡翠玉石行业价格走势</a:t>
            </a:r>
          </a:p>
          <a:p>
            <a:pPr marL="203200" lvl="0" indent="-203200" algn="l">
              <a:lnSpc>
                <a:spcPct val="12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翡翠玉石行业发展趋势</a:t>
            </a:r>
          </a:p>
          <a:p>
            <a:pPr marL="203200" lvl="0" indent="-203200" algn="l">
              <a:lnSpc>
                <a:spcPct val="12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结论和建议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1561387" y="2462858"/>
            <a:ext cx="2333945" cy="1138956"/>
            <a:chOff x="1561387" y="2462858"/>
            <a:chExt cx="2333945" cy="1138956"/>
          </a:xfrm>
        </p:grpSpPr>
        <p:sp>
          <p:nvSpPr>
            <p:cNvPr id="3" name="TextBox 3"/>
            <p:cNvSpPr txBox="1"/>
            <p:nvPr/>
          </p:nvSpPr>
          <p:spPr>
            <a:xfrm>
              <a:off x="1561387" y="2462858"/>
              <a:ext cx="2333945" cy="1138956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sz="8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01</a:t>
              </a:r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3996198" y="2019814"/>
            <a:ext cx="6164285" cy="1996469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40000"/>
              </a:lnSpc>
              <a:spcBef>
                <a:spcPct val="0"/>
              </a:spcBef>
            </a:pPr>
            <a:r>
              <a:rPr lang="en-US" sz="45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3574694" y="1423099"/>
            <a:ext cx="8029575" cy="7620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目的</a:t>
            </a:r>
          </a:p>
        </p:txBody>
      </p:sp>
      <p:sp>
        <p:nvSpPr>
          <p:cNvPr id="3" name="AutoShape 3"/>
          <p:cNvSpPr/>
          <p:nvPr/>
        </p:nvSpPr>
        <p:spPr>
          <a:xfrm>
            <a:off x="1250166" y="5955116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1197254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1880006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6" name="Connector 6"/>
          <p:cNvCxnSpPr/>
          <p:nvPr/>
        </p:nvCxnSpPr>
        <p:spPr>
          <a:xfrm>
            <a:off x="1951634" y="6029346"/>
            <a:ext cx="10254150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TextBox 7"/>
          <p:cNvSpPr txBox="1"/>
          <p:nvPr/>
        </p:nvSpPr>
        <p:spPr>
          <a:xfrm>
            <a:off x="3574694" y="1913291"/>
            <a:ext cx="777693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本报告旨在通过数据分析，深入了解翡翠玉石行业的市场现状、发展趋势和竞争格局，为投资者、企业和消费者提供决策依据。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1197254" y="3971227"/>
            <a:ext cx="8029575" cy="7620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背景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1197254" y="4461419"/>
            <a:ext cx="7806355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随着人们生活水平的提高和审美观念的转变，翡翠玉石作为一种具有独特魅力和文化内涵的宝石，市场需求不断增长。同时，行业内竞争日益激烈，市场环境复杂多变，需要借助数据分析来把握行业动态。</a:t>
            </a:r>
          </a:p>
        </p:txBody>
      </p:sp>
      <p:sp>
        <p:nvSpPr>
          <p:cNvPr id="10" name="AutoShape 10"/>
          <p:cNvSpPr/>
          <p:nvPr/>
        </p:nvSpPr>
        <p:spPr>
          <a:xfrm>
            <a:off x="3552256" y="3306002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3499345" y="3306002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4182096" y="3306002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3" name="Connector 13"/>
          <p:cNvCxnSpPr/>
          <p:nvPr/>
        </p:nvCxnSpPr>
        <p:spPr>
          <a:xfrm>
            <a:off x="4253725" y="3380232"/>
            <a:ext cx="10254150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报告目的和背景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cxnSp>
        <p:nvCxnSpPr>
          <p:cNvPr id="2" name="Connector 2"/>
          <p:cNvCxnSpPr/>
          <p:nvPr/>
        </p:nvCxnSpPr>
        <p:spPr>
          <a:xfrm flipH="1">
            <a:off x="1209188" y="1082466"/>
            <a:ext cx="0" cy="5775534"/>
          </a:xfrm>
          <a:prstGeom prst="line">
            <a:avLst/>
          </a:prstGeom>
          <a:ln w="19050">
            <a:solidFill>
              <a:schemeClr val="accent1"/>
            </a:solidFill>
            <a:prstDash val="solid"/>
            <a:headEnd type="oval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3" name="AutoShape 3"/>
          <p:cNvSpPr/>
          <p:nvPr/>
        </p:nvSpPr>
        <p:spPr>
          <a:xfrm>
            <a:off x="873196" y="1332346"/>
            <a:ext cx="669478" cy="669478"/>
          </a:xfrm>
          <a:prstGeom prst="ellipse">
            <a:avLst/>
          </a:prstGeom>
          <a:solidFill>
            <a:schemeClr val="accent2">
              <a:alpha val="42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988282" y="1447432"/>
            <a:ext cx="439305" cy="439305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2152036" y="1308906"/>
            <a:ext cx="9189734" cy="644550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 rot="-5400000">
            <a:off x="1919801" y="1473900"/>
            <a:ext cx="276816" cy="314563"/>
          </a:xfrm>
          <a:prstGeom prst="triangl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2152036" y="3067327"/>
            <a:ext cx="9189734" cy="644550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 rot="-5400000">
            <a:off x="1919801" y="3232320"/>
            <a:ext cx="276816" cy="314563"/>
          </a:xfrm>
          <a:prstGeom prst="triangl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2152036" y="4825747"/>
            <a:ext cx="9189734" cy="644550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 rot="-5400000">
            <a:off x="1919801" y="4990741"/>
            <a:ext cx="276816" cy="314563"/>
          </a:xfrm>
          <a:prstGeom prst="triangl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TextBox 11"/>
          <p:cNvSpPr txBox="1"/>
          <p:nvPr/>
        </p:nvSpPr>
        <p:spPr>
          <a:xfrm>
            <a:off x="2373184" y="1262276"/>
            <a:ext cx="7153570" cy="731520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定义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2272823" y="2048316"/>
            <a:ext cx="8972550" cy="8953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翡翠玉石行业是指以翡翠和玉石为主要原料，经过加工、制作、销售等环节，形成的一个产业链。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2393609" y="3024192"/>
            <a:ext cx="7153570" cy="731520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产业链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2272823" y="3785029"/>
            <a:ext cx="8943975" cy="8953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翡翠玉石行业的产业链包括原石采购、加工、批发、零售等环节。其中，加工环节是产业链的核心，涉及到多种工艺和技术，对产品质量和价值有着至关重要的影响。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2430185" y="4789171"/>
            <a:ext cx="7153570" cy="731520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市场规模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2291111" y="5543449"/>
            <a:ext cx="8915400" cy="9620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随着人们消费水平的提高和审美观念的转变，翡翠玉石市场规模不断扩大。根据相关数据，近年来翡翠玉石市场规模呈现逐年增长的趋势。同时，行业内品牌竞争格局逐渐形成，一些知名品牌在市场上占据了较大的份额。</a:t>
            </a:r>
          </a:p>
        </p:txBody>
      </p:sp>
      <p:sp>
        <p:nvSpPr>
          <p:cNvPr id="17" name="AutoShape 17"/>
          <p:cNvSpPr/>
          <p:nvPr/>
        </p:nvSpPr>
        <p:spPr>
          <a:xfrm>
            <a:off x="873196" y="3067327"/>
            <a:ext cx="669478" cy="669478"/>
          </a:xfrm>
          <a:prstGeom prst="ellipse">
            <a:avLst/>
          </a:prstGeom>
          <a:solidFill>
            <a:schemeClr val="accent2">
              <a:alpha val="42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988282" y="3182413"/>
            <a:ext cx="439305" cy="439305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873196" y="4825747"/>
            <a:ext cx="669478" cy="669478"/>
          </a:xfrm>
          <a:prstGeom prst="ellipse">
            <a:avLst/>
          </a:prstGeom>
          <a:solidFill>
            <a:schemeClr val="accent2">
              <a:alpha val="42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988282" y="4940833"/>
            <a:ext cx="439305" cy="439305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21" name="Group 2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2" name="AutoShape 2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TextBox 4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行业概述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1561387" y="2462858"/>
            <a:ext cx="2333945" cy="1138956"/>
            <a:chOff x="1561387" y="2462858"/>
            <a:chExt cx="2333945" cy="1138956"/>
          </a:xfrm>
        </p:grpSpPr>
        <p:sp>
          <p:nvSpPr>
            <p:cNvPr id="3" name="TextBox 3"/>
            <p:cNvSpPr txBox="1"/>
            <p:nvPr/>
          </p:nvSpPr>
          <p:spPr>
            <a:xfrm>
              <a:off x="1561387" y="2462858"/>
              <a:ext cx="2333945" cy="1138956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sz="8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02</a:t>
              </a:r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3996198" y="2019814"/>
            <a:ext cx="6164285" cy="1996469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40000"/>
              </a:lnSpc>
              <a:spcBef>
                <a:spcPct val="0"/>
              </a:spcBef>
            </a:pPr>
            <a:r>
              <a:rPr lang="en-US" sz="45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翡翠玉石行业市场规模</a:t>
            </a: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1477192" y="3522743"/>
            <a:ext cx="1702240" cy="1665358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Freeform 3"/>
          <p:cNvSpPr/>
          <p:nvPr/>
        </p:nvSpPr>
        <p:spPr>
          <a:xfrm>
            <a:off x="2568117" y="1927706"/>
            <a:ext cx="2204933" cy="2157159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Freeform 4"/>
          <p:cNvSpPr/>
          <p:nvPr/>
        </p:nvSpPr>
        <p:spPr>
          <a:xfrm>
            <a:off x="4067465" y="3482773"/>
            <a:ext cx="2116735" cy="2070873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Freeform 5"/>
          <p:cNvSpPr/>
          <p:nvPr/>
        </p:nvSpPr>
        <p:spPr>
          <a:xfrm>
            <a:off x="5566823" y="2336206"/>
            <a:ext cx="1702240" cy="1665358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6" name="Group 6"/>
          <p:cNvGrpSpPr/>
          <p:nvPr/>
        </p:nvGrpSpPr>
        <p:grpSpPr>
          <a:xfrm>
            <a:off x="6184200" y="2878170"/>
            <a:ext cx="461677" cy="550831"/>
            <a:chOff x="6184200" y="2878170"/>
            <a:chExt cx="461677" cy="550831"/>
          </a:xfrm>
        </p:grpSpPr>
        <p:sp>
          <p:nvSpPr>
            <p:cNvPr id="7" name="Freeform 7"/>
            <p:cNvSpPr/>
            <p:nvPr/>
          </p:nvSpPr>
          <p:spPr>
            <a:xfrm>
              <a:off x="6350411" y="2984088"/>
              <a:ext cx="147161" cy="176213"/>
            </a:xfrm>
            <a:custGeom>
              <a:rect l="l" t="t" r="r" b="b"/>
              <a:pathLst>
                <a:path w="56" h="67">
                  <a:moveTo>
                    <a:pt x="28" y="0"/>
                  </a:moveTo>
                  <a:cubicBezTo>
                    <a:pt x="13" y="0"/>
                    <a:pt x="0" y="13"/>
                    <a:pt x="0" y="28"/>
                  </a:cubicBezTo>
                  <a:cubicBezTo>
                    <a:pt x="0" y="34"/>
                    <a:pt x="2" y="40"/>
                    <a:pt x="7" y="46"/>
                  </a:cubicBezTo>
                  <a:cubicBezTo>
                    <a:pt x="11" y="52"/>
                    <a:pt x="15" y="58"/>
                    <a:pt x="16" y="65"/>
                  </a:cubicBezTo>
                  <a:cubicBezTo>
                    <a:pt x="16" y="67"/>
                    <a:pt x="16" y="67"/>
                    <a:pt x="16" y="67"/>
                  </a:cubicBezTo>
                  <a:cubicBezTo>
                    <a:pt x="25" y="67"/>
                    <a:pt x="25" y="67"/>
                    <a:pt x="25" y="67"/>
                  </a:cubicBezTo>
                  <a:cubicBezTo>
                    <a:pt x="26" y="65"/>
                    <a:pt x="26" y="65"/>
                    <a:pt x="26" y="65"/>
                  </a:cubicBezTo>
                  <a:cubicBezTo>
                    <a:pt x="26" y="61"/>
                    <a:pt x="26" y="50"/>
                    <a:pt x="22" y="42"/>
                  </a:cubicBezTo>
                  <a:cubicBezTo>
                    <a:pt x="24" y="42"/>
                    <a:pt x="26" y="41"/>
                    <a:pt x="28" y="41"/>
                  </a:cubicBezTo>
                  <a:cubicBezTo>
                    <a:pt x="29" y="41"/>
                    <a:pt x="29" y="41"/>
                    <a:pt x="29" y="41"/>
                  </a:cubicBezTo>
                  <a:cubicBezTo>
                    <a:pt x="31" y="41"/>
                    <a:pt x="33" y="42"/>
                    <a:pt x="34" y="42"/>
                  </a:cubicBezTo>
                  <a:cubicBezTo>
                    <a:pt x="32" y="48"/>
                    <a:pt x="31" y="55"/>
                    <a:pt x="31" y="65"/>
                  </a:cubicBezTo>
                  <a:cubicBezTo>
                    <a:pt x="31" y="67"/>
                    <a:pt x="31" y="67"/>
                    <a:pt x="31" y="67"/>
                  </a:cubicBezTo>
                  <a:cubicBezTo>
                    <a:pt x="40" y="67"/>
                    <a:pt x="40" y="67"/>
                    <a:pt x="40" y="67"/>
                  </a:cubicBezTo>
                  <a:cubicBezTo>
                    <a:pt x="41" y="65"/>
                    <a:pt x="41" y="65"/>
                    <a:pt x="41" y="65"/>
                  </a:cubicBezTo>
                  <a:cubicBezTo>
                    <a:pt x="42" y="58"/>
                    <a:pt x="46" y="52"/>
                    <a:pt x="50" y="46"/>
                  </a:cubicBezTo>
                  <a:cubicBezTo>
                    <a:pt x="54" y="41"/>
                    <a:pt x="56" y="34"/>
                    <a:pt x="56" y="28"/>
                  </a:cubicBezTo>
                  <a:cubicBezTo>
                    <a:pt x="56" y="13"/>
                    <a:pt x="44" y="0"/>
                    <a:pt x="28" y="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Freeform 8"/>
            <p:cNvSpPr/>
            <p:nvPr/>
          </p:nvSpPr>
          <p:spPr>
            <a:xfrm>
              <a:off x="6184200" y="2878170"/>
              <a:ext cx="461677" cy="550831"/>
            </a:xfrm>
            <a:custGeom>
              <a:rect l="l" t="t" r="r" b="b"/>
              <a:pathLst>
                <a:path w="175" h="209">
                  <a:moveTo>
                    <a:pt x="146" y="24"/>
                  </a:moveTo>
                  <a:cubicBezTo>
                    <a:pt x="126" y="8"/>
                    <a:pt x="100" y="0"/>
                    <a:pt x="66" y="8"/>
                  </a:cubicBezTo>
                  <a:cubicBezTo>
                    <a:pt x="42" y="15"/>
                    <a:pt x="21" y="33"/>
                    <a:pt x="16" y="67"/>
                  </a:cubicBezTo>
                  <a:cubicBezTo>
                    <a:pt x="14" y="78"/>
                    <a:pt x="16" y="84"/>
                    <a:pt x="16" y="85"/>
                  </a:cubicBezTo>
                  <a:cubicBezTo>
                    <a:pt x="18" y="87"/>
                    <a:pt x="20" y="91"/>
                    <a:pt x="20" y="94"/>
                  </a:cubicBezTo>
                  <a:cubicBezTo>
                    <a:pt x="20" y="95"/>
                    <a:pt x="19" y="96"/>
                    <a:pt x="19" y="97"/>
                  </a:cubicBezTo>
                  <a:cubicBezTo>
                    <a:pt x="2" y="121"/>
                    <a:pt x="2" y="121"/>
                    <a:pt x="2" y="121"/>
                  </a:cubicBezTo>
                  <a:cubicBezTo>
                    <a:pt x="1" y="123"/>
                    <a:pt x="0" y="125"/>
                    <a:pt x="1" y="127"/>
                  </a:cubicBezTo>
                  <a:cubicBezTo>
                    <a:pt x="4" y="132"/>
                    <a:pt x="12" y="131"/>
                    <a:pt x="14" y="132"/>
                  </a:cubicBezTo>
                  <a:cubicBezTo>
                    <a:pt x="16" y="133"/>
                    <a:pt x="17" y="136"/>
                    <a:pt x="16" y="139"/>
                  </a:cubicBezTo>
                  <a:cubicBezTo>
                    <a:pt x="15" y="141"/>
                    <a:pt x="13" y="145"/>
                    <a:pt x="15" y="146"/>
                  </a:cubicBezTo>
                  <a:cubicBezTo>
                    <a:pt x="17" y="147"/>
                    <a:pt x="19" y="148"/>
                    <a:pt x="19" y="148"/>
                  </a:cubicBezTo>
                  <a:cubicBezTo>
                    <a:pt x="19" y="148"/>
                    <a:pt x="16" y="149"/>
                    <a:pt x="16" y="151"/>
                  </a:cubicBezTo>
                  <a:cubicBezTo>
                    <a:pt x="15" y="153"/>
                    <a:pt x="16" y="156"/>
                    <a:pt x="19" y="157"/>
                  </a:cubicBezTo>
                  <a:cubicBezTo>
                    <a:pt x="19" y="157"/>
                    <a:pt x="22" y="164"/>
                    <a:pt x="21" y="171"/>
                  </a:cubicBezTo>
                  <a:cubicBezTo>
                    <a:pt x="20" y="177"/>
                    <a:pt x="18" y="183"/>
                    <a:pt x="23" y="187"/>
                  </a:cubicBezTo>
                  <a:cubicBezTo>
                    <a:pt x="28" y="191"/>
                    <a:pt x="48" y="188"/>
                    <a:pt x="60" y="184"/>
                  </a:cubicBezTo>
                  <a:cubicBezTo>
                    <a:pt x="60" y="184"/>
                    <a:pt x="64" y="191"/>
                    <a:pt x="68" y="209"/>
                  </a:cubicBezTo>
                  <a:cubicBezTo>
                    <a:pt x="152" y="183"/>
                    <a:pt x="152" y="183"/>
                    <a:pt x="152" y="183"/>
                  </a:cubicBezTo>
                  <a:cubicBezTo>
                    <a:pt x="147" y="170"/>
                    <a:pt x="145" y="163"/>
                    <a:pt x="145" y="159"/>
                  </a:cubicBezTo>
                  <a:cubicBezTo>
                    <a:pt x="143" y="148"/>
                    <a:pt x="160" y="128"/>
                    <a:pt x="166" y="106"/>
                  </a:cubicBezTo>
                  <a:cubicBezTo>
                    <a:pt x="173" y="81"/>
                    <a:pt x="175" y="48"/>
                    <a:pt x="146" y="24"/>
                  </a:cubicBezTo>
                  <a:close/>
                  <a:moveTo>
                    <a:pt x="118" y="90"/>
                  </a:moveTo>
                  <a:cubicBezTo>
                    <a:pt x="112" y="98"/>
                    <a:pt x="110" y="104"/>
                    <a:pt x="110" y="110"/>
                  </a:cubicBezTo>
                  <a:cubicBezTo>
                    <a:pt x="110" y="128"/>
                    <a:pt x="110" y="128"/>
                    <a:pt x="110" y="128"/>
                  </a:cubicBezTo>
                  <a:cubicBezTo>
                    <a:pt x="110" y="133"/>
                    <a:pt x="107" y="136"/>
                    <a:pt x="104" y="136"/>
                  </a:cubicBezTo>
                  <a:cubicBezTo>
                    <a:pt x="97" y="136"/>
                    <a:pt x="97" y="136"/>
                    <a:pt x="97" y="136"/>
                  </a:cubicBezTo>
                  <a:cubicBezTo>
                    <a:pt x="96" y="136"/>
                    <a:pt x="96" y="136"/>
                    <a:pt x="96" y="136"/>
                  </a:cubicBezTo>
                  <a:cubicBezTo>
                    <a:pt x="95" y="138"/>
                    <a:pt x="93" y="139"/>
                    <a:pt x="91" y="139"/>
                  </a:cubicBezTo>
                  <a:cubicBezTo>
                    <a:pt x="89" y="139"/>
                    <a:pt x="88" y="138"/>
                    <a:pt x="87" y="136"/>
                  </a:cubicBezTo>
                  <a:cubicBezTo>
                    <a:pt x="86" y="136"/>
                    <a:pt x="86" y="136"/>
                    <a:pt x="86" y="136"/>
                  </a:cubicBezTo>
                  <a:cubicBezTo>
                    <a:pt x="79" y="136"/>
                    <a:pt x="79" y="136"/>
                    <a:pt x="79" y="136"/>
                  </a:cubicBezTo>
                  <a:cubicBezTo>
                    <a:pt x="76" y="136"/>
                    <a:pt x="73" y="133"/>
                    <a:pt x="73" y="129"/>
                  </a:cubicBezTo>
                  <a:cubicBezTo>
                    <a:pt x="73" y="110"/>
                    <a:pt x="73" y="110"/>
                    <a:pt x="73" y="110"/>
                  </a:cubicBezTo>
                  <a:cubicBezTo>
                    <a:pt x="73" y="104"/>
                    <a:pt x="70" y="98"/>
                    <a:pt x="65" y="90"/>
                  </a:cubicBezTo>
                  <a:cubicBezTo>
                    <a:pt x="59" y="83"/>
                    <a:pt x="57" y="76"/>
                    <a:pt x="57" y="68"/>
                  </a:cubicBezTo>
                  <a:cubicBezTo>
                    <a:pt x="57" y="49"/>
                    <a:pt x="72" y="34"/>
                    <a:pt x="91" y="34"/>
                  </a:cubicBezTo>
                  <a:cubicBezTo>
                    <a:pt x="110" y="34"/>
                    <a:pt x="126" y="49"/>
                    <a:pt x="126" y="68"/>
                  </a:cubicBezTo>
                  <a:cubicBezTo>
                    <a:pt x="126" y="76"/>
                    <a:pt x="123" y="83"/>
                    <a:pt x="118" y="9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9" name="Group 9"/>
          <p:cNvGrpSpPr/>
          <p:nvPr/>
        </p:nvGrpSpPr>
        <p:grpSpPr>
          <a:xfrm>
            <a:off x="1996032" y="4065529"/>
            <a:ext cx="664560" cy="579786"/>
            <a:chOff x="1996032" y="4065529"/>
            <a:chExt cx="664560" cy="579786"/>
          </a:xfrm>
        </p:grpSpPr>
        <p:sp>
          <p:nvSpPr>
            <p:cNvPr id="10" name="Freeform 10"/>
            <p:cNvSpPr/>
            <p:nvPr/>
          </p:nvSpPr>
          <p:spPr>
            <a:xfrm>
              <a:off x="1996032" y="4204879"/>
              <a:ext cx="440436" cy="440436"/>
            </a:xfrm>
            <a:custGeom>
              <a:rect l="l" t="t" r="r" b="b"/>
              <a:pathLst>
                <a:path w="167" h="167">
                  <a:moveTo>
                    <a:pt x="161" y="71"/>
                  </a:moveTo>
                  <a:cubicBezTo>
                    <a:pt x="148" y="71"/>
                    <a:pt x="148" y="71"/>
                    <a:pt x="148" y="71"/>
                  </a:cubicBezTo>
                  <a:cubicBezTo>
                    <a:pt x="146" y="62"/>
                    <a:pt x="143" y="54"/>
                    <a:pt x="138" y="47"/>
                  </a:cubicBezTo>
                  <a:cubicBezTo>
                    <a:pt x="147" y="38"/>
                    <a:pt x="147" y="38"/>
                    <a:pt x="147" y="38"/>
                  </a:cubicBezTo>
                  <a:cubicBezTo>
                    <a:pt x="149" y="36"/>
                    <a:pt x="150" y="32"/>
                    <a:pt x="148" y="31"/>
                  </a:cubicBezTo>
                  <a:cubicBezTo>
                    <a:pt x="136" y="19"/>
                    <a:pt x="136" y="19"/>
                    <a:pt x="136" y="19"/>
                  </a:cubicBezTo>
                  <a:cubicBezTo>
                    <a:pt x="135" y="17"/>
                    <a:pt x="131" y="18"/>
                    <a:pt x="129" y="20"/>
                  </a:cubicBezTo>
                  <a:cubicBezTo>
                    <a:pt x="120" y="29"/>
                    <a:pt x="120" y="29"/>
                    <a:pt x="120" y="29"/>
                  </a:cubicBezTo>
                  <a:cubicBezTo>
                    <a:pt x="113" y="24"/>
                    <a:pt x="105" y="21"/>
                    <a:pt x="96" y="19"/>
                  </a:cubicBezTo>
                  <a:cubicBezTo>
                    <a:pt x="96" y="6"/>
                    <a:pt x="96" y="6"/>
                    <a:pt x="96" y="6"/>
                  </a:cubicBezTo>
                  <a:cubicBezTo>
                    <a:pt x="96" y="3"/>
                    <a:pt x="94" y="0"/>
                    <a:pt x="92" y="0"/>
                  </a:cubicBezTo>
                  <a:cubicBezTo>
                    <a:pt x="75" y="0"/>
                    <a:pt x="75" y="0"/>
                    <a:pt x="75" y="0"/>
                  </a:cubicBezTo>
                  <a:cubicBezTo>
                    <a:pt x="73" y="0"/>
                    <a:pt x="71" y="3"/>
                    <a:pt x="71" y="6"/>
                  </a:cubicBezTo>
                  <a:cubicBezTo>
                    <a:pt x="71" y="19"/>
                    <a:pt x="71" y="19"/>
                    <a:pt x="71" y="19"/>
                  </a:cubicBezTo>
                  <a:cubicBezTo>
                    <a:pt x="62" y="21"/>
                    <a:pt x="54" y="24"/>
                    <a:pt x="46" y="29"/>
                  </a:cubicBezTo>
                  <a:cubicBezTo>
                    <a:pt x="37" y="20"/>
                    <a:pt x="37" y="20"/>
                    <a:pt x="37" y="20"/>
                  </a:cubicBezTo>
                  <a:cubicBezTo>
                    <a:pt x="35" y="18"/>
                    <a:pt x="32" y="17"/>
                    <a:pt x="30" y="19"/>
                  </a:cubicBezTo>
                  <a:cubicBezTo>
                    <a:pt x="18" y="31"/>
                    <a:pt x="18" y="31"/>
                    <a:pt x="18" y="31"/>
                  </a:cubicBezTo>
                  <a:cubicBezTo>
                    <a:pt x="17" y="32"/>
                    <a:pt x="17" y="36"/>
                    <a:pt x="19" y="38"/>
                  </a:cubicBezTo>
                  <a:cubicBezTo>
                    <a:pt x="29" y="47"/>
                    <a:pt x="29" y="47"/>
                    <a:pt x="29" y="47"/>
                  </a:cubicBezTo>
                  <a:cubicBezTo>
                    <a:pt x="24" y="54"/>
                    <a:pt x="20" y="62"/>
                    <a:pt x="19" y="71"/>
                  </a:cubicBezTo>
                  <a:cubicBezTo>
                    <a:pt x="6" y="71"/>
                    <a:pt x="6" y="71"/>
                    <a:pt x="6" y="71"/>
                  </a:cubicBezTo>
                  <a:cubicBezTo>
                    <a:pt x="2" y="71"/>
                    <a:pt x="0" y="73"/>
                    <a:pt x="0" y="75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4"/>
                    <a:pt x="2" y="96"/>
                    <a:pt x="6" y="96"/>
                  </a:cubicBezTo>
                  <a:cubicBezTo>
                    <a:pt x="19" y="96"/>
                    <a:pt x="19" y="96"/>
                    <a:pt x="19" y="96"/>
                  </a:cubicBezTo>
                  <a:cubicBezTo>
                    <a:pt x="20" y="105"/>
                    <a:pt x="24" y="113"/>
                    <a:pt x="29" y="120"/>
                  </a:cubicBezTo>
                  <a:cubicBezTo>
                    <a:pt x="19" y="130"/>
                    <a:pt x="19" y="130"/>
                    <a:pt x="19" y="130"/>
                  </a:cubicBezTo>
                  <a:cubicBezTo>
                    <a:pt x="17" y="132"/>
                    <a:pt x="17" y="135"/>
                    <a:pt x="18" y="137"/>
                  </a:cubicBezTo>
                  <a:cubicBezTo>
                    <a:pt x="30" y="148"/>
                    <a:pt x="30" y="148"/>
                    <a:pt x="30" y="148"/>
                  </a:cubicBezTo>
                  <a:cubicBezTo>
                    <a:pt x="32" y="150"/>
                    <a:pt x="35" y="150"/>
                    <a:pt x="37" y="147"/>
                  </a:cubicBezTo>
                  <a:cubicBezTo>
                    <a:pt x="46" y="138"/>
                    <a:pt x="46" y="138"/>
                    <a:pt x="46" y="138"/>
                  </a:cubicBezTo>
                  <a:cubicBezTo>
                    <a:pt x="54" y="143"/>
                    <a:pt x="62" y="147"/>
                    <a:pt x="71" y="148"/>
                  </a:cubicBezTo>
                  <a:cubicBezTo>
                    <a:pt x="71" y="161"/>
                    <a:pt x="71" y="161"/>
                    <a:pt x="71" y="161"/>
                  </a:cubicBezTo>
                  <a:cubicBezTo>
                    <a:pt x="71" y="164"/>
                    <a:pt x="73" y="167"/>
                    <a:pt x="75" y="167"/>
                  </a:cubicBezTo>
                  <a:cubicBezTo>
                    <a:pt x="92" y="167"/>
                    <a:pt x="92" y="167"/>
                    <a:pt x="92" y="167"/>
                  </a:cubicBezTo>
                  <a:cubicBezTo>
                    <a:pt x="94" y="167"/>
                    <a:pt x="96" y="164"/>
                    <a:pt x="96" y="161"/>
                  </a:cubicBezTo>
                  <a:cubicBezTo>
                    <a:pt x="96" y="148"/>
                    <a:pt x="96" y="148"/>
                    <a:pt x="96" y="148"/>
                  </a:cubicBezTo>
                  <a:cubicBezTo>
                    <a:pt x="105" y="147"/>
                    <a:pt x="113" y="143"/>
                    <a:pt x="120" y="138"/>
                  </a:cubicBezTo>
                  <a:cubicBezTo>
                    <a:pt x="129" y="147"/>
                    <a:pt x="129" y="147"/>
                    <a:pt x="129" y="147"/>
                  </a:cubicBezTo>
                  <a:cubicBezTo>
                    <a:pt x="131" y="150"/>
                    <a:pt x="135" y="150"/>
                    <a:pt x="136" y="148"/>
                  </a:cubicBezTo>
                  <a:cubicBezTo>
                    <a:pt x="148" y="137"/>
                    <a:pt x="148" y="137"/>
                    <a:pt x="148" y="137"/>
                  </a:cubicBezTo>
                  <a:cubicBezTo>
                    <a:pt x="150" y="135"/>
                    <a:pt x="149" y="132"/>
                    <a:pt x="147" y="130"/>
                  </a:cubicBezTo>
                  <a:cubicBezTo>
                    <a:pt x="138" y="120"/>
                    <a:pt x="138" y="120"/>
                    <a:pt x="138" y="120"/>
                  </a:cubicBezTo>
                  <a:cubicBezTo>
                    <a:pt x="143" y="113"/>
                    <a:pt x="146" y="105"/>
                    <a:pt x="148" y="96"/>
                  </a:cubicBezTo>
                  <a:cubicBezTo>
                    <a:pt x="161" y="96"/>
                    <a:pt x="161" y="96"/>
                    <a:pt x="161" y="96"/>
                  </a:cubicBezTo>
                  <a:cubicBezTo>
                    <a:pt x="164" y="96"/>
                    <a:pt x="167" y="94"/>
                    <a:pt x="167" y="92"/>
                  </a:cubicBezTo>
                  <a:cubicBezTo>
                    <a:pt x="167" y="75"/>
                    <a:pt x="167" y="75"/>
                    <a:pt x="167" y="75"/>
                  </a:cubicBezTo>
                  <a:cubicBezTo>
                    <a:pt x="167" y="73"/>
                    <a:pt x="164" y="71"/>
                    <a:pt x="161" y="71"/>
                  </a:cubicBezTo>
                  <a:close/>
                  <a:moveTo>
                    <a:pt x="83" y="114"/>
                  </a:moveTo>
                  <a:cubicBezTo>
                    <a:pt x="66" y="114"/>
                    <a:pt x="52" y="101"/>
                    <a:pt x="52" y="84"/>
                  </a:cubicBezTo>
                  <a:cubicBezTo>
                    <a:pt x="52" y="67"/>
                    <a:pt x="66" y="53"/>
                    <a:pt x="83" y="53"/>
                  </a:cubicBezTo>
                  <a:cubicBezTo>
                    <a:pt x="100" y="53"/>
                    <a:pt x="114" y="67"/>
                    <a:pt x="114" y="84"/>
                  </a:cubicBezTo>
                  <a:cubicBezTo>
                    <a:pt x="114" y="101"/>
                    <a:pt x="100" y="114"/>
                    <a:pt x="83" y="114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Freeform 11"/>
            <p:cNvSpPr/>
            <p:nvPr/>
          </p:nvSpPr>
          <p:spPr>
            <a:xfrm>
              <a:off x="2341695" y="4065529"/>
              <a:ext cx="318897" cy="316706"/>
            </a:xfrm>
            <a:custGeom>
              <a:rect l="l" t="t" r="r" b="b"/>
              <a:pathLst>
                <a:path w="120" h="120">
                  <a:moveTo>
                    <a:pt x="117" y="51"/>
                  </a:moveTo>
                  <a:cubicBezTo>
                    <a:pt x="108" y="51"/>
                    <a:pt x="108" y="51"/>
                    <a:pt x="108" y="51"/>
                  </a:cubicBezTo>
                  <a:cubicBezTo>
                    <a:pt x="106" y="44"/>
                    <a:pt x="104" y="38"/>
                    <a:pt x="100" y="33"/>
                  </a:cubicBezTo>
                  <a:cubicBezTo>
                    <a:pt x="107" y="27"/>
                    <a:pt x="107" y="27"/>
                    <a:pt x="107" y="27"/>
                  </a:cubicBezTo>
                  <a:cubicBezTo>
                    <a:pt x="109" y="25"/>
                    <a:pt x="109" y="23"/>
                    <a:pt x="108" y="22"/>
                  </a:cubicBezTo>
                  <a:cubicBezTo>
                    <a:pt x="99" y="13"/>
                    <a:pt x="99" y="13"/>
                    <a:pt x="99" y="13"/>
                  </a:cubicBezTo>
                  <a:cubicBezTo>
                    <a:pt x="98" y="12"/>
                    <a:pt x="96" y="12"/>
                    <a:pt x="94" y="14"/>
                  </a:cubicBezTo>
                  <a:cubicBezTo>
                    <a:pt x="87" y="20"/>
                    <a:pt x="87" y="20"/>
                    <a:pt x="87" y="20"/>
                  </a:cubicBezTo>
                  <a:cubicBezTo>
                    <a:pt x="82" y="17"/>
                    <a:pt x="76" y="14"/>
                    <a:pt x="70" y="13"/>
                  </a:cubicBezTo>
                  <a:cubicBezTo>
                    <a:pt x="70" y="4"/>
                    <a:pt x="70" y="4"/>
                    <a:pt x="70" y="4"/>
                  </a:cubicBezTo>
                  <a:cubicBezTo>
                    <a:pt x="70" y="1"/>
                    <a:pt x="69" y="0"/>
                    <a:pt x="67" y="0"/>
                  </a:cubicBezTo>
                  <a:cubicBezTo>
                    <a:pt x="55" y="0"/>
                    <a:pt x="55" y="0"/>
                    <a:pt x="55" y="0"/>
                  </a:cubicBezTo>
                  <a:cubicBezTo>
                    <a:pt x="53" y="0"/>
                    <a:pt x="52" y="1"/>
                    <a:pt x="52" y="4"/>
                  </a:cubicBezTo>
                  <a:cubicBezTo>
                    <a:pt x="52" y="13"/>
                    <a:pt x="52" y="13"/>
                    <a:pt x="52" y="13"/>
                  </a:cubicBezTo>
                  <a:cubicBezTo>
                    <a:pt x="45" y="14"/>
                    <a:pt x="39" y="17"/>
                    <a:pt x="34" y="20"/>
                  </a:cubicBezTo>
                  <a:cubicBezTo>
                    <a:pt x="28" y="14"/>
                    <a:pt x="28" y="14"/>
                    <a:pt x="28" y="14"/>
                  </a:cubicBezTo>
                  <a:cubicBezTo>
                    <a:pt x="26" y="12"/>
                    <a:pt x="24" y="12"/>
                    <a:pt x="22" y="13"/>
                  </a:cubicBezTo>
                  <a:cubicBezTo>
                    <a:pt x="14" y="22"/>
                    <a:pt x="14" y="22"/>
                    <a:pt x="14" y="22"/>
                  </a:cubicBezTo>
                  <a:cubicBezTo>
                    <a:pt x="13" y="23"/>
                    <a:pt x="13" y="25"/>
                    <a:pt x="15" y="27"/>
                  </a:cubicBezTo>
                  <a:cubicBezTo>
                    <a:pt x="21" y="33"/>
                    <a:pt x="21" y="33"/>
                    <a:pt x="21" y="33"/>
                  </a:cubicBezTo>
                  <a:cubicBezTo>
                    <a:pt x="18" y="38"/>
                    <a:pt x="15" y="44"/>
                    <a:pt x="14" y="51"/>
                  </a:cubicBezTo>
                  <a:cubicBezTo>
                    <a:pt x="5" y="51"/>
                    <a:pt x="5" y="51"/>
                    <a:pt x="5" y="51"/>
                  </a:cubicBezTo>
                  <a:cubicBezTo>
                    <a:pt x="2" y="51"/>
                    <a:pt x="0" y="52"/>
                    <a:pt x="0" y="54"/>
                  </a:cubicBezTo>
                  <a:cubicBezTo>
                    <a:pt x="0" y="66"/>
                    <a:pt x="0" y="66"/>
                    <a:pt x="0" y="66"/>
                  </a:cubicBezTo>
                  <a:cubicBezTo>
                    <a:pt x="0" y="68"/>
                    <a:pt x="2" y="69"/>
                    <a:pt x="5" y="69"/>
                  </a:cubicBezTo>
                  <a:cubicBezTo>
                    <a:pt x="14" y="69"/>
                    <a:pt x="14" y="69"/>
                    <a:pt x="14" y="69"/>
                  </a:cubicBezTo>
                  <a:cubicBezTo>
                    <a:pt x="15" y="76"/>
                    <a:pt x="18" y="81"/>
                    <a:pt x="21" y="87"/>
                  </a:cubicBezTo>
                  <a:cubicBezTo>
                    <a:pt x="15" y="93"/>
                    <a:pt x="15" y="93"/>
                    <a:pt x="15" y="93"/>
                  </a:cubicBezTo>
                  <a:cubicBezTo>
                    <a:pt x="13" y="95"/>
                    <a:pt x="13" y="97"/>
                    <a:pt x="14" y="98"/>
                  </a:cubicBezTo>
                  <a:cubicBezTo>
                    <a:pt x="22" y="107"/>
                    <a:pt x="22" y="107"/>
                    <a:pt x="22" y="107"/>
                  </a:cubicBezTo>
                  <a:cubicBezTo>
                    <a:pt x="24" y="108"/>
                    <a:pt x="26" y="108"/>
                    <a:pt x="28" y="106"/>
                  </a:cubicBezTo>
                  <a:cubicBezTo>
                    <a:pt x="34" y="100"/>
                    <a:pt x="34" y="100"/>
                    <a:pt x="34" y="100"/>
                  </a:cubicBezTo>
                  <a:cubicBezTo>
                    <a:pt x="39" y="103"/>
                    <a:pt x="45" y="106"/>
                    <a:pt x="52" y="107"/>
                  </a:cubicBezTo>
                  <a:cubicBezTo>
                    <a:pt x="52" y="116"/>
                    <a:pt x="52" y="116"/>
                    <a:pt x="52" y="116"/>
                  </a:cubicBezTo>
                  <a:cubicBezTo>
                    <a:pt x="52" y="118"/>
                    <a:pt x="53" y="120"/>
                    <a:pt x="55" y="120"/>
                  </a:cubicBezTo>
                  <a:cubicBezTo>
                    <a:pt x="67" y="120"/>
                    <a:pt x="67" y="120"/>
                    <a:pt x="67" y="120"/>
                  </a:cubicBezTo>
                  <a:cubicBezTo>
                    <a:pt x="69" y="120"/>
                    <a:pt x="70" y="118"/>
                    <a:pt x="70" y="116"/>
                  </a:cubicBezTo>
                  <a:cubicBezTo>
                    <a:pt x="70" y="107"/>
                    <a:pt x="70" y="107"/>
                    <a:pt x="70" y="107"/>
                  </a:cubicBezTo>
                  <a:cubicBezTo>
                    <a:pt x="76" y="106"/>
                    <a:pt x="82" y="103"/>
                    <a:pt x="87" y="100"/>
                  </a:cubicBezTo>
                  <a:cubicBezTo>
                    <a:pt x="94" y="106"/>
                    <a:pt x="94" y="106"/>
                    <a:pt x="94" y="106"/>
                  </a:cubicBezTo>
                  <a:cubicBezTo>
                    <a:pt x="96" y="108"/>
                    <a:pt x="98" y="108"/>
                    <a:pt x="99" y="107"/>
                  </a:cubicBezTo>
                  <a:cubicBezTo>
                    <a:pt x="108" y="98"/>
                    <a:pt x="108" y="98"/>
                    <a:pt x="108" y="98"/>
                  </a:cubicBezTo>
                  <a:cubicBezTo>
                    <a:pt x="109" y="97"/>
                    <a:pt x="109" y="95"/>
                    <a:pt x="107" y="93"/>
                  </a:cubicBezTo>
                  <a:cubicBezTo>
                    <a:pt x="100" y="87"/>
                    <a:pt x="100" y="87"/>
                    <a:pt x="100" y="87"/>
                  </a:cubicBezTo>
                  <a:cubicBezTo>
                    <a:pt x="104" y="81"/>
                    <a:pt x="106" y="76"/>
                    <a:pt x="108" y="69"/>
                  </a:cubicBezTo>
                  <a:cubicBezTo>
                    <a:pt x="117" y="69"/>
                    <a:pt x="117" y="69"/>
                    <a:pt x="117" y="69"/>
                  </a:cubicBezTo>
                  <a:cubicBezTo>
                    <a:pt x="119" y="69"/>
                    <a:pt x="121" y="68"/>
                    <a:pt x="121" y="66"/>
                  </a:cubicBezTo>
                  <a:cubicBezTo>
                    <a:pt x="121" y="54"/>
                    <a:pt x="121" y="54"/>
                    <a:pt x="121" y="54"/>
                  </a:cubicBezTo>
                  <a:cubicBezTo>
                    <a:pt x="121" y="52"/>
                    <a:pt x="119" y="51"/>
                    <a:pt x="117" y="51"/>
                  </a:cubicBezTo>
                  <a:close/>
                  <a:moveTo>
                    <a:pt x="61" y="82"/>
                  </a:moveTo>
                  <a:cubicBezTo>
                    <a:pt x="48" y="82"/>
                    <a:pt x="38" y="72"/>
                    <a:pt x="38" y="60"/>
                  </a:cubicBezTo>
                  <a:cubicBezTo>
                    <a:pt x="38" y="48"/>
                    <a:pt x="48" y="38"/>
                    <a:pt x="61" y="38"/>
                  </a:cubicBezTo>
                  <a:cubicBezTo>
                    <a:pt x="73" y="38"/>
                    <a:pt x="83" y="48"/>
                    <a:pt x="83" y="60"/>
                  </a:cubicBezTo>
                  <a:cubicBezTo>
                    <a:pt x="83" y="72"/>
                    <a:pt x="73" y="82"/>
                    <a:pt x="61" y="82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2" name="Group 12"/>
          <p:cNvGrpSpPr/>
          <p:nvPr/>
        </p:nvGrpSpPr>
        <p:grpSpPr>
          <a:xfrm>
            <a:off x="4836987" y="4210981"/>
            <a:ext cx="577691" cy="614457"/>
            <a:chOff x="4836987" y="4210981"/>
            <a:chExt cx="577691" cy="614457"/>
          </a:xfrm>
        </p:grpSpPr>
        <p:sp>
          <p:nvSpPr>
            <p:cNvPr id="13" name="Freeform 13"/>
            <p:cNvSpPr/>
            <p:nvPr/>
          </p:nvSpPr>
          <p:spPr>
            <a:xfrm>
              <a:off x="5174934" y="4210981"/>
              <a:ext cx="239744" cy="269843"/>
            </a:xfrm>
            <a:custGeom>
              <a:rect l="l" t="t" r="r" b="b"/>
              <a:pathLst>
                <a:path w="91" h="102">
                  <a:moveTo>
                    <a:pt x="76" y="45"/>
                  </a:moveTo>
                  <a:cubicBezTo>
                    <a:pt x="65" y="52"/>
                    <a:pt x="54" y="52"/>
                    <a:pt x="50" y="52"/>
                  </a:cubicBezTo>
                  <a:cubicBezTo>
                    <a:pt x="11" y="102"/>
                    <a:pt x="11" y="102"/>
                    <a:pt x="11" y="102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43" y="47"/>
                    <a:pt x="43" y="47"/>
                    <a:pt x="43" y="47"/>
                  </a:cubicBezTo>
                  <a:cubicBezTo>
                    <a:pt x="42" y="43"/>
                    <a:pt x="40" y="32"/>
                    <a:pt x="45" y="19"/>
                  </a:cubicBezTo>
                  <a:cubicBezTo>
                    <a:pt x="52" y="4"/>
                    <a:pt x="70" y="0"/>
                    <a:pt x="70" y="0"/>
                  </a:cubicBezTo>
                  <a:cubicBezTo>
                    <a:pt x="67" y="22"/>
                    <a:pt x="67" y="22"/>
                    <a:pt x="67" y="22"/>
                  </a:cubicBezTo>
                  <a:cubicBezTo>
                    <a:pt x="68" y="21"/>
                    <a:pt x="69" y="21"/>
                    <a:pt x="70" y="22"/>
                  </a:cubicBezTo>
                  <a:cubicBezTo>
                    <a:pt x="70" y="22"/>
                    <a:pt x="70" y="23"/>
                    <a:pt x="70" y="24"/>
                  </a:cubicBezTo>
                  <a:cubicBezTo>
                    <a:pt x="91" y="17"/>
                    <a:pt x="91" y="17"/>
                    <a:pt x="91" y="17"/>
                  </a:cubicBezTo>
                  <a:cubicBezTo>
                    <a:pt x="91" y="17"/>
                    <a:pt x="90" y="36"/>
                    <a:pt x="76" y="45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Freeform 14"/>
            <p:cNvSpPr/>
            <p:nvPr/>
          </p:nvSpPr>
          <p:spPr>
            <a:xfrm>
              <a:off x="4836987" y="4396146"/>
              <a:ext cx="461677" cy="429292"/>
            </a:xfrm>
            <a:custGeom>
              <a:rect l="l" t="t" r="r" b="b"/>
              <a:pathLst>
                <a:path w="175" h="163">
                  <a:moveTo>
                    <a:pt x="77" y="0"/>
                  </a:moveTo>
                  <a:cubicBezTo>
                    <a:pt x="95" y="0"/>
                    <a:pt x="112" y="6"/>
                    <a:pt x="127" y="16"/>
                  </a:cubicBezTo>
                  <a:cubicBezTo>
                    <a:pt x="107" y="40"/>
                    <a:pt x="107" y="40"/>
                    <a:pt x="107" y="40"/>
                  </a:cubicBezTo>
                  <a:cubicBezTo>
                    <a:pt x="100" y="36"/>
                    <a:pt x="92" y="34"/>
                    <a:pt x="84" y="34"/>
                  </a:cubicBezTo>
                  <a:cubicBezTo>
                    <a:pt x="59" y="34"/>
                    <a:pt x="41" y="54"/>
                    <a:pt x="44" y="80"/>
                  </a:cubicBezTo>
                  <a:cubicBezTo>
                    <a:pt x="47" y="105"/>
                    <a:pt x="70" y="125"/>
                    <a:pt x="96" y="125"/>
                  </a:cubicBezTo>
                  <a:cubicBezTo>
                    <a:pt x="121" y="125"/>
                    <a:pt x="138" y="105"/>
                    <a:pt x="135" y="80"/>
                  </a:cubicBezTo>
                  <a:cubicBezTo>
                    <a:pt x="134" y="71"/>
                    <a:pt x="130" y="63"/>
                    <a:pt x="125" y="56"/>
                  </a:cubicBezTo>
                  <a:cubicBezTo>
                    <a:pt x="145" y="32"/>
                    <a:pt x="145" y="32"/>
                    <a:pt x="145" y="32"/>
                  </a:cubicBezTo>
                  <a:cubicBezTo>
                    <a:pt x="158" y="46"/>
                    <a:pt x="166" y="63"/>
                    <a:pt x="169" y="82"/>
                  </a:cubicBezTo>
                  <a:cubicBezTo>
                    <a:pt x="175" y="127"/>
                    <a:pt x="143" y="163"/>
                    <a:pt x="98" y="163"/>
                  </a:cubicBezTo>
                  <a:cubicBezTo>
                    <a:pt x="53" y="163"/>
                    <a:pt x="12" y="127"/>
                    <a:pt x="6" y="82"/>
                  </a:cubicBezTo>
                  <a:cubicBezTo>
                    <a:pt x="0" y="37"/>
                    <a:pt x="31" y="0"/>
                    <a:pt x="77" y="0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Freeform 15"/>
            <p:cNvSpPr/>
            <p:nvPr/>
          </p:nvSpPr>
          <p:spPr>
            <a:xfrm>
              <a:off x="4976433" y="4512066"/>
              <a:ext cx="195167" cy="181737"/>
            </a:xfrm>
            <a:custGeom>
              <a:rect l="l" t="t" r="r" b="b"/>
              <a:pathLst>
                <a:path w="74" h="69">
                  <a:moveTo>
                    <a:pt x="42" y="69"/>
                  </a:moveTo>
                  <a:cubicBezTo>
                    <a:pt x="23" y="69"/>
                    <a:pt x="5" y="54"/>
                    <a:pt x="3" y="35"/>
                  </a:cubicBezTo>
                  <a:cubicBezTo>
                    <a:pt x="0" y="16"/>
                    <a:pt x="14" y="0"/>
                    <a:pt x="33" y="0"/>
                  </a:cubicBezTo>
                  <a:cubicBezTo>
                    <a:pt x="38" y="0"/>
                    <a:pt x="44" y="2"/>
                    <a:pt x="49" y="4"/>
                  </a:cubicBezTo>
                  <a:cubicBezTo>
                    <a:pt x="48" y="6"/>
                    <a:pt x="48" y="9"/>
                    <a:pt x="49" y="11"/>
                  </a:cubicBezTo>
                  <a:cubicBezTo>
                    <a:pt x="36" y="30"/>
                    <a:pt x="36" y="30"/>
                    <a:pt x="36" y="30"/>
                  </a:cubicBezTo>
                  <a:cubicBezTo>
                    <a:pt x="42" y="35"/>
                    <a:pt x="42" y="35"/>
                    <a:pt x="42" y="35"/>
                  </a:cubicBezTo>
                  <a:cubicBezTo>
                    <a:pt x="59" y="20"/>
                    <a:pt x="59" y="20"/>
                    <a:pt x="59" y="20"/>
                  </a:cubicBezTo>
                  <a:cubicBezTo>
                    <a:pt x="59" y="20"/>
                    <a:pt x="60" y="20"/>
                    <a:pt x="60" y="20"/>
                  </a:cubicBezTo>
                  <a:cubicBezTo>
                    <a:pt x="62" y="20"/>
                    <a:pt x="64" y="19"/>
                    <a:pt x="66" y="18"/>
                  </a:cubicBezTo>
                  <a:cubicBezTo>
                    <a:pt x="69" y="23"/>
                    <a:pt x="71" y="29"/>
                    <a:pt x="72" y="35"/>
                  </a:cubicBezTo>
                  <a:cubicBezTo>
                    <a:pt x="74" y="54"/>
                    <a:pt x="61" y="69"/>
                    <a:pt x="42" y="69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Freeform 16"/>
            <p:cNvSpPr/>
            <p:nvPr/>
          </p:nvSpPr>
          <p:spPr>
            <a:xfrm>
              <a:off x="5084541" y="4461869"/>
              <a:ext cx="113728" cy="129349"/>
            </a:xfrm>
            <a:custGeom>
              <a:rect l="l" t="t" r="r" b="b"/>
              <a:pathLst>
                <a:path w="43" h="49">
                  <a:moveTo>
                    <a:pt x="13" y="31"/>
                  </a:moveTo>
                  <a:cubicBezTo>
                    <a:pt x="11" y="28"/>
                    <a:pt x="12" y="25"/>
                    <a:pt x="14" y="22"/>
                  </a:cubicBezTo>
                  <a:cubicBezTo>
                    <a:pt x="32" y="0"/>
                    <a:pt x="32" y="0"/>
                    <a:pt x="32" y="0"/>
                  </a:cubicBezTo>
                  <a:cubicBezTo>
                    <a:pt x="43" y="9"/>
                    <a:pt x="43" y="9"/>
                    <a:pt x="43" y="9"/>
                  </a:cubicBezTo>
                  <a:cubicBezTo>
                    <a:pt x="24" y="32"/>
                    <a:pt x="24" y="32"/>
                    <a:pt x="24" y="32"/>
                  </a:cubicBezTo>
                  <a:cubicBezTo>
                    <a:pt x="22" y="34"/>
                    <a:pt x="19" y="35"/>
                    <a:pt x="17" y="34"/>
                  </a:cubicBezTo>
                  <a:cubicBezTo>
                    <a:pt x="1" y="49"/>
                    <a:pt x="1" y="49"/>
                    <a:pt x="1" y="49"/>
                  </a:cubicBezTo>
                  <a:cubicBezTo>
                    <a:pt x="0" y="48"/>
                    <a:pt x="0" y="48"/>
                    <a:pt x="0" y="48"/>
                  </a:cubicBezTo>
                  <a:lnTo>
                    <a:pt x="13" y="31"/>
                  </a:ln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7" name="Group 17"/>
          <p:cNvGrpSpPr/>
          <p:nvPr/>
        </p:nvGrpSpPr>
        <p:grpSpPr>
          <a:xfrm>
            <a:off x="3390861" y="2655299"/>
            <a:ext cx="559445" cy="701973"/>
            <a:chOff x="3390861" y="2655299"/>
            <a:chExt cx="559445" cy="701973"/>
          </a:xfrm>
        </p:grpSpPr>
        <p:sp>
          <p:nvSpPr>
            <p:cNvPr id="18" name="Freeform 18"/>
            <p:cNvSpPr/>
            <p:nvPr/>
          </p:nvSpPr>
          <p:spPr>
            <a:xfrm>
              <a:off x="3782073" y="2655299"/>
              <a:ext cx="168233" cy="183703"/>
            </a:xfrm>
            <a:custGeom>
              <a:rect l="l" t="t" r="r" b="b"/>
              <a:pathLst>
                <a:path w="125" h="140">
                  <a:moveTo>
                    <a:pt x="0" y="57"/>
                  </a:moveTo>
                  <a:lnTo>
                    <a:pt x="48" y="0"/>
                  </a:lnTo>
                  <a:lnTo>
                    <a:pt x="126" y="85"/>
                  </a:lnTo>
                  <a:lnTo>
                    <a:pt x="78" y="140"/>
                  </a:lnTo>
                  <a:lnTo>
                    <a:pt x="0" y="57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Freeform 19"/>
            <p:cNvSpPr/>
            <p:nvPr/>
          </p:nvSpPr>
          <p:spPr>
            <a:xfrm>
              <a:off x="3564454" y="2751018"/>
              <a:ext cx="296432" cy="326720"/>
            </a:xfrm>
            <a:custGeom>
              <a:rect l="l" t="t" r="r" b="b"/>
              <a:pathLst>
                <a:path w="94" h="105">
                  <a:moveTo>
                    <a:pt x="70" y="0"/>
                  </a:moveTo>
                  <a:cubicBezTo>
                    <a:pt x="63" y="9"/>
                    <a:pt x="63" y="9"/>
                    <a:pt x="63" y="9"/>
                  </a:cubicBezTo>
                  <a:cubicBezTo>
                    <a:pt x="21" y="30"/>
                    <a:pt x="21" y="30"/>
                    <a:pt x="21" y="30"/>
                  </a:cubicBezTo>
                  <a:cubicBezTo>
                    <a:pt x="20" y="30"/>
                    <a:pt x="14" y="33"/>
                    <a:pt x="12" y="37"/>
                  </a:cubicBezTo>
                  <a:cubicBezTo>
                    <a:pt x="10" y="40"/>
                    <a:pt x="2" y="67"/>
                    <a:pt x="1" y="70"/>
                  </a:cubicBezTo>
                  <a:cubicBezTo>
                    <a:pt x="0" y="71"/>
                    <a:pt x="0" y="75"/>
                    <a:pt x="0" y="77"/>
                  </a:cubicBezTo>
                  <a:cubicBezTo>
                    <a:pt x="0" y="78"/>
                    <a:pt x="2" y="93"/>
                    <a:pt x="3" y="102"/>
                  </a:cubicBezTo>
                  <a:cubicBezTo>
                    <a:pt x="3" y="103"/>
                    <a:pt x="3" y="103"/>
                    <a:pt x="3" y="103"/>
                  </a:cubicBezTo>
                  <a:cubicBezTo>
                    <a:pt x="3" y="103"/>
                    <a:pt x="3" y="103"/>
                    <a:pt x="3" y="103"/>
                  </a:cubicBezTo>
                  <a:cubicBezTo>
                    <a:pt x="3" y="103"/>
                    <a:pt x="3" y="104"/>
                    <a:pt x="4" y="105"/>
                  </a:cubicBezTo>
                  <a:cubicBezTo>
                    <a:pt x="4" y="81"/>
                    <a:pt x="4" y="81"/>
                    <a:pt x="4" y="81"/>
                  </a:cubicBezTo>
                  <a:cubicBezTo>
                    <a:pt x="20" y="81"/>
                    <a:pt x="20" y="81"/>
                    <a:pt x="20" y="81"/>
                  </a:cubicBezTo>
                  <a:cubicBezTo>
                    <a:pt x="20" y="75"/>
                    <a:pt x="20" y="75"/>
                    <a:pt x="20" y="75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2" y="59"/>
                    <a:pt x="37" y="61"/>
                    <a:pt x="40" y="62"/>
                  </a:cubicBezTo>
                  <a:cubicBezTo>
                    <a:pt x="39" y="64"/>
                    <a:pt x="37" y="68"/>
                    <a:pt x="37" y="69"/>
                  </a:cubicBezTo>
                  <a:cubicBezTo>
                    <a:pt x="36" y="71"/>
                    <a:pt x="30" y="78"/>
                    <a:pt x="27" y="83"/>
                  </a:cubicBezTo>
                  <a:cubicBezTo>
                    <a:pt x="25" y="85"/>
                    <a:pt x="24" y="90"/>
                    <a:pt x="28" y="93"/>
                  </a:cubicBezTo>
                  <a:cubicBezTo>
                    <a:pt x="29" y="94"/>
                    <a:pt x="31" y="95"/>
                    <a:pt x="33" y="95"/>
                  </a:cubicBezTo>
                  <a:cubicBezTo>
                    <a:pt x="37" y="95"/>
                    <a:pt x="41" y="92"/>
                    <a:pt x="41" y="92"/>
                  </a:cubicBezTo>
                  <a:cubicBezTo>
                    <a:pt x="41" y="92"/>
                    <a:pt x="41" y="92"/>
                    <a:pt x="41" y="92"/>
                  </a:cubicBezTo>
                  <a:cubicBezTo>
                    <a:pt x="41" y="92"/>
                    <a:pt x="41" y="92"/>
                    <a:pt x="41" y="92"/>
                  </a:cubicBezTo>
                  <a:cubicBezTo>
                    <a:pt x="41" y="91"/>
                    <a:pt x="56" y="74"/>
                    <a:pt x="63" y="71"/>
                  </a:cubicBezTo>
                  <a:cubicBezTo>
                    <a:pt x="69" y="68"/>
                    <a:pt x="87" y="54"/>
                    <a:pt x="87" y="36"/>
                  </a:cubicBezTo>
                  <a:cubicBezTo>
                    <a:pt x="94" y="26"/>
                    <a:pt x="94" y="26"/>
                    <a:pt x="94" y="26"/>
                  </a:cubicBezTo>
                  <a:lnTo>
                    <a:pt x="70" y="0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Freeform 20"/>
            <p:cNvSpPr/>
            <p:nvPr/>
          </p:nvSpPr>
          <p:spPr>
            <a:xfrm>
              <a:off x="3390861" y="3012170"/>
              <a:ext cx="467288" cy="345102"/>
            </a:xfrm>
            <a:custGeom>
              <a:rect l="l" t="t" r="r" b="b"/>
              <a:pathLst>
                <a:path w="148" h="110">
                  <a:moveTo>
                    <a:pt x="124" y="49"/>
                  </a:moveTo>
                  <a:cubicBezTo>
                    <a:pt x="124" y="104"/>
                    <a:pt x="124" y="104"/>
                    <a:pt x="124" y="104"/>
                  </a:cubicBezTo>
                  <a:cubicBezTo>
                    <a:pt x="117" y="104"/>
                    <a:pt x="117" y="104"/>
                    <a:pt x="117" y="104"/>
                  </a:cubicBezTo>
                  <a:cubicBezTo>
                    <a:pt x="117" y="29"/>
                    <a:pt x="117" y="29"/>
                    <a:pt x="117" y="29"/>
                  </a:cubicBezTo>
                  <a:cubicBezTo>
                    <a:pt x="93" y="29"/>
                    <a:pt x="93" y="29"/>
                    <a:pt x="93" y="29"/>
                  </a:cubicBezTo>
                  <a:cubicBezTo>
                    <a:pt x="93" y="104"/>
                    <a:pt x="93" y="104"/>
                    <a:pt x="93" y="104"/>
                  </a:cubicBezTo>
                  <a:cubicBezTo>
                    <a:pt x="86" y="104"/>
                    <a:pt x="86" y="104"/>
                    <a:pt x="86" y="104"/>
                  </a:cubicBezTo>
                  <a:cubicBezTo>
                    <a:pt x="86" y="14"/>
                    <a:pt x="86" y="14"/>
                    <a:pt x="86" y="14"/>
                  </a:cubicBezTo>
                  <a:cubicBezTo>
                    <a:pt x="83" y="13"/>
                    <a:pt x="81" y="12"/>
                    <a:pt x="80" y="10"/>
                  </a:cubicBezTo>
                  <a:cubicBezTo>
                    <a:pt x="77" y="7"/>
                    <a:pt x="77" y="3"/>
                    <a:pt x="78" y="0"/>
                  </a:cubicBezTo>
                  <a:cubicBezTo>
                    <a:pt x="62" y="0"/>
                    <a:pt x="62" y="0"/>
                    <a:pt x="62" y="0"/>
                  </a:cubicBezTo>
                  <a:cubicBezTo>
                    <a:pt x="62" y="104"/>
                    <a:pt x="62" y="104"/>
                    <a:pt x="62" y="104"/>
                  </a:cubicBezTo>
                  <a:cubicBezTo>
                    <a:pt x="55" y="104"/>
                    <a:pt x="55" y="104"/>
                    <a:pt x="55" y="104"/>
                  </a:cubicBezTo>
                  <a:cubicBezTo>
                    <a:pt x="55" y="36"/>
                    <a:pt x="55" y="36"/>
                    <a:pt x="55" y="36"/>
                  </a:cubicBezTo>
                  <a:cubicBezTo>
                    <a:pt x="31" y="36"/>
                    <a:pt x="31" y="36"/>
                    <a:pt x="31" y="36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24" y="104"/>
                    <a:pt x="24" y="104"/>
                    <a:pt x="24" y="104"/>
                  </a:cubicBezTo>
                  <a:cubicBezTo>
                    <a:pt x="24" y="66"/>
                    <a:pt x="24" y="66"/>
                    <a:pt x="24" y="66"/>
                  </a:cubicBezTo>
                  <a:cubicBezTo>
                    <a:pt x="0" y="66"/>
                    <a:pt x="0" y="66"/>
                    <a:pt x="0" y="66"/>
                  </a:cubicBezTo>
                  <a:cubicBezTo>
                    <a:pt x="0" y="104"/>
                    <a:pt x="0" y="104"/>
                    <a:pt x="0" y="104"/>
                  </a:cubicBezTo>
                  <a:cubicBezTo>
                    <a:pt x="0" y="111"/>
                    <a:pt x="0" y="111"/>
                    <a:pt x="0" y="111"/>
                  </a:cubicBezTo>
                  <a:cubicBezTo>
                    <a:pt x="148" y="111"/>
                    <a:pt x="148" y="111"/>
                    <a:pt x="148" y="111"/>
                  </a:cubicBezTo>
                  <a:cubicBezTo>
                    <a:pt x="148" y="104"/>
                    <a:pt x="148" y="104"/>
                    <a:pt x="148" y="104"/>
                  </a:cubicBezTo>
                  <a:cubicBezTo>
                    <a:pt x="148" y="49"/>
                    <a:pt x="148" y="49"/>
                    <a:pt x="148" y="49"/>
                  </a:cubicBezTo>
                  <a:lnTo>
                    <a:pt x="124" y="49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1" name="Group 2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2" name="AutoShape 2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TextBox 4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市场规模及增长情况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7809821" y="1388973"/>
            <a:ext cx="2987778" cy="490334"/>
            <a:chOff x="7809821" y="1388973"/>
            <a:chExt cx="2987778" cy="490334"/>
          </a:xfrm>
        </p:grpSpPr>
        <p:sp>
          <p:nvSpPr>
            <p:cNvPr id="44" name="TextBox 44"/>
            <p:cNvSpPr txBox="1"/>
            <p:nvPr/>
          </p:nvSpPr>
          <p:spPr>
            <a:xfrm>
              <a:off x="7809821" y="1388973"/>
              <a:ext cx="2987778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市场规模</a:t>
              </a:r>
            </a:p>
          </p:txBody>
        </p:sp>
      </p:grpSp>
      <p:grpSp>
        <p:nvGrpSpPr>
          <p:cNvPr id="45" name="Group 45"/>
          <p:cNvGrpSpPr/>
          <p:nvPr/>
        </p:nvGrpSpPr>
        <p:grpSpPr>
          <a:xfrm>
            <a:off x="7809821" y="1823726"/>
            <a:ext cx="3286271" cy="1875094"/>
            <a:chOff x="7809821" y="1823726"/>
            <a:chExt cx="3286271" cy="1875094"/>
          </a:xfrm>
        </p:grpSpPr>
        <p:sp>
          <p:nvSpPr>
            <p:cNvPr id="46" name="TextBox 46"/>
            <p:cNvSpPr txBox="1"/>
            <p:nvPr/>
          </p:nvSpPr>
          <p:spPr>
            <a:xfrm>
              <a:off x="7809821" y="1823726"/>
              <a:ext cx="3286271" cy="187509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近年来，翡翠玉石市场规模持续扩大，随着消费者对高品质生活的追求，市场需求不断增长。</a:t>
              </a:r>
            </a:p>
          </p:txBody>
        </p:sp>
      </p:grpSp>
      <p:grpSp>
        <p:nvGrpSpPr>
          <p:cNvPr id="47" name="Group 47"/>
          <p:cNvGrpSpPr/>
          <p:nvPr/>
        </p:nvGrpSpPr>
        <p:grpSpPr>
          <a:xfrm>
            <a:off x="7809821" y="3814445"/>
            <a:ext cx="2987778" cy="490334"/>
            <a:chOff x="7809821" y="3814445"/>
            <a:chExt cx="2987778" cy="490334"/>
          </a:xfrm>
        </p:grpSpPr>
        <p:sp>
          <p:nvSpPr>
            <p:cNvPr id="48" name="TextBox 48"/>
            <p:cNvSpPr txBox="1"/>
            <p:nvPr/>
          </p:nvSpPr>
          <p:spPr>
            <a:xfrm>
              <a:off x="7809821" y="3814445"/>
              <a:ext cx="2987778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增长情况</a:t>
              </a:r>
            </a:p>
          </p:txBody>
        </p:sp>
      </p:grpSp>
      <p:grpSp>
        <p:nvGrpSpPr>
          <p:cNvPr id="49" name="Group 49"/>
          <p:cNvGrpSpPr/>
          <p:nvPr/>
        </p:nvGrpSpPr>
        <p:grpSpPr>
          <a:xfrm>
            <a:off x="7809821" y="4249198"/>
            <a:ext cx="3286271" cy="1875094"/>
            <a:chOff x="7809821" y="4249198"/>
            <a:chExt cx="3286271" cy="1875094"/>
          </a:xfrm>
        </p:grpSpPr>
        <p:sp>
          <p:nvSpPr>
            <p:cNvPr id="50" name="TextBox 50"/>
            <p:cNvSpPr txBox="1"/>
            <p:nvPr/>
          </p:nvSpPr>
          <p:spPr>
            <a:xfrm>
              <a:off x="7809821" y="4249198"/>
              <a:ext cx="3286271" cy="187509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根据数据显示，翡翠玉石市场年增长率保持在10%以上，其中线上市场增长尤为迅速，成为行业增长的重要推动力。</a:t>
              </a:r>
            </a:p>
          </p:txBody>
        </p:sp>
      </p:grp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636033" y="1751287"/>
            <a:ext cx="3519940" cy="4234459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3" name="Connector 3"/>
          <p:cNvCxnSpPr/>
          <p:nvPr/>
        </p:nvCxnSpPr>
        <p:spPr>
          <a:xfrm>
            <a:off x="1068653" y="2719942"/>
            <a:ext cx="2654699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oval"/>
            <a:tailEnd type="none"/>
          </a:ln>
        </p:spPr>
      </p:cxnSp>
      <p:sp>
        <p:nvSpPr>
          <p:cNvPr id="4" name="TextBox 4"/>
          <p:cNvSpPr txBox="1"/>
          <p:nvPr/>
        </p:nvSpPr>
        <p:spPr>
          <a:xfrm>
            <a:off x="1084612" y="1775671"/>
            <a:ext cx="2619375" cy="933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品牌企业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894460" y="2924197"/>
            <a:ext cx="3000375" cy="27527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如翡翠第一品牌“张铁成”等知名品牌，凭借其品牌影响力和优质产品，占据了较大的市场份额。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4403619" y="1751287"/>
            <a:ext cx="3519940" cy="4234459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7" name="Connector 7"/>
          <p:cNvCxnSpPr/>
          <p:nvPr/>
        </p:nvCxnSpPr>
        <p:spPr>
          <a:xfrm>
            <a:off x="4836240" y="2719942"/>
            <a:ext cx="2654699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oval"/>
            <a:tailEnd type="none"/>
          </a:ln>
        </p:spPr>
      </p:cxnSp>
      <p:sp>
        <p:nvSpPr>
          <p:cNvPr id="8" name="TextBox 8"/>
          <p:cNvSpPr txBox="1"/>
          <p:nvPr/>
        </p:nvSpPr>
        <p:spPr>
          <a:xfrm>
            <a:off x="4852198" y="1775671"/>
            <a:ext cx="2619375" cy="933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线上平台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4662047" y="2924197"/>
            <a:ext cx="3000375" cy="27527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如淘宝、京东等电商平台，通过线上销售模式，吸引了大量消费者，成为市场的重要参与者。</a:t>
            </a:r>
          </a:p>
        </p:txBody>
      </p:sp>
      <p:sp>
        <p:nvSpPr>
          <p:cNvPr id="10" name="AutoShape 10"/>
          <p:cNvSpPr/>
          <p:nvPr/>
        </p:nvSpPr>
        <p:spPr>
          <a:xfrm>
            <a:off x="8171205" y="1751287"/>
            <a:ext cx="3519940" cy="4234459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1" name="Connector 11"/>
          <p:cNvCxnSpPr/>
          <p:nvPr/>
        </p:nvCxnSpPr>
        <p:spPr>
          <a:xfrm>
            <a:off x="8603826" y="2719942"/>
            <a:ext cx="2654699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oval"/>
            <a:tailEnd type="none"/>
          </a:ln>
        </p:spPr>
      </p:cxnSp>
      <p:sp>
        <p:nvSpPr>
          <p:cNvPr id="12" name="TextBox 12"/>
          <p:cNvSpPr txBox="1"/>
          <p:nvPr/>
        </p:nvSpPr>
        <p:spPr>
          <a:xfrm>
            <a:off x="8619785" y="1775671"/>
            <a:ext cx="2619375" cy="933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传统市场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429633" y="2924197"/>
            <a:ext cx="3000375" cy="27527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如北京潘家园、上海城隍庙等传统翡翠玉石市场，虽然受到线上市场的冲击，但仍拥有稳定的消费群体。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主要市场参与者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743534" y="1338101"/>
            <a:ext cx="3333658" cy="4817902"/>
          </a:xfrm>
          <a:prstGeom prst="rect">
            <a:avLst/>
          </a:prstGeom>
          <a:solidFill>
            <a:schemeClr val="accent2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743534" y="1338101"/>
            <a:ext cx="3333658" cy="1268015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938867" y="1440614"/>
            <a:ext cx="2995145" cy="104851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1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年轻化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912791" y="2963397"/>
            <a:ext cx="2995145" cy="28041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随着翡翠玉石市场的不断发展，越来越多的年轻人开始关注并购买翡翠玉石产品。他们注重品质、款式和个性化，更倾向于选择具有设计感和时尚感的翡翠玉石饰品。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4429171" y="1338101"/>
            <a:ext cx="3333658" cy="4817902"/>
          </a:xfrm>
          <a:prstGeom prst="rect">
            <a:avLst/>
          </a:prstGeom>
          <a:solidFill>
            <a:schemeClr val="accent2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4429171" y="1338101"/>
            <a:ext cx="3333658" cy="1268015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TextBox 8"/>
          <p:cNvSpPr txBox="1"/>
          <p:nvPr/>
        </p:nvSpPr>
        <p:spPr>
          <a:xfrm>
            <a:off x="4624504" y="1440614"/>
            <a:ext cx="2995145" cy="104851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1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品质化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4624504" y="2963397"/>
            <a:ext cx="2995145" cy="28041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消费者对翡翠玉石的品质要求越来越高，更加注重产品的真伪、质地和工艺等方面。同时，消费者对品牌的信任度也越来越高，知名品牌的产品更受消费者青睐。</a:t>
            </a:r>
          </a:p>
        </p:txBody>
      </p:sp>
      <p:sp>
        <p:nvSpPr>
          <p:cNvPr id="10" name="AutoShape 10"/>
          <p:cNvSpPr/>
          <p:nvPr/>
        </p:nvSpPr>
        <p:spPr>
          <a:xfrm>
            <a:off x="8118788" y="1338101"/>
            <a:ext cx="3333658" cy="4817902"/>
          </a:xfrm>
          <a:prstGeom prst="rect">
            <a:avLst/>
          </a:prstGeom>
          <a:solidFill>
            <a:schemeClr val="accent2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8118788" y="1338101"/>
            <a:ext cx="3333658" cy="1268015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TextBox 12"/>
          <p:cNvSpPr txBox="1"/>
          <p:nvPr/>
        </p:nvSpPr>
        <p:spPr>
          <a:xfrm>
            <a:off x="8314120" y="1440614"/>
            <a:ext cx="2995145" cy="104851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1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线上化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314120" y="2963397"/>
            <a:ext cx="2995145" cy="28041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随着电商平台的不断发展，越来越多的消费者选择在线上购买翡翠玉石产品。线上购物方便快捷，消费者可以随时随地浏览和购买心仪的产品。同时，线上购物也提供了更多的选择和比较机会，让消费者更加便捷地找到适合自己的产品。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消费者行为分析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1561387" y="2462858"/>
            <a:ext cx="2333945" cy="1138956"/>
            <a:chOff x="1561387" y="2462858"/>
            <a:chExt cx="2333945" cy="1138956"/>
          </a:xfrm>
        </p:grpSpPr>
        <p:sp>
          <p:nvSpPr>
            <p:cNvPr id="3" name="TextBox 3"/>
            <p:cNvSpPr txBox="1"/>
            <p:nvPr/>
          </p:nvSpPr>
          <p:spPr>
            <a:xfrm>
              <a:off x="1561387" y="2462858"/>
              <a:ext cx="2333945" cy="1138956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sz="8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03</a:t>
              </a:r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3996198" y="2019814"/>
            <a:ext cx="6164285" cy="1996469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40000"/>
              </a:lnSpc>
              <a:spcBef>
                <a:spcPct val="0"/>
              </a:spcBef>
            </a:pPr>
            <a:r>
              <a:rPr lang="en-US" sz="45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翡翠玉石行业供需分析</a:t>
            </a:r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t="11375" b="11375"/>
          <a:stretch>
            <a:fillRect/>
          </a:stretch>
        </p:blipFill>
        <p:spPr>
          <a:xfrm>
            <a:off x="705128" y="1258733"/>
            <a:ext cx="5140490" cy="5140490"/>
          </a:xfrm>
          <a:prstGeom prst="round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6422466" y="1924848"/>
            <a:ext cx="5064406" cy="99479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全球翡翠玉石矿产资源主要分布在中国、缅甸、危地马拉等地区。中国国内的翡翠玉石矿产主要集中在云南省和广东省。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422466" y="1539657"/>
            <a:ext cx="4169507" cy="36728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翡翠玉石矿产资源分布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422466" y="3539953"/>
            <a:ext cx="5064406" cy="99479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全球翡翠玉石年产量逐年下降，主要原因是优质矿源逐渐枯竭和开采难度加大。中国国内的翡翠玉石产量也呈下降趋势，但仍有少量高品质的翡翠产出。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422466" y="3191338"/>
            <a:ext cx="4169507" cy="36728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翡翠玉石产量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6422466" y="5213997"/>
            <a:ext cx="5064406" cy="99479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翡翠玉石的供给渠道主要包括矿山开采、民间收藏、拍卖市场和私人交易等。近年来，随着互联网的发展，线上拍卖和私人交易逐渐成为新的供给渠道。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6422466" y="4823558"/>
            <a:ext cx="4169507" cy="36728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翡翠玉石供给渠道</a:t>
            </a:r>
          </a:p>
        </p:txBody>
      </p:sp>
      <p:grpSp>
        <p:nvGrpSpPr>
          <p:cNvPr id="9" name="Group 9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0" name="AutoShape 10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TextBox 30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供给情况分析</a:t>
              </a:r>
            </a:p>
          </p:txBody>
        </p:sp>
      </p:grp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 rot="16200000">
            <a:off x="2007200" y="2256367"/>
            <a:ext cx="2931584" cy="2931584"/>
          </a:xfrm>
          <a:custGeom>
            <a:rect l="l" t="t" r="r" b="b"/>
            <a:pathLst>
              <a:path w="21600" h="21600">
                <a:moveTo>
                  <a:pt x="2950" y="15226"/>
                </a:moveTo>
                <a:cubicBezTo>
                  <a:pt x="2188" y="13875"/>
                  <a:pt x="1788" y="12351"/>
                  <a:pt x="1788" y="10800"/>
                </a:cubicBezTo>
                <a:cubicBezTo>
                  <a:pt x="1788" y="5822"/>
                  <a:pt x="5822" y="1788"/>
                  <a:pt x="10800" y="1788"/>
                </a:cubicBezTo>
                <a:cubicBezTo>
                  <a:pt x="15777" y="1788"/>
                  <a:pt x="19812" y="5822"/>
                  <a:pt x="19812" y="10800"/>
                </a:cubicBezTo>
                <a:cubicBezTo>
                  <a:pt x="19811" y="12351"/>
                  <a:pt x="19411" y="13875"/>
                  <a:pt x="18649" y="15226"/>
                </a:cubicBezTo>
                <a:lnTo>
                  <a:pt x="20207" y="16105"/>
                </a:lnTo>
                <a:cubicBezTo>
                  <a:pt x="21120" y="14486"/>
                  <a:pt x="21600" y="12658"/>
                  <a:pt x="21600" y="10800"/>
                </a:cubicBezTo>
                <a:cubicBezTo>
                  <a:pt x="21600" y="4835"/>
                  <a:pt x="16764" y="0"/>
                  <a:pt x="10800" y="0"/>
                </a:cubicBezTo>
                <a:cubicBezTo>
                  <a:pt x="4835" y="0"/>
                  <a:pt x="0" y="4835"/>
                  <a:pt x="0" y="10800"/>
                </a:cubicBezTo>
                <a:cubicBezTo>
                  <a:pt x="-1" y="12658"/>
                  <a:pt x="479" y="14486"/>
                  <a:pt x="1392" y="16105"/>
                </a:cubicBez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Freeform 3"/>
          <p:cNvSpPr/>
          <p:nvPr/>
        </p:nvSpPr>
        <p:spPr>
          <a:xfrm rot="16426183">
            <a:off x="2243210" y="2494492"/>
            <a:ext cx="2432049" cy="2434167"/>
          </a:xfrm>
          <a:custGeom>
            <a:rect l="l" t="t" r="r" b="b"/>
            <a:pathLst>
              <a:path w="21600" h="21600">
                <a:moveTo>
                  <a:pt x="2643" y="7715"/>
                </a:moveTo>
                <a:cubicBezTo>
                  <a:pt x="3926" y="4323"/>
                  <a:pt x="7173" y="2080"/>
                  <a:pt x="10799" y="2080"/>
                </a:cubicBezTo>
                <a:cubicBezTo>
                  <a:pt x="14426" y="2080"/>
                  <a:pt x="17673" y="4323"/>
                  <a:pt x="18956" y="7715"/>
                </a:cubicBezTo>
                <a:lnTo>
                  <a:pt x="20901" y="6979"/>
                </a:lnTo>
                <a:cubicBezTo>
                  <a:pt x="19313" y="2779"/>
                  <a:pt x="15290" y="-1"/>
                  <a:pt x="10800" y="-1"/>
                </a:cubicBezTo>
                <a:cubicBezTo>
                  <a:pt x="6309" y="-1"/>
                  <a:pt x="2286" y="2779"/>
                  <a:pt x="698" y="6979"/>
                </a:cubicBezTo>
                <a:close/>
              </a:path>
            </a:pathLst>
          </a:custGeom>
          <a:solidFill>
            <a:schemeClr val="accent1">
              <a:lumMod val="60000"/>
              <a:lumOff val="4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Freeform 4"/>
          <p:cNvSpPr/>
          <p:nvPr/>
        </p:nvSpPr>
        <p:spPr>
          <a:xfrm rot="-5400000">
            <a:off x="1752143" y="2015067"/>
            <a:ext cx="3414183" cy="3414184"/>
          </a:xfrm>
          <a:custGeom>
            <a:rect l="l" t="t" r="r" b="b"/>
            <a:pathLst>
              <a:path w="21600" h="21600">
                <a:moveTo>
                  <a:pt x="6106" y="18536"/>
                </a:moveTo>
                <a:cubicBezTo>
                  <a:pt x="3402" y="16896"/>
                  <a:pt x="1751" y="13962"/>
                  <a:pt x="1751" y="10800"/>
                </a:cubicBezTo>
                <a:cubicBezTo>
                  <a:pt x="1751" y="5802"/>
                  <a:pt x="5802" y="1751"/>
                  <a:pt x="10800" y="1751"/>
                </a:cubicBezTo>
                <a:cubicBezTo>
                  <a:pt x="15797" y="1751"/>
                  <a:pt x="19849" y="5802"/>
                  <a:pt x="19849" y="10800"/>
                </a:cubicBezTo>
                <a:cubicBezTo>
                  <a:pt x="19848" y="13962"/>
                  <a:pt x="18197" y="16896"/>
                  <a:pt x="15493" y="18536"/>
                </a:cubicBezTo>
                <a:lnTo>
                  <a:pt x="16401" y="20033"/>
                </a:lnTo>
                <a:cubicBezTo>
                  <a:pt x="19628" y="18075"/>
                  <a:pt x="21600" y="14574"/>
                  <a:pt x="21600" y="10800"/>
                </a:cubicBezTo>
                <a:cubicBezTo>
                  <a:pt x="21600" y="4835"/>
                  <a:pt x="16764" y="0"/>
                  <a:pt x="10800" y="0"/>
                </a:cubicBezTo>
                <a:cubicBezTo>
                  <a:pt x="4835" y="0"/>
                  <a:pt x="0" y="4835"/>
                  <a:pt x="0" y="10800"/>
                </a:cubicBezTo>
                <a:cubicBezTo>
                  <a:pt x="-1" y="14574"/>
                  <a:pt x="1971" y="18075"/>
                  <a:pt x="5198" y="20033"/>
                </a:cubicBezTo>
                <a:lnTo>
                  <a:pt x="6106" y="18536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6510528" y="1542295"/>
            <a:ext cx="480060" cy="382734"/>
          </a:xfrm>
          <a:prstGeom prst="rect">
            <a:avLst/>
          </a:pr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6" name="Group 6"/>
          <p:cNvGrpSpPr/>
          <p:nvPr/>
        </p:nvGrpSpPr>
        <p:grpSpPr>
          <a:xfrm>
            <a:off x="6511480" y="3223760"/>
            <a:ext cx="478346" cy="399410"/>
            <a:chOff x="6511480" y="3223760"/>
            <a:chExt cx="478346" cy="399410"/>
          </a:xfrm>
        </p:grpSpPr>
        <p:sp>
          <p:nvSpPr>
            <p:cNvPr id="7" name="AutoShape 7"/>
            <p:cNvSpPr/>
            <p:nvPr/>
          </p:nvSpPr>
          <p:spPr>
            <a:xfrm>
              <a:off x="6511480" y="3223760"/>
              <a:ext cx="478346" cy="399410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8" name="Group 8"/>
          <p:cNvGrpSpPr/>
          <p:nvPr/>
        </p:nvGrpSpPr>
        <p:grpSpPr>
          <a:xfrm>
            <a:off x="6511480" y="4805669"/>
            <a:ext cx="478346" cy="413650"/>
            <a:chOff x="6511480" y="4805669"/>
            <a:chExt cx="478346" cy="413650"/>
          </a:xfrm>
        </p:grpSpPr>
        <p:sp>
          <p:nvSpPr>
            <p:cNvPr id="9" name="AutoShape 9"/>
            <p:cNvSpPr/>
            <p:nvPr/>
          </p:nvSpPr>
          <p:spPr>
            <a:xfrm>
              <a:off x="6511480" y="4805669"/>
              <a:ext cx="478346" cy="413650"/>
            </a:xfrm>
            <a:prstGeom prst="rect">
              <a:avLst/>
            </a:prstGeom>
            <a:solidFill>
              <a:schemeClr val="accent1">
                <a:lumMod val="60000"/>
                <a:lumOff val="40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10" name="Freeform 10"/>
          <p:cNvSpPr/>
          <p:nvPr/>
        </p:nvSpPr>
        <p:spPr>
          <a:xfrm>
            <a:off x="2802998" y="2871591"/>
            <a:ext cx="1701137" cy="1701137"/>
          </a:xfrm>
          <a:custGeom>
            <a:rect l="l" t="t" r="r" b="b"/>
            <a:pathLst>
              <a:path w="304800" h="304800">
                <a:moveTo>
                  <a:pt x="304800" y="171155"/>
                </a:moveTo>
                <a:lnTo>
                  <a:pt x="304800" y="133055"/>
                </a:lnTo>
                <a:lnTo>
                  <a:pt x="259261" y="114081"/>
                </a:lnTo>
                <a:cubicBezTo>
                  <a:pt x="257994" y="110509"/>
                  <a:pt x="256661" y="107051"/>
                  <a:pt x="255022" y="103661"/>
                </a:cubicBezTo>
                <a:lnTo>
                  <a:pt x="273406" y="57893"/>
                </a:lnTo>
                <a:lnTo>
                  <a:pt x="246459" y="30956"/>
                </a:lnTo>
                <a:lnTo>
                  <a:pt x="201101" y="49635"/>
                </a:lnTo>
                <a:cubicBezTo>
                  <a:pt x="197644" y="47958"/>
                  <a:pt x="194110" y="46549"/>
                  <a:pt x="190462" y="45244"/>
                </a:cubicBezTo>
                <a:lnTo>
                  <a:pt x="171155" y="0"/>
                </a:lnTo>
                <a:lnTo>
                  <a:pt x="133055" y="0"/>
                </a:lnTo>
                <a:lnTo>
                  <a:pt x="114224" y="45091"/>
                </a:lnTo>
                <a:cubicBezTo>
                  <a:pt x="110433" y="46434"/>
                  <a:pt x="106785" y="47844"/>
                  <a:pt x="103175" y="49559"/>
                </a:cubicBezTo>
                <a:lnTo>
                  <a:pt x="57893" y="31366"/>
                </a:lnTo>
                <a:lnTo>
                  <a:pt x="30956" y="58303"/>
                </a:lnTo>
                <a:lnTo>
                  <a:pt x="49416" y="103175"/>
                </a:lnTo>
                <a:cubicBezTo>
                  <a:pt x="47625" y="106861"/>
                  <a:pt x="46177" y="110614"/>
                  <a:pt x="44796" y="114491"/>
                </a:cubicBezTo>
                <a:lnTo>
                  <a:pt x="0" y="133645"/>
                </a:lnTo>
                <a:lnTo>
                  <a:pt x="0" y="171745"/>
                </a:lnTo>
                <a:lnTo>
                  <a:pt x="44834" y="190424"/>
                </a:lnTo>
                <a:cubicBezTo>
                  <a:pt x="46215" y="194291"/>
                  <a:pt x="47701" y="198053"/>
                  <a:pt x="49482" y="201740"/>
                </a:cubicBezTo>
                <a:lnTo>
                  <a:pt x="31366" y="246907"/>
                </a:lnTo>
                <a:lnTo>
                  <a:pt x="58303" y="273844"/>
                </a:lnTo>
                <a:lnTo>
                  <a:pt x="103289" y="255318"/>
                </a:lnTo>
                <a:cubicBezTo>
                  <a:pt x="106899" y="257032"/>
                  <a:pt x="110585" y="258404"/>
                  <a:pt x="114376" y="259709"/>
                </a:cubicBezTo>
                <a:lnTo>
                  <a:pt x="133645" y="304800"/>
                </a:lnTo>
                <a:lnTo>
                  <a:pt x="171745" y="304800"/>
                </a:lnTo>
                <a:lnTo>
                  <a:pt x="190605" y="259480"/>
                </a:lnTo>
                <a:cubicBezTo>
                  <a:pt x="194215" y="258137"/>
                  <a:pt x="197787" y="256727"/>
                  <a:pt x="201206" y="255089"/>
                </a:cubicBezTo>
                <a:lnTo>
                  <a:pt x="246898" y="273396"/>
                </a:lnTo>
                <a:lnTo>
                  <a:pt x="273834" y="246459"/>
                </a:lnTo>
                <a:lnTo>
                  <a:pt x="255079" y="200997"/>
                </a:lnTo>
                <a:cubicBezTo>
                  <a:pt x="256680" y="197577"/>
                  <a:pt x="257985" y="194110"/>
                  <a:pt x="259251" y="190576"/>
                </a:cubicBezTo>
                <a:lnTo>
                  <a:pt x="304800" y="171155"/>
                </a:lnTo>
                <a:close/>
                <a:moveTo>
                  <a:pt x="152105" y="209550"/>
                </a:moveTo>
                <a:cubicBezTo>
                  <a:pt x="120558" y="209550"/>
                  <a:pt x="94955" y="183947"/>
                  <a:pt x="94955" y="152400"/>
                </a:cubicBezTo>
                <a:cubicBezTo>
                  <a:pt x="94955" y="120853"/>
                  <a:pt x="120558" y="95250"/>
                  <a:pt x="152105" y="95250"/>
                </a:cubicBezTo>
                <a:cubicBezTo>
                  <a:pt x="183652" y="95250"/>
                  <a:pt x="209255" y="120853"/>
                  <a:pt x="209255" y="152400"/>
                </a:cubicBezTo>
                <a:cubicBezTo>
                  <a:pt x="209255" y="183947"/>
                  <a:pt x="183652" y="209550"/>
                  <a:pt x="152105" y="209550"/>
                </a:cubicBez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需求情况分析</a:t>
              </a:r>
            </a:p>
          </p:txBody>
        </p:sp>
      </p:grpSp>
      <p:grpSp>
        <p:nvGrpSpPr>
          <p:cNvPr id="33" name="Group 33"/>
          <p:cNvGrpSpPr/>
          <p:nvPr/>
        </p:nvGrpSpPr>
        <p:grpSpPr>
          <a:xfrm>
            <a:off x="6384512" y="2015068"/>
            <a:ext cx="5082159" cy="1071601"/>
            <a:chOff x="6384512" y="2015068"/>
            <a:chExt cx="5082159" cy="1071601"/>
          </a:xfrm>
        </p:grpSpPr>
        <p:sp>
          <p:nvSpPr>
            <p:cNvPr id="34" name="TextBox 34"/>
            <p:cNvSpPr txBox="1"/>
            <p:nvPr/>
          </p:nvSpPr>
          <p:spPr>
            <a:xfrm>
              <a:off x="6384512" y="2015068"/>
              <a:ext cx="5082159" cy="1071601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</a:pPr>
              <a:r>
                <a:rPr lang="en-US" sz="135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随着人们生活水平的提高和审美观念的转变，翡翠玉石市场需求量逐年增加。特别是中国、香港、台湾等地区，对翡翠玉石的需求尤为旺盛。</a:t>
              </a:r>
            </a:p>
          </p:txBody>
        </p:sp>
      </p:grpSp>
      <p:grpSp>
        <p:nvGrpSpPr>
          <p:cNvPr id="35" name="Group 35"/>
          <p:cNvGrpSpPr/>
          <p:nvPr/>
        </p:nvGrpSpPr>
        <p:grpSpPr>
          <a:xfrm>
            <a:off x="7116604" y="3155950"/>
            <a:ext cx="4476083" cy="490334"/>
            <a:chOff x="7116604" y="3155950"/>
            <a:chExt cx="4476083" cy="490334"/>
          </a:xfrm>
        </p:grpSpPr>
        <p:sp>
          <p:nvSpPr>
            <p:cNvPr id="36" name="TextBox 36"/>
            <p:cNvSpPr txBox="1"/>
            <p:nvPr/>
          </p:nvSpPr>
          <p:spPr>
            <a:xfrm>
              <a:off x="7116604" y="3155950"/>
              <a:ext cx="4476083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翡翠玉石消费群体</a:t>
              </a:r>
            </a:p>
          </p:txBody>
        </p:sp>
      </p:grpSp>
      <p:grpSp>
        <p:nvGrpSpPr>
          <p:cNvPr id="37" name="Group 37"/>
          <p:cNvGrpSpPr/>
          <p:nvPr/>
        </p:nvGrpSpPr>
        <p:grpSpPr>
          <a:xfrm>
            <a:off x="6510528" y="3652633"/>
            <a:ext cx="5082159" cy="1071601"/>
            <a:chOff x="6510528" y="3652633"/>
            <a:chExt cx="5082159" cy="1071601"/>
          </a:xfrm>
        </p:grpSpPr>
        <p:sp>
          <p:nvSpPr>
            <p:cNvPr id="38" name="TextBox 38"/>
            <p:cNvSpPr txBox="1"/>
            <p:nvPr/>
          </p:nvSpPr>
          <p:spPr>
            <a:xfrm>
              <a:off x="6510528" y="3652633"/>
              <a:ext cx="5082159" cy="1071601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</a:pPr>
              <a:r>
                <a:rPr lang="en-US" sz="135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翡翠玉石的消费群体比较广泛，包括珠宝首饰消费者、收藏家、投资者和礼品需求者等。不同消费群体对翡翠玉石的品质和价格要求也有所不同。</a:t>
              </a:r>
            </a:p>
          </p:txBody>
        </p:sp>
      </p:grpSp>
      <p:grpSp>
        <p:nvGrpSpPr>
          <p:cNvPr id="39" name="Group 39"/>
          <p:cNvGrpSpPr/>
          <p:nvPr/>
        </p:nvGrpSpPr>
        <p:grpSpPr>
          <a:xfrm>
            <a:off x="7116604" y="4743284"/>
            <a:ext cx="4476083" cy="490334"/>
            <a:chOff x="7116604" y="4743284"/>
            <a:chExt cx="4476083" cy="490334"/>
          </a:xfrm>
        </p:grpSpPr>
        <p:sp>
          <p:nvSpPr>
            <p:cNvPr id="40" name="TextBox 40"/>
            <p:cNvSpPr txBox="1"/>
            <p:nvPr/>
          </p:nvSpPr>
          <p:spPr>
            <a:xfrm>
              <a:off x="7116604" y="4743284"/>
              <a:ext cx="4476083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翡翠玉石需求趋势</a:t>
              </a:r>
            </a:p>
          </p:txBody>
        </p:sp>
      </p:grpSp>
      <p:grpSp>
        <p:nvGrpSpPr>
          <p:cNvPr id="41" name="Group 41"/>
          <p:cNvGrpSpPr/>
          <p:nvPr/>
        </p:nvGrpSpPr>
        <p:grpSpPr>
          <a:xfrm>
            <a:off x="6510528" y="5239966"/>
            <a:ext cx="5082159" cy="1071601"/>
            <a:chOff x="6510528" y="5239966"/>
            <a:chExt cx="5082159" cy="1071601"/>
          </a:xfrm>
        </p:grpSpPr>
        <p:sp>
          <p:nvSpPr>
            <p:cNvPr id="42" name="TextBox 42"/>
            <p:cNvSpPr txBox="1"/>
            <p:nvPr/>
          </p:nvSpPr>
          <p:spPr>
            <a:xfrm>
              <a:off x="6510528" y="5239966"/>
              <a:ext cx="5082159" cy="1071601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</a:pPr>
              <a:r>
                <a:rPr lang="en-US" sz="135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近年来，随着个性化消费和定制化服务的兴起，消费者对翡翠玉石的品质和独特性要求越来越高，同时对具有文化内涵和设计感的翡翠玉石产品需求也越来越大。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7116604" y="1472796"/>
            <a:ext cx="4476083" cy="490334"/>
            <a:chOff x="7116604" y="1472796"/>
            <a:chExt cx="4476083" cy="490334"/>
          </a:xfrm>
        </p:grpSpPr>
        <p:sp>
          <p:nvSpPr>
            <p:cNvPr id="44" name="TextBox 44"/>
            <p:cNvSpPr txBox="1"/>
            <p:nvPr/>
          </p:nvSpPr>
          <p:spPr>
            <a:xfrm>
              <a:off x="7116604" y="1472796"/>
              <a:ext cx="4476083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翡翠玉石市场需求量</a:t>
              </a:r>
            </a:p>
          </p:txBody>
        </p:sp>
      </p:grp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5091113" y="1349255"/>
            <a:ext cx="1102900" cy="1102900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5846826" y="1336491"/>
            <a:ext cx="347186" cy="349282"/>
          </a:xfrm>
          <a:prstGeom prst="ellipse">
            <a:avLst/>
          </a:prstGeom>
          <a:solidFill>
            <a:schemeClr val="accent1">
              <a:lumMod val="60000"/>
              <a:lumOff val="4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6115621" y="1171423"/>
            <a:ext cx="158782" cy="158782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5" name="Group 5"/>
          <p:cNvGrpSpPr/>
          <p:nvPr/>
        </p:nvGrpSpPr>
        <p:grpSpPr>
          <a:xfrm>
            <a:off x="5257991" y="1574521"/>
            <a:ext cx="859155" cy="624840"/>
            <a:chOff x="5257991" y="1574521"/>
            <a:chExt cx="859155" cy="624840"/>
          </a:xfrm>
        </p:grpSpPr>
        <p:sp>
          <p:nvSpPr>
            <p:cNvPr id="6" name="TextBox 6"/>
            <p:cNvSpPr txBox="1"/>
            <p:nvPr/>
          </p:nvSpPr>
          <p:spPr>
            <a:xfrm>
              <a:off x="5257991" y="1574521"/>
              <a:ext cx="859155" cy="624840"/>
            </a:xfrm>
            <a:prstGeom prst="rect">
              <a:avLst/>
            </a:prstGeom>
          </p:spPr>
          <p:txBody>
            <a:bodyPr vert="horz" wrap="square" lIns="91440" tIns="45720" rIns="91440" bIns="4572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80000"/>
                </a:lnSpc>
              </a:pPr>
              <a:r>
                <a:rPr lang="en-US" sz="3600" b="1">
                  <a:solidFill>
                    <a:srgbClr val="FFFFFF">
                      <a:alpha val="100000"/>
                    </a:srgbClr>
                  </a:solidFill>
                  <a:latin typeface="微软雅黑"/>
                  <a:ea typeface="微软雅黑"/>
                  <a:cs typeface="微软雅黑"/>
                </a:rPr>
                <a:t>01</a:t>
              </a:r>
            </a:p>
          </p:txBody>
        </p:sp>
      </p:grpSp>
      <p:sp>
        <p:nvSpPr>
          <p:cNvPr id="7" name="AutoShape 7"/>
          <p:cNvSpPr/>
          <p:nvPr/>
        </p:nvSpPr>
        <p:spPr>
          <a:xfrm>
            <a:off x="5091113" y="3060668"/>
            <a:ext cx="1102900" cy="1104995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5846826" y="3048000"/>
            <a:ext cx="347186" cy="349282"/>
          </a:xfrm>
          <a:prstGeom prst="ellipse">
            <a:avLst/>
          </a:prstGeom>
          <a:solidFill>
            <a:schemeClr val="accent2">
              <a:lumMod val="60000"/>
              <a:lumOff val="4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6115621" y="2882837"/>
            <a:ext cx="158782" cy="160877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10" name="Group 10"/>
          <p:cNvGrpSpPr/>
          <p:nvPr/>
        </p:nvGrpSpPr>
        <p:grpSpPr>
          <a:xfrm>
            <a:off x="5257991" y="3286601"/>
            <a:ext cx="935355" cy="624840"/>
            <a:chOff x="5257991" y="3286601"/>
            <a:chExt cx="935355" cy="624840"/>
          </a:xfrm>
        </p:grpSpPr>
        <p:sp>
          <p:nvSpPr>
            <p:cNvPr id="11" name="TextBox 11"/>
            <p:cNvSpPr txBox="1"/>
            <p:nvPr/>
          </p:nvSpPr>
          <p:spPr>
            <a:xfrm>
              <a:off x="5257991" y="3286601"/>
              <a:ext cx="935355" cy="624840"/>
            </a:xfrm>
            <a:prstGeom prst="rect">
              <a:avLst/>
            </a:prstGeom>
          </p:spPr>
          <p:txBody>
            <a:bodyPr vert="horz" wrap="square" lIns="91440" tIns="45720" rIns="91440" bIns="4572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80000"/>
                </a:lnSpc>
              </a:pPr>
              <a:r>
                <a:rPr lang="en-US" sz="3600" b="1">
                  <a:solidFill>
                    <a:srgbClr val="FFFFFF">
                      <a:alpha val="100000"/>
                    </a:srgbClr>
                  </a:solidFill>
                  <a:latin typeface="微软雅黑"/>
                  <a:ea typeface="微软雅黑"/>
                  <a:cs typeface="微软雅黑"/>
                </a:rPr>
                <a:t>02</a:t>
              </a:r>
            </a:p>
          </p:txBody>
        </p:sp>
      </p:grpSp>
      <p:sp>
        <p:nvSpPr>
          <p:cNvPr id="12" name="AutoShape 12"/>
          <p:cNvSpPr/>
          <p:nvPr/>
        </p:nvSpPr>
        <p:spPr>
          <a:xfrm>
            <a:off x="5091113" y="4780407"/>
            <a:ext cx="1102900" cy="1102900"/>
          </a:xfrm>
          <a:prstGeom prst="ellipse">
            <a:avLst/>
          </a:prstGeom>
          <a:solidFill>
            <a:schemeClr val="accent3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5846826" y="4767644"/>
            <a:ext cx="347186" cy="349282"/>
          </a:xfrm>
          <a:prstGeom prst="ellipse">
            <a:avLst/>
          </a:prstGeom>
          <a:solidFill>
            <a:schemeClr val="accent3">
              <a:lumMod val="60000"/>
              <a:lumOff val="4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6115621" y="4602575"/>
            <a:ext cx="158782" cy="158782"/>
          </a:xfrm>
          <a:prstGeom prst="ellipse">
            <a:avLst/>
          </a:prstGeom>
          <a:solidFill>
            <a:schemeClr val="accent3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15" name="Group 15"/>
          <p:cNvGrpSpPr/>
          <p:nvPr/>
        </p:nvGrpSpPr>
        <p:grpSpPr>
          <a:xfrm>
            <a:off x="5257991" y="5005674"/>
            <a:ext cx="935355" cy="624840"/>
            <a:chOff x="5257991" y="5005674"/>
            <a:chExt cx="935355" cy="624840"/>
          </a:xfrm>
        </p:grpSpPr>
        <p:sp>
          <p:nvSpPr>
            <p:cNvPr id="16" name="TextBox 16"/>
            <p:cNvSpPr txBox="1"/>
            <p:nvPr/>
          </p:nvSpPr>
          <p:spPr>
            <a:xfrm>
              <a:off x="5257991" y="5005674"/>
              <a:ext cx="935355" cy="624840"/>
            </a:xfrm>
            <a:prstGeom prst="rect">
              <a:avLst/>
            </a:prstGeom>
          </p:spPr>
          <p:txBody>
            <a:bodyPr vert="horz" wrap="square" lIns="91440" tIns="45720" rIns="91440" bIns="4572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80000"/>
                </a:lnSpc>
              </a:pPr>
              <a:r>
                <a:rPr lang="en-US" sz="3600" b="1">
                  <a:solidFill>
                    <a:srgbClr val="FFFFFF">
                      <a:alpha val="100000"/>
                    </a:srgbClr>
                  </a:solidFill>
                  <a:latin typeface="微软雅黑"/>
                  <a:ea typeface="微软雅黑"/>
                  <a:cs typeface="微软雅黑"/>
                </a:rPr>
                <a:t>03</a:t>
              </a:r>
            </a:p>
          </p:txBody>
        </p:sp>
      </p:grpSp>
      <p:grpSp>
        <p:nvGrpSpPr>
          <p:cNvPr id="17" name="Group 17"/>
          <p:cNvGrpSpPr/>
          <p:nvPr/>
        </p:nvGrpSpPr>
        <p:grpSpPr>
          <a:xfrm>
            <a:off x="1353066" y="1349255"/>
            <a:ext cx="1968722" cy="4629531"/>
            <a:chOff x="1353066" y="1349255"/>
            <a:chExt cx="1968722" cy="4629531"/>
          </a:xfrm>
        </p:grpSpPr>
        <p:sp>
          <p:nvSpPr>
            <p:cNvPr id="18" name="Freeform 18"/>
            <p:cNvSpPr/>
            <p:nvPr/>
          </p:nvSpPr>
          <p:spPr>
            <a:xfrm>
              <a:off x="1956379" y="4609281"/>
              <a:ext cx="827723" cy="1223582"/>
            </a:xfrm>
            <a:custGeom>
              <a:rect l="l" t="t" r="r" b="b"/>
              <a:pathLst>
                <a:path w="277" h="410">
                  <a:moveTo>
                    <a:pt x="277" y="410"/>
                  </a:moveTo>
                  <a:lnTo>
                    <a:pt x="167" y="410"/>
                  </a:lnTo>
                  <a:lnTo>
                    <a:pt x="139" y="105"/>
                  </a:lnTo>
                  <a:lnTo>
                    <a:pt x="110" y="410"/>
                  </a:lnTo>
                  <a:lnTo>
                    <a:pt x="0" y="410"/>
                  </a:lnTo>
                  <a:lnTo>
                    <a:pt x="0" y="0"/>
                  </a:lnTo>
                  <a:lnTo>
                    <a:pt x="277" y="0"/>
                  </a:lnTo>
                  <a:lnTo>
                    <a:pt x="277" y="410"/>
                  </a:lnTo>
                  <a:close/>
                </a:path>
              </a:pathLst>
            </a:custGeom>
            <a:solidFill>
              <a:srgbClr val="383735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Freeform 19"/>
            <p:cNvSpPr/>
            <p:nvPr/>
          </p:nvSpPr>
          <p:spPr>
            <a:xfrm>
              <a:off x="1725684" y="5635886"/>
              <a:ext cx="609695" cy="342900"/>
            </a:xfrm>
            <a:custGeom>
              <a:rect l="l" t="t" r="r" b="b"/>
              <a:pathLst>
                <a:path w="141" h="79">
                  <a:moveTo>
                    <a:pt x="112" y="17"/>
                  </a:moveTo>
                  <a:cubicBezTo>
                    <a:pt x="130" y="36"/>
                    <a:pt x="141" y="57"/>
                    <a:pt x="109" y="61"/>
                  </a:cubicBezTo>
                  <a:cubicBezTo>
                    <a:pt x="80" y="65"/>
                    <a:pt x="0" y="79"/>
                    <a:pt x="20" y="40"/>
                  </a:cubicBezTo>
                  <a:cubicBezTo>
                    <a:pt x="39" y="3"/>
                    <a:pt x="61" y="0"/>
                    <a:pt x="74" y="0"/>
                  </a:cubicBezTo>
                  <a:cubicBezTo>
                    <a:pt x="86" y="0"/>
                    <a:pt x="102" y="7"/>
                    <a:pt x="112" y="17"/>
                  </a:cubicBezTo>
                  <a:close/>
                </a:path>
              </a:pathLst>
            </a:custGeom>
            <a:solidFill>
              <a:srgbClr val="563A28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Freeform 20"/>
            <p:cNvSpPr/>
            <p:nvPr/>
          </p:nvSpPr>
          <p:spPr>
            <a:xfrm>
              <a:off x="2407293" y="5635886"/>
              <a:ext cx="607504" cy="342900"/>
            </a:xfrm>
            <a:custGeom>
              <a:rect l="l" t="t" r="r" b="b"/>
              <a:pathLst>
                <a:path w="140" h="79">
                  <a:moveTo>
                    <a:pt x="29" y="17"/>
                  </a:moveTo>
                  <a:cubicBezTo>
                    <a:pt x="10" y="36"/>
                    <a:pt x="0" y="57"/>
                    <a:pt x="31" y="61"/>
                  </a:cubicBezTo>
                  <a:cubicBezTo>
                    <a:pt x="60" y="65"/>
                    <a:pt x="140" y="79"/>
                    <a:pt x="120" y="40"/>
                  </a:cubicBezTo>
                  <a:cubicBezTo>
                    <a:pt x="101" y="3"/>
                    <a:pt x="79" y="0"/>
                    <a:pt x="67" y="0"/>
                  </a:cubicBezTo>
                  <a:cubicBezTo>
                    <a:pt x="54" y="0"/>
                    <a:pt x="38" y="7"/>
                    <a:pt x="29" y="17"/>
                  </a:cubicBezTo>
                  <a:close/>
                </a:path>
              </a:pathLst>
            </a:custGeom>
            <a:solidFill>
              <a:srgbClr val="563A28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2123638" y="3523241"/>
              <a:ext cx="495395" cy="1115568"/>
            </a:xfrm>
            <a:prstGeom prst="rect">
              <a:avLst/>
            </a:prstGeom>
            <a:solidFill>
              <a:srgbClr val="F4EFED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2314138" y="3546577"/>
              <a:ext cx="97346" cy="110109"/>
            </a:xfrm>
            <a:prstGeom prst="rect">
              <a:avLst/>
            </a:prstGeom>
            <a:solidFill>
              <a:srgbClr val="3A332D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Freeform 23"/>
            <p:cNvSpPr/>
            <p:nvPr/>
          </p:nvSpPr>
          <p:spPr>
            <a:xfrm>
              <a:off x="2233652" y="3643923"/>
              <a:ext cx="281559" cy="965263"/>
            </a:xfrm>
            <a:custGeom>
              <a:rect l="l" t="t" r="r" b="b"/>
              <a:pathLst>
                <a:path w="94" h="323">
                  <a:moveTo>
                    <a:pt x="34" y="0"/>
                  </a:moveTo>
                  <a:lnTo>
                    <a:pt x="0" y="268"/>
                  </a:lnTo>
                  <a:lnTo>
                    <a:pt x="48" y="323"/>
                  </a:lnTo>
                  <a:lnTo>
                    <a:pt x="94" y="267"/>
                  </a:lnTo>
                  <a:lnTo>
                    <a:pt x="52" y="0"/>
                  </a:lnTo>
                  <a:lnTo>
                    <a:pt x="34" y="0"/>
                  </a:lnTo>
                  <a:close/>
                </a:path>
              </a:pathLst>
            </a:custGeom>
            <a:solidFill>
              <a:srgbClr val="3A332D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Freeform 24"/>
            <p:cNvSpPr/>
            <p:nvPr/>
          </p:nvSpPr>
          <p:spPr>
            <a:xfrm>
              <a:off x="1442029" y="4422972"/>
              <a:ext cx="556736" cy="535591"/>
            </a:xfrm>
            <a:custGeom>
              <a:rect l="l" t="t" r="r" b="b"/>
              <a:pathLst>
                <a:path w="128" h="123">
                  <a:moveTo>
                    <a:pt x="48" y="0"/>
                  </a:moveTo>
                  <a:cubicBezTo>
                    <a:pt x="48" y="0"/>
                    <a:pt x="39" y="21"/>
                    <a:pt x="26" y="44"/>
                  </a:cubicBezTo>
                  <a:cubicBezTo>
                    <a:pt x="13" y="66"/>
                    <a:pt x="0" y="89"/>
                    <a:pt x="9" y="94"/>
                  </a:cubicBezTo>
                  <a:cubicBezTo>
                    <a:pt x="18" y="100"/>
                    <a:pt x="35" y="72"/>
                    <a:pt x="35" y="72"/>
                  </a:cubicBezTo>
                  <a:cubicBezTo>
                    <a:pt x="35" y="72"/>
                    <a:pt x="22" y="112"/>
                    <a:pt x="39" y="114"/>
                  </a:cubicBezTo>
                  <a:cubicBezTo>
                    <a:pt x="57" y="117"/>
                    <a:pt x="64" y="81"/>
                    <a:pt x="64" y="81"/>
                  </a:cubicBezTo>
                  <a:cubicBezTo>
                    <a:pt x="64" y="81"/>
                    <a:pt x="60" y="120"/>
                    <a:pt x="78" y="121"/>
                  </a:cubicBezTo>
                  <a:cubicBezTo>
                    <a:pt x="96" y="123"/>
                    <a:pt x="88" y="77"/>
                    <a:pt x="88" y="77"/>
                  </a:cubicBezTo>
                  <a:cubicBezTo>
                    <a:pt x="88" y="77"/>
                    <a:pt x="100" y="100"/>
                    <a:pt x="114" y="90"/>
                  </a:cubicBezTo>
                  <a:cubicBezTo>
                    <a:pt x="128" y="80"/>
                    <a:pt x="93" y="55"/>
                    <a:pt x="99" y="29"/>
                  </a:cubicBezTo>
                  <a:lnTo>
                    <a:pt x="48" y="0"/>
                  </a:lnTo>
                  <a:close/>
                </a:path>
              </a:pathLst>
            </a:custGeom>
            <a:solidFill>
              <a:srgbClr val="F9DAB4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Freeform 25"/>
            <p:cNvSpPr/>
            <p:nvPr/>
          </p:nvSpPr>
          <p:spPr>
            <a:xfrm>
              <a:off x="1598620" y="3538100"/>
              <a:ext cx="582168" cy="1030891"/>
            </a:xfrm>
            <a:custGeom>
              <a:rect l="l" t="t" r="r" b="b"/>
              <a:pathLst>
                <a:path w="134" h="238">
                  <a:moveTo>
                    <a:pt x="119" y="0"/>
                  </a:moveTo>
                  <a:cubicBezTo>
                    <a:pt x="119" y="0"/>
                    <a:pt x="22" y="34"/>
                    <a:pt x="0" y="213"/>
                  </a:cubicBezTo>
                  <a:cubicBezTo>
                    <a:pt x="0" y="213"/>
                    <a:pt x="28" y="236"/>
                    <a:pt x="68" y="238"/>
                  </a:cubicBezTo>
                  <a:cubicBezTo>
                    <a:pt x="68" y="238"/>
                    <a:pt x="84" y="189"/>
                    <a:pt x="102" y="183"/>
                  </a:cubicBezTo>
                  <a:cubicBezTo>
                    <a:pt x="134" y="2"/>
                    <a:pt x="134" y="2"/>
                    <a:pt x="134" y="2"/>
                  </a:cubicBezTo>
                  <a:lnTo>
                    <a:pt x="119" y="0"/>
                  </a:lnTo>
                  <a:close/>
                </a:path>
              </a:pathLst>
            </a:custGeom>
            <a:solidFill>
              <a:srgbClr val="383735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Freeform 26"/>
            <p:cNvSpPr/>
            <p:nvPr/>
          </p:nvSpPr>
          <p:spPr>
            <a:xfrm>
              <a:off x="2197743" y="3538100"/>
              <a:ext cx="165164" cy="135446"/>
            </a:xfrm>
            <a:custGeom>
              <a:rect l="l" t="t" r="r" b="b"/>
              <a:pathLst>
                <a:path w="55" h="46">
                  <a:moveTo>
                    <a:pt x="55" y="5"/>
                  </a:moveTo>
                  <a:lnTo>
                    <a:pt x="23" y="46"/>
                  </a:lnTo>
                  <a:lnTo>
                    <a:pt x="0" y="0"/>
                  </a:lnTo>
                  <a:lnTo>
                    <a:pt x="55" y="5"/>
                  </a:lnTo>
                  <a:close/>
                </a:path>
              </a:pathLst>
            </a:custGeom>
            <a:solidFill>
              <a:srgbClr val="E2DCD9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Freeform 27"/>
            <p:cNvSpPr/>
            <p:nvPr/>
          </p:nvSpPr>
          <p:spPr>
            <a:xfrm>
              <a:off x="1920375" y="3489427"/>
              <a:ext cx="326041" cy="1166431"/>
            </a:xfrm>
            <a:custGeom>
              <a:rect l="l" t="t" r="r" b="b"/>
              <a:pathLst>
                <a:path w="75" h="269">
                  <a:moveTo>
                    <a:pt x="52" y="0"/>
                  </a:moveTo>
                  <a:cubicBezTo>
                    <a:pt x="52" y="0"/>
                    <a:pt x="0" y="62"/>
                    <a:pt x="6" y="259"/>
                  </a:cubicBezTo>
                  <a:cubicBezTo>
                    <a:pt x="6" y="259"/>
                    <a:pt x="24" y="269"/>
                    <a:pt x="50" y="264"/>
                  </a:cubicBezTo>
                  <a:cubicBezTo>
                    <a:pt x="50" y="264"/>
                    <a:pt x="57" y="102"/>
                    <a:pt x="75" y="0"/>
                  </a:cubicBezTo>
                  <a:lnTo>
                    <a:pt x="52" y="0"/>
                  </a:lnTo>
                  <a:close/>
                </a:path>
              </a:pathLst>
            </a:custGeom>
            <a:solidFill>
              <a:srgbClr val="3F3E3D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Freeform 28"/>
            <p:cNvSpPr/>
            <p:nvPr/>
          </p:nvSpPr>
          <p:spPr>
            <a:xfrm>
              <a:off x="2735429" y="4422972"/>
              <a:ext cx="563118" cy="535591"/>
            </a:xfrm>
            <a:custGeom>
              <a:rect l="l" t="t" r="r" b="b"/>
              <a:pathLst>
                <a:path w="129" h="123">
                  <a:moveTo>
                    <a:pt x="81" y="0"/>
                  </a:moveTo>
                  <a:cubicBezTo>
                    <a:pt x="81" y="0"/>
                    <a:pt x="90" y="21"/>
                    <a:pt x="103" y="44"/>
                  </a:cubicBezTo>
                  <a:cubicBezTo>
                    <a:pt x="116" y="66"/>
                    <a:pt x="129" y="89"/>
                    <a:pt x="120" y="94"/>
                  </a:cubicBezTo>
                  <a:cubicBezTo>
                    <a:pt x="111" y="100"/>
                    <a:pt x="93" y="72"/>
                    <a:pt x="93" y="72"/>
                  </a:cubicBezTo>
                  <a:cubicBezTo>
                    <a:pt x="93" y="72"/>
                    <a:pt x="107" y="112"/>
                    <a:pt x="89" y="114"/>
                  </a:cubicBezTo>
                  <a:cubicBezTo>
                    <a:pt x="72" y="117"/>
                    <a:pt x="65" y="81"/>
                    <a:pt x="65" y="81"/>
                  </a:cubicBezTo>
                  <a:cubicBezTo>
                    <a:pt x="65" y="81"/>
                    <a:pt x="69" y="120"/>
                    <a:pt x="51" y="121"/>
                  </a:cubicBezTo>
                  <a:cubicBezTo>
                    <a:pt x="33" y="123"/>
                    <a:pt x="40" y="77"/>
                    <a:pt x="40" y="77"/>
                  </a:cubicBezTo>
                  <a:cubicBezTo>
                    <a:pt x="40" y="77"/>
                    <a:pt x="29" y="100"/>
                    <a:pt x="15" y="90"/>
                  </a:cubicBezTo>
                  <a:cubicBezTo>
                    <a:pt x="0" y="80"/>
                    <a:pt x="35" y="55"/>
                    <a:pt x="29" y="29"/>
                  </a:cubicBezTo>
                  <a:lnTo>
                    <a:pt x="81" y="0"/>
                  </a:lnTo>
                  <a:close/>
                </a:path>
              </a:pathLst>
            </a:custGeom>
            <a:solidFill>
              <a:srgbClr val="F9DAB4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Freeform 29"/>
            <p:cNvSpPr/>
            <p:nvPr/>
          </p:nvSpPr>
          <p:spPr>
            <a:xfrm>
              <a:off x="2553311" y="3538100"/>
              <a:ext cx="586359" cy="1030891"/>
            </a:xfrm>
            <a:custGeom>
              <a:rect l="l" t="t" r="r" b="b"/>
              <a:pathLst>
                <a:path w="135" h="238">
                  <a:moveTo>
                    <a:pt x="16" y="0"/>
                  </a:moveTo>
                  <a:cubicBezTo>
                    <a:pt x="16" y="0"/>
                    <a:pt x="112" y="34"/>
                    <a:pt x="135" y="213"/>
                  </a:cubicBezTo>
                  <a:cubicBezTo>
                    <a:pt x="135" y="213"/>
                    <a:pt x="106" y="236"/>
                    <a:pt x="67" y="238"/>
                  </a:cubicBezTo>
                  <a:cubicBezTo>
                    <a:pt x="67" y="238"/>
                    <a:pt x="51" y="189"/>
                    <a:pt x="33" y="183"/>
                  </a:cubicBezTo>
                  <a:cubicBezTo>
                    <a:pt x="0" y="2"/>
                    <a:pt x="0" y="2"/>
                    <a:pt x="0" y="2"/>
                  </a:cubicBezTo>
                  <a:lnTo>
                    <a:pt x="16" y="0"/>
                  </a:lnTo>
                  <a:close/>
                </a:path>
              </a:pathLst>
            </a:custGeom>
            <a:solidFill>
              <a:srgbClr val="383735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Freeform 30"/>
            <p:cNvSpPr/>
            <p:nvPr/>
          </p:nvSpPr>
          <p:spPr>
            <a:xfrm>
              <a:off x="2377670" y="3538100"/>
              <a:ext cx="165164" cy="135446"/>
            </a:xfrm>
            <a:custGeom>
              <a:rect l="l" t="t" r="r" b="b"/>
              <a:pathLst>
                <a:path w="55" h="46">
                  <a:moveTo>
                    <a:pt x="0" y="5"/>
                  </a:moveTo>
                  <a:lnTo>
                    <a:pt x="32" y="46"/>
                  </a:lnTo>
                  <a:lnTo>
                    <a:pt x="55" y="0"/>
                  </a:lnTo>
                  <a:lnTo>
                    <a:pt x="0" y="5"/>
                  </a:lnTo>
                  <a:close/>
                </a:path>
              </a:pathLst>
            </a:custGeom>
            <a:solidFill>
              <a:srgbClr val="E2DCD9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Freeform 31"/>
            <p:cNvSpPr/>
            <p:nvPr/>
          </p:nvSpPr>
          <p:spPr>
            <a:xfrm>
              <a:off x="2494065" y="3489427"/>
              <a:ext cx="326041" cy="1166431"/>
            </a:xfrm>
            <a:custGeom>
              <a:rect l="l" t="t" r="r" b="b"/>
              <a:pathLst>
                <a:path w="75" h="269">
                  <a:moveTo>
                    <a:pt x="23" y="0"/>
                  </a:moveTo>
                  <a:cubicBezTo>
                    <a:pt x="23" y="0"/>
                    <a:pt x="75" y="62"/>
                    <a:pt x="68" y="259"/>
                  </a:cubicBezTo>
                  <a:cubicBezTo>
                    <a:pt x="68" y="259"/>
                    <a:pt x="51" y="269"/>
                    <a:pt x="25" y="264"/>
                  </a:cubicBezTo>
                  <a:cubicBezTo>
                    <a:pt x="25" y="264"/>
                    <a:pt x="18" y="102"/>
                    <a:pt x="0" y="0"/>
                  </a:cubicBezTo>
                  <a:lnTo>
                    <a:pt x="23" y="0"/>
                  </a:lnTo>
                  <a:close/>
                </a:path>
              </a:pathLst>
            </a:custGeom>
            <a:solidFill>
              <a:srgbClr val="3F3E3D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Freeform 32"/>
            <p:cNvSpPr/>
            <p:nvPr/>
          </p:nvSpPr>
          <p:spPr>
            <a:xfrm>
              <a:off x="1420788" y="1349255"/>
              <a:ext cx="1901000" cy="1293400"/>
            </a:xfrm>
            <a:custGeom>
              <a:rect l="l" t="t" r="r" b="b"/>
              <a:pathLst>
                <a:path w="438" h="297">
                  <a:moveTo>
                    <a:pt x="14" y="295"/>
                  </a:moveTo>
                  <a:cubicBezTo>
                    <a:pt x="14" y="295"/>
                    <a:pt x="0" y="238"/>
                    <a:pt x="10" y="192"/>
                  </a:cubicBezTo>
                  <a:cubicBezTo>
                    <a:pt x="20" y="145"/>
                    <a:pt x="23" y="154"/>
                    <a:pt x="22" y="134"/>
                  </a:cubicBezTo>
                  <a:cubicBezTo>
                    <a:pt x="22" y="134"/>
                    <a:pt x="31" y="139"/>
                    <a:pt x="31" y="145"/>
                  </a:cubicBezTo>
                  <a:cubicBezTo>
                    <a:pt x="31" y="145"/>
                    <a:pt x="56" y="67"/>
                    <a:pt x="119" y="52"/>
                  </a:cubicBezTo>
                  <a:cubicBezTo>
                    <a:pt x="119" y="52"/>
                    <a:pt x="114" y="62"/>
                    <a:pt x="116" y="73"/>
                  </a:cubicBezTo>
                  <a:cubicBezTo>
                    <a:pt x="116" y="73"/>
                    <a:pt x="173" y="0"/>
                    <a:pt x="296" y="15"/>
                  </a:cubicBezTo>
                  <a:cubicBezTo>
                    <a:pt x="296" y="15"/>
                    <a:pt x="281" y="31"/>
                    <a:pt x="285" y="40"/>
                  </a:cubicBezTo>
                  <a:cubicBezTo>
                    <a:pt x="285" y="40"/>
                    <a:pt x="342" y="31"/>
                    <a:pt x="363" y="48"/>
                  </a:cubicBezTo>
                  <a:cubicBezTo>
                    <a:pt x="363" y="48"/>
                    <a:pt x="347" y="61"/>
                    <a:pt x="348" y="69"/>
                  </a:cubicBezTo>
                  <a:cubicBezTo>
                    <a:pt x="348" y="69"/>
                    <a:pt x="393" y="67"/>
                    <a:pt x="422" y="115"/>
                  </a:cubicBezTo>
                  <a:cubicBezTo>
                    <a:pt x="422" y="115"/>
                    <a:pt x="405" y="128"/>
                    <a:pt x="407" y="137"/>
                  </a:cubicBezTo>
                  <a:cubicBezTo>
                    <a:pt x="407" y="137"/>
                    <a:pt x="432" y="147"/>
                    <a:pt x="438" y="171"/>
                  </a:cubicBezTo>
                  <a:cubicBezTo>
                    <a:pt x="438" y="171"/>
                    <a:pt x="413" y="195"/>
                    <a:pt x="412" y="229"/>
                  </a:cubicBezTo>
                  <a:cubicBezTo>
                    <a:pt x="411" y="262"/>
                    <a:pt x="401" y="295"/>
                    <a:pt x="399" y="297"/>
                  </a:cubicBezTo>
                  <a:lnTo>
                    <a:pt x="14" y="295"/>
                  </a:lnTo>
                  <a:close/>
                </a:path>
              </a:pathLst>
            </a:custGeom>
            <a:solidFill>
              <a:srgbClr val="4C453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Freeform 33"/>
            <p:cNvSpPr/>
            <p:nvPr/>
          </p:nvSpPr>
          <p:spPr>
            <a:xfrm>
              <a:off x="2197743" y="1901800"/>
              <a:ext cx="751523" cy="683704"/>
            </a:xfrm>
            <a:custGeom>
              <a:rect l="l" t="t" r="r" b="b"/>
              <a:pathLst>
                <a:path w="173" h="157">
                  <a:moveTo>
                    <a:pt x="2" y="103"/>
                  </a:moveTo>
                  <a:cubicBezTo>
                    <a:pt x="2" y="103"/>
                    <a:pt x="0" y="14"/>
                    <a:pt x="70" y="0"/>
                  </a:cubicBezTo>
                  <a:cubicBezTo>
                    <a:pt x="70" y="0"/>
                    <a:pt x="53" y="29"/>
                    <a:pt x="56" y="36"/>
                  </a:cubicBezTo>
                  <a:cubicBezTo>
                    <a:pt x="56" y="36"/>
                    <a:pt x="84" y="4"/>
                    <a:pt x="131" y="19"/>
                  </a:cubicBezTo>
                  <a:cubicBezTo>
                    <a:pt x="131" y="19"/>
                    <a:pt x="110" y="24"/>
                    <a:pt x="108" y="35"/>
                  </a:cubicBezTo>
                  <a:cubicBezTo>
                    <a:pt x="108" y="35"/>
                    <a:pt x="169" y="26"/>
                    <a:pt x="173" y="109"/>
                  </a:cubicBezTo>
                  <a:cubicBezTo>
                    <a:pt x="173" y="109"/>
                    <a:pt x="51" y="157"/>
                    <a:pt x="2" y="103"/>
                  </a:cubicBezTo>
                  <a:close/>
                </a:path>
              </a:pathLst>
            </a:custGeom>
            <a:solidFill>
              <a:srgbClr val="3A332D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Freeform 34"/>
            <p:cNvSpPr/>
            <p:nvPr/>
          </p:nvSpPr>
          <p:spPr>
            <a:xfrm>
              <a:off x="1353066" y="2541023"/>
              <a:ext cx="281559" cy="419100"/>
            </a:xfrm>
            <a:custGeom>
              <a:rect l="l" t="t" r="r" b="b"/>
              <a:pathLst>
                <a:path w="65" h="97">
                  <a:moveTo>
                    <a:pt x="65" y="21"/>
                  </a:moveTo>
                  <a:cubicBezTo>
                    <a:pt x="65" y="21"/>
                    <a:pt x="30" y="0"/>
                    <a:pt x="15" y="21"/>
                  </a:cubicBezTo>
                  <a:cubicBezTo>
                    <a:pt x="0" y="43"/>
                    <a:pt x="28" y="82"/>
                    <a:pt x="65" y="97"/>
                  </a:cubicBezTo>
                  <a:lnTo>
                    <a:pt x="65" y="21"/>
                  </a:lnTo>
                  <a:close/>
                </a:path>
              </a:pathLst>
            </a:custGeom>
            <a:solidFill>
              <a:srgbClr val="F4D3B0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Freeform 35"/>
            <p:cNvSpPr/>
            <p:nvPr/>
          </p:nvSpPr>
          <p:spPr>
            <a:xfrm>
              <a:off x="3014797" y="2541023"/>
              <a:ext cx="283655" cy="419100"/>
            </a:xfrm>
            <a:custGeom>
              <a:rect l="l" t="t" r="r" b="b"/>
              <a:pathLst>
                <a:path w="65" h="97">
                  <a:moveTo>
                    <a:pt x="0" y="21"/>
                  </a:moveTo>
                  <a:cubicBezTo>
                    <a:pt x="0" y="21"/>
                    <a:pt x="36" y="0"/>
                    <a:pt x="51" y="21"/>
                  </a:cubicBezTo>
                  <a:cubicBezTo>
                    <a:pt x="65" y="43"/>
                    <a:pt x="38" y="82"/>
                    <a:pt x="0" y="97"/>
                  </a:cubicBezTo>
                  <a:lnTo>
                    <a:pt x="0" y="21"/>
                  </a:lnTo>
                  <a:close/>
                </a:path>
              </a:pathLst>
            </a:custGeom>
            <a:solidFill>
              <a:srgbClr val="F4D3B0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Freeform 36"/>
            <p:cNvSpPr/>
            <p:nvPr/>
          </p:nvSpPr>
          <p:spPr>
            <a:xfrm>
              <a:off x="1439838" y="2111350"/>
              <a:ext cx="1771841" cy="1458563"/>
            </a:xfrm>
            <a:custGeom>
              <a:rect l="l" t="t" r="r" b="b"/>
              <a:pathLst>
                <a:path w="408" h="336">
                  <a:moveTo>
                    <a:pt x="389" y="194"/>
                  </a:moveTo>
                  <a:cubicBezTo>
                    <a:pt x="379" y="175"/>
                    <a:pt x="371" y="170"/>
                    <a:pt x="371" y="118"/>
                  </a:cubicBezTo>
                  <a:cubicBezTo>
                    <a:pt x="371" y="66"/>
                    <a:pt x="346" y="44"/>
                    <a:pt x="346" y="44"/>
                  </a:cubicBezTo>
                  <a:cubicBezTo>
                    <a:pt x="287" y="0"/>
                    <a:pt x="204" y="61"/>
                    <a:pt x="204" y="61"/>
                  </a:cubicBezTo>
                  <a:cubicBezTo>
                    <a:pt x="204" y="61"/>
                    <a:pt x="121" y="0"/>
                    <a:pt x="62" y="44"/>
                  </a:cubicBezTo>
                  <a:cubicBezTo>
                    <a:pt x="62" y="44"/>
                    <a:pt x="37" y="66"/>
                    <a:pt x="37" y="118"/>
                  </a:cubicBezTo>
                  <a:cubicBezTo>
                    <a:pt x="37" y="170"/>
                    <a:pt x="29" y="175"/>
                    <a:pt x="19" y="194"/>
                  </a:cubicBezTo>
                  <a:cubicBezTo>
                    <a:pt x="10" y="214"/>
                    <a:pt x="0" y="336"/>
                    <a:pt x="204" y="336"/>
                  </a:cubicBezTo>
                  <a:cubicBezTo>
                    <a:pt x="408" y="336"/>
                    <a:pt x="399" y="214"/>
                    <a:pt x="389" y="194"/>
                  </a:cubicBezTo>
                  <a:close/>
                </a:path>
              </a:pathLst>
            </a:custGeom>
            <a:solidFill>
              <a:srgbClr val="F9DAB4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1837888" y="2761241"/>
              <a:ext cx="171450" cy="175736"/>
            </a:xfrm>
            <a:prstGeom prst="ellipse">
              <a:avLst/>
            </a:prstGeom>
            <a:solidFill>
              <a:srgbClr val="3A332D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Freeform 38"/>
            <p:cNvSpPr/>
            <p:nvPr/>
          </p:nvSpPr>
          <p:spPr>
            <a:xfrm>
              <a:off x="1873797" y="2769718"/>
              <a:ext cx="82582" cy="55055"/>
            </a:xfrm>
            <a:custGeom>
              <a:rect l="l" t="t" r="r" b="b"/>
              <a:pathLst>
                <a:path w="19" h="12">
                  <a:moveTo>
                    <a:pt x="18" y="4"/>
                  </a:moveTo>
                  <a:cubicBezTo>
                    <a:pt x="19" y="7"/>
                    <a:pt x="15" y="10"/>
                    <a:pt x="10" y="11"/>
                  </a:cubicBezTo>
                  <a:cubicBezTo>
                    <a:pt x="5" y="12"/>
                    <a:pt x="1" y="11"/>
                    <a:pt x="0" y="8"/>
                  </a:cubicBezTo>
                  <a:cubicBezTo>
                    <a:pt x="0" y="5"/>
                    <a:pt x="3" y="2"/>
                    <a:pt x="8" y="1"/>
                  </a:cubicBezTo>
                  <a:cubicBezTo>
                    <a:pt x="13" y="0"/>
                    <a:pt x="18" y="2"/>
                    <a:pt x="18" y="4"/>
                  </a:cubicBezTo>
                  <a:close/>
                </a:path>
              </a:pathLst>
            </a:custGeom>
            <a:solidFill>
              <a:srgbClr val="E8DFD9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Freeform 39"/>
            <p:cNvSpPr/>
            <p:nvPr/>
          </p:nvSpPr>
          <p:spPr>
            <a:xfrm>
              <a:off x="1757402" y="2549500"/>
              <a:ext cx="334423" cy="112204"/>
            </a:xfrm>
            <a:custGeom>
              <a:rect l="l" t="t" r="r" b="b"/>
              <a:pathLst>
                <a:path w="112" h="38">
                  <a:moveTo>
                    <a:pt x="0" y="9"/>
                  </a:moveTo>
                  <a:lnTo>
                    <a:pt x="0" y="38"/>
                  </a:lnTo>
                  <a:lnTo>
                    <a:pt x="112" y="32"/>
                  </a:lnTo>
                  <a:lnTo>
                    <a:pt x="112" y="0"/>
                  </a:lnTo>
                  <a:lnTo>
                    <a:pt x="0" y="9"/>
                  </a:lnTo>
                  <a:close/>
                </a:path>
              </a:pathLst>
            </a:custGeom>
            <a:solidFill>
              <a:srgbClr val="3A332D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2608365" y="2761241"/>
              <a:ext cx="175736" cy="175736"/>
            </a:xfrm>
            <a:prstGeom prst="ellipse">
              <a:avLst/>
            </a:prstGeom>
            <a:solidFill>
              <a:srgbClr val="3A332D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Freeform 41"/>
            <p:cNvSpPr/>
            <p:nvPr/>
          </p:nvSpPr>
          <p:spPr>
            <a:xfrm>
              <a:off x="2640179" y="2769718"/>
              <a:ext cx="84677" cy="55055"/>
            </a:xfrm>
            <a:custGeom>
              <a:rect l="l" t="t" r="r" b="b"/>
              <a:pathLst>
                <a:path w="19" h="12">
                  <a:moveTo>
                    <a:pt x="19" y="4"/>
                  </a:moveTo>
                  <a:cubicBezTo>
                    <a:pt x="19" y="7"/>
                    <a:pt x="16" y="10"/>
                    <a:pt x="11" y="11"/>
                  </a:cubicBezTo>
                  <a:cubicBezTo>
                    <a:pt x="6" y="12"/>
                    <a:pt x="1" y="11"/>
                    <a:pt x="1" y="8"/>
                  </a:cubicBezTo>
                  <a:cubicBezTo>
                    <a:pt x="0" y="5"/>
                    <a:pt x="4" y="2"/>
                    <a:pt x="9" y="1"/>
                  </a:cubicBezTo>
                  <a:cubicBezTo>
                    <a:pt x="13" y="0"/>
                    <a:pt x="18" y="2"/>
                    <a:pt x="19" y="4"/>
                  </a:cubicBezTo>
                  <a:close/>
                </a:path>
              </a:pathLst>
            </a:custGeom>
            <a:solidFill>
              <a:srgbClr val="E8DFD9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Freeform 42"/>
            <p:cNvSpPr/>
            <p:nvPr/>
          </p:nvSpPr>
          <p:spPr>
            <a:xfrm>
              <a:off x="2527974" y="2549500"/>
              <a:ext cx="338709" cy="112204"/>
            </a:xfrm>
            <a:custGeom>
              <a:rect l="l" t="t" r="r" b="b"/>
              <a:pathLst>
                <a:path w="114" h="38">
                  <a:moveTo>
                    <a:pt x="114" y="9"/>
                  </a:moveTo>
                  <a:lnTo>
                    <a:pt x="114" y="38"/>
                  </a:lnTo>
                  <a:lnTo>
                    <a:pt x="0" y="32"/>
                  </a:lnTo>
                  <a:lnTo>
                    <a:pt x="0" y="0"/>
                  </a:lnTo>
                  <a:lnTo>
                    <a:pt x="114" y="9"/>
                  </a:lnTo>
                  <a:close/>
                </a:path>
              </a:pathLst>
            </a:custGeom>
            <a:solidFill>
              <a:srgbClr val="3A332D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Freeform 43"/>
            <p:cNvSpPr/>
            <p:nvPr/>
          </p:nvSpPr>
          <p:spPr>
            <a:xfrm>
              <a:off x="2227365" y="2979268"/>
              <a:ext cx="230695" cy="131254"/>
            </a:xfrm>
            <a:custGeom>
              <a:rect l="l" t="t" r="r" b="b"/>
              <a:pathLst>
                <a:path w="52" h="30">
                  <a:moveTo>
                    <a:pt x="0" y="30"/>
                  </a:moveTo>
                  <a:cubicBezTo>
                    <a:pt x="0" y="30"/>
                    <a:pt x="1" y="4"/>
                    <a:pt x="22" y="2"/>
                  </a:cubicBezTo>
                  <a:cubicBezTo>
                    <a:pt x="43" y="0"/>
                    <a:pt x="53" y="27"/>
                    <a:pt x="53" y="27"/>
                  </a:cubicBezTo>
                  <a:cubicBezTo>
                    <a:pt x="53" y="27"/>
                    <a:pt x="39" y="9"/>
                    <a:pt x="23" y="11"/>
                  </a:cubicBezTo>
                  <a:cubicBezTo>
                    <a:pt x="7" y="12"/>
                    <a:pt x="0" y="30"/>
                    <a:pt x="0" y="30"/>
                  </a:cubicBezTo>
                  <a:close/>
                </a:path>
              </a:pathLst>
            </a:custGeom>
            <a:solidFill>
              <a:srgbClr val="EFC4A0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Freeform 44"/>
            <p:cNvSpPr/>
            <p:nvPr/>
          </p:nvSpPr>
          <p:spPr>
            <a:xfrm>
              <a:off x="2055915" y="3102045"/>
              <a:ext cx="694373" cy="359854"/>
            </a:xfrm>
            <a:custGeom>
              <a:rect l="l" t="t" r="r" b="b"/>
              <a:pathLst>
                <a:path w="160" h="83">
                  <a:moveTo>
                    <a:pt x="0" y="32"/>
                  </a:moveTo>
                  <a:cubicBezTo>
                    <a:pt x="0" y="32"/>
                    <a:pt x="118" y="44"/>
                    <a:pt x="150" y="0"/>
                  </a:cubicBezTo>
                  <a:cubicBezTo>
                    <a:pt x="150" y="0"/>
                    <a:pt x="160" y="83"/>
                    <a:pt x="29" y="68"/>
                  </a:cubicBezTo>
                  <a:cubicBezTo>
                    <a:pt x="29" y="68"/>
                    <a:pt x="30" y="50"/>
                    <a:pt x="0" y="32"/>
                  </a:cubicBezTo>
                  <a:close/>
                </a:path>
              </a:pathLst>
            </a:custGeom>
            <a:solidFill>
              <a:srgbClr val="492020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Freeform 45"/>
            <p:cNvSpPr/>
            <p:nvPr/>
          </p:nvSpPr>
          <p:spPr>
            <a:xfrm>
              <a:off x="2240034" y="3298927"/>
              <a:ext cx="349282" cy="116396"/>
            </a:xfrm>
            <a:custGeom>
              <a:rect l="l" t="t" r="r" b="b"/>
              <a:pathLst>
                <a:path w="80" h="27">
                  <a:moveTo>
                    <a:pt x="80" y="10"/>
                  </a:moveTo>
                  <a:cubicBezTo>
                    <a:pt x="63" y="1"/>
                    <a:pt x="47" y="0"/>
                    <a:pt x="27" y="1"/>
                  </a:cubicBezTo>
                  <a:cubicBezTo>
                    <a:pt x="3" y="2"/>
                    <a:pt x="0" y="13"/>
                    <a:pt x="1" y="24"/>
                  </a:cubicBezTo>
                  <a:cubicBezTo>
                    <a:pt x="40" y="27"/>
                    <a:pt x="64" y="20"/>
                    <a:pt x="80" y="10"/>
                  </a:cubicBezTo>
                  <a:close/>
                </a:path>
              </a:pathLst>
            </a:custGeom>
            <a:solidFill>
              <a:srgbClr val="C65044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46" name="TextBox 46"/>
          <p:cNvSpPr txBox="1"/>
          <p:nvPr/>
        </p:nvSpPr>
        <p:spPr>
          <a:xfrm>
            <a:off x="6542983" y="1171423"/>
            <a:ext cx="4076700" cy="46672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375"/>
              </a:spcBef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翡翠玉石市场供需平衡现状</a:t>
            </a:r>
          </a:p>
        </p:txBody>
      </p:sp>
      <p:sp>
        <p:nvSpPr>
          <p:cNvPr id="47" name="TextBox 47"/>
          <p:cNvSpPr txBox="1"/>
          <p:nvPr/>
        </p:nvSpPr>
        <p:spPr>
          <a:xfrm>
            <a:off x="6542983" y="1511132"/>
            <a:ext cx="4495800" cy="110490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ct val="0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目前，全球翡翠玉石市场供需关系基本平衡，但存在一定的区域性和品质性差异。在某些地区或特定品质的翡翠玉石产品上，可能会出现供不应求或供过于求的情况。</a:t>
            </a:r>
          </a:p>
        </p:txBody>
      </p:sp>
      <p:sp>
        <p:nvSpPr>
          <p:cNvPr id="48" name="TextBox 48"/>
          <p:cNvSpPr txBox="1"/>
          <p:nvPr/>
        </p:nvSpPr>
        <p:spPr>
          <a:xfrm>
            <a:off x="6542983" y="2934249"/>
            <a:ext cx="4076700" cy="46672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375"/>
              </a:spcBef>
            </a:pPr>
            <a:r>
              <a:rPr lang="en-US" sz="1575" b="1">
                <a:solidFill>
                  <a:schemeClr val="accent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影响供需平衡的因素</a:t>
            </a:r>
          </a:p>
        </p:txBody>
      </p:sp>
      <p:sp>
        <p:nvSpPr>
          <p:cNvPr id="49" name="TextBox 49"/>
          <p:cNvSpPr txBox="1"/>
          <p:nvPr/>
        </p:nvSpPr>
        <p:spPr>
          <a:xfrm>
            <a:off x="6542983" y="3273958"/>
            <a:ext cx="4495800" cy="138112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ct val="0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影响翡翠玉石市场供需平衡的因素主要包括矿产资源状况、开采难度、市场供需关系、政策法规、经济环境等。</a:t>
            </a:r>
          </a:p>
        </p:txBody>
      </p:sp>
      <p:sp>
        <p:nvSpPr>
          <p:cNvPr id="50" name="TextBox 50"/>
          <p:cNvSpPr txBox="1"/>
          <p:nvPr/>
        </p:nvSpPr>
        <p:spPr>
          <a:xfrm>
            <a:off x="6542983" y="4626808"/>
            <a:ext cx="4076700" cy="46672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375"/>
              </a:spcBef>
            </a:pPr>
            <a:r>
              <a:rPr lang="en-US" sz="1575" b="1">
                <a:solidFill>
                  <a:schemeClr val="accent3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未来供需平衡趋势</a:t>
            </a:r>
          </a:p>
        </p:txBody>
      </p:sp>
      <p:sp>
        <p:nvSpPr>
          <p:cNvPr id="51" name="TextBox 51"/>
          <p:cNvSpPr txBox="1"/>
          <p:nvPr/>
        </p:nvSpPr>
        <p:spPr>
          <a:xfrm>
            <a:off x="6542983" y="4966517"/>
            <a:ext cx="4499225" cy="138112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ct val="0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预计未来几年，随着优质矿源的逐渐枯竭，全球翡翠玉石产量将进一步下降，而市场需求将继续增加，因此供需关系将面临一定的压力。但同时，随着科技的发展和新型材料的出现，也可能会对翡翠玉石市场产生一定的影响。</a:t>
            </a:r>
          </a:p>
        </p:txBody>
      </p:sp>
      <p:grpSp>
        <p:nvGrpSpPr>
          <p:cNvPr id="52" name="Group 5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53" name="AutoShape 5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4" name="AutoShape 5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5" name="AutoShape 5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6" name="AutoShape 5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7" name="AutoShape 5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8" name="AutoShape 5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9" name="AutoShape 5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0" name="AutoShape 6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1" name="AutoShape 6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2" name="AutoShape 6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3" name="AutoShape 6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4" name="AutoShape 6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5" name="AutoShape 6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6" name="AutoShape 6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7" name="AutoShape 6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8" name="AutoShape 6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9" name="AutoShape 6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0" name="AutoShape 7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1" name="AutoShape 7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2" name="AutoShape 7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3" name="TextBox 7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供需平衡分析</a:t>
              </a:r>
            </a:p>
          </p:txBody>
        </p:sp>
      </p:grp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https://d.book118.com/228025141064006032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EFFBFF"/>
      </a:lt1>
      <a:dk2>
        <a:srgbClr val="002F40"/>
      </a:dk2>
      <a:lt2>
        <a:srgbClr val="FFFFFF"/>
      </a:lt2>
      <a:accent1>
        <a:srgbClr val="3045FD"/>
      </a:accent1>
      <a:accent2>
        <a:srgbClr val="0085FF"/>
      </a:accent2>
      <a:accent3>
        <a:srgbClr val="2947E8"/>
      </a:accent3>
      <a:accent4>
        <a:srgbClr val="3CD6DF"/>
      </a:accent4>
      <a:accent5>
        <a:srgbClr val="73DDE3"/>
      </a:accent5>
      <a:accent6>
        <a:srgbClr val="FFC67C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Uigh" typeface="Microsoft Uighur"/>
        <a:font script="Beng" typeface="Vrinda"/>
        <a:font script="Thai" typeface="Angsan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Times New Roman"/>
        <a:font script="Arab" typeface="Times New Roman"/>
        <a:font script="Hebr" typeface="Times New Roman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MoolBoran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ajorFont>
      <a:minorFont>
        <a:latin typeface="Calibri"/>
        <a:ea typeface="Calibri"/>
        <a:cs typeface="Arial"/>
        <a:font script="Uigh" typeface="Microsoft Uighur"/>
        <a:font script="Beng" typeface="Vrinda"/>
        <a:font script="Thai" typeface="Cordi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Arial"/>
        <a:font script="Arab" typeface="Arial"/>
        <a:font script="Hebr" typeface="Arial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71</Paragraphs>
  <Slides>14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baseType="lpstr" size="19">
      <vt:lpstr>Arial</vt:lpstr>
      <vt:lpstr>Calibri</vt:lpstr>
      <vt:lpstr>Microsoft Yahei</vt:lpstr>
      <vt:lpstr>微软雅黑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2024-09-10T00:06:46.012</cp:lastPrinted>
  <dcterms:created xsi:type="dcterms:W3CDTF">2024-09-09T16:06:46Z</dcterms:created>
  <dcterms:modified xsi:type="dcterms:W3CDTF">2024-09-09T16:06:48Z</dcterms:modified>
</cp:coreProperties>
</file>