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D8FF2-A02C-409D-9659-4216257A9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CF924-478A-414F-8F9B-212FD4EA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01721-8094-4DF5-99DC-664D12AA0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A0EB4-1E02-4A57-91C9-997DEEEA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DEA512-BCE4-4B48-89AC-5D0F2D40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7AEF7-2E6B-4D53-8116-85FFD204C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15534-0F0A-4338-A06C-BCF6885D5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9D9DB-C6F9-40A9-819E-3F35DEADB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709DF-FC87-472A-AC04-0EC5F022B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918BB-B069-41C1-B48B-FC18C2C9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118F1-D3A3-402C-8441-1705B1592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79" r:id="rId2"/>
    <p:sldLayoutId id="2147489280" r:id="rId3"/>
    <p:sldLayoutId id="2147489281" r:id="rId4"/>
    <p:sldLayoutId id="2147489282" r:id="rId5"/>
    <p:sldLayoutId id="2147489283" r:id="rId6"/>
    <p:sldLayoutId id="2147489284" r:id="rId7"/>
    <p:sldLayoutId id="2147489285" r:id="rId8"/>
    <p:sldLayoutId id="2147489286" r:id="rId9"/>
    <p:sldLayoutId id="2147489287" r:id="rId10"/>
    <p:sldLayoutId id="214748928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tags" Target="../tags/tag131.xml" /><Relationship Id="rId3" Type="http://schemas.openxmlformats.org/officeDocument/2006/relationships/tags" Target="../tags/tag105.xml" /><Relationship Id="rId30" Type="http://schemas.openxmlformats.org/officeDocument/2006/relationships/tags" Target="../tags/tag132.xml" /><Relationship Id="rId31" Type="http://schemas.openxmlformats.org/officeDocument/2006/relationships/tags" Target="../tags/tag133.xml" /><Relationship Id="rId32" Type="http://schemas.openxmlformats.org/officeDocument/2006/relationships/tags" Target="../tags/tag134.xml" /><Relationship Id="rId33" Type="http://schemas.openxmlformats.org/officeDocument/2006/relationships/tags" Target="../tags/tag135.xml" /><Relationship Id="rId34" Type="http://schemas.openxmlformats.org/officeDocument/2006/relationships/tags" Target="../tags/tag136.xml" /><Relationship Id="rId35" Type="http://schemas.openxmlformats.org/officeDocument/2006/relationships/tags" Target="../tags/tag137.xml" /><Relationship Id="rId36" Type="http://schemas.openxmlformats.org/officeDocument/2006/relationships/tags" Target="../tags/tag138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711005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安全输血管理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输血概述</a:t>
            </a: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安全输血的重要性</a:t>
            </a: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安全输血的管理措施</a:t>
            </a: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安全输血的法律法规和标准</a:t>
            </a: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安全输血的伦理和人文关怀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输血概述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输血的定义和作用</a:t>
            </a:r>
          </a:p>
        </p:txBody>
      </p:sp>
      <p:sp>
        <p:nvSpPr>
          <p:cNvPr id="1048978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761002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80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74749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82" name="序号"/>
          <p:cNvSpPr txBox="1"/>
          <p:nvPr>
            <p:custDataLst>
              <p:tags r:id="rId4"/>
            </p:custDataLst>
          </p:nvPr>
        </p:nvSpPr>
        <p:spPr>
          <a:xfrm>
            <a:off x="5374116" y="196764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84" name="标题"/>
          <p:cNvSpPr txBox="1"/>
          <p:nvPr>
            <p:custDataLst>
              <p:tags r:id="rId5"/>
            </p:custDataLst>
          </p:nvPr>
        </p:nvSpPr>
        <p:spPr>
          <a:xfrm>
            <a:off x="1210284" y="181232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输血是指将血液通过静脉输注给病人，以补充血容量、改善血液循环、治疗疾病的过程。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86" name="正文"/>
          <p:cNvSpPr txBox="1"/>
          <p:nvPr>
            <p:custDataLst>
              <p:tags r:id="rId6"/>
            </p:custDataLst>
          </p:nvPr>
        </p:nvSpPr>
        <p:spPr>
          <a:xfrm>
            <a:off x="1210284" y="225261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88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2850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90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2715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92" name="序号"/>
          <p:cNvSpPr txBox="1"/>
          <p:nvPr>
            <p:custDataLst>
              <p:tags r:id="rId9"/>
            </p:custDataLst>
          </p:nvPr>
        </p:nvSpPr>
        <p:spPr>
          <a:xfrm>
            <a:off x="6251992" y="248626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</a:p>
        </p:txBody>
      </p:sp>
      <p:sp>
        <p:nvSpPr>
          <p:cNvPr id="1048994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8090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8996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794870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98" name="序号"/>
          <p:cNvSpPr txBox="1"/>
          <p:nvPr>
            <p:custDataLst>
              <p:tags r:id="rId12"/>
            </p:custDataLst>
          </p:nvPr>
        </p:nvSpPr>
        <p:spPr>
          <a:xfrm>
            <a:off x="5374116" y="3015689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</a:p>
        </p:txBody>
      </p:sp>
      <p:sp>
        <p:nvSpPr>
          <p:cNvPr id="1049000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32902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002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314842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04" name="序号"/>
          <p:cNvSpPr txBox="1"/>
          <p:nvPr>
            <p:custDataLst>
              <p:tags r:id="rId15"/>
            </p:custDataLst>
          </p:nvPr>
        </p:nvSpPr>
        <p:spPr>
          <a:xfrm>
            <a:off x="6251992" y="3526883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49006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85709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008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842918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10" name="序号"/>
          <p:cNvSpPr txBox="1"/>
          <p:nvPr>
            <p:custDataLst>
              <p:tags r:id="rId18"/>
            </p:custDataLst>
          </p:nvPr>
        </p:nvSpPr>
        <p:spPr>
          <a:xfrm>
            <a:off x="5374116" y="4063062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</a:p>
        </p:txBody>
      </p:sp>
      <p:sp>
        <p:nvSpPr>
          <p:cNvPr id="1049012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37234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014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35883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16" name="序号"/>
          <p:cNvSpPr txBox="1"/>
          <p:nvPr>
            <p:custDataLst>
              <p:tags r:id="rId21"/>
            </p:custDataLst>
          </p:nvPr>
        </p:nvSpPr>
        <p:spPr>
          <a:xfrm>
            <a:off x="6251992" y="4570880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49018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904473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020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8909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22" name="序号"/>
          <p:cNvSpPr txBox="1"/>
          <p:nvPr>
            <p:custDataLst>
              <p:tags r:id="rId24"/>
            </p:custDataLst>
          </p:nvPr>
        </p:nvSpPr>
        <p:spPr>
          <a:xfrm>
            <a:off x="5374116" y="5111111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</a:p>
        </p:txBody>
      </p:sp>
      <p:sp>
        <p:nvSpPr>
          <p:cNvPr id="1049024" name="标题"/>
          <p:cNvSpPr txBox="1"/>
          <p:nvPr>
            <p:custDataLst>
              <p:tags r:id="rId25"/>
            </p:custDataLst>
          </p:nvPr>
        </p:nvSpPr>
        <p:spPr>
          <a:xfrm>
            <a:off x="7392555" y="2324869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输血可以补充血液中的红细胞、白细胞、血小板等成分，提高血液的携氧能力和免疫力。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26" name="正文"/>
          <p:cNvSpPr txBox="1"/>
          <p:nvPr>
            <p:custDataLst>
              <p:tags r:id="rId26"/>
            </p:custDataLst>
          </p:nvPr>
        </p:nvSpPr>
        <p:spPr>
          <a:xfrm>
            <a:off x="7392555" y="2765157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28" name="标题"/>
          <p:cNvSpPr txBox="1"/>
          <p:nvPr>
            <p:custDataLst>
              <p:tags r:id="rId27"/>
            </p:custDataLst>
          </p:nvPr>
        </p:nvSpPr>
        <p:spPr>
          <a:xfrm>
            <a:off x="1210284" y="286104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输血还可以用于治疗失血过多、贫血、心功能不全等疾病。  输血的作用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30" name="正文"/>
          <p:cNvSpPr txBox="1"/>
          <p:nvPr>
            <p:custDataLst>
              <p:tags r:id="rId28"/>
            </p:custDataLst>
          </p:nvPr>
        </p:nvSpPr>
        <p:spPr>
          <a:xfrm>
            <a:off x="1210284" y="330133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输血的作用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32" name="标题"/>
          <p:cNvSpPr txBox="1"/>
          <p:nvPr>
            <p:custDataLst>
              <p:tags r:id="rId29"/>
            </p:custDataLst>
          </p:nvPr>
        </p:nvSpPr>
        <p:spPr>
          <a:xfrm>
            <a:off x="7392555" y="3374268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补充血容量：输血可以迅速恢复血容量，提高血压，缓解休克症状。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34" name="正文"/>
          <p:cNvSpPr txBox="1"/>
          <p:nvPr>
            <p:custDataLst>
              <p:tags r:id="rId30"/>
            </p:custDataLst>
          </p:nvPr>
        </p:nvSpPr>
        <p:spPr>
          <a:xfrm>
            <a:off x="7392555" y="381455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36" name="标题"/>
          <p:cNvSpPr txBox="1"/>
          <p:nvPr>
            <p:custDataLst>
              <p:tags r:id="rId31"/>
            </p:custDataLst>
          </p:nvPr>
        </p:nvSpPr>
        <p:spPr>
          <a:xfrm>
            <a:off x="1210284" y="390369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改善血液循环：输血可以改善血液循环，提高组织器官的供氧和营养物质供应。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38" name="正文"/>
          <p:cNvSpPr txBox="1"/>
          <p:nvPr>
            <p:custDataLst>
              <p:tags r:id="rId32"/>
            </p:custDataLst>
          </p:nvPr>
        </p:nvSpPr>
        <p:spPr>
          <a:xfrm>
            <a:off x="1210284" y="4343983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40" name="标题"/>
          <p:cNvSpPr txBox="1"/>
          <p:nvPr>
            <p:custDataLst>
              <p:tags r:id="rId33"/>
            </p:custDataLst>
          </p:nvPr>
        </p:nvSpPr>
        <p:spPr>
          <a:xfrm>
            <a:off x="7392555" y="4425693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治疗疾病：输血可以用于治疗失血过多、贫血、心功能不全等疾病，提高病人的生活质量。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42" name="正文"/>
          <p:cNvSpPr txBox="1"/>
          <p:nvPr>
            <p:custDataLst>
              <p:tags r:id="rId34"/>
            </p:custDataLst>
          </p:nvPr>
        </p:nvSpPr>
        <p:spPr>
          <a:xfrm>
            <a:off x="7392555" y="4865981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44" name="标题"/>
          <p:cNvSpPr txBox="1"/>
          <p:nvPr>
            <p:custDataLst>
              <p:tags r:id="rId35"/>
            </p:custDataLst>
          </p:nvPr>
        </p:nvSpPr>
        <p:spPr>
          <a:xfrm>
            <a:off x="1210284" y="4938237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免疫调节：输血可以调节机体的免疫功能，增强机体的抗病能力。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46" name="正文"/>
          <p:cNvSpPr txBox="1"/>
          <p:nvPr>
            <p:custDataLst>
              <p:tags r:id="rId36"/>
            </p:custDataLst>
          </p:nvPr>
        </p:nvSpPr>
        <p:spPr>
          <a:xfrm>
            <a:off x="1210284" y="5378525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输血的历史和发展</a:t>
            </a:r>
          </a:p>
        </p:txBody>
      </p:sp>
      <p:sp>
        <p:nvSpPr>
          <p:cNvPr id="10490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输血技术进步：成分输血、自体输血等</a:t>
            </a:r>
          </a:p>
        </p:txBody>
      </p:sp>
      <p:sp>
        <p:nvSpPr>
          <p:cNvPr id="10491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输血法规与伦理：确保输血安全与公正</a:t>
            </a:r>
          </a:p>
        </p:txBody>
      </p:sp>
      <p:sp>
        <p:nvSpPr>
          <p:cNvPr id="10491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输血起源：古代输血尝试</a:t>
            </a:r>
          </a:p>
        </p:txBody>
      </p:sp>
      <p:sp>
        <p:nvSpPr>
          <p:cNvPr id="10491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现代输血发展：19世纪初的输血实践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安全输血的重要性</a:t>
            </a:r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输血安全的概念</a:t>
            </a:r>
          </a:p>
        </p:txBody>
      </p:sp>
      <p:sp>
        <p:nvSpPr>
          <p:cNvPr id="10492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输血的定义和作用</a:t>
            </a:r>
          </a:p>
        </p:txBody>
      </p:sp>
      <p:sp>
        <p:nvSpPr>
          <p:cNvPr id="10492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输血安全的定义和重要性</a:t>
            </a:r>
          </a:p>
        </p:txBody>
      </p:sp>
      <p:sp>
        <p:nvSpPr>
          <p:cNvPr id="10492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输血安全的法规和标准</a:t>
            </a:r>
          </a:p>
        </p:txBody>
      </p:sp>
      <p:sp>
        <p:nvSpPr>
          <p:cNvPr id="10492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输血安全的实践和管理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输血安全的必要性</a:t>
            </a:r>
          </a:p>
        </p:txBody>
      </p:sp>
      <p:sp>
        <p:nvSpPr>
          <p:cNvPr id="10492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输血是临床治疗的重要手段</a:t>
            </a:r>
          </a:p>
        </p:txBody>
      </p:sp>
      <p:sp>
        <p:nvSpPr>
          <p:cNvPr id="10492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安全输血可以避免血液传播性疾病的发生</a:t>
            </a:r>
          </a:p>
        </p:txBody>
      </p:sp>
      <p:sp>
        <p:nvSpPr>
          <p:cNvPr id="10492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输血不当会对患者造成严重的身体损害甚至危及生命</a:t>
            </a:r>
          </a:p>
        </p:txBody>
      </p:sp>
      <p:sp>
        <p:nvSpPr>
          <p:cNvPr id="10492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建立完善的输血安全管理制度是确保输血安全的关键</a:t>
            </a:r>
          </a:p>
        </p:txBody>
      </p:sp>
      <p:sp>
        <p:nvSpPr>
          <p:cNvPr id="10492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输血安全与医疗质量的关系</a:t>
            </a:r>
          </a:p>
        </p:txBody>
      </p:sp>
      <p:sp>
        <p:nvSpPr>
          <p:cNvPr id="10493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输血安全是医疗质量的重要组成部分</a:t>
            </a:r>
          </a:p>
        </p:txBody>
      </p:sp>
      <p:sp>
        <p:nvSpPr>
          <p:cNvPr id="10493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输血不当可能导致严重的医疗事故</a:t>
            </a:r>
          </a:p>
        </p:txBody>
      </p:sp>
      <p:sp>
        <p:nvSpPr>
          <p:cNvPr id="10493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输血安全与医疗质量紧密相连，相互影响</a:t>
            </a:r>
          </a:p>
        </p:txBody>
      </p:sp>
      <p:sp>
        <p:nvSpPr>
          <p:cNvPr id="104933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提高输血安全性和医疗质量需要多方面的努力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安全输血的管理措施</a:t>
            </a:r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输血前的评估和准备</a:t>
            </a:r>
          </a:p>
        </p:txBody>
      </p:sp>
      <p:sp>
        <p:nvSpPr>
          <p:cNvPr id="10494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评估患者情况：了解患者病史、输血史、过敏史等，确保患者适合输血。</a:t>
            </a:r>
          </a:p>
        </p:txBody>
      </p:sp>
      <p:sp>
        <p:nvSpPr>
          <p:cNvPr id="10494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准备输血器材：确保输血器材清洁、无菌，符合相关标准。</a:t>
            </a:r>
          </a:p>
        </p:txBody>
      </p:sp>
      <p:sp>
        <p:nvSpPr>
          <p:cNvPr id="10494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准备输血药品：确保输血药品质量可靠，无过期、变质等情况。</a:t>
            </a:r>
          </a:p>
        </p:txBody>
      </p:sp>
      <p:sp>
        <p:nvSpPr>
          <p:cNvPr id="10494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告知患者及家属：向患者及家属解释输血的目的、风险及注意事项，确保患者及家属理解并同意输血。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https://d.book118.com/228027110055006022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5_3"/>
  <p:tag name="KSO_WM_UNIT_INDEX" val="1_5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2"/>
  <p:tag name="KSO_WM_UNIT_INDEX" val="1_6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6*l_h_i*1_6_3"/>
  <p:tag name="KSO_WM_UNIT_INDEX" val="1_6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2"/>
  <p:tag name="KSO_WM_UNIT_INDEX" val="1_7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6*l_h_i*1_7_3"/>
  <p:tag name="KSO_WM_UNIT_INDEX" val="1_7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6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安全输血管理</vt:lpstr>
      <vt:lpstr>目录</vt:lpstr>
      <vt:lpstr>单击添加章节标题</vt:lpstr>
      <vt:lpstr>输血概述</vt:lpstr>
      <vt:lpstr>输血的定义和作用</vt:lpstr>
      <vt:lpstr>输血的历史和发展</vt:lpstr>
      <vt:lpstr>安全输血的重要性</vt:lpstr>
      <vt:lpstr>输血安全的概念</vt:lpstr>
      <vt:lpstr>输血安全的必要性</vt:lpstr>
      <vt:lpstr>输血安全与医疗质量的关系</vt:lpstr>
      <vt:lpstr>安全输血的管理措施</vt:lpstr>
      <vt:lpstr>输血前的评估和准备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2024-08-28T13:00:30.703</cp:lastPrinted>
  <dcterms:created xsi:type="dcterms:W3CDTF">2024-08-28T05:00:30Z</dcterms:created>
  <dcterms:modified xsi:type="dcterms:W3CDTF">2024-08-28T05:00:32Z</dcterms:modified>
</cp:coreProperties>
</file>