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1" r:id="rId34"/>
  </p:sldIdLst>
  <p:sldSz cx="8788400" cy="66294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tags" Target="tags/tag1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BA076-9119-43CF-9191-C43990FCA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5B0C8-7663-48D3-9388-16B97C4D8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A4D53-F990-4864-8067-E218FEEC8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C84DA-60F1-4181-ACE9-C4E99F5BC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D461A-B176-4164-B061-0914B676E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19A18C-948A-4E48-8A01-E568AFBD3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0C109-3F8B-424C-9F75-77ED96302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1E0E8-B3B2-4E76-9B49-7C49CFEE6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677FD-F900-436B-B440-05EDD7EA0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1FA36-39C7-484F-A610-767E08731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3EC15-AE6B-4251-B567-7A52CF90A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692150" y="2003425"/>
            <a:ext cx="7086600" cy="32385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244475" y="908050"/>
            <a:ext cx="6877050" cy="1000125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53975" y="1374775"/>
            <a:ext cx="8562975" cy="174307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7475" y="1800225"/>
            <a:ext cx="6778625" cy="6883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95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18260" y="3712464"/>
            <a:ext cx="6151880" cy="1657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5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05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39420" y="1524762"/>
            <a:ext cx="3822954" cy="43754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526026" y="1524762"/>
            <a:ext cx="3822954" cy="43754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5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415925" y="555625"/>
            <a:ext cx="7962900" cy="5495925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53975" y="193675"/>
            <a:ext cx="8124825" cy="116205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07975" y="361950"/>
            <a:ext cx="3559175" cy="6311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950" b="0" i="0">
                <a:solidFill>
                  <a:schemeClr val="bg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31875" y="1562100"/>
            <a:ext cx="6969125" cy="37706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5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988056" y="6165342"/>
            <a:ext cx="2812288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39420" y="6165342"/>
            <a:ext cx="2021332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327648" y="6165342"/>
            <a:ext cx="2021332" cy="3314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12" Type="http://schemas.openxmlformats.org/officeDocument/2006/relationships/image" Target="../media/image20.png" /><Relationship Id="rId13" Type="http://schemas.openxmlformats.org/officeDocument/2006/relationships/image" Target="../media/image21.png" /><Relationship Id="rId14" Type="http://schemas.openxmlformats.org/officeDocument/2006/relationships/image" Target="../media/image22.png" /><Relationship Id="rId15" Type="http://schemas.openxmlformats.org/officeDocument/2006/relationships/image" Target="../media/image23.png" /><Relationship Id="rId16" Type="http://schemas.openxmlformats.org/officeDocument/2006/relationships/image" Target="../media/image24.png" /><Relationship Id="rId17" Type="http://schemas.openxmlformats.org/officeDocument/2006/relationships/image" Target="../media/image25.png" /><Relationship Id="rId18" Type="http://schemas.openxmlformats.org/officeDocument/2006/relationships/image" Target="../media/image26.png" /><Relationship Id="rId19" Type="http://schemas.openxmlformats.org/officeDocument/2006/relationships/image" Target="../media/image27.png" /><Relationship Id="rId2" Type="http://schemas.openxmlformats.org/officeDocument/2006/relationships/image" Target="../media/image10.png" /><Relationship Id="rId20" Type="http://schemas.openxmlformats.org/officeDocument/2006/relationships/image" Target="../media/image28.png" /><Relationship Id="rId21" Type="http://schemas.openxmlformats.org/officeDocument/2006/relationships/image" Target="../media/image29.png" /><Relationship Id="rId22" Type="http://schemas.openxmlformats.org/officeDocument/2006/relationships/image" Target="../media/image30.png" /><Relationship Id="rId23" Type="http://schemas.openxmlformats.org/officeDocument/2006/relationships/image" Target="../media/image31.png" /><Relationship Id="rId24" Type="http://schemas.openxmlformats.org/officeDocument/2006/relationships/image" Target="../media/image32.png" /><Relationship Id="rId25" Type="http://schemas.openxmlformats.org/officeDocument/2006/relationships/image" Target="../media/image33.png" /><Relationship Id="rId26" Type="http://schemas.openxmlformats.org/officeDocument/2006/relationships/image" Target="../media/image34.png" /><Relationship Id="rId27" Type="http://schemas.openxmlformats.org/officeDocument/2006/relationships/image" Target="../media/image35.png" /><Relationship Id="rId28" Type="http://schemas.openxmlformats.org/officeDocument/2006/relationships/image" Target="../media/image36.png" /><Relationship Id="rId29" Type="http://schemas.openxmlformats.org/officeDocument/2006/relationships/image" Target="../media/image37.png" /><Relationship Id="rId3" Type="http://schemas.openxmlformats.org/officeDocument/2006/relationships/image" Target="../media/image11.png" /><Relationship Id="rId30" Type="http://schemas.openxmlformats.org/officeDocument/2006/relationships/image" Target="../media/image38.png" /><Relationship Id="rId31" Type="http://schemas.openxmlformats.org/officeDocument/2006/relationships/image" Target="../media/image39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48.png" /><Relationship Id="rId11" Type="http://schemas.openxmlformats.org/officeDocument/2006/relationships/image" Target="../media/image49.png" /><Relationship Id="rId12" Type="http://schemas.openxmlformats.org/officeDocument/2006/relationships/image" Target="../media/image50.png" /><Relationship Id="rId13" Type="http://schemas.openxmlformats.org/officeDocument/2006/relationships/image" Target="../media/image51.png" /><Relationship Id="rId14" Type="http://schemas.openxmlformats.org/officeDocument/2006/relationships/image" Target="../media/image52.png" /><Relationship Id="rId15" Type="http://schemas.openxmlformats.org/officeDocument/2006/relationships/image" Target="../media/image10.png" /><Relationship Id="rId16" Type="http://schemas.openxmlformats.org/officeDocument/2006/relationships/image" Target="../media/image39.png" /><Relationship Id="rId17" Type="http://schemas.openxmlformats.org/officeDocument/2006/relationships/image" Target="../media/image53.png" /><Relationship Id="rId18" Type="http://schemas.openxmlformats.org/officeDocument/2006/relationships/image" Target="../media/image54.png" /><Relationship Id="rId19" Type="http://schemas.openxmlformats.org/officeDocument/2006/relationships/image" Target="../media/image55.png" /><Relationship Id="rId2" Type="http://schemas.openxmlformats.org/officeDocument/2006/relationships/image" Target="../media/image26.png" /><Relationship Id="rId20" Type="http://schemas.openxmlformats.org/officeDocument/2006/relationships/image" Target="../media/image56.png" /><Relationship Id="rId21" Type="http://schemas.openxmlformats.org/officeDocument/2006/relationships/image" Target="../media/image57.png" /><Relationship Id="rId22" Type="http://schemas.openxmlformats.org/officeDocument/2006/relationships/image" Target="../media/image58.png" /><Relationship Id="rId23" Type="http://schemas.openxmlformats.org/officeDocument/2006/relationships/image" Target="../media/image59.png" /><Relationship Id="rId24" Type="http://schemas.openxmlformats.org/officeDocument/2006/relationships/image" Target="../media/image60.png" /><Relationship Id="rId25" Type="http://schemas.openxmlformats.org/officeDocument/2006/relationships/image" Target="../media/image61.png" /><Relationship Id="rId26" Type="http://schemas.openxmlformats.org/officeDocument/2006/relationships/image" Target="../media/image62.png" /><Relationship Id="rId27" Type="http://schemas.openxmlformats.org/officeDocument/2006/relationships/image" Target="../media/image37.png" /><Relationship Id="rId28" Type="http://schemas.openxmlformats.org/officeDocument/2006/relationships/image" Target="../media/image63.png" /><Relationship Id="rId29" Type="http://schemas.openxmlformats.org/officeDocument/2006/relationships/image" Target="../media/image64.png" /><Relationship Id="rId3" Type="http://schemas.openxmlformats.org/officeDocument/2006/relationships/image" Target="../media/image42.png" /><Relationship Id="rId30" Type="http://schemas.openxmlformats.org/officeDocument/2006/relationships/image" Target="../media/image65.png" /><Relationship Id="rId31" Type="http://schemas.openxmlformats.org/officeDocument/2006/relationships/image" Target="../media/image66.png" /><Relationship Id="rId32" Type="http://schemas.openxmlformats.org/officeDocument/2006/relationships/image" Target="../media/image67.png" /><Relationship Id="rId4" Type="http://schemas.openxmlformats.org/officeDocument/2006/relationships/image" Target="../media/image43.png" /><Relationship Id="rId5" Type="http://schemas.openxmlformats.org/officeDocument/2006/relationships/image" Target="../media/image44.png" /><Relationship Id="rId6" Type="http://schemas.openxmlformats.org/officeDocument/2006/relationships/image" Target="../media/image45.png" /><Relationship Id="rId7" Type="http://schemas.openxmlformats.org/officeDocument/2006/relationships/image" Target="../media/image46.png" /><Relationship Id="rId8" Type="http://schemas.openxmlformats.org/officeDocument/2006/relationships/image" Target="../media/image11.png" /><Relationship Id="rId9" Type="http://schemas.openxmlformats.org/officeDocument/2006/relationships/image" Target="../media/image47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8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9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4.png" /><Relationship Id="rId11" Type="http://schemas.openxmlformats.org/officeDocument/2006/relationships/image" Target="../media/image61.png" /><Relationship Id="rId12" Type="http://schemas.openxmlformats.org/officeDocument/2006/relationships/image" Target="../media/image38.png" /><Relationship Id="rId13" Type="http://schemas.openxmlformats.org/officeDocument/2006/relationships/image" Target="../media/image75.png" /><Relationship Id="rId14" Type="http://schemas.openxmlformats.org/officeDocument/2006/relationships/image" Target="../media/image76.png" /><Relationship Id="rId15" Type="http://schemas.openxmlformats.org/officeDocument/2006/relationships/image" Target="../media/image77.png" /><Relationship Id="rId16" Type="http://schemas.openxmlformats.org/officeDocument/2006/relationships/image" Target="../media/image78.png" /><Relationship Id="rId17" Type="http://schemas.openxmlformats.org/officeDocument/2006/relationships/image" Target="../media/image79.png" /><Relationship Id="rId2" Type="http://schemas.openxmlformats.org/officeDocument/2006/relationships/image" Target="../media/image70.png" /><Relationship Id="rId3" Type="http://schemas.openxmlformats.org/officeDocument/2006/relationships/image" Target="../media/image71.png" /><Relationship Id="rId4" Type="http://schemas.openxmlformats.org/officeDocument/2006/relationships/image" Target="../media/image39.png" /><Relationship Id="rId5" Type="http://schemas.openxmlformats.org/officeDocument/2006/relationships/image" Target="../media/image72.png" /><Relationship Id="rId6" Type="http://schemas.openxmlformats.org/officeDocument/2006/relationships/image" Target="../media/image56.png" /><Relationship Id="rId7" Type="http://schemas.openxmlformats.org/officeDocument/2006/relationships/image" Target="../media/image46.png" /><Relationship Id="rId8" Type="http://schemas.openxmlformats.org/officeDocument/2006/relationships/image" Target="../media/image73.png" /><Relationship Id="rId9" Type="http://schemas.openxmlformats.org/officeDocument/2006/relationships/image" Target="../media/image6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0.png" /><Relationship Id="rId3" Type="http://schemas.openxmlformats.org/officeDocument/2006/relationships/image" Target="../media/image81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2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3.png" /><Relationship Id="rId3" Type="http://schemas.openxmlformats.org/officeDocument/2006/relationships/image" Target="../media/image84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370220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46175" y="3324225"/>
            <a:ext cx="498792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-75">
                <a:latin typeface="宋体"/>
                <a:cs typeface="宋体"/>
              </a:rPr>
              <a:t>单击此处编辑母版副标题样式</a:t>
            </a:r>
            <a:endParaRPr sz="305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925" spc="-3262" baseline="4219"/>
              <a:t>第</a:t>
            </a:r>
            <a:r>
              <a:rPr sz="4350" spc="-2175"/>
              <a:t>单</a:t>
            </a:r>
            <a:r>
              <a:rPr sz="5925" spc="-2812" baseline="4219"/>
              <a:t>七</a:t>
            </a:r>
            <a:r>
              <a:rPr sz="4350" spc="-2475"/>
              <a:t>击</a:t>
            </a:r>
            <a:r>
              <a:rPr sz="5925" spc="-2362" baseline="4219"/>
              <a:t>章</a:t>
            </a:r>
            <a:r>
              <a:rPr sz="4350" spc="-1725"/>
              <a:t>此</a:t>
            </a:r>
            <a:r>
              <a:rPr sz="5925" spc="-3487" baseline="4219"/>
              <a:t>旅</a:t>
            </a:r>
            <a:r>
              <a:rPr sz="4350" spc="-2025"/>
              <a:t>处</a:t>
            </a:r>
            <a:r>
              <a:rPr sz="5925" spc="-3037" baseline="4219"/>
              <a:t>游</a:t>
            </a:r>
            <a:r>
              <a:rPr sz="4350" spc="-2325"/>
              <a:t>编</a:t>
            </a:r>
            <a:r>
              <a:rPr sz="5925" spc="-2587" baseline="4219"/>
              <a:t>服</a:t>
            </a:r>
            <a:r>
              <a:rPr sz="4350" spc="-2625"/>
              <a:t>辑</a:t>
            </a:r>
            <a:r>
              <a:rPr sz="5925" spc="-2137" baseline="4219"/>
              <a:t>务</a:t>
            </a:r>
            <a:r>
              <a:rPr sz="4350" spc="-2925"/>
              <a:t>母</a:t>
            </a:r>
            <a:r>
              <a:rPr sz="5925" spc="-1687" baseline="4219"/>
              <a:t>次</a:t>
            </a:r>
            <a:r>
              <a:rPr sz="4350" spc="-3225"/>
              <a:t>版</a:t>
            </a:r>
            <a:r>
              <a:rPr sz="5925" spc="-1237" baseline="4219"/>
              <a:t>序</a:t>
            </a:r>
            <a:r>
              <a:rPr sz="4350" spc="-3525"/>
              <a:t>标</a:t>
            </a:r>
            <a:r>
              <a:rPr sz="5925" spc="-787" baseline="4219"/>
              <a:t>礼</a:t>
            </a:r>
            <a:r>
              <a:rPr sz="4350" spc="-3825"/>
              <a:t>题</a:t>
            </a:r>
            <a:r>
              <a:rPr sz="5925" spc="-337" baseline="4219"/>
              <a:t>仪</a:t>
            </a:r>
            <a:r>
              <a:rPr sz="4350" spc="-65"/>
              <a:t>样式</a:t>
            </a:r>
            <a:endParaRPr sz="4350"/>
          </a:p>
        </p:txBody>
      </p:sp>
      <p:sp>
        <p:nvSpPr>
          <p:cNvPr id="4" name="object 4"/>
          <p:cNvSpPr txBox="1"/>
          <p:nvPr/>
        </p:nvSpPr>
        <p:spPr>
          <a:xfrm>
            <a:off x="4356100" y="6191250"/>
            <a:ext cx="9715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10">
                <a:latin typeface="宋体"/>
                <a:cs typeface="宋体"/>
              </a:rPr>
              <a:t>*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156575" y="6210300"/>
            <a:ext cx="9715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10">
                <a:latin typeface="宋体"/>
                <a:cs typeface="宋体"/>
              </a:rPr>
              <a:t>1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3975" y="193675"/>
            <a:ext cx="8305800" cy="5838825"/>
            <a:chOff x="53975" y="193675"/>
            <a:chExt cx="8305800" cy="58388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96875" y="536575"/>
              <a:ext cx="7962900" cy="54959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3975" y="193675"/>
              <a:ext cx="8124825" cy="116205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17500" y="361950"/>
            <a:ext cx="3006725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-75"/>
              <a:t>【章首案例】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8525" y="1666875"/>
            <a:ext cx="6759575" cy="4056379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12700" marR="5080" indent="57150" algn="just">
              <a:lnSpc>
                <a:spcPts val="2850"/>
              </a:lnSpc>
              <a:spcBef>
                <a:spcPts val="520"/>
              </a:spcBef>
            </a:pPr>
            <a:r>
              <a:rPr sz="2700" spc="-75">
                <a:latin typeface="宋体"/>
                <a:cs typeface="宋体"/>
              </a:rPr>
              <a:t>我国某市与日本某市缔结为友好城市，在某著名饭店举办了一场大型的中餐宴会，邀请本市最著名的演员到场助兴。这位演员到达后，费了很多的时间才找到自己的位置；当他入座后发现与其同桌的许多客人都是接送领导和客人的司机，演员感到自尊心受到了伤害，没有同任何人打招呼就悄悄离开了饭店，当时宴会组织者并没有觉察到。一直等到宴会进行中主持人拟邀请这位演员演唱时，才发现演员并不在场。幸好主持人灵活，临时改换了其他演员顶替，才算没有出现冷场。</a:t>
            </a:r>
            <a:endParaRPr sz="27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2225">
              <a:lnSpc>
                <a:spcPct val="100000"/>
              </a:lnSpc>
              <a:spcBef>
                <a:spcPts val="125"/>
              </a:spcBef>
            </a:pPr>
            <a:r>
              <a:rPr spc="-70"/>
              <a:t>案例分析：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31875" y="1581150"/>
            <a:ext cx="7035800" cy="4037329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5080" indent="57150">
              <a:lnSpc>
                <a:spcPts val="3150"/>
              </a:lnSpc>
              <a:spcBef>
                <a:spcPts val="280"/>
              </a:spcBef>
            </a:pPr>
            <a:r>
              <a:rPr sz="2700" spc="-75">
                <a:latin typeface="宋体"/>
                <a:cs typeface="宋体"/>
              </a:rPr>
              <a:t>本案例中的演员是本市知名度最高的演员，具有一定的身份与地位，与一般的走场赚钱的歌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手不同，既然主办方邀其到场助兴，理应是该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场宴会邀请的嘉宾之一，将其安排在主办方邀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请的宾客一起，以体现其身份地位。但主办方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却将其与接送领导和客人的司机安排在一块，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无形中忽略了该演员的身份地位，极大地伤害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了该演员的自尊心，从而导致该演员不辞而别。可见在日常的社交活动中，提供服务工作中，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服务次序礼仪也是不可忽略的。</a:t>
            </a:r>
            <a:endParaRPr sz="27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7500" y="381000"/>
            <a:ext cx="67405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75"/>
              <a:t>7．1旅游服务次序的常规排列方法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698500" y="1544955"/>
            <a:ext cx="7369175" cy="379730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9"/>
              </a:spcBef>
            </a:pPr>
            <a:r>
              <a:rPr sz="2700" b="1" spc="-170">
                <a:latin typeface="Microsoft JhengHei"/>
                <a:cs typeface="Microsoft JhengHei"/>
              </a:rPr>
              <a:t>7．1．1</a:t>
            </a:r>
            <a:r>
              <a:rPr sz="2700" b="1" spc="-10">
                <a:latin typeface="Microsoft JhengHei"/>
                <a:cs typeface="Microsoft JhengHei"/>
              </a:rPr>
              <a:t>不对等关系的排列</a:t>
            </a:r>
            <a:endParaRPr sz="2700">
              <a:latin typeface="Microsoft JhengHei"/>
              <a:cs typeface="Microsoft JhengHei"/>
            </a:endParaRPr>
          </a:p>
          <a:p>
            <a:pPr marL="346075" marR="5080" indent="619125">
              <a:lnSpc>
                <a:spcPts val="2850"/>
              </a:lnSpc>
              <a:spcBef>
                <a:spcPts val="630"/>
              </a:spcBef>
            </a:pPr>
            <a:r>
              <a:rPr sz="2700" spc="-75">
                <a:latin typeface="宋体"/>
                <a:cs typeface="宋体"/>
              </a:rPr>
              <a:t>旅游服务次序的不对等关系排列就是指按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参加方或来宾的身份与职务的高低排列。这是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礼宾次序排列的主要依据。一般的官方活动，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如会见、会谈、宴请等，通常按此种方法来安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排礼宾次序。如按国家元首（总统、主席）</a:t>
            </a:r>
            <a:r>
              <a:rPr sz="2700" spc="-50">
                <a:latin typeface="宋体"/>
                <a:cs typeface="宋体"/>
              </a:rPr>
              <a:t>、 </a:t>
            </a:r>
            <a:r>
              <a:rPr sz="2700" spc="-75">
                <a:latin typeface="宋体"/>
                <a:cs typeface="宋体"/>
              </a:rPr>
              <a:t>副元首（副总统、副主席）、政府首脑（</a:t>
            </a:r>
            <a:r>
              <a:rPr sz="2700" spc="-70">
                <a:latin typeface="宋体"/>
                <a:cs typeface="宋体"/>
              </a:rPr>
              <a:t>总理、</a:t>
            </a:r>
            <a:r>
              <a:rPr sz="2700" spc="-75">
                <a:latin typeface="宋体"/>
                <a:cs typeface="宋体"/>
              </a:rPr>
              <a:t>首相）、政府副首脑（副总理、副首相）</a:t>
            </a:r>
            <a:r>
              <a:rPr sz="2700" spc="-65">
                <a:latin typeface="宋体"/>
                <a:cs typeface="宋体"/>
              </a:rPr>
              <a:t>、部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长（大臣）、副部长、厅长、副厅长、处长、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副处长、科长、副科长等顺序排列。</a:t>
            </a:r>
            <a:endParaRPr sz="27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-10"/>
              <a:t>对等关系的排列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8025" y="1535430"/>
            <a:ext cx="7216775" cy="4054475"/>
          </a:xfrm>
          <a:prstGeom prst="rect">
            <a:avLst/>
          </a:prstGeom>
        </p:spPr>
        <p:txBody>
          <a:bodyPr vert="horz" wrap="square" lIns="0" tIns="42544" rIns="0" bIns="0" rtlCol="0">
            <a:spAutoFit/>
          </a:bodyPr>
          <a:lstStyle/>
          <a:p>
            <a:pPr marL="975360" indent="-962660">
              <a:lnSpc>
                <a:spcPct val="100000"/>
              </a:lnSpc>
              <a:spcBef>
                <a:spcPts val="334"/>
              </a:spcBef>
              <a:buSzPct val="96721"/>
              <a:buAutoNum type="arabicPlain"/>
              <a:tabLst>
                <a:tab pos="975360"/>
              </a:tabLst>
            </a:pPr>
            <a:r>
              <a:rPr sz="3050" spc="-75">
                <a:latin typeface="宋体"/>
                <a:cs typeface="宋体"/>
              </a:rPr>
              <a:t>按字母顺序排列</a:t>
            </a:r>
            <a:endParaRPr sz="3050">
              <a:latin typeface="宋体"/>
              <a:cs typeface="宋体"/>
            </a:endParaRPr>
          </a:p>
          <a:p>
            <a:pPr marL="336550" marR="5080" indent="723900" algn="just">
              <a:lnSpc>
                <a:spcPts val="3229"/>
              </a:lnSpc>
              <a:spcBef>
                <a:spcPts val="705"/>
              </a:spcBef>
            </a:pPr>
            <a:r>
              <a:rPr sz="3050" spc="-75">
                <a:latin typeface="宋体"/>
                <a:cs typeface="宋体"/>
              </a:rPr>
              <a:t>若是多边接待的排序，按参加方的国名、单位名称或来宾姓氏的头一个英文字母顺序排列，在涉外接待中，少数情况下也有按其他语种的字母顺序排列。</a:t>
            </a:r>
            <a:endParaRPr sz="3050">
              <a:latin typeface="宋体"/>
              <a:cs typeface="宋体"/>
            </a:endParaRPr>
          </a:p>
          <a:p>
            <a:pPr marL="975360" indent="-962660">
              <a:lnSpc>
                <a:spcPct val="100000"/>
              </a:lnSpc>
              <a:spcBef>
                <a:spcPts val="190"/>
              </a:spcBef>
              <a:buSzPct val="96721"/>
              <a:buAutoNum type="arabicPlain" startAt="2"/>
              <a:tabLst>
                <a:tab pos="975360"/>
              </a:tabLst>
            </a:pPr>
            <a:r>
              <a:rPr sz="3050" spc="-70">
                <a:latin typeface="宋体"/>
                <a:cs typeface="宋体"/>
              </a:rPr>
              <a:t>按时间排列</a:t>
            </a:r>
            <a:endParaRPr sz="3050">
              <a:latin typeface="宋体"/>
              <a:cs typeface="宋体"/>
            </a:endParaRPr>
          </a:p>
          <a:p>
            <a:pPr marL="336550" marR="5080" indent="723900" algn="just">
              <a:lnSpc>
                <a:spcPts val="3229"/>
              </a:lnSpc>
              <a:spcBef>
                <a:spcPts val="705"/>
              </a:spcBef>
            </a:pPr>
            <a:r>
              <a:rPr sz="3050" spc="-75">
                <a:latin typeface="宋体"/>
                <a:cs typeface="宋体"/>
              </a:rPr>
              <a:t>按参加方或来宾抵达时间的先后进行排列。而对于同时抵达的参加方或宾客按英文字母的顺序进行排列。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8925" y="333375"/>
            <a:ext cx="5978525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7.2</a:t>
            </a:r>
            <a:r>
              <a:rPr spc="-90"/>
              <a:t> 会见、会谈、签字仪式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98500" y="1562100"/>
            <a:ext cx="7435850" cy="39801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3195"/>
              </a:lnSpc>
              <a:spcBef>
                <a:spcPts val="100"/>
              </a:spcBef>
              <a:tabLst>
                <a:tab pos="1040765"/>
              </a:tabLst>
            </a:pPr>
            <a:r>
              <a:rPr sz="2700" b="1" spc="85">
                <a:latin typeface="Microsoft JhengHei"/>
                <a:cs typeface="Microsoft JhengHei"/>
              </a:rPr>
              <a:t>7.2.1</a:t>
            </a:r>
            <a:r>
              <a:rPr sz="2700" b="1">
                <a:latin typeface="Microsoft JhengHei"/>
                <a:cs typeface="Microsoft JhengHei"/>
              </a:rPr>
              <a:t>	</a:t>
            </a:r>
            <a:r>
              <a:rPr sz="2700" b="1" spc="-25">
                <a:latin typeface="Microsoft JhengHei"/>
                <a:cs typeface="Microsoft JhengHei"/>
              </a:rPr>
              <a:t>会见</a:t>
            </a:r>
            <a:endParaRPr sz="2700">
              <a:latin typeface="Microsoft JhengHei"/>
              <a:cs typeface="Microsoft JhengHei"/>
            </a:endParaRPr>
          </a:p>
          <a:p>
            <a:pPr marL="12700">
              <a:lnSpc>
                <a:spcPts val="3150"/>
              </a:lnSpc>
            </a:pPr>
            <a:r>
              <a:rPr sz="2700" b="1" spc="-100">
                <a:latin typeface="Microsoft JhengHei"/>
                <a:cs typeface="Microsoft JhengHei"/>
              </a:rPr>
              <a:t>（1）</a:t>
            </a:r>
            <a:r>
              <a:rPr sz="2700" b="1" spc="-10">
                <a:latin typeface="Microsoft JhengHei"/>
                <a:cs typeface="Microsoft JhengHei"/>
              </a:rPr>
              <a:t>会见的分类</a:t>
            </a:r>
            <a:endParaRPr sz="2700">
              <a:latin typeface="Microsoft JhengHei"/>
              <a:cs typeface="Microsoft JhengHei"/>
            </a:endParaRPr>
          </a:p>
          <a:p>
            <a:pPr marL="336550" marR="5080" indent="57150">
              <a:lnSpc>
                <a:spcPct val="78700"/>
              </a:lnSpc>
              <a:spcBef>
                <a:spcPts val="645"/>
              </a:spcBef>
              <a:tabLst>
                <a:tab pos="2279015"/>
              </a:tabLst>
            </a:pPr>
            <a:r>
              <a:rPr sz="2700" b="1">
                <a:latin typeface="Microsoft JhengHei"/>
                <a:cs typeface="Microsoft JhengHei"/>
              </a:rPr>
              <a:t>礼节性会</a:t>
            </a:r>
            <a:r>
              <a:rPr sz="2700" b="1" spc="-50">
                <a:latin typeface="Microsoft JhengHei"/>
                <a:cs typeface="Microsoft JhengHei"/>
              </a:rPr>
              <a:t>见</a:t>
            </a:r>
            <a:r>
              <a:rPr sz="2700" b="1">
                <a:latin typeface="Microsoft JhengHei"/>
                <a:cs typeface="Microsoft JhengHei"/>
              </a:rPr>
              <a:t>	时间较短、话题较为广泛，通常</a:t>
            </a:r>
            <a:r>
              <a:rPr sz="2700" b="1" spc="-50">
                <a:latin typeface="Microsoft JhengHei"/>
                <a:cs typeface="Microsoft JhengHei"/>
              </a:rPr>
              <a:t>是</a:t>
            </a:r>
            <a:r>
              <a:rPr sz="2700" b="1">
                <a:latin typeface="Microsoft JhengHei"/>
                <a:cs typeface="Microsoft JhengHei"/>
              </a:rPr>
              <a:t>主人给客人的一种礼遇</a:t>
            </a:r>
            <a:r>
              <a:rPr sz="2700" b="1" spc="-50">
                <a:latin typeface="Microsoft JhengHei"/>
                <a:cs typeface="Microsoft JhengHei"/>
              </a:rPr>
              <a:t>。</a:t>
            </a:r>
            <a:endParaRPr sz="2700">
              <a:latin typeface="Microsoft JhengHei"/>
              <a:cs typeface="Microsoft JhengHei"/>
            </a:endParaRPr>
          </a:p>
          <a:p>
            <a:pPr marL="336550" marR="5080" indent="57150">
              <a:lnSpc>
                <a:spcPct val="78700"/>
              </a:lnSpc>
              <a:spcBef>
                <a:spcPts val="600"/>
              </a:spcBef>
              <a:tabLst>
                <a:tab pos="2279015"/>
              </a:tabLst>
            </a:pPr>
            <a:r>
              <a:rPr sz="2700" b="1">
                <a:latin typeface="Microsoft JhengHei"/>
                <a:cs typeface="Microsoft JhengHei"/>
              </a:rPr>
              <a:t>政治性会</a:t>
            </a:r>
            <a:r>
              <a:rPr sz="2700" b="1" spc="-50">
                <a:latin typeface="Microsoft JhengHei"/>
                <a:cs typeface="Microsoft JhengHei"/>
              </a:rPr>
              <a:t>见</a:t>
            </a:r>
            <a:r>
              <a:rPr sz="2700" b="1">
                <a:latin typeface="Microsoft JhengHei"/>
                <a:cs typeface="Microsoft JhengHei"/>
              </a:rPr>
              <a:t>	时间较礼节性会见长一些，涉及</a:t>
            </a:r>
            <a:r>
              <a:rPr sz="2700" b="1" spc="-50">
                <a:latin typeface="Microsoft JhengHei"/>
                <a:cs typeface="Microsoft JhengHei"/>
              </a:rPr>
              <a:t>的</a:t>
            </a:r>
            <a:r>
              <a:rPr sz="2700" b="1">
                <a:latin typeface="Microsoft JhengHei"/>
                <a:cs typeface="Microsoft JhengHei"/>
              </a:rPr>
              <a:t>问题或事务较多，通常涉及双边关系、国际</a:t>
            </a:r>
            <a:r>
              <a:rPr sz="2700" b="1" spc="-50">
                <a:latin typeface="Microsoft JhengHei"/>
                <a:cs typeface="Microsoft JhengHei"/>
              </a:rPr>
              <a:t>局</a:t>
            </a:r>
            <a:r>
              <a:rPr sz="2700" b="1">
                <a:latin typeface="Microsoft JhengHei"/>
                <a:cs typeface="Microsoft JhengHei"/>
              </a:rPr>
              <a:t>势、经贸合作等重大问题，是一种较为正式</a:t>
            </a:r>
            <a:r>
              <a:rPr sz="2700" b="1" spc="-50">
                <a:latin typeface="Microsoft JhengHei"/>
                <a:cs typeface="Microsoft JhengHei"/>
              </a:rPr>
              <a:t>的</a:t>
            </a:r>
            <a:r>
              <a:rPr sz="2700" b="1">
                <a:latin typeface="Microsoft JhengHei"/>
                <a:cs typeface="Microsoft JhengHei"/>
              </a:rPr>
              <a:t>会见</a:t>
            </a:r>
            <a:r>
              <a:rPr sz="2700" b="1" spc="-50">
                <a:latin typeface="Microsoft JhengHei"/>
                <a:cs typeface="Microsoft JhengHei"/>
              </a:rPr>
              <a:t>。</a:t>
            </a:r>
            <a:endParaRPr sz="2700">
              <a:latin typeface="Microsoft JhengHei"/>
              <a:cs typeface="Microsoft JhengHei"/>
            </a:endParaRPr>
          </a:p>
          <a:p>
            <a:pPr marL="336550" marR="5080" indent="57150">
              <a:lnSpc>
                <a:spcPct val="78700"/>
              </a:lnSpc>
              <a:spcBef>
                <a:spcPts val="600"/>
              </a:spcBef>
              <a:tabLst>
                <a:tab pos="2279015"/>
              </a:tabLst>
            </a:pPr>
            <a:r>
              <a:rPr sz="2700" b="1">
                <a:latin typeface="Microsoft JhengHei"/>
                <a:cs typeface="Microsoft JhengHei"/>
              </a:rPr>
              <a:t>事务性会</a:t>
            </a:r>
            <a:r>
              <a:rPr sz="2700" b="1" spc="-50">
                <a:latin typeface="Microsoft JhengHei"/>
                <a:cs typeface="Microsoft JhengHei"/>
              </a:rPr>
              <a:t>见</a:t>
            </a:r>
            <a:r>
              <a:rPr sz="2700" b="1">
                <a:latin typeface="Microsoft JhengHei"/>
                <a:cs typeface="Microsoft JhengHei"/>
              </a:rPr>
              <a:t>	也称为小范围会晤或召见，通常</a:t>
            </a:r>
            <a:r>
              <a:rPr sz="2700" b="1" spc="-50">
                <a:latin typeface="Microsoft JhengHei"/>
                <a:cs typeface="Microsoft JhengHei"/>
              </a:rPr>
              <a:t>是</a:t>
            </a:r>
            <a:r>
              <a:rPr sz="2700" b="1">
                <a:latin typeface="Microsoft JhengHei"/>
                <a:cs typeface="Microsoft JhengHei"/>
              </a:rPr>
              <a:t>指双方领导人在小范围内的一些外交交谈、</a:t>
            </a:r>
            <a:r>
              <a:rPr sz="2700" b="1" spc="-50">
                <a:latin typeface="Microsoft JhengHei"/>
                <a:cs typeface="Microsoft JhengHei"/>
              </a:rPr>
              <a:t>业</a:t>
            </a:r>
            <a:r>
              <a:rPr sz="2700" b="1">
                <a:latin typeface="Microsoft JhengHei"/>
                <a:cs typeface="Microsoft JhengHei"/>
              </a:rPr>
              <a:t>务商谈等</a:t>
            </a:r>
            <a:r>
              <a:rPr sz="2700" b="1" spc="-50">
                <a:latin typeface="Microsoft JhengHei"/>
                <a:cs typeface="Microsoft JhengHei"/>
              </a:rPr>
              <a:t>。</a:t>
            </a:r>
            <a:endParaRPr sz="27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975" y="361950"/>
            <a:ext cx="4321175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（2）</a:t>
            </a:r>
            <a:r>
              <a:rPr spc="-10"/>
              <a:t>会见厅的布置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31875" y="1581150"/>
            <a:ext cx="7035800" cy="3637279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marR="5080" indent="619125">
              <a:lnSpc>
                <a:spcPts val="3150"/>
              </a:lnSpc>
              <a:spcBef>
                <a:spcPts val="280"/>
              </a:spcBef>
            </a:pPr>
            <a:r>
              <a:rPr sz="2700" spc="-75">
                <a:latin typeface="宋体"/>
                <a:cs typeface="宋体"/>
              </a:rPr>
              <a:t>会见厅的布置，应根据参加会见的人数多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少，客厅面积的形状和大小来确定布置形式。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人数在十几人左右的会见，会见厅可用沙发或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者扶手椅按马蹄形、凹字形摆放，一般马蹄形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或者凹字形布置均用沙发，沙发后摆扶手椅供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记录员、主译员就座。规模较大的会见，可以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布置成会议形，即用桌子和扶手椅布置成丁字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形。会见时如需要合影，应按会见的人数准备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好照相机及配件，合影背景一般为屏风或挂图。</a:t>
            </a:r>
            <a:endParaRPr sz="27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975" y="361950"/>
            <a:ext cx="4826000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（3）</a:t>
            </a:r>
            <a:r>
              <a:rPr spc="-10"/>
              <a:t>会见座位的安排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36830" rIns="0" bIns="0" rtlCol="0">
            <a:spAutoFit/>
          </a:bodyPr>
          <a:lstStyle/>
          <a:p>
            <a:pPr marL="12700" marR="5080" indent="76200" algn="just">
              <a:lnSpc>
                <a:spcPts val="3600"/>
              </a:lnSpc>
              <a:spcBef>
                <a:spcPts val="290"/>
              </a:spcBef>
            </a:pPr>
            <a:r>
              <a:rPr spc="-75"/>
              <a:t>会见时座位安排一般是主宾、主人席安排在面对正门位置，宾主双方分别而坐，根据我国的习惯做法，客人一般坐在主人的右边，其他客人按礼宾次序在主宾一侧就座，主方陪见人在主人一侧按身份高低就座。译员、记录员坐在主人和主宾的后面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77900" y="1670050"/>
            <a:ext cx="6038849" cy="394334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530350" y="1260475"/>
            <a:ext cx="5276849" cy="458152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006600" y="1393825"/>
            <a:ext cx="4381499" cy="445769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79400" y="2438400"/>
            <a:ext cx="2549525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950" spc="-10">
                <a:latin typeface="宋体"/>
                <a:cs typeface="宋体"/>
              </a:rPr>
              <a:t>的服务程序</a:t>
            </a:r>
            <a:endParaRPr sz="395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035300" y="279400"/>
            <a:ext cx="1847850" cy="28575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108325" y="295275"/>
            <a:ext cx="11017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solidFill>
                  <a:srgbClr val="000000"/>
                </a:solidFill>
              </a:rPr>
              <a:t>主人提前到达会</a:t>
            </a:r>
            <a:r>
              <a:rPr sz="1100" spc="-50">
                <a:solidFill>
                  <a:srgbClr val="000000"/>
                </a:solidFill>
              </a:rPr>
              <a:t>场</a:t>
            </a:r>
            <a:endParaRPr sz="1100"/>
          </a:p>
        </p:txBody>
      </p:sp>
      <p:grpSp>
        <p:nvGrpSpPr>
          <p:cNvPr id="5" name="object 5"/>
          <p:cNvGrpSpPr/>
          <p:nvPr/>
        </p:nvGrpSpPr>
        <p:grpSpPr>
          <a:xfrm>
            <a:off x="3035300" y="565150"/>
            <a:ext cx="1924050" cy="571500"/>
            <a:chOff x="3035300" y="565150"/>
            <a:chExt cx="1924050" cy="57150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921125" y="565150"/>
              <a:ext cx="95250" cy="3810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035300" y="850900"/>
              <a:ext cx="1924050" cy="285750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3178175" y="1222375"/>
            <a:ext cx="1628775" cy="457200"/>
            <a:chOff x="3178175" y="1222375"/>
            <a:chExt cx="1628775" cy="457200"/>
          </a:xfrm>
        </p:grpSpPr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921125" y="1222375"/>
              <a:ext cx="95250" cy="38100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178175" y="1393825"/>
              <a:ext cx="1628775" cy="285750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3108325" y="866775"/>
            <a:ext cx="1501775" cy="7397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服务员用小茶杯为其上</a:t>
            </a:r>
            <a:r>
              <a:rPr sz="1100" spc="-50">
                <a:latin typeface="宋体"/>
                <a:cs typeface="宋体"/>
              </a:rPr>
              <a:t>茶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200">
              <a:latin typeface="宋体"/>
              <a:cs typeface="宋体"/>
            </a:endParaRPr>
          </a:p>
          <a:p>
            <a:pPr marL="483870">
              <a:lnSpc>
                <a:spcPct val="100000"/>
              </a:lnSpc>
            </a:pPr>
            <a:r>
              <a:rPr sz="1100" spc="-60">
                <a:latin typeface="宋体"/>
                <a:cs typeface="宋体"/>
              </a:rPr>
              <a:t>当宾客到达</a:t>
            </a:r>
            <a:r>
              <a:rPr sz="1100" spc="-50">
                <a:latin typeface="宋体"/>
                <a:cs typeface="宋体"/>
              </a:rPr>
              <a:t>时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2" name="object 12"/>
          <p:cNvPicPr/>
          <p:nvPr/>
        </p:nvPicPr>
        <p:blipFill>
          <a:blip r:embed="rId6"/>
          <a:stretch>
            <a:fillRect/>
          </a:stretch>
        </p:blipFill>
        <p:spPr>
          <a:xfrm>
            <a:off x="2073275" y="1765300"/>
            <a:ext cx="1752600" cy="28575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2146300" y="1781175"/>
            <a:ext cx="13684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主人到门口迎接并合</a:t>
            </a:r>
            <a:r>
              <a:rPr sz="1100" spc="-50">
                <a:latin typeface="宋体"/>
                <a:cs typeface="宋体"/>
              </a:rPr>
              <a:t>影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3244850" y="1670050"/>
            <a:ext cx="2667000" cy="352425"/>
            <a:chOff x="3244850" y="1670050"/>
            <a:chExt cx="2667000" cy="352425"/>
          </a:xfrm>
        </p:grpSpPr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244850" y="1670050"/>
              <a:ext cx="238125" cy="95250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130675" y="1736725"/>
              <a:ext cx="1781175" cy="285750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4203700" y="1752600"/>
            <a:ext cx="13684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服务员迅速撤走小茶</a:t>
            </a:r>
            <a:r>
              <a:rPr sz="1100" spc="-50">
                <a:latin typeface="宋体"/>
                <a:cs typeface="宋体"/>
              </a:rPr>
              <a:t>杯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3282950" y="1670050"/>
            <a:ext cx="1562100" cy="866775"/>
            <a:chOff x="3282950" y="1670050"/>
            <a:chExt cx="1562100" cy="866775"/>
          </a:xfrm>
        </p:grpSpPr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473575" y="1670050"/>
              <a:ext cx="371475" cy="9525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282950" y="2251075"/>
              <a:ext cx="1200150" cy="285750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3598862" y="2266950"/>
            <a:ext cx="5683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宾主落座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2901950" y="2012950"/>
            <a:ext cx="2076450" cy="1047750"/>
            <a:chOff x="2901950" y="2012950"/>
            <a:chExt cx="2076450" cy="1047750"/>
          </a:xfrm>
        </p:grpSpPr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2901950" y="2079625"/>
              <a:ext cx="438150" cy="16192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473575" y="2012950"/>
              <a:ext cx="504825" cy="23812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3063875" y="2774950"/>
              <a:ext cx="1685925" cy="285750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3289300" y="2790825"/>
            <a:ext cx="12350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立即递香巾和上茶</a:t>
            </a:r>
            <a:r>
              <a:rPr sz="1100" spc="-50">
                <a:latin typeface="宋体"/>
                <a:cs typeface="宋体"/>
              </a:rPr>
              <a:t>水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3387725" y="3041650"/>
            <a:ext cx="762000" cy="600075"/>
            <a:chOff x="3387725" y="3041650"/>
            <a:chExt cx="762000" cy="600075"/>
          </a:xfrm>
        </p:grpSpPr>
        <p:pic>
          <p:nvPicPr>
            <p:cNvPr id="28" name="object 2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3806825" y="3041650"/>
              <a:ext cx="95250" cy="40005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387725" y="3355975"/>
              <a:ext cx="762000" cy="285750"/>
            </a:xfrm>
            <a:prstGeom prst="rect">
              <a:avLst/>
            </a:prstGeom>
          </p:spPr>
        </p:pic>
      </p:grpSp>
      <p:sp>
        <p:nvSpPr>
          <p:cNvPr id="30" name="object 30"/>
          <p:cNvSpPr txBox="1"/>
          <p:nvPr/>
        </p:nvSpPr>
        <p:spPr>
          <a:xfrm>
            <a:off x="3551237" y="3371850"/>
            <a:ext cx="4349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会见</a:t>
            </a:r>
            <a:r>
              <a:rPr sz="1100" spc="-50">
                <a:latin typeface="宋体"/>
                <a:cs typeface="宋体"/>
              </a:rPr>
              <a:t>中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2301875" y="3660775"/>
            <a:ext cx="2209800" cy="466725"/>
            <a:chOff x="2301875" y="3660775"/>
            <a:chExt cx="2209800" cy="466725"/>
          </a:xfrm>
        </p:grpSpPr>
        <p:pic>
          <p:nvPicPr>
            <p:cNvPr id="32" name="object 3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063875" y="3660775"/>
              <a:ext cx="409575" cy="304800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4064000" y="3660775"/>
              <a:ext cx="447675" cy="304800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2301875" y="3841750"/>
              <a:ext cx="1419225" cy="285750"/>
            </a:xfrm>
            <a:prstGeom prst="rect">
              <a:avLst/>
            </a:prstGeom>
          </p:spPr>
        </p:pic>
      </p:grpSp>
      <p:sp>
        <p:nvSpPr>
          <p:cNvPr id="35" name="object 35"/>
          <p:cNvSpPr txBox="1"/>
          <p:nvPr/>
        </p:nvSpPr>
        <p:spPr>
          <a:xfrm>
            <a:off x="2460625" y="3857625"/>
            <a:ext cx="11017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每隔</a:t>
            </a:r>
            <a:r>
              <a:rPr sz="1100" spc="-35">
                <a:latin typeface="宋体"/>
                <a:cs typeface="宋体"/>
              </a:rPr>
              <a:t>40min</a:t>
            </a:r>
            <a:r>
              <a:rPr sz="1100" spc="-60">
                <a:latin typeface="宋体"/>
                <a:cs typeface="宋体"/>
              </a:rPr>
              <a:t>供水</a:t>
            </a:r>
            <a:r>
              <a:rPr sz="1100" spc="-35">
                <a:latin typeface="宋体"/>
                <a:cs typeface="宋体"/>
              </a:rPr>
              <a:t>1</a:t>
            </a:r>
            <a:r>
              <a:rPr sz="1100" spc="-50">
                <a:latin typeface="宋体"/>
                <a:cs typeface="宋体"/>
              </a:rPr>
              <a:t>次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6" name="object 36"/>
          <p:cNvPicPr/>
          <p:nvPr/>
        </p:nvPicPr>
        <p:blipFill>
          <a:blip r:embed="rId19"/>
          <a:stretch>
            <a:fillRect/>
          </a:stretch>
        </p:blipFill>
        <p:spPr>
          <a:xfrm>
            <a:off x="3825875" y="3841750"/>
            <a:ext cx="2228850" cy="285750"/>
          </a:xfrm>
          <a:prstGeom prst="rect">
            <a:avLst/>
          </a:prstGeom>
        </p:spPr>
      </p:pic>
      <p:sp>
        <p:nvSpPr>
          <p:cNvPr id="37" name="object 37"/>
          <p:cNvSpPr txBox="1"/>
          <p:nvPr/>
        </p:nvSpPr>
        <p:spPr>
          <a:xfrm>
            <a:off x="3989387" y="3857625"/>
            <a:ext cx="19018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注意厅内动静，随时为客人服</a:t>
            </a:r>
            <a:r>
              <a:rPr sz="1100" spc="-50">
                <a:latin typeface="宋体"/>
                <a:cs typeface="宋体"/>
              </a:rPr>
              <a:t>务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38" name="object 38"/>
          <p:cNvGrpSpPr/>
          <p:nvPr/>
        </p:nvGrpSpPr>
        <p:grpSpPr>
          <a:xfrm>
            <a:off x="2416175" y="4137025"/>
            <a:ext cx="2562225" cy="2000250"/>
            <a:chOff x="2416175" y="4137025"/>
            <a:chExt cx="2562225" cy="2000250"/>
          </a:xfrm>
        </p:grpSpPr>
        <p:pic>
          <p:nvPicPr>
            <p:cNvPr id="39" name="object 39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2968625" y="4137025"/>
              <a:ext cx="561975" cy="257175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4368800" y="4137025"/>
              <a:ext cx="609600" cy="257175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3178175" y="4813300"/>
              <a:ext cx="1647825" cy="285750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806825" y="4518025"/>
              <a:ext cx="95250" cy="381000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3"/>
            <a:stretch>
              <a:fillRect/>
            </a:stretch>
          </p:blipFill>
          <p:spPr>
            <a:xfrm>
              <a:off x="3063875" y="5299075"/>
              <a:ext cx="1476375" cy="285750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3806825" y="5099050"/>
              <a:ext cx="95250" cy="285750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3035300" y="5603875"/>
              <a:ext cx="342900" cy="276225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416175" y="5851525"/>
              <a:ext cx="1200150" cy="285750"/>
            </a:xfrm>
            <a:prstGeom prst="rect">
              <a:avLst/>
            </a:prstGeom>
          </p:spPr>
        </p:pic>
      </p:grpSp>
      <p:sp>
        <p:nvSpPr>
          <p:cNvPr id="47" name="object 47"/>
          <p:cNvSpPr txBox="1"/>
          <p:nvPr/>
        </p:nvSpPr>
        <p:spPr>
          <a:xfrm>
            <a:off x="2598737" y="5867400"/>
            <a:ext cx="8350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立即交还失</a:t>
            </a:r>
            <a:r>
              <a:rPr sz="1100" spc="-50">
                <a:latin typeface="宋体"/>
                <a:cs typeface="宋体"/>
              </a:rPr>
              <a:t>主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8" name="object 48"/>
          <p:cNvPicPr/>
          <p:nvPr/>
        </p:nvPicPr>
        <p:blipFill>
          <a:blip r:embed="rId8"/>
          <a:stretch>
            <a:fillRect/>
          </a:stretch>
        </p:blipFill>
        <p:spPr>
          <a:xfrm>
            <a:off x="3863975" y="5851525"/>
            <a:ext cx="1781175" cy="285750"/>
          </a:xfrm>
          <a:prstGeom prst="rect">
            <a:avLst/>
          </a:prstGeom>
        </p:spPr>
      </p:pic>
      <p:sp>
        <p:nvSpPr>
          <p:cNvPr id="49" name="object 49"/>
          <p:cNvSpPr txBox="1"/>
          <p:nvPr/>
        </p:nvSpPr>
        <p:spPr>
          <a:xfrm>
            <a:off x="3937000" y="5867400"/>
            <a:ext cx="13684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客人离场，交主办单</a:t>
            </a:r>
            <a:r>
              <a:rPr sz="1100" spc="-50">
                <a:latin typeface="宋体"/>
                <a:cs typeface="宋体"/>
              </a:rPr>
              <a:t>位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50" name="object 50"/>
          <p:cNvGrpSpPr/>
          <p:nvPr/>
        </p:nvGrpSpPr>
        <p:grpSpPr>
          <a:xfrm>
            <a:off x="3178175" y="4279900"/>
            <a:ext cx="1457325" cy="2009775"/>
            <a:chOff x="3178175" y="4279900"/>
            <a:chExt cx="1457325" cy="2009775"/>
          </a:xfrm>
        </p:grpSpPr>
        <p:pic>
          <p:nvPicPr>
            <p:cNvPr id="51" name="object 51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4206875" y="5575300"/>
              <a:ext cx="304800" cy="304800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3178175" y="6127750"/>
              <a:ext cx="371475" cy="161925"/>
            </a:xfrm>
            <a:prstGeom prst="rect">
              <a:avLst/>
            </a:prstGeom>
          </p:spPr>
        </p:pic>
        <p:pic>
          <p:nvPicPr>
            <p:cNvPr id="53" name="object 53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4130675" y="6127750"/>
              <a:ext cx="504825" cy="161925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3444875" y="4279900"/>
              <a:ext cx="981075" cy="285750"/>
            </a:xfrm>
            <a:prstGeom prst="rect">
              <a:avLst/>
            </a:prstGeom>
          </p:spPr>
        </p:pic>
      </p:grpSp>
      <p:sp>
        <p:nvSpPr>
          <p:cNvPr id="55" name="object 55"/>
          <p:cNvSpPr txBox="1"/>
          <p:nvPr/>
        </p:nvSpPr>
        <p:spPr>
          <a:xfrm>
            <a:off x="6851650" y="85725"/>
            <a:ext cx="149225" cy="459740"/>
          </a:xfrm>
          <a:prstGeom prst="rect">
            <a:avLst/>
          </a:prstGeom>
        </p:spPr>
        <p:txBody>
          <a:bodyPr vert="horz" wrap="square" lIns="0" tIns="21590" rIns="0" bIns="0" rtlCol="0">
            <a:spAutoFit/>
          </a:bodyPr>
          <a:lstStyle/>
          <a:p>
            <a:pPr marL="12700" marR="5080" algn="just">
              <a:lnSpc>
                <a:spcPts val="1130"/>
              </a:lnSpc>
              <a:spcBef>
                <a:spcPts val="170"/>
              </a:spcBef>
            </a:pPr>
            <a:r>
              <a:rPr sz="950" spc="-50">
                <a:latin typeface="宋体"/>
                <a:cs typeface="宋体"/>
              </a:rPr>
              <a:t>见结束</a:t>
            </a:r>
            <a:endParaRPr sz="950">
              <a:latin typeface="宋体"/>
              <a:cs typeface="宋体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3322637" y="4295775"/>
            <a:ext cx="1297305" cy="1216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40995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会见结束</a:t>
            </a:r>
            <a:endParaRPr sz="1100">
              <a:latin typeface="宋体"/>
              <a:cs typeface="宋体"/>
            </a:endParaRPr>
          </a:p>
          <a:p>
            <a:pPr marL="12700" marR="5080" indent="61594">
              <a:lnSpc>
                <a:spcPct val="289800"/>
              </a:lnSpc>
              <a:spcBef>
                <a:spcPts val="375"/>
              </a:spcBef>
            </a:pPr>
            <a:r>
              <a:rPr sz="1100" spc="-60">
                <a:latin typeface="宋体"/>
                <a:cs typeface="宋体"/>
              </a:rPr>
              <a:t>对活动现场进行检</a:t>
            </a:r>
            <a:r>
              <a:rPr sz="1100" spc="-50">
                <a:latin typeface="宋体"/>
                <a:cs typeface="宋体"/>
              </a:rPr>
              <a:t>查</a:t>
            </a:r>
            <a:r>
              <a:rPr sz="1100" spc="-60">
                <a:latin typeface="宋体"/>
                <a:cs typeface="宋体"/>
              </a:rPr>
              <a:t>发现宾客遗留</a:t>
            </a:r>
            <a:r>
              <a:rPr sz="1100" spc="-50">
                <a:latin typeface="宋体"/>
                <a:cs typeface="宋体"/>
              </a:rPr>
              <a:t>物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7" name="object 57"/>
          <p:cNvPicPr/>
          <p:nvPr/>
        </p:nvPicPr>
        <p:blipFill>
          <a:blip r:embed="rId30"/>
          <a:stretch>
            <a:fillRect/>
          </a:stretch>
        </p:blipFill>
        <p:spPr>
          <a:xfrm>
            <a:off x="2835275" y="6299200"/>
            <a:ext cx="1743075" cy="285750"/>
          </a:xfrm>
          <a:prstGeom prst="rect">
            <a:avLst/>
          </a:prstGeom>
        </p:spPr>
      </p:pic>
      <p:sp>
        <p:nvSpPr>
          <p:cNvPr id="58" name="object 58"/>
          <p:cNvSpPr txBox="1"/>
          <p:nvPr/>
        </p:nvSpPr>
        <p:spPr>
          <a:xfrm>
            <a:off x="3155950" y="6315075"/>
            <a:ext cx="11017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做好卫生清洁工</a:t>
            </a:r>
            <a:r>
              <a:rPr sz="1100" spc="-50">
                <a:latin typeface="宋体"/>
                <a:cs typeface="宋体"/>
              </a:rPr>
              <a:t>作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9" name="object 59"/>
          <p:cNvPicPr/>
          <p:nvPr/>
        </p:nvPicPr>
        <p:blipFill>
          <a:blip r:embed="rId31"/>
          <a:stretch>
            <a:fillRect/>
          </a:stretch>
        </p:blipFill>
        <p:spPr>
          <a:xfrm>
            <a:off x="3844925" y="2565400"/>
            <a:ext cx="95250" cy="2095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7475" y="381000"/>
            <a:ext cx="7797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5">
                <a:latin typeface="Microsoft JhengHei"/>
                <a:cs typeface="Microsoft JhengHei"/>
              </a:rPr>
              <a:t>服务员为客人递香巾和茶水的操作礼仪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98525" y="1533525"/>
            <a:ext cx="6892925" cy="3237230"/>
          </a:xfrm>
          <a:prstGeom prst="rect">
            <a:avLst/>
          </a:prstGeom>
        </p:spPr>
        <p:txBody>
          <a:bodyPr vert="horz" wrap="square" lIns="0" tIns="36830" rIns="0" bIns="0" rtlCol="0">
            <a:spAutoFit/>
          </a:bodyPr>
          <a:lstStyle/>
          <a:p>
            <a:pPr marL="12700" marR="5080" indent="723900">
              <a:lnSpc>
                <a:spcPts val="3600"/>
              </a:lnSpc>
              <a:spcBef>
                <a:spcPts val="290"/>
              </a:spcBef>
            </a:pPr>
            <a:r>
              <a:rPr sz="3050" spc="-75">
                <a:latin typeface="宋体"/>
                <a:cs typeface="宋体"/>
              </a:rPr>
              <a:t>一般由</a:t>
            </a:r>
            <a:r>
              <a:rPr sz="3050" spc="-40">
                <a:latin typeface="宋体"/>
                <a:cs typeface="宋体"/>
              </a:rPr>
              <a:t>2</a:t>
            </a:r>
            <a:r>
              <a:rPr sz="3050" spc="-75">
                <a:latin typeface="宋体"/>
                <a:cs typeface="宋体"/>
              </a:rPr>
              <a:t>名服务员同时服务，一名服务员在前，用托盘端茶水，另一名服务员随其后，后者将茶水放到垫盘上，杯把一律朝客人右手一侧。为宾主上香巾时，要先给居中坐的主宾和主人递上。递香巾的方法是用托盘托上经消毒、湿润湿度适宜</a:t>
            </a:r>
            <a:r>
              <a:rPr sz="3050" spc="-70">
                <a:latin typeface="宋体"/>
                <a:cs typeface="宋体"/>
              </a:rPr>
              <a:t>的香巾。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975" y="361950"/>
            <a:ext cx="6588125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-5"/>
              <a:t>服务员为客人续水的操作礼仪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031875" y="1544955"/>
            <a:ext cx="6921500" cy="410210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69850">
              <a:lnSpc>
                <a:spcPct val="100000"/>
              </a:lnSpc>
              <a:spcBef>
                <a:spcPts val="309"/>
              </a:spcBef>
            </a:pPr>
            <a:r>
              <a:rPr sz="2700" spc="-75">
                <a:latin typeface="宋体"/>
                <a:cs typeface="宋体"/>
              </a:rPr>
              <a:t>第一步:左脚向前半步</a:t>
            </a:r>
            <a:endParaRPr sz="2700">
              <a:latin typeface="宋体"/>
              <a:cs typeface="宋体"/>
            </a:endParaRPr>
          </a:p>
          <a:p>
            <a:pPr marL="69850">
              <a:lnSpc>
                <a:spcPct val="100000"/>
              </a:lnSpc>
              <a:spcBef>
                <a:spcPts val="209"/>
              </a:spcBef>
            </a:pPr>
            <a:r>
              <a:rPr sz="2700" spc="-75">
                <a:latin typeface="宋体"/>
                <a:cs typeface="宋体"/>
              </a:rPr>
              <a:t>第二步:用左手的小指和无名指夹起杯盖</a:t>
            </a:r>
            <a:endParaRPr sz="2700">
              <a:latin typeface="宋体"/>
              <a:cs typeface="宋体"/>
            </a:endParaRPr>
          </a:p>
          <a:p>
            <a:pPr marL="12700" marR="5080" indent="57150">
              <a:lnSpc>
                <a:spcPts val="2850"/>
              </a:lnSpc>
              <a:spcBef>
                <a:spcPts val="630"/>
              </a:spcBef>
            </a:pPr>
            <a:r>
              <a:rPr sz="2700" spc="-75">
                <a:latin typeface="宋体"/>
                <a:cs typeface="宋体"/>
              </a:rPr>
              <a:t>第三步:用大拇指、食指和中指握住杯把，将茶</a:t>
            </a:r>
            <a:r>
              <a:rPr sz="2700" spc="-70">
                <a:latin typeface="宋体"/>
                <a:cs typeface="宋体"/>
              </a:rPr>
              <a:t>杯端起</a:t>
            </a:r>
            <a:endParaRPr sz="2700">
              <a:latin typeface="宋体"/>
              <a:cs typeface="宋体"/>
            </a:endParaRPr>
          </a:p>
          <a:p>
            <a:pPr marL="12700" marR="5080" indent="57150">
              <a:lnSpc>
                <a:spcPts val="2850"/>
              </a:lnSpc>
              <a:spcBef>
                <a:spcPts val="600"/>
              </a:spcBef>
            </a:pPr>
            <a:r>
              <a:rPr sz="2700" spc="-75">
                <a:latin typeface="宋体"/>
                <a:cs typeface="宋体"/>
              </a:rPr>
              <a:t>第四步:侧身腰略弯曲，进行续水，续水时，不要倒得过快，瓶口不要对客人，水不宜倒得过满，七分杯即可</a:t>
            </a:r>
            <a:endParaRPr sz="2700">
              <a:latin typeface="宋体"/>
              <a:cs typeface="宋体"/>
            </a:endParaRPr>
          </a:p>
          <a:p>
            <a:pPr marL="12700" marR="5080" indent="57150">
              <a:lnSpc>
                <a:spcPts val="2850"/>
              </a:lnSpc>
              <a:spcBef>
                <a:spcPts val="600"/>
              </a:spcBef>
            </a:pPr>
            <a:r>
              <a:rPr sz="2700" spc="-75">
                <a:latin typeface="宋体"/>
                <a:cs typeface="宋体"/>
              </a:rPr>
              <a:t>第五步:续水后，杯把一律朝客有右手一侧，盖</a:t>
            </a:r>
            <a:r>
              <a:rPr sz="2700" spc="-70">
                <a:latin typeface="宋体"/>
                <a:cs typeface="宋体"/>
              </a:rPr>
              <a:t>好杯盖</a:t>
            </a:r>
            <a:endParaRPr sz="2700">
              <a:latin typeface="宋体"/>
              <a:cs typeface="宋体"/>
            </a:endParaRPr>
          </a:p>
          <a:p>
            <a:pPr marL="69850">
              <a:lnSpc>
                <a:spcPct val="100000"/>
              </a:lnSpc>
              <a:spcBef>
                <a:spcPts val="180"/>
              </a:spcBef>
            </a:pPr>
            <a:r>
              <a:rPr sz="2700" spc="-75">
                <a:latin typeface="宋体"/>
                <a:cs typeface="宋体"/>
              </a:rPr>
              <a:t>第六步:伸手示意，同时对客人说：“请用茶”</a:t>
            </a:r>
            <a:endParaRPr sz="27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975" y="361950"/>
            <a:ext cx="2587625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7.2.2</a:t>
            </a:r>
            <a:r>
              <a:rPr spc="80"/>
              <a:t> 会谈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31800" y="1543050"/>
            <a:ext cx="7693025" cy="415162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1221740" algn="ctr">
              <a:lnSpc>
                <a:spcPts val="4530"/>
              </a:lnSpc>
              <a:spcBef>
                <a:spcPts val="125"/>
              </a:spcBef>
            </a:pPr>
            <a:r>
              <a:rPr sz="3800" spc="-70">
                <a:latin typeface="宋体"/>
                <a:cs typeface="宋体"/>
              </a:rPr>
              <a:t>（1）</a:t>
            </a:r>
            <a:r>
              <a:rPr sz="3800" spc="-75">
                <a:latin typeface="宋体"/>
                <a:cs typeface="宋体"/>
              </a:rPr>
              <a:t>会谈厅的布置及座位安排</a:t>
            </a:r>
            <a:endParaRPr sz="3800">
              <a:latin typeface="宋体"/>
              <a:cs typeface="宋体"/>
            </a:endParaRPr>
          </a:p>
          <a:p>
            <a:pPr marR="563880" algn="ctr">
              <a:lnSpc>
                <a:spcPts val="4415"/>
              </a:lnSpc>
            </a:pPr>
            <a:r>
              <a:rPr sz="3800" spc="-75">
                <a:latin typeface="宋体"/>
                <a:cs typeface="宋体"/>
              </a:rPr>
              <a:t>——</a:t>
            </a:r>
            <a:r>
              <a:rPr sz="2700" spc="-75">
                <a:latin typeface="宋体"/>
                <a:cs typeface="宋体"/>
              </a:rPr>
              <a:t>双边会谈的布置及座位安排</a:t>
            </a:r>
            <a:endParaRPr sz="2700">
              <a:latin typeface="宋体"/>
              <a:cs typeface="宋体"/>
            </a:endParaRPr>
          </a:p>
          <a:p>
            <a:pPr marL="336550" marR="5080" indent="619125">
              <a:lnSpc>
                <a:spcPct val="78700"/>
              </a:lnSpc>
              <a:spcBef>
                <a:spcPts val="570"/>
              </a:spcBef>
            </a:pPr>
            <a:r>
              <a:rPr sz="2700" spc="-75">
                <a:latin typeface="宋体"/>
                <a:cs typeface="宋体"/>
              </a:rPr>
              <a:t>长方形桌子横向摆放 宾主双方相对而坐，以正门为准，主人背门而坐，宾客面向正门。会谈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双方的主谈人或领队居中，主谈人右边的第一个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座位，应由副手来坐，其他人员按礼宾次序（</a:t>
            </a:r>
            <a:r>
              <a:rPr sz="2700" spc="-50">
                <a:latin typeface="宋体"/>
                <a:cs typeface="宋体"/>
              </a:rPr>
              <a:t>即 </a:t>
            </a:r>
            <a:r>
              <a:rPr sz="2700" spc="-75">
                <a:latin typeface="宋体"/>
                <a:cs typeface="宋体"/>
              </a:rPr>
              <a:t>以职位高低），分宾主两侧依次而坐（图7-5）</a:t>
            </a:r>
            <a:r>
              <a:rPr sz="2700" spc="-50">
                <a:latin typeface="宋体"/>
                <a:cs typeface="宋体"/>
              </a:rPr>
              <a:t>。</a:t>
            </a:r>
            <a:r>
              <a:rPr sz="2700" spc="-75">
                <a:latin typeface="宋体"/>
                <a:cs typeface="宋体"/>
              </a:rPr>
              <a:t>我国习惯上把译员安排在主谈人右侧，有的国家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则让译员坐在主谈人身后，一般应客随主便。记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录员座位通常安排于后面，如参加会谈人数不多，可安排在会谈桌就座。</a:t>
            </a:r>
            <a:endParaRPr sz="27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20775" y="1670050"/>
            <a:ext cx="6038849" cy="340994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355850" y="5238750"/>
            <a:ext cx="302577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图</a:t>
            </a:r>
            <a:r>
              <a:rPr sz="1850" spc="-40">
                <a:latin typeface="宋体"/>
                <a:cs typeface="宋体"/>
              </a:rPr>
              <a:t>7-</a:t>
            </a:r>
            <a:r>
              <a:rPr sz="1850">
                <a:latin typeface="宋体"/>
                <a:cs typeface="宋体"/>
              </a:rPr>
              <a:t>5</a:t>
            </a:r>
            <a:r>
              <a:rPr sz="1850" spc="60">
                <a:latin typeface="宋体"/>
                <a:cs typeface="宋体"/>
              </a:rPr>
              <a:t> 双</a:t>
            </a:r>
            <a:r>
              <a:rPr sz="1850" spc="-65">
                <a:latin typeface="宋体"/>
                <a:cs typeface="宋体"/>
              </a:rPr>
              <a:t>边会谈座位安排示</a:t>
            </a:r>
            <a:r>
              <a:rPr sz="1850" spc="-50">
                <a:latin typeface="宋体"/>
                <a:cs typeface="宋体"/>
              </a:rPr>
              <a:t>意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7500" y="295275"/>
            <a:ext cx="5435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75"/>
              <a:t>长方形桌子纵向摆放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1031875" y="1552575"/>
            <a:ext cx="2130425" cy="3837304"/>
          </a:xfrm>
          <a:prstGeom prst="rect">
            <a:avLst/>
          </a:prstGeom>
        </p:spPr>
        <p:txBody>
          <a:bodyPr vert="horz" wrap="square" lIns="0" tIns="109220" rIns="0" bIns="0" rtlCol="0">
            <a:spAutoFit/>
          </a:bodyPr>
          <a:lstStyle/>
          <a:p>
            <a:pPr marL="12700" marR="14604" indent="180975">
              <a:lnSpc>
                <a:spcPct val="79900"/>
              </a:lnSpc>
              <a:spcBef>
                <a:spcPts val="860"/>
              </a:spcBef>
            </a:pPr>
            <a:r>
              <a:rPr sz="3050" spc="-70">
                <a:latin typeface="宋体"/>
                <a:cs typeface="宋体"/>
              </a:rPr>
              <a:t>宾主双方仍相对而坐，以入门方向为准，右侧为客席，左侧为主方</a:t>
            </a:r>
            <a:endParaRPr sz="3050">
              <a:latin typeface="宋体"/>
              <a:cs typeface="宋体"/>
            </a:endParaRPr>
          </a:p>
          <a:p>
            <a:pPr marL="12700" marR="5080">
              <a:lnSpc>
                <a:spcPct val="79900"/>
              </a:lnSpc>
            </a:pPr>
            <a:r>
              <a:rPr sz="3050" spc="-75">
                <a:latin typeface="宋体"/>
                <a:cs typeface="宋体"/>
              </a:rPr>
              <a:t>（图</a:t>
            </a:r>
            <a:r>
              <a:rPr sz="3050" spc="-40">
                <a:latin typeface="宋体"/>
                <a:cs typeface="宋体"/>
              </a:rPr>
              <a:t>7-</a:t>
            </a:r>
            <a:r>
              <a:rPr sz="3050" spc="-65">
                <a:latin typeface="宋体"/>
                <a:cs typeface="宋体"/>
              </a:rPr>
              <a:t>6）</a:t>
            </a:r>
            <a:r>
              <a:rPr sz="3050" spc="-50">
                <a:latin typeface="宋体"/>
                <a:cs typeface="宋体"/>
              </a:rPr>
              <a:t>。</a:t>
            </a:r>
            <a:r>
              <a:rPr sz="3050" spc="-70">
                <a:latin typeface="宋体"/>
                <a:cs typeface="宋体"/>
              </a:rPr>
              <a:t>其他人员位次与前述相</a:t>
            </a:r>
            <a:r>
              <a:rPr sz="3050" spc="-65">
                <a:latin typeface="宋体"/>
                <a:cs typeface="宋体"/>
              </a:rPr>
              <a:t>同。</a:t>
            </a:r>
            <a:endParaRPr sz="305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930650" y="1260475"/>
            <a:ext cx="4324349" cy="439102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975" y="361950"/>
            <a:ext cx="6083300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-5"/>
              <a:t>多边会谈的布置及座位安排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5080" indent="76200" algn="just">
              <a:lnSpc>
                <a:spcPts val="3600"/>
              </a:lnSpc>
              <a:spcBef>
                <a:spcPts val="295"/>
              </a:spcBef>
            </a:pPr>
            <a:r>
              <a:rPr spc="-75"/>
              <a:t>多边会谈多使用圆桌，或是将桌椅摆成一个圆圈；四方会谈，以方桌为宜，以避免座次安排上尊卑、主次把握不当而影响会</a:t>
            </a:r>
            <a:r>
              <a:rPr spc="-70"/>
              <a:t>谈的效果。</a:t>
            </a:r>
          </a:p>
          <a:p>
            <a:pPr marL="12700" marR="5080" indent="76200" algn="just">
              <a:lnSpc>
                <a:spcPts val="3600"/>
              </a:lnSpc>
              <a:spcBef>
                <a:spcPts val="670"/>
              </a:spcBef>
            </a:pPr>
            <a:r>
              <a:rPr spc="-75"/>
              <a:t>小范围会谈，如为正式会谈做准备的预备性会谈等，可以不用长桌，在会客室摆上沙发或圈椅，遵守“以右为尊”的原则，主左客右安排座位即可。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175" y="2533650"/>
            <a:ext cx="2549525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950" spc="-10">
                <a:latin typeface="宋体"/>
                <a:cs typeface="宋体"/>
              </a:rPr>
              <a:t>的服务程序</a:t>
            </a:r>
            <a:endParaRPr sz="395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444875" y="450850"/>
            <a:ext cx="1419225" cy="28575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603625" y="466725"/>
            <a:ext cx="11017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solidFill>
                  <a:srgbClr val="000000"/>
                </a:solidFill>
              </a:rPr>
              <a:t>主人提前到达会</a:t>
            </a:r>
            <a:r>
              <a:rPr sz="1100" spc="-50">
                <a:solidFill>
                  <a:srgbClr val="000000"/>
                </a:solidFill>
              </a:rPr>
              <a:t>场</a:t>
            </a:r>
            <a:endParaRPr sz="1100"/>
          </a:p>
        </p:txBody>
      </p:sp>
      <p:grpSp>
        <p:nvGrpSpPr>
          <p:cNvPr id="5" name="object 5"/>
          <p:cNvGrpSpPr/>
          <p:nvPr/>
        </p:nvGrpSpPr>
        <p:grpSpPr>
          <a:xfrm>
            <a:off x="3178175" y="708025"/>
            <a:ext cx="1905000" cy="1571625"/>
            <a:chOff x="3178175" y="708025"/>
            <a:chExt cx="1905000" cy="157162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083050" y="708025"/>
              <a:ext cx="95250" cy="35242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178175" y="974725"/>
              <a:ext cx="1905000" cy="28575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444875" y="1460500"/>
              <a:ext cx="1524000" cy="28575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187825" y="1193800"/>
              <a:ext cx="47625" cy="27622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559175" y="1993900"/>
              <a:ext cx="1304925" cy="285750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3379787" y="990600"/>
            <a:ext cx="1501775" cy="1216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服务员迎其到沙发上就</a:t>
            </a:r>
            <a:r>
              <a:rPr sz="1100" spc="-50">
                <a:latin typeface="宋体"/>
                <a:cs typeface="宋体"/>
              </a:rPr>
              <a:t>座</a:t>
            </a:r>
            <a:endParaRPr sz="1100">
              <a:latin typeface="宋体"/>
              <a:cs typeface="宋体"/>
            </a:endParaRPr>
          </a:p>
          <a:p>
            <a:pPr marL="426720" marR="195580" indent="-71755">
              <a:lnSpc>
                <a:spcPts val="4200"/>
              </a:lnSpc>
              <a:spcBef>
                <a:spcPts val="45"/>
              </a:spcBef>
            </a:pPr>
            <a:r>
              <a:rPr sz="1100" spc="-60">
                <a:latin typeface="宋体"/>
                <a:cs typeface="宋体"/>
              </a:rPr>
              <a:t>用小茶杯上茶</a:t>
            </a:r>
            <a:r>
              <a:rPr sz="1100" spc="-50">
                <a:latin typeface="宋体"/>
                <a:cs typeface="宋体"/>
              </a:rPr>
              <a:t>水</a:t>
            </a:r>
            <a:r>
              <a:rPr sz="1100" spc="-60">
                <a:latin typeface="宋体"/>
                <a:cs typeface="宋体"/>
              </a:rPr>
              <a:t>宾客到达会</a:t>
            </a:r>
            <a:r>
              <a:rPr sz="1100" spc="-50">
                <a:latin typeface="宋体"/>
                <a:cs typeface="宋体"/>
              </a:rPr>
              <a:t>场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625725" y="1603375"/>
            <a:ext cx="1657350" cy="1162050"/>
            <a:chOff x="2625725" y="1603375"/>
            <a:chExt cx="1657350" cy="1162050"/>
          </a:xfrm>
        </p:grpSpPr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187825" y="1603375"/>
              <a:ext cx="95250" cy="381000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2625725" y="2479675"/>
              <a:ext cx="1371600" cy="285750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2827337" y="2495550"/>
            <a:ext cx="9683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主人到门口迎</a:t>
            </a:r>
            <a:r>
              <a:rPr sz="1100" spc="-50">
                <a:latin typeface="宋体"/>
                <a:cs typeface="宋体"/>
              </a:rPr>
              <a:t>客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6" name="object 16"/>
          <p:cNvPicPr/>
          <p:nvPr/>
        </p:nvPicPr>
        <p:blipFill>
          <a:blip r:embed="rId10"/>
          <a:stretch>
            <a:fillRect/>
          </a:stretch>
        </p:blipFill>
        <p:spPr>
          <a:xfrm>
            <a:off x="4540250" y="2479675"/>
            <a:ext cx="1933575" cy="285750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4689475" y="2495550"/>
            <a:ext cx="16351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服务员到工作间用盖杯沏</a:t>
            </a:r>
            <a:r>
              <a:rPr sz="1100" spc="-50">
                <a:latin typeface="宋体"/>
                <a:cs typeface="宋体"/>
              </a:rPr>
              <a:t>茶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3444875" y="2260600"/>
            <a:ext cx="1543050" cy="1038225"/>
            <a:chOff x="3444875" y="2260600"/>
            <a:chExt cx="1543050" cy="1038225"/>
          </a:xfrm>
        </p:grpSpPr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3444875" y="2298700"/>
              <a:ext cx="238125" cy="20955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616450" y="2260600"/>
              <a:ext cx="371475" cy="24765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444875" y="3013075"/>
              <a:ext cx="1524000" cy="285750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3656012" y="3028950"/>
            <a:ext cx="11017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宾客来到会谈桌</a:t>
            </a:r>
            <a:r>
              <a:rPr sz="1100" spc="-50">
                <a:latin typeface="宋体"/>
                <a:cs typeface="宋体"/>
              </a:rPr>
              <a:t>前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3235325" y="2717800"/>
            <a:ext cx="2552700" cy="2076450"/>
            <a:chOff x="3235325" y="2717800"/>
            <a:chExt cx="2552700" cy="2076450"/>
          </a:xfrm>
        </p:grpSpPr>
        <p:pic>
          <p:nvPicPr>
            <p:cNvPr id="24" name="object 2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3559175" y="2717800"/>
              <a:ext cx="333375" cy="352425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749800" y="2794000"/>
              <a:ext cx="438150" cy="247650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444875" y="3498850"/>
              <a:ext cx="1847850" cy="28575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4321175" y="3317875"/>
              <a:ext cx="95250" cy="209550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3235325" y="4022725"/>
              <a:ext cx="2552700" cy="28575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4302125" y="3736975"/>
              <a:ext cx="95250" cy="26670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3883025" y="4508500"/>
              <a:ext cx="866775" cy="285750"/>
            </a:xfrm>
            <a:prstGeom prst="rect">
              <a:avLst/>
            </a:prstGeom>
          </p:spPr>
        </p:pic>
      </p:grpSp>
      <p:sp>
        <p:nvSpPr>
          <p:cNvPr id="31" name="object 31"/>
          <p:cNvSpPr txBox="1"/>
          <p:nvPr/>
        </p:nvSpPr>
        <p:spPr>
          <a:xfrm>
            <a:off x="3308350" y="3514725"/>
            <a:ext cx="2168525" cy="12065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30480" algn="ctr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服务员立即上前拉椅就</a:t>
            </a:r>
            <a:r>
              <a:rPr sz="1100" spc="-50">
                <a:latin typeface="宋体"/>
                <a:cs typeface="宋体"/>
              </a:rPr>
              <a:t>座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5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</a:pPr>
            <a:r>
              <a:rPr sz="1100" spc="-60">
                <a:latin typeface="宋体"/>
                <a:cs typeface="宋体"/>
              </a:rPr>
              <a:t>服务员按先宾后主顺序，为宾主上</a:t>
            </a:r>
            <a:r>
              <a:rPr sz="1100" spc="-50">
                <a:latin typeface="宋体"/>
                <a:cs typeface="宋体"/>
              </a:rPr>
              <a:t>茶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850">
              <a:latin typeface="宋体"/>
              <a:cs typeface="宋体"/>
            </a:endParaRPr>
          </a:p>
          <a:p>
            <a:pPr marR="135255" algn="ctr">
              <a:lnSpc>
                <a:spcPct val="100000"/>
              </a:lnSpc>
            </a:pPr>
            <a:r>
              <a:rPr sz="1100" spc="-60">
                <a:latin typeface="宋体"/>
                <a:cs typeface="宋体"/>
              </a:rPr>
              <a:t>会谈</a:t>
            </a:r>
            <a:r>
              <a:rPr sz="1100" spc="-50">
                <a:latin typeface="宋体"/>
                <a:cs typeface="宋体"/>
              </a:rPr>
              <a:t>中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3778250" y="4346575"/>
            <a:ext cx="1085850" cy="981075"/>
            <a:chOff x="3778250" y="4346575"/>
            <a:chExt cx="1085850" cy="981075"/>
          </a:xfrm>
        </p:grpSpPr>
        <p:pic>
          <p:nvPicPr>
            <p:cNvPr id="33" name="object 33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4302125" y="4346575"/>
              <a:ext cx="95250" cy="257175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3778250" y="5041900"/>
              <a:ext cx="1085850" cy="285750"/>
            </a:xfrm>
            <a:prstGeom prst="rect">
              <a:avLst/>
            </a:prstGeom>
          </p:spPr>
        </p:pic>
      </p:grpSp>
      <p:sp>
        <p:nvSpPr>
          <p:cNvPr id="35" name="object 35"/>
          <p:cNvSpPr txBox="1"/>
          <p:nvPr/>
        </p:nvSpPr>
        <p:spPr>
          <a:xfrm>
            <a:off x="3908425" y="5057775"/>
            <a:ext cx="8350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为宾客续茶</a:t>
            </a:r>
            <a:r>
              <a:rPr sz="1100" spc="-50">
                <a:latin typeface="宋体"/>
                <a:cs typeface="宋体"/>
              </a:rPr>
              <a:t>水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6" name="object 36"/>
          <p:cNvPicPr/>
          <p:nvPr/>
        </p:nvPicPr>
        <p:blipFill>
          <a:blip r:embed="rId22"/>
          <a:stretch>
            <a:fillRect/>
          </a:stretch>
        </p:blipFill>
        <p:spPr>
          <a:xfrm>
            <a:off x="2578100" y="5041900"/>
            <a:ext cx="866775" cy="476250"/>
          </a:xfrm>
          <a:prstGeom prst="rect">
            <a:avLst/>
          </a:prstGeom>
        </p:spPr>
      </p:pic>
      <p:sp>
        <p:nvSpPr>
          <p:cNvPr id="37" name="object 37"/>
          <p:cNvSpPr txBox="1"/>
          <p:nvPr/>
        </p:nvSpPr>
        <p:spPr>
          <a:xfrm>
            <a:off x="2732087" y="5057775"/>
            <a:ext cx="568325" cy="3683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2299"/>
              </a:lnSpc>
              <a:spcBef>
                <a:spcPts val="95"/>
              </a:spcBef>
            </a:pPr>
            <a:r>
              <a:rPr sz="1100" spc="-60">
                <a:latin typeface="宋体"/>
                <a:cs typeface="宋体"/>
              </a:rPr>
              <a:t>为宾主上一次香巾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8" name="object 38"/>
          <p:cNvPicPr/>
          <p:nvPr/>
        </p:nvPicPr>
        <p:blipFill>
          <a:blip r:embed="rId23"/>
          <a:stretch>
            <a:fillRect/>
          </a:stretch>
        </p:blipFill>
        <p:spPr>
          <a:xfrm>
            <a:off x="5302250" y="5041900"/>
            <a:ext cx="1371600" cy="476250"/>
          </a:xfrm>
          <a:prstGeom prst="rect">
            <a:avLst/>
          </a:prstGeom>
        </p:spPr>
      </p:pic>
      <p:sp>
        <p:nvSpPr>
          <p:cNvPr id="39" name="object 39"/>
          <p:cNvSpPr txBox="1"/>
          <p:nvPr/>
        </p:nvSpPr>
        <p:spPr>
          <a:xfrm>
            <a:off x="5503862" y="5057775"/>
            <a:ext cx="968375" cy="3683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9375" marR="5080" indent="-66675">
              <a:lnSpc>
                <a:spcPct val="102299"/>
              </a:lnSpc>
              <a:spcBef>
                <a:spcPts val="95"/>
              </a:spcBef>
            </a:pPr>
            <a:r>
              <a:rPr sz="1100" spc="-60">
                <a:latin typeface="宋体"/>
                <a:cs typeface="宋体"/>
              </a:rPr>
              <a:t>应主人需要增</a:t>
            </a:r>
            <a:r>
              <a:rPr sz="1100" spc="-50">
                <a:latin typeface="宋体"/>
                <a:cs typeface="宋体"/>
              </a:rPr>
              <a:t>加</a:t>
            </a:r>
            <a:r>
              <a:rPr sz="1100" spc="-60">
                <a:latin typeface="宋体"/>
                <a:cs typeface="宋体"/>
              </a:rPr>
              <a:t>咖啡、小点</a:t>
            </a:r>
            <a:r>
              <a:rPr sz="1100" spc="-50">
                <a:latin typeface="宋体"/>
                <a:cs typeface="宋体"/>
              </a:rPr>
              <a:t>心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40" name="object 40"/>
          <p:cNvGrpSpPr/>
          <p:nvPr/>
        </p:nvGrpSpPr>
        <p:grpSpPr>
          <a:xfrm>
            <a:off x="3378200" y="4756150"/>
            <a:ext cx="2019300" cy="1152525"/>
            <a:chOff x="3378200" y="4756150"/>
            <a:chExt cx="2019300" cy="1152525"/>
          </a:xfrm>
        </p:grpSpPr>
        <p:pic>
          <p:nvPicPr>
            <p:cNvPr id="41" name="object 41"/>
            <p:cNvPicPr/>
            <p:nvPr/>
          </p:nvPicPr>
          <p:blipFill>
            <a:blip r:embed="rId24"/>
            <a:stretch>
              <a:fillRect/>
            </a:stretch>
          </p:blipFill>
          <p:spPr>
            <a:xfrm>
              <a:off x="3378200" y="4813300"/>
              <a:ext cx="581025" cy="238125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5"/>
            <a:stretch>
              <a:fillRect/>
            </a:stretch>
          </p:blipFill>
          <p:spPr>
            <a:xfrm>
              <a:off x="4302125" y="4756150"/>
              <a:ext cx="95250" cy="276225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26"/>
            <a:stretch>
              <a:fillRect/>
            </a:stretch>
          </p:blipFill>
          <p:spPr>
            <a:xfrm>
              <a:off x="4749800" y="4822825"/>
              <a:ext cx="647700" cy="238125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27"/>
            <a:stretch>
              <a:fillRect/>
            </a:stretch>
          </p:blipFill>
          <p:spPr>
            <a:xfrm>
              <a:off x="3778250" y="5622925"/>
              <a:ext cx="981075" cy="285750"/>
            </a:xfrm>
            <a:prstGeom prst="rect">
              <a:avLst/>
            </a:prstGeom>
          </p:spPr>
        </p:pic>
      </p:grpSp>
      <p:sp>
        <p:nvSpPr>
          <p:cNvPr id="45" name="object 45"/>
          <p:cNvSpPr txBox="1"/>
          <p:nvPr/>
        </p:nvSpPr>
        <p:spPr>
          <a:xfrm>
            <a:off x="3984625" y="5638800"/>
            <a:ext cx="5683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会谈结束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46" name="object 46"/>
          <p:cNvGrpSpPr/>
          <p:nvPr/>
        </p:nvGrpSpPr>
        <p:grpSpPr>
          <a:xfrm>
            <a:off x="2416175" y="5308600"/>
            <a:ext cx="2009775" cy="1085850"/>
            <a:chOff x="2416175" y="5308600"/>
            <a:chExt cx="2009775" cy="1085850"/>
          </a:xfrm>
        </p:grpSpPr>
        <p:pic>
          <p:nvPicPr>
            <p:cNvPr id="47" name="object 47"/>
            <p:cNvPicPr/>
            <p:nvPr/>
          </p:nvPicPr>
          <p:blipFill>
            <a:blip r:embed="rId28"/>
            <a:stretch>
              <a:fillRect/>
            </a:stretch>
          </p:blipFill>
          <p:spPr>
            <a:xfrm>
              <a:off x="4302125" y="5308600"/>
              <a:ext cx="95250" cy="342900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29"/>
            <a:stretch>
              <a:fillRect/>
            </a:stretch>
          </p:blipFill>
          <p:spPr>
            <a:xfrm>
              <a:off x="2416175" y="6108700"/>
              <a:ext cx="2009775" cy="285750"/>
            </a:xfrm>
            <a:prstGeom prst="rect">
              <a:avLst/>
            </a:prstGeom>
          </p:spPr>
        </p:pic>
      </p:grpSp>
      <p:sp>
        <p:nvSpPr>
          <p:cNvPr id="49" name="object 49"/>
          <p:cNvSpPr txBox="1"/>
          <p:nvPr/>
        </p:nvSpPr>
        <p:spPr>
          <a:xfrm>
            <a:off x="2670175" y="6124575"/>
            <a:ext cx="15017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照顾客人退席，致告别</a:t>
            </a:r>
            <a:r>
              <a:rPr sz="1100" spc="-50">
                <a:latin typeface="宋体"/>
                <a:cs typeface="宋体"/>
              </a:rPr>
              <a:t>语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0" name="object 50"/>
          <p:cNvPicPr/>
          <p:nvPr/>
        </p:nvPicPr>
        <p:blipFill>
          <a:blip r:embed="rId30"/>
          <a:stretch>
            <a:fillRect/>
          </a:stretch>
        </p:blipFill>
        <p:spPr>
          <a:xfrm>
            <a:off x="4645025" y="6108700"/>
            <a:ext cx="1819275" cy="285750"/>
          </a:xfrm>
          <a:prstGeom prst="rect">
            <a:avLst/>
          </a:prstGeom>
        </p:spPr>
      </p:pic>
      <p:sp>
        <p:nvSpPr>
          <p:cNvPr id="51" name="object 51"/>
          <p:cNvSpPr txBox="1"/>
          <p:nvPr/>
        </p:nvSpPr>
        <p:spPr>
          <a:xfrm>
            <a:off x="4937125" y="6124575"/>
            <a:ext cx="123507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spc="-60">
                <a:latin typeface="宋体"/>
                <a:cs typeface="宋体"/>
              </a:rPr>
              <a:t>清理用品，清洁卫</a:t>
            </a:r>
            <a:r>
              <a:rPr sz="1100" spc="-50">
                <a:latin typeface="宋体"/>
                <a:cs typeface="宋体"/>
              </a:rPr>
              <a:t>生</a:t>
            </a:r>
            <a:endParaRPr sz="1100">
              <a:latin typeface="宋体"/>
              <a:cs typeface="宋体"/>
            </a:endParaRPr>
          </a:p>
        </p:txBody>
      </p:sp>
      <p:grpSp>
        <p:nvGrpSpPr>
          <p:cNvPr id="52" name="object 52"/>
          <p:cNvGrpSpPr/>
          <p:nvPr/>
        </p:nvGrpSpPr>
        <p:grpSpPr>
          <a:xfrm>
            <a:off x="3521075" y="5899150"/>
            <a:ext cx="1533525" cy="228600"/>
            <a:chOff x="3521075" y="5899150"/>
            <a:chExt cx="1533525" cy="228600"/>
          </a:xfrm>
        </p:grpSpPr>
        <p:pic>
          <p:nvPicPr>
            <p:cNvPr id="53" name="object 53"/>
            <p:cNvPicPr/>
            <p:nvPr/>
          </p:nvPicPr>
          <p:blipFill>
            <a:blip r:embed="rId31"/>
            <a:stretch>
              <a:fillRect/>
            </a:stretch>
          </p:blipFill>
          <p:spPr>
            <a:xfrm>
              <a:off x="3521075" y="5937250"/>
              <a:ext cx="371475" cy="180975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32"/>
            <a:stretch>
              <a:fillRect/>
            </a:stretch>
          </p:blipFill>
          <p:spPr>
            <a:xfrm>
              <a:off x="4683125" y="5899150"/>
              <a:ext cx="371475" cy="22860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975" y="114300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latin typeface="Microsoft JhengHei"/>
                <a:cs typeface="Microsoft JhengHei"/>
              </a:rPr>
              <a:t>会谈用品配备礼仪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31875" y="1562100"/>
            <a:ext cx="7035800" cy="3675379"/>
          </a:xfrm>
          <a:prstGeom prst="rect">
            <a:avLst/>
          </a:prstGeom>
        </p:spPr>
        <p:txBody>
          <a:bodyPr vert="horz" wrap="square" lIns="0" tIns="100330" rIns="0" bIns="0" rtlCol="0">
            <a:spAutoFit/>
          </a:bodyPr>
          <a:lstStyle/>
          <a:p>
            <a:pPr marL="12700" marR="5080" indent="57150">
              <a:lnSpc>
                <a:spcPct val="78700"/>
              </a:lnSpc>
              <a:spcBef>
                <a:spcPts val="790"/>
              </a:spcBef>
            </a:pPr>
            <a:r>
              <a:rPr sz="2700" spc="-75">
                <a:latin typeface="宋体"/>
                <a:cs typeface="宋体"/>
              </a:rPr>
              <a:t>在每个座次前面的正中摆放一本便笺，紧靠便笺的右侧摆上1枝红铅笔和1支黑暗铅笔。便笺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的右上方放一个带垫盘的茶杯，垫盘上垫上方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巾，以避免端放时发出声响。烟缸按2</a:t>
            </a:r>
            <a:r>
              <a:rPr sz="2700" spc="-70">
                <a:latin typeface="宋体"/>
                <a:cs typeface="宋体"/>
              </a:rPr>
              <a:t>人合用一</a:t>
            </a:r>
            <a:r>
              <a:rPr sz="2700" spc="-75">
                <a:latin typeface="宋体"/>
                <a:cs typeface="宋体"/>
              </a:rPr>
              <a:t>个摆放，位于2座位之间处。会谈桌上按主办单位要求摆放座位卡，在卡的两面分别用宾主双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方使用的文字写上该座位子的姓名。便笺、座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位卡、垫盘、铅笔和烟缸等摆放要整齐，匀称，有时为了增添会谈桌上摆设的美感，可在桌子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的纵中轴线上摆几组插有鲜花的花瓶或花盘，</a:t>
            </a:r>
            <a:r>
              <a:rPr sz="2700" spc="-50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花枝不宜过高，以不遮挡双方的视线为宜。</a:t>
            </a:r>
            <a:endParaRPr sz="27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975" y="361950"/>
            <a:ext cx="3597275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7.2.3</a:t>
            </a:r>
            <a:r>
              <a:rPr spc="50"/>
              <a:t> 签字仪式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8025" y="1497330"/>
            <a:ext cx="7597775" cy="3854450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3050" spc="-70">
                <a:latin typeface="宋体"/>
                <a:cs typeface="宋体"/>
              </a:rPr>
              <a:t>（1）</a:t>
            </a:r>
            <a:r>
              <a:rPr sz="3050" spc="-75">
                <a:latin typeface="宋体"/>
                <a:cs typeface="宋体"/>
              </a:rPr>
              <a:t>签字仪式前的准备工作</a:t>
            </a:r>
            <a:endParaRPr sz="3050">
              <a:latin typeface="宋体"/>
              <a:cs typeface="宋体"/>
            </a:endParaRPr>
          </a:p>
          <a:p>
            <a:pPr marL="336550" marR="5080" indent="723900">
              <a:lnSpc>
                <a:spcPts val="3600"/>
              </a:lnSpc>
              <a:spcBef>
                <a:spcPts val="780"/>
              </a:spcBef>
            </a:pPr>
            <a:r>
              <a:rPr sz="3050" spc="-75">
                <a:latin typeface="宋体"/>
                <a:cs typeface="宋体"/>
              </a:rPr>
              <a:t>安排签字仪式，应事先做好准备工作。首先应做好签字文本的定稿、翻译、校对、印刷、装订、盖火漆印等工作，同时准备</a:t>
            </a:r>
            <a:r>
              <a:rPr sz="3050" spc="-50">
                <a:latin typeface="宋体"/>
                <a:cs typeface="宋体"/>
              </a:rPr>
              <a:t> </a:t>
            </a:r>
            <a:r>
              <a:rPr sz="3050" spc="-75">
                <a:latin typeface="宋体"/>
                <a:cs typeface="宋体"/>
              </a:rPr>
              <a:t>好签字用的文具、代表双方的旗帜或标志</a:t>
            </a:r>
            <a:r>
              <a:rPr sz="3050" spc="-50">
                <a:latin typeface="宋体"/>
                <a:cs typeface="宋体"/>
              </a:rPr>
              <a:t> </a:t>
            </a:r>
            <a:r>
              <a:rPr sz="3050" spc="-75">
                <a:latin typeface="宋体"/>
                <a:cs typeface="宋体"/>
              </a:rPr>
              <a:t>牌，其次应安排好场地、时间，布置好签</a:t>
            </a:r>
            <a:r>
              <a:rPr sz="3050" spc="-50">
                <a:latin typeface="宋体"/>
                <a:cs typeface="宋体"/>
              </a:rPr>
              <a:t> </a:t>
            </a:r>
            <a:r>
              <a:rPr sz="3050" spc="-75">
                <a:latin typeface="宋体"/>
                <a:cs typeface="宋体"/>
              </a:rPr>
              <a:t>字厅，再次，与对方商定好主签人员和双</a:t>
            </a:r>
            <a:r>
              <a:rPr sz="3050" spc="-50">
                <a:latin typeface="宋体"/>
                <a:cs typeface="宋体"/>
              </a:rPr>
              <a:t> </a:t>
            </a:r>
            <a:r>
              <a:rPr sz="3050" spc="-75">
                <a:latin typeface="宋体"/>
                <a:cs typeface="宋体"/>
              </a:rPr>
              <a:t>方助签人员。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975" y="361950"/>
            <a:ext cx="4321175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（2）</a:t>
            </a:r>
            <a:r>
              <a:rPr spc="-10"/>
              <a:t>签字厅的布置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216150" y="1603375"/>
            <a:ext cx="4457700" cy="324802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208337" y="4972050"/>
            <a:ext cx="233997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65">
                <a:latin typeface="宋体"/>
                <a:cs typeface="宋体"/>
              </a:rPr>
              <a:t>图</a:t>
            </a:r>
            <a:r>
              <a:rPr sz="1850" spc="-40">
                <a:latin typeface="宋体"/>
                <a:cs typeface="宋体"/>
              </a:rPr>
              <a:t>7-</a:t>
            </a:r>
            <a:r>
              <a:rPr sz="1850">
                <a:latin typeface="宋体"/>
                <a:cs typeface="宋体"/>
              </a:rPr>
              <a:t>8</a:t>
            </a:r>
            <a:r>
              <a:rPr sz="1850" spc="50">
                <a:latin typeface="宋体"/>
                <a:cs typeface="宋体"/>
              </a:rPr>
              <a:t> 双</a:t>
            </a:r>
            <a:r>
              <a:rPr sz="1850" spc="-65">
                <a:latin typeface="宋体"/>
                <a:cs typeface="宋体"/>
              </a:rPr>
              <a:t>边签字台布</a:t>
            </a:r>
            <a:r>
              <a:rPr sz="1850" spc="-50">
                <a:latin typeface="宋体"/>
                <a:cs typeface="宋体"/>
              </a:rPr>
              <a:t>置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503987" y="5257800"/>
            <a:ext cx="14065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40">
                <a:latin typeface="宋体"/>
                <a:cs typeface="宋体"/>
              </a:rPr>
              <a:t>5</a:t>
            </a:r>
            <a:r>
              <a:rPr sz="1850" spc="-65">
                <a:latin typeface="宋体"/>
                <a:cs typeface="宋体"/>
              </a:rPr>
              <a:t>.客方助签人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46112" y="5257800"/>
            <a:ext cx="5664200" cy="5969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126490"/>
                <a:tab pos="2469515"/>
                <a:tab pos="4041140"/>
              </a:tabLst>
            </a:pPr>
            <a:r>
              <a:rPr sz="1850" spc="-40">
                <a:latin typeface="宋体"/>
                <a:cs typeface="宋体"/>
              </a:rPr>
              <a:t>1.</a:t>
            </a:r>
            <a:r>
              <a:rPr sz="1850" spc="-65">
                <a:latin typeface="宋体"/>
                <a:cs typeface="宋体"/>
              </a:rPr>
              <a:t>签字</a:t>
            </a:r>
            <a:r>
              <a:rPr sz="1850" spc="-50">
                <a:latin typeface="宋体"/>
                <a:cs typeface="宋体"/>
              </a:rPr>
              <a:t>桌</a:t>
            </a:r>
            <a:r>
              <a:rPr sz="1850">
                <a:latin typeface="宋体"/>
                <a:cs typeface="宋体"/>
              </a:rPr>
              <a:t>	</a:t>
            </a:r>
            <a:r>
              <a:rPr sz="1850" spc="-40">
                <a:latin typeface="宋体"/>
                <a:cs typeface="宋体"/>
              </a:rPr>
              <a:t>2.</a:t>
            </a:r>
            <a:r>
              <a:rPr sz="1850" spc="-65">
                <a:latin typeface="宋体"/>
                <a:cs typeface="宋体"/>
              </a:rPr>
              <a:t>双方国</a:t>
            </a:r>
            <a:r>
              <a:rPr sz="1850" spc="-50">
                <a:latin typeface="宋体"/>
                <a:cs typeface="宋体"/>
              </a:rPr>
              <a:t>旗</a:t>
            </a:r>
            <a:r>
              <a:rPr sz="1850">
                <a:latin typeface="宋体"/>
                <a:cs typeface="宋体"/>
              </a:rPr>
              <a:t>	</a:t>
            </a:r>
            <a:r>
              <a:rPr sz="1850" spc="-40">
                <a:latin typeface="宋体"/>
                <a:cs typeface="宋体"/>
              </a:rPr>
              <a:t>3.</a:t>
            </a:r>
            <a:r>
              <a:rPr sz="1850" spc="-65">
                <a:latin typeface="宋体"/>
                <a:cs typeface="宋体"/>
              </a:rPr>
              <a:t>客方主签</a:t>
            </a:r>
            <a:r>
              <a:rPr sz="1850" spc="-50">
                <a:latin typeface="宋体"/>
                <a:cs typeface="宋体"/>
              </a:rPr>
              <a:t>人</a:t>
            </a:r>
            <a:r>
              <a:rPr sz="1850">
                <a:latin typeface="宋体"/>
                <a:cs typeface="宋体"/>
              </a:rPr>
              <a:t>	</a:t>
            </a:r>
            <a:r>
              <a:rPr sz="1850" spc="-40">
                <a:latin typeface="宋体"/>
                <a:cs typeface="宋体"/>
              </a:rPr>
              <a:t>4.</a:t>
            </a:r>
            <a:r>
              <a:rPr sz="1850" spc="-65">
                <a:latin typeface="宋体"/>
                <a:cs typeface="宋体"/>
              </a:rPr>
              <a:t>东道国主签</a:t>
            </a:r>
            <a:r>
              <a:rPr sz="1850" spc="-50">
                <a:latin typeface="宋体"/>
                <a:cs typeface="宋体"/>
              </a:rPr>
              <a:t>人</a:t>
            </a:r>
            <a:endParaRPr sz="1850">
              <a:latin typeface="宋体"/>
              <a:cs typeface="宋体"/>
            </a:endParaRPr>
          </a:p>
          <a:p>
            <a:pPr marL="541020">
              <a:lnSpc>
                <a:spcPct val="100000"/>
              </a:lnSpc>
              <a:spcBef>
                <a:spcPts val="30"/>
              </a:spcBef>
            </a:pPr>
            <a:r>
              <a:rPr sz="1850" spc="-40">
                <a:latin typeface="宋体"/>
                <a:cs typeface="宋体"/>
              </a:rPr>
              <a:t>6</a:t>
            </a:r>
            <a:r>
              <a:rPr sz="1850" spc="-65">
                <a:latin typeface="宋体"/>
                <a:cs typeface="宋体"/>
              </a:rPr>
              <a:t>.东道国助签人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974975" y="5543550"/>
            <a:ext cx="20923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40">
                <a:latin typeface="宋体"/>
                <a:cs typeface="宋体"/>
              </a:rPr>
              <a:t>7</a:t>
            </a:r>
            <a:r>
              <a:rPr sz="1850" spc="-65">
                <a:latin typeface="宋体"/>
                <a:cs typeface="宋体"/>
              </a:rPr>
              <a:t>.客方参签仪式人员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260975" y="5543550"/>
            <a:ext cx="23209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40">
                <a:latin typeface="宋体"/>
                <a:cs typeface="宋体"/>
              </a:rPr>
              <a:t>8</a:t>
            </a:r>
            <a:r>
              <a:rPr sz="1850" spc="-65">
                <a:latin typeface="宋体"/>
                <a:cs typeface="宋体"/>
              </a:rPr>
              <a:t>.东道国参签仪式人员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254125" y="1536700"/>
            <a:ext cx="5486399" cy="304799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922587" y="4972050"/>
            <a:ext cx="263525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225">
                <a:latin typeface="宋体"/>
                <a:cs typeface="宋体"/>
              </a:rPr>
              <a:t>图 </a:t>
            </a:r>
            <a:r>
              <a:rPr sz="1850" spc="-40">
                <a:latin typeface="宋体"/>
                <a:cs typeface="宋体"/>
              </a:rPr>
              <a:t>7-</a:t>
            </a:r>
            <a:r>
              <a:rPr sz="1850">
                <a:latin typeface="宋体"/>
                <a:cs typeface="宋体"/>
              </a:rPr>
              <a:t>9</a:t>
            </a:r>
            <a:r>
              <a:rPr sz="1850" spc="45">
                <a:latin typeface="宋体"/>
                <a:cs typeface="宋体"/>
              </a:rPr>
              <a:t> 多</a:t>
            </a:r>
            <a:r>
              <a:rPr sz="1850" spc="-65">
                <a:latin typeface="宋体"/>
                <a:cs typeface="宋体"/>
              </a:rPr>
              <a:t>边签字台的布</a:t>
            </a:r>
            <a:r>
              <a:rPr sz="1850" spc="-50">
                <a:latin typeface="宋体"/>
                <a:cs typeface="宋体"/>
              </a:rPr>
              <a:t>置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703387" y="5257800"/>
            <a:ext cx="11779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40">
                <a:latin typeface="宋体"/>
                <a:cs typeface="宋体"/>
              </a:rPr>
              <a:t>1</a:t>
            </a:r>
            <a:r>
              <a:rPr sz="1850" spc="-65">
                <a:latin typeface="宋体"/>
                <a:cs typeface="宋体"/>
              </a:rPr>
              <a:t>.签字长台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046412" y="5257800"/>
            <a:ext cx="3663950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1926589"/>
              </a:tabLst>
            </a:pPr>
            <a:r>
              <a:rPr sz="1850" spc="-45">
                <a:latin typeface="宋体"/>
                <a:cs typeface="宋体"/>
              </a:rPr>
              <a:t>2～5.</a:t>
            </a:r>
            <a:r>
              <a:rPr sz="1850" spc="-65">
                <a:latin typeface="宋体"/>
                <a:cs typeface="宋体"/>
              </a:rPr>
              <a:t>参签主签</a:t>
            </a:r>
            <a:r>
              <a:rPr sz="1850" spc="-50">
                <a:latin typeface="宋体"/>
                <a:cs typeface="宋体"/>
              </a:rPr>
              <a:t>人</a:t>
            </a:r>
            <a:r>
              <a:rPr sz="1850">
                <a:latin typeface="宋体"/>
                <a:cs typeface="宋体"/>
              </a:rPr>
              <a:t>	</a:t>
            </a:r>
            <a:r>
              <a:rPr sz="1850" spc="-45">
                <a:latin typeface="宋体"/>
                <a:cs typeface="宋体"/>
              </a:rPr>
              <a:t>6～9.</a:t>
            </a:r>
            <a:r>
              <a:rPr sz="1850" spc="-65">
                <a:latin typeface="宋体"/>
                <a:cs typeface="宋体"/>
              </a:rPr>
              <a:t>参签助签</a:t>
            </a:r>
            <a:r>
              <a:rPr sz="1850" spc="-50">
                <a:latin typeface="宋体"/>
                <a:cs typeface="宋体"/>
              </a:rPr>
              <a:t>人</a:t>
            </a:r>
            <a:endParaRPr sz="185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908300" y="5543550"/>
            <a:ext cx="2663825" cy="3111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50" spc="-40">
                <a:latin typeface="宋体"/>
                <a:cs typeface="宋体"/>
              </a:rPr>
              <a:t>10</a:t>
            </a:r>
            <a:r>
              <a:rPr sz="1850" spc="-65">
                <a:latin typeface="宋体"/>
                <a:cs typeface="宋体"/>
              </a:rPr>
              <a:t>.所有参签仪式人员席位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175" y="2438400"/>
            <a:ext cx="3502025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950" spc="-75">
                <a:latin typeface="宋体"/>
                <a:cs typeface="宋体"/>
              </a:rPr>
              <a:t>仪式的服务程序</a:t>
            </a:r>
            <a:endParaRPr sz="395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721100" y="231775"/>
            <a:ext cx="1866900" cy="28575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846512" y="247650"/>
            <a:ext cx="1597025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b="1">
                <a:solidFill>
                  <a:srgbClr val="000000"/>
                </a:solidFill>
                <a:latin typeface="Microsoft JhengHei"/>
                <a:cs typeface="Microsoft JhengHei"/>
              </a:rPr>
              <a:t>签字双方同时进入签字</a:t>
            </a:r>
            <a:r>
              <a:rPr sz="1100" b="1" spc="-50">
                <a:solidFill>
                  <a:srgbClr val="000000"/>
                </a:solidFill>
                <a:latin typeface="Microsoft JhengHei"/>
                <a:cs typeface="Microsoft JhengHei"/>
              </a:rPr>
              <a:t>厅</a:t>
            </a:r>
            <a:endParaRPr sz="11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359150" y="508000"/>
            <a:ext cx="2505075" cy="2009775"/>
            <a:chOff x="3359150" y="508000"/>
            <a:chExt cx="2505075" cy="200977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359150" y="736600"/>
              <a:ext cx="2400300" cy="28575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425950" y="508000"/>
              <a:ext cx="95250" cy="20955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463925" y="1222375"/>
              <a:ext cx="2247900" cy="28575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425950" y="984250"/>
              <a:ext cx="95250" cy="25717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787775" y="1746250"/>
              <a:ext cx="1304925" cy="28575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425950" y="1536700"/>
              <a:ext cx="95250" cy="209550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359150" y="2232025"/>
              <a:ext cx="2505075" cy="285750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3465512" y="752475"/>
            <a:ext cx="2168525" cy="16922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25"/>
              </a:spcBef>
            </a:pPr>
            <a:r>
              <a:rPr sz="1100" b="1">
                <a:latin typeface="Microsoft JhengHei"/>
                <a:cs typeface="Microsoft JhengHei"/>
              </a:rPr>
              <a:t>服务人员首先为签字人员拉椅让</a:t>
            </a:r>
            <a:r>
              <a:rPr sz="1100" b="1" spc="-50">
                <a:latin typeface="Microsoft JhengHei"/>
                <a:cs typeface="Microsoft JhengHei"/>
              </a:rPr>
              <a:t>座</a:t>
            </a:r>
            <a:endParaRPr sz="1100">
              <a:latin typeface="Microsoft JhengHei"/>
              <a:cs typeface="Microsoft JhengHei"/>
            </a:endParaRPr>
          </a:p>
          <a:p>
            <a:pPr marL="536575" marR="119380" indent="-352425">
              <a:lnSpc>
                <a:spcPts val="4130"/>
              </a:lnSpc>
              <a:spcBef>
                <a:spcPts val="300"/>
              </a:spcBef>
            </a:pPr>
            <a:r>
              <a:rPr sz="1100" b="1">
                <a:latin typeface="Microsoft JhengHei"/>
                <a:cs typeface="Microsoft JhengHei"/>
              </a:rPr>
              <a:t>照应其他人员按位置顺序站</a:t>
            </a:r>
            <a:r>
              <a:rPr sz="1100" b="1" spc="-50">
                <a:latin typeface="Microsoft JhengHei"/>
                <a:cs typeface="Microsoft JhengHei"/>
              </a:rPr>
              <a:t>好</a:t>
            </a:r>
            <a:r>
              <a:rPr sz="1100" b="1">
                <a:latin typeface="Microsoft JhengHei"/>
                <a:cs typeface="Microsoft JhengHei"/>
              </a:rPr>
              <a:t>签字仪式开</a:t>
            </a:r>
            <a:r>
              <a:rPr sz="1100" b="1" spc="-50">
                <a:latin typeface="Microsoft JhengHei"/>
                <a:cs typeface="Microsoft JhengHei"/>
              </a:rPr>
              <a:t>始</a:t>
            </a:r>
            <a:endParaRPr sz="11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00">
              <a:latin typeface="Microsoft JhengHei"/>
              <a:cs typeface="Microsoft JhengHei"/>
            </a:endParaRPr>
          </a:p>
          <a:p>
            <a:pPr marR="24130" algn="r">
              <a:lnSpc>
                <a:spcPct val="100000"/>
              </a:lnSpc>
            </a:pPr>
            <a:r>
              <a:rPr sz="1100" b="1">
                <a:latin typeface="Microsoft JhengHei"/>
                <a:cs typeface="Microsoft JhengHei"/>
              </a:rPr>
              <a:t>服务人员到后台迅速开启香槟</a:t>
            </a:r>
            <a:r>
              <a:rPr sz="1100" b="1" spc="-50">
                <a:latin typeface="Microsoft JhengHei"/>
                <a:cs typeface="Microsoft JhengHei"/>
              </a:rPr>
              <a:t>酒</a:t>
            </a:r>
            <a:endParaRPr sz="1100">
              <a:latin typeface="Microsoft JhengHei"/>
              <a:cs typeface="Microsoft JhengHe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3463925" y="1946275"/>
            <a:ext cx="1962150" cy="1104900"/>
            <a:chOff x="3463925" y="1946275"/>
            <a:chExt cx="1962150" cy="1104900"/>
          </a:xfrm>
        </p:grpSpPr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425950" y="1946275"/>
              <a:ext cx="95250" cy="342900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463925" y="2765425"/>
              <a:ext cx="1962150" cy="285750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3708400" y="2781300"/>
            <a:ext cx="1454150" cy="196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100" b="1">
                <a:latin typeface="Microsoft JhengHei"/>
                <a:cs typeface="Microsoft JhengHei"/>
              </a:rPr>
              <a:t>倒香槟酒杯，约七成</a:t>
            </a:r>
            <a:r>
              <a:rPr sz="1100" b="1" spc="-50">
                <a:latin typeface="Microsoft JhengHei"/>
                <a:cs typeface="Microsoft JhengHei"/>
              </a:rPr>
              <a:t>满</a:t>
            </a:r>
            <a:endParaRPr sz="1100">
              <a:latin typeface="Microsoft JhengHei"/>
              <a:cs typeface="Microsoft JhengHe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2597150" y="2489200"/>
            <a:ext cx="4076700" cy="4095750"/>
            <a:chOff x="2597150" y="2489200"/>
            <a:chExt cx="4076700" cy="4095750"/>
          </a:xfrm>
        </p:grpSpPr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425950" y="2489200"/>
              <a:ext cx="95250" cy="27622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3578225" y="3251200"/>
              <a:ext cx="1743075" cy="28575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425950" y="3041650"/>
              <a:ext cx="95250" cy="209550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244850" y="3784600"/>
              <a:ext cx="2505075" cy="285750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425950" y="3517900"/>
              <a:ext cx="95250" cy="276225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3035300" y="4270375"/>
              <a:ext cx="2876550" cy="285750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425950" y="4003675"/>
              <a:ext cx="95250" cy="276225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3244850" y="4794250"/>
              <a:ext cx="2533650" cy="28575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425950" y="4546600"/>
              <a:ext cx="95250" cy="276225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2921000" y="5280025"/>
              <a:ext cx="3267075" cy="28575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425950" y="5099050"/>
              <a:ext cx="95250" cy="20955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2597150" y="5813425"/>
              <a:ext cx="4076700" cy="285750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3178175" y="6299200"/>
              <a:ext cx="2743200" cy="285750"/>
            </a:xfrm>
            <a:prstGeom prst="rect">
              <a:avLst/>
            </a:prstGeom>
          </p:spPr>
        </p:pic>
      </p:grpSp>
      <p:sp>
        <p:nvSpPr>
          <p:cNvPr id="32" name="object 32"/>
          <p:cNvSpPr txBox="1"/>
          <p:nvPr/>
        </p:nvSpPr>
        <p:spPr>
          <a:xfrm>
            <a:off x="2755900" y="3267075"/>
            <a:ext cx="3740150" cy="3244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041400">
              <a:lnSpc>
                <a:spcPct val="100000"/>
              </a:lnSpc>
              <a:spcBef>
                <a:spcPts val="125"/>
              </a:spcBef>
            </a:pPr>
            <a:r>
              <a:rPr sz="1100" b="1">
                <a:latin typeface="Microsoft JhengHei"/>
                <a:cs typeface="Microsoft JhengHei"/>
              </a:rPr>
              <a:t>用准备好的托盘端</a:t>
            </a:r>
            <a:r>
              <a:rPr sz="1100" b="1" spc="-50">
                <a:latin typeface="Microsoft JhengHei"/>
                <a:cs typeface="Microsoft JhengHei"/>
              </a:rPr>
              <a:t>上</a:t>
            </a:r>
            <a:endParaRPr sz="11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550">
              <a:latin typeface="Microsoft JhengHei"/>
              <a:cs typeface="Microsoft JhengHei"/>
            </a:endParaRPr>
          </a:p>
          <a:p>
            <a:pPr marR="268605" algn="ctr">
              <a:lnSpc>
                <a:spcPct val="100000"/>
              </a:lnSpc>
              <a:spcBef>
                <a:spcPts val="5"/>
              </a:spcBef>
            </a:pPr>
            <a:r>
              <a:rPr sz="1100" b="1">
                <a:latin typeface="Microsoft JhengHei"/>
                <a:cs typeface="Microsoft JhengHei"/>
              </a:rPr>
              <a:t>分别站在距签字桌面侧约</a:t>
            </a:r>
            <a:r>
              <a:rPr sz="1100" b="1" spc="-260">
                <a:latin typeface="Microsoft JhengHei"/>
                <a:cs typeface="Microsoft JhengHei"/>
              </a:rPr>
              <a:t>2m</a:t>
            </a:r>
            <a:r>
              <a:rPr sz="1100" b="1" spc="-50">
                <a:latin typeface="Microsoft JhengHei"/>
                <a:cs typeface="Microsoft JhengHei"/>
              </a:rPr>
              <a:t>处</a:t>
            </a:r>
            <a:endParaRPr sz="1100">
              <a:latin typeface="Microsoft JhengHei"/>
              <a:cs typeface="Microsoft JhengHei"/>
            </a:endParaRPr>
          </a:p>
          <a:p>
            <a:pPr marL="426720" marR="733425" algn="ctr">
              <a:lnSpc>
                <a:spcPts val="4130"/>
              </a:lnSpc>
              <a:spcBef>
                <a:spcPts val="300"/>
              </a:spcBef>
            </a:pPr>
            <a:r>
              <a:rPr sz="1100" b="1">
                <a:latin typeface="Microsoft JhengHei"/>
                <a:cs typeface="Microsoft JhengHei"/>
              </a:rPr>
              <a:t>签字人员签字完毕，站立握手，交换文</a:t>
            </a:r>
            <a:r>
              <a:rPr sz="1100" b="1" spc="-50">
                <a:latin typeface="Microsoft JhengHei"/>
                <a:cs typeface="Microsoft JhengHei"/>
              </a:rPr>
              <a:t>本</a:t>
            </a:r>
            <a:r>
              <a:rPr sz="1100" b="1">
                <a:latin typeface="Microsoft JhengHei"/>
                <a:cs typeface="Microsoft JhengHei"/>
              </a:rPr>
              <a:t>由</a:t>
            </a:r>
            <a:r>
              <a:rPr sz="1100" b="1" spc="-70">
                <a:latin typeface="Microsoft JhengHei"/>
                <a:cs typeface="Microsoft JhengHei"/>
              </a:rPr>
              <a:t>2</a:t>
            </a:r>
            <a:r>
              <a:rPr sz="1100" b="1">
                <a:latin typeface="Microsoft JhengHei"/>
                <a:cs typeface="Microsoft JhengHei"/>
              </a:rPr>
              <a:t>名服务员上前迅速将签字椅撤</a:t>
            </a:r>
            <a:r>
              <a:rPr sz="1100" b="1" spc="-50">
                <a:latin typeface="Microsoft JhengHei"/>
                <a:cs typeface="Microsoft JhengHei"/>
              </a:rPr>
              <a:t>走</a:t>
            </a:r>
            <a:endParaRPr sz="11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00">
              <a:latin typeface="Microsoft JhengHei"/>
              <a:cs typeface="Microsoft JhengHei"/>
            </a:endParaRPr>
          </a:p>
          <a:p>
            <a:pPr marR="144780" algn="ctr">
              <a:lnSpc>
                <a:spcPct val="100000"/>
              </a:lnSpc>
            </a:pPr>
            <a:r>
              <a:rPr sz="1100" b="1">
                <a:latin typeface="Microsoft JhengHei"/>
                <a:cs typeface="Microsoft JhengHei"/>
              </a:rPr>
              <a:t>托酒的服务员立即将酒端至双方签字人员面</a:t>
            </a:r>
            <a:r>
              <a:rPr sz="1100" b="1" spc="-50">
                <a:latin typeface="Microsoft JhengHei"/>
                <a:cs typeface="Microsoft JhengHei"/>
              </a:rPr>
              <a:t>前</a:t>
            </a:r>
            <a:endParaRPr sz="1100">
              <a:latin typeface="Microsoft JhengHei"/>
              <a:cs typeface="Microsoft JhengHei"/>
            </a:endParaRPr>
          </a:p>
          <a:p>
            <a:pPr marL="569595" marR="5080" indent="-557530">
              <a:lnSpc>
                <a:spcPct val="289800"/>
              </a:lnSpc>
              <a:spcBef>
                <a:spcPts val="375"/>
              </a:spcBef>
            </a:pPr>
            <a:r>
              <a:rPr sz="1100" b="1">
                <a:latin typeface="Microsoft JhengHei"/>
                <a:cs typeface="Microsoft JhengHei"/>
              </a:rPr>
              <a:t>将酒端起后，再从桌后站立者中间处开始，向两边依次分</a:t>
            </a:r>
            <a:r>
              <a:rPr sz="1100" b="1" spc="-50">
                <a:latin typeface="Microsoft JhengHei"/>
                <a:cs typeface="Microsoft JhengHei"/>
              </a:rPr>
              <a:t>让</a:t>
            </a:r>
            <a:r>
              <a:rPr sz="1100" b="1">
                <a:latin typeface="Microsoft JhengHei"/>
                <a:cs typeface="Microsoft JhengHei"/>
              </a:rPr>
              <a:t>宾主干杯后，立即上前用托盘接收酒</a:t>
            </a:r>
            <a:r>
              <a:rPr sz="1100" b="1" spc="-50">
                <a:latin typeface="Microsoft JhengHei"/>
                <a:cs typeface="Microsoft JhengHei"/>
              </a:rPr>
              <a:t>杯</a:t>
            </a:r>
            <a:endParaRPr sz="1100">
              <a:latin typeface="Microsoft JhengHei"/>
              <a:cs typeface="Microsoft JhengHei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4425950" y="5575300"/>
            <a:ext cx="95250" cy="762000"/>
            <a:chOff x="4425950" y="5575300"/>
            <a:chExt cx="95250" cy="762000"/>
          </a:xfrm>
        </p:grpSpPr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425950" y="5575300"/>
              <a:ext cx="95250" cy="209550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425950" y="6061075"/>
              <a:ext cx="95250" cy="27622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975" y="361950"/>
            <a:ext cx="3454400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7.3</a:t>
            </a:r>
            <a:r>
              <a:rPr spc="-150"/>
              <a:t> 国旗悬挂法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98500" y="1497330"/>
            <a:ext cx="7273925" cy="3197225"/>
          </a:xfrm>
          <a:prstGeom prst="rect">
            <a:avLst/>
          </a:prstGeom>
        </p:spPr>
        <p:txBody>
          <a:bodyPr vert="horz" wrap="square" lIns="0" tIns="901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3050" b="1" spc="-5">
                <a:latin typeface="Microsoft JhengHei"/>
                <a:cs typeface="Microsoft JhengHei"/>
              </a:rPr>
              <a:t>悬挂国旗应遵循的基本原则</a:t>
            </a:r>
            <a:endParaRPr sz="3050">
              <a:latin typeface="Microsoft JhengHei"/>
              <a:cs typeface="Microsoft JhengHei"/>
            </a:endParaRPr>
          </a:p>
          <a:p>
            <a:pPr marL="336550" marR="5080" indent="285750">
              <a:lnSpc>
                <a:spcPts val="3600"/>
              </a:lnSpc>
              <a:spcBef>
                <a:spcPts val="785"/>
              </a:spcBef>
            </a:pPr>
            <a:r>
              <a:rPr sz="3050" b="1" spc="-5">
                <a:latin typeface="Microsoft JhengHei"/>
                <a:cs typeface="Microsoft JhengHei"/>
              </a:rPr>
              <a:t>按照国际惯例，悬挂国旗时，以旗面本身为准，以右为上，左为下。</a:t>
            </a:r>
            <a:endParaRPr sz="3050">
              <a:latin typeface="Microsoft JhengHei"/>
              <a:cs typeface="Microsoft JhengHei"/>
            </a:endParaRPr>
          </a:p>
          <a:p>
            <a:pPr marL="412750">
              <a:lnSpc>
                <a:spcPct val="100000"/>
              </a:lnSpc>
              <a:spcBef>
                <a:spcPts val="505"/>
              </a:spcBef>
            </a:pPr>
            <a:r>
              <a:rPr sz="3050" b="1" spc="-5">
                <a:latin typeface="Microsoft JhengHei"/>
                <a:cs typeface="Microsoft JhengHei"/>
              </a:rPr>
              <a:t>悬挂的国旗不能倒挂。</a:t>
            </a:r>
            <a:endParaRPr sz="3050">
              <a:latin typeface="Microsoft JhengHei"/>
              <a:cs typeface="Microsoft JhengHei"/>
            </a:endParaRPr>
          </a:p>
          <a:p>
            <a:pPr marL="412750" marR="1776730">
              <a:lnSpc>
                <a:spcPct val="116799"/>
              </a:lnSpc>
            </a:pPr>
            <a:r>
              <a:rPr sz="3050" b="1" spc="-5">
                <a:latin typeface="Microsoft JhengHei"/>
                <a:cs typeface="Microsoft JhengHei"/>
              </a:rPr>
              <a:t>悬挂的国旗不能破损、污损。国旗一定要升至杆顶。</a:t>
            </a:r>
            <a:endParaRPr sz="305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975" y="361950"/>
            <a:ext cx="3054350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-10"/>
              <a:t>国旗的悬挂法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98500" y="1516380"/>
            <a:ext cx="7521575" cy="3778250"/>
          </a:xfrm>
          <a:prstGeom prst="rect">
            <a:avLst/>
          </a:prstGeom>
        </p:spPr>
        <p:txBody>
          <a:bodyPr vert="horz" wrap="square" lIns="0" tIns="774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2700" b="1" spc="-100">
                <a:latin typeface="Microsoft JhengHei"/>
                <a:cs typeface="Microsoft JhengHei"/>
              </a:rPr>
              <a:t>（1）</a:t>
            </a:r>
            <a:r>
              <a:rPr sz="2700" b="1" spc="-5">
                <a:latin typeface="Microsoft JhengHei"/>
                <a:cs typeface="Microsoft JhengHei"/>
              </a:rPr>
              <a:t>在住所、宾馆外悬挂国旗的方法</a:t>
            </a:r>
            <a:endParaRPr sz="2700">
              <a:latin typeface="Microsoft JhengHei"/>
              <a:cs typeface="Microsoft JhengHei"/>
            </a:endParaRPr>
          </a:p>
          <a:p>
            <a:pPr marL="346075" marR="5080" indent="-323850">
              <a:lnSpc>
                <a:spcPts val="3150"/>
              </a:lnSpc>
              <a:spcBef>
                <a:spcPts val="690"/>
              </a:spcBef>
            </a:pPr>
            <a:r>
              <a:rPr sz="2700" spc="-75">
                <a:latin typeface="宋体"/>
                <a:cs typeface="宋体"/>
              </a:rPr>
              <a:t>从正门向外看，左边挂主方国旗，右方挂客方国</a:t>
            </a:r>
            <a:r>
              <a:rPr sz="2700" spc="675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旗。一般日出升旗，日落降旗。如果需降旗致</a:t>
            </a:r>
            <a:r>
              <a:rPr sz="2700" spc="675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哀，通常的做法是：先将旗升至杆顶，然后下</a:t>
            </a:r>
            <a:r>
              <a:rPr sz="2700" spc="675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降至离杆顶约1/3处。降旗时，先将旗升至杆顶，然后再下降。也有的国家不降半旗，而是在国</a:t>
            </a:r>
            <a:r>
              <a:rPr sz="2700" spc="675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旗上方挂黑纱志哀。升降国旗时，担任升旗的</a:t>
            </a:r>
            <a:r>
              <a:rPr sz="2700" spc="675">
                <a:latin typeface="宋体"/>
                <a:cs typeface="宋体"/>
              </a:rPr>
              <a:t> </a:t>
            </a:r>
            <a:r>
              <a:rPr sz="2700" spc="-75">
                <a:latin typeface="宋体"/>
                <a:cs typeface="宋体"/>
              </a:rPr>
              <a:t>工人人员，服装要整齐，要立正，脱帽，行注</a:t>
            </a:r>
            <a:r>
              <a:rPr sz="2700" spc="675">
                <a:latin typeface="宋体"/>
                <a:cs typeface="宋体"/>
              </a:rPr>
              <a:t> </a:t>
            </a:r>
            <a:r>
              <a:rPr sz="2700" spc="-70">
                <a:latin typeface="宋体"/>
                <a:cs typeface="宋体"/>
              </a:rPr>
              <a:t>目礼。</a:t>
            </a:r>
            <a:endParaRPr sz="27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975" y="361950"/>
            <a:ext cx="6340475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（2）</a:t>
            </a:r>
            <a:r>
              <a:rPr spc="-5"/>
              <a:t>宴请时的国旗悬挂法巧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8025" y="1571625"/>
            <a:ext cx="7273925" cy="2780030"/>
          </a:xfrm>
          <a:prstGeom prst="rect">
            <a:avLst/>
          </a:prstGeom>
        </p:spPr>
        <p:txBody>
          <a:bodyPr vert="horz" wrap="square" lIns="0" tIns="36830" rIns="0" bIns="0" rtlCol="0">
            <a:spAutoFit/>
          </a:bodyPr>
          <a:lstStyle/>
          <a:p>
            <a:pPr marL="336550" marR="5080" indent="-323850" algn="just">
              <a:lnSpc>
                <a:spcPts val="3600"/>
              </a:lnSpc>
              <a:spcBef>
                <a:spcPts val="290"/>
              </a:spcBef>
            </a:pPr>
            <a:r>
              <a:rPr sz="3050" spc="-75">
                <a:latin typeface="宋体"/>
                <a:cs typeface="宋体"/>
              </a:rPr>
              <a:t>在宴会厅的墙壁上悬挂国旗，以面对墙壁为准，右边挂主方国旗，左边挂客方国旗。其中所谓主客标准，不以在哪国举行活动为依据，而以活动举办的主人为依据。如外国代表来访，东道国举办欢迎宴会，东道国是主人；答谢宴会，来访者是主人。</a:t>
            </a:r>
            <a:endParaRPr sz="30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7500" y="361950"/>
            <a:ext cx="7216775" cy="6311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pc="-70"/>
              <a:t>（3）</a:t>
            </a:r>
            <a:r>
              <a:rPr spc="-75"/>
              <a:t>会谈、签字时国旗的摆放法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844550" y="2289175"/>
            <a:ext cx="3152774" cy="17525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4749800" y="2146300"/>
            <a:ext cx="2876549" cy="1762124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50900" y="4457700"/>
            <a:ext cx="6664325" cy="11684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14350" algn="ctr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图</a:t>
            </a:r>
            <a:r>
              <a:rPr sz="2300" spc="-35">
                <a:latin typeface="宋体"/>
                <a:cs typeface="宋体"/>
              </a:rPr>
              <a:t>7-</a:t>
            </a:r>
            <a:r>
              <a:rPr sz="2300">
                <a:latin typeface="宋体"/>
                <a:cs typeface="宋体"/>
              </a:rPr>
              <a:t>11</a:t>
            </a:r>
            <a:r>
              <a:rPr sz="2300" spc="-5">
                <a:latin typeface="宋体"/>
                <a:cs typeface="宋体"/>
              </a:rPr>
              <a:t> 两</a:t>
            </a:r>
            <a:r>
              <a:rPr sz="2300" spc="-60">
                <a:latin typeface="宋体"/>
                <a:cs typeface="宋体"/>
              </a:rPr>
              <a:t>国国旗并</a:t>
            </a:r>
            <a:r>
              <a:rPr sz="2300" spc="-50">
                <a:latin typeface="宋体"/>
                <a:cs typeface="宋体"/>
              </a:rPr>
              <a:t>挂</a:t>
            </a: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850" spc="-65">
                <a:latin typeface="宋体"/>
                <a:cs typeface="宋体"/>
              </a:rPr>
              <a:t>两国国旗并挂，以旗面面向观众为准，左挂客方旗，右挂主方旗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68325" y="2289175"/>
            <a:ext cx="7610474" cy="135254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74675" y="3905250"/>
            <a:ext cx="6902450" cy="14446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409575" algn="ctr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图</a:t>
            </a:r>
            <a:r>
              <a:rPr sz="2300" spc="-35">
                <a:latin typeface="宋体"/>
                <a:cs typeface="宋体"/>
              </a:rPr>
              <a:t>7-</a:t>
            </a:r>
            <a:r>
              <a:rPr sz="2300">
                <a:latin typeface="宋体"/>
                <a:cs typeface="宋体"/>
              </a:rPr>
              <a:t>12 三</a:t>
            </a:r>
            <a:r>
              <a:rPr sz="2300" spc="-60">
                <a:latin typeface="宋体"/>
                <a:cs typeface="宋体"/>
              </a:rPr>
              <a:t>国以上国旗并挂</a:t>
            </a:r>
            <a:endParaRPr sz="2300">
              <a:latin typeface="宋体"/>
              <a:cs typeface="宋体"/>
            </a:endParaRPr>
          </a:p>
          <a:p>
            <a:pPr marL="12700" marR="5080" indent="466725">
              <a:lnSpc>
                <a:spcPct val="148600"/>
              </a:lnSpc>
              <a:spcBef>
                <a:spcPts val="1785"/>
              </a:spcBef>
            </a:pPr>
            <a:r>
              <a:rPr sz="1850" spc="-65">
                <a:latin typeface="宋体"/>
                <a:cs typeface="宋体"/>
              </a:rPr>
              <a:t>多面并挂，以面向观众为准，主方在最后，如系国际会议，无</a:t>
            </a:r>
            <a:r>
              <a:rPr sz="1850" spc="-50">
                <a:latin typeface="宋体"/>
                <a:cs typeface="宋体"/>
              </a:rPr>
              <a:t>主</a:t>
            </a:r>
            <a:r>
              <a:rPr sz="1850" spc="-65">
                <a:latin typeface="宋体"/>
                <a:cs typeface="宋体"/>
              </a:rPr>
              <a:t>客之分，则按会议规定的礼宾次序排列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1675" y="1536700"/>
            <a:ext cx="3562349" cy="20383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892675" y="1460500"/>
            <a:ext cx="2952749" cy="222884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74675" y="3771900"/>
            <a:ext cx="7350125" cy="2208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689225">
              <a:lnSpc>
                <a:spcPct val="100000"/>
              </a:lnSpc>
              <a:spcBef>
                <a:spcPts val="125"/>
              </a:spcBef>
            </a:pPr>
            <a:r>
              <a:rPr sz="2300" spc="-60">
                <a:latin typeface="宋体"/>
                <a:cs typeface="宋体"/>
              </a:rPr>
              <a:t>图</a:t>
            </a:r>
            <a:r>
              <a:rPr sz="2300" spc="-35">
                <a:latin typeface="宋体"/>
                <a:cs typeface="宋体"/>
              </a:rPr>
              <a:t>7-</a:t>
            </a:r>
            <a:r>
              <a:rPr sz="2300">
                <a:latin typeface="宋体"/>
                <a:cs typeface="宋体"/>
              </a:rPr>
              <a:t>13</a:t>
            </a:r>
            <a:r>
              <a:rPr sz="2300" spc="-20">
                <a:latin typeface="宋体"/>
                <a:cs typeface="宋体"/>
              </a:rPr>
              <a:t> 交</a:t>
            </a:r>
            <a:r>
              <a:rPr sz="2300" spc="-60">
                <a:latin typeface="宋体"/>
                <a:cs typeface="宋体"/>
              </a:rPr>
              <a:t>叉</a:t>
            </a:r>
            <a:r>
              <a:rPr sz="2300" spc="-50">
                <a:latin typeface="宋体"/>
                <a:cs typeface="宋体"/>
              </a:rPr>
              <a:t>式</a:t>
            </a:r>
            <a:endParaRPr sz="23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6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850" spc="-65">
                <a:latin typeface="宋体"/>
                <a:cs typeface="宋体"/>
              </a:rPr>
              <a:t>国旗交叉悬挂时，以旗面面向观众为准，左挂客方国旗，右挂本国国旗</a:t>
            </a:r>
            <a:r>
              <a:rPr sz="1850" spc="-50">
                <a:latin typeface="宋体"/>
                <a:cs typeface="宋体"/>
              </a:rPr>
              <a:t>。</a:t>
            </a:r>
            <a:endParaRPr sz="185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650">
              <a:latin typeface="宋体"/>
              <a:cs typeface="宋体"/>
            </a:endParaRPr>
          </a:p>
          <a:p>
            <a:pPr marL="2717800">
              <a:lnSpc>
                <a:spcPct val="100000"/>
              </a:lnSpc>
              <a:spcBef>
                <a:spcPts val="5"/>
              </a:spcBef>
            </a:pPr>
            <a:r>
              <a:rPr sz="2300" spc="-60">
                <a:latin typeface="宋体"/>
                <a:cs typeface="宋体"/>
              </a:rPr>
              <a:t>面对</a:t>
            </a:r>
            <a:r>
              <a:rPr sz="2300" spc="-50">
                <a:latin typeface="宋体"/>
                <a:cs typeface="宋体"/>
              </a:rPr>
              <a:t>式</a:t>
            </a:r>
            <a:endParaRPr sz="2300">
              <a:latin typeface="宋体"/>
              <a:cs typeface="宋体"/>
            </a:endParaRPr>
          </a:p>
          <a:p>
            <a:pPr marR="1193165" algn="ctr">
              <a:lnSpc>
                <a:spcPct val="100000"/>
              </a:lnSpc>
              <a:spcBef>
                <a:spcPts val="1140"/>
              </a:spcBef>
            </a:pPr>
            <a:r>
              <a:rPr sz="2300" spc="-60">
                <a:latin typeface="宋体"/>
                <a:cs typeface="宋体"/>
              </a:rPr>
              <a:t>双方会谈时，双方在自己一边摆放本国国</a:t>
            </a:r>
            <a:r>
              <a:rPr sz="2300" spc="-50">
                <a:latin typeface="宋体"/>
                <a:cs typeface="宋体"/>
              </a:rPr>
              <a:t>旗</a:t>
            </a:r>
            <a:endParaRPr sz="23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3212" y="295275"/>
            <a:ext cx="5207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170">
                <a:latin typeface="Microsoft JhengHei"/>
                <a:cs typeface="Microsoft JhengHei"/>
              </a:rPr>
              <a:t>（4）</a:t>
            </a:r>
            <a:r>
              <a:rPr sz="4800" b="1" spc="-10">
                <a:latin typeface="Microsoft JhengHei"/>
                <a:cs typeface="Microsoft JhengHei"/>
              </a:rPr>
              <a:t>车旗的悬挂法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22350" y="1562100"/>
            <a:ext cx="7226300" cy="3503929"/>
          </a:xfrm>
          <a:prstGeom prst="rect">
            <a:avLst/>
          </a:prstGeom>
        </p:spPr>
        <p:txBody>
          <a:bodyPr vert="horz" wrap="square" lIns="0" tIns="100330" rIns="0" bIns="0" rtlCol="0">
            <a:spAutoFit/>
          </a:bodyPr>
          <a:lstStyle/>
          <a:p>
            <a:pPr marL="12700" marR="290830" indent="57150" algn="just">
              <a:lnSpc>
                <a:spcPct val="78700"/>
              </a:lnSpc>
              <a:spcBef>
                <a:spcPts val="790"/>
              </a:spcBef>
            </a:pPr>
            <a:r>
              <a:rPr sz="2700" b="1" spc="-5">
                <a:latin typeface="Microsoft JhengHei"/>
                <a:cs typeface="Microsoft JhengHei"/>
              </a:rPr>
              <a:t>按国际关系准则，一国元首、政府首脑在他国</a:t>
            </a:r>
            <a:r>
              <a:rPr sz="2700" b="1">
                <a:latin typeface="Microsoft JhengHei"/>
                <a:cs typeface="Microsoft JhengHei"/>
              </a:rPr>
              <a:t>领土上访问，在其交通工具上悬挂国旗（</a:t>
            </a:r>
            <a:r>
              <a:rPr sz="2700" b="1" spc="-25">
                <a:latin typeface="Microsoft JhengHei"/>
                <a:cs typeface="Microsoft JhengHei"/>
              </a:rPr>
              <a:t>有的</a:t>
            </a:r>
            <a:r>
              <a:rPr sz="2700" b="1">
                <a:latin typeface="Microsoft JhengHei"/>
                <a:cs typeface="Microsoft JhengHei"/>
              </a:rPr>
              <a:t>是元首旗）</a:t>
            </a:r>
            <a:r>
              <a:rPr sz="2700" b="1" spc="-10">
                <a:latin typeface="Microsoft JhengHei"/>
                <a:cs typeface="Microsoft JhengHei"/>
              </a:rPr>
              <a:t>是一种外交特权。</a:t>
            </a:r>
            <a:endParaRPr sz="2700">
              <a:latin typeface="Microsoft JhengHei"/>
              <a:cs typeface="Microsoft JhengHei"/>
            </a:endParaRPr>
          </a:p>
          <a:p>
            <a:pPr marL="12700" marR="290830" indent="57150">
              <a:lnSpc>
                <a:spcPct val="78700"/>
              </a:lnSpc>
              <a:spcBef>
                <a:spcPts val="600"/>
              </a:spcBef>
            </a:pPr>
            <a:r>
              <a:rPr sz="2700" b="1" spc="-5">
                <a:latin typeface="Microsoft JhengHei"/>
                <a:cs typeface="Microsoft JhengHei"/>
              </a:rPr>
              <a:t>东道国接待来访的外国元首、政府首脑时，在隆重的场合，在贵宾乘坐的汽车上悬挂对方</a:t>
            </a:r>
            <a:endParaRPr sz="2700">
              <a:latin typeface="Microsoft JhengHei"/>
              <a:cs typeface="Microsoft JhengHei"/>
            </a:endParaRPr>
          </a:p>
          <a:p>
            <a:pPr marL="12700">
              <a:lnSpc>
                <a:spcPts val="2505"/>
              </a:lnSpc>
            </a:pPr>
            <a:r>
              <a:rPr sz="2700" b="1">
                <a:latin typeface="Microsoft JhengHei"/>
                <a:cs typeface="Microsoft JhengHei"/>
              </a:rPr>
              <a:t>（或双方）的国旗（或元首旗），</a:t>
            </a:r>
            <a:r>
              <a:rPr sz="2700" b="1" spc="-10">
                <a:latin typeface="Microsoft JhengHei"/>
                <a:cs typeface="Microsoft JhengHei"/>
              </a:rPr>
              <a:t>是一种礼遇。</a:t>
            </a:r>
            <a:endParaRPr sz="2700">
              <a:latin typeface="Microsoft JhengHei"/>
              <a:cs typeface="Microsoft JhengHei"/>
            </a:endParaRPr>
          </a:p>
          <a:p>
            <a:pPr marL="12700" marR="290830" indent="57150" algn="just">
              <a:lnSpc>
                <a:spcPct val="78700"/>
              </a:lnSpc>
              <a:spcBef>
                <a:spcPts val="645"/>
              </a:spcBef>
            </a:pPr>
            <a:r>
              <a:rPr sz="2700" b="1" spc="-5">
                <a:latin typeface="Microsoft JhengHei"/>
                <a:cs typeface="Microsoft JhengHei"/>
              </a:rPr>
              <a:t>在车上悬挂国旗，以车行进方向为准，驾驶员左手为东道国国旗，右手为来访国国旗，不得倒挂或反挂。若需要陪车，双方应坐在本国国</a:t>
            </a:r>
            <a:r>
              <a:rPr sz="2700" b="1" spc="-15">
                <a:latin typeface="Microsoft JhengHei"/>
                <a:cs typeface="Microsoft JhengHei"/>
              </a:rPr>
              <a:t>旗一侧。</a:t>
            </a:r>
            <a:endParaRPr sz="27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518400" cy="5359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https://d.book118.com/228037022004006023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32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37">
      <vt:lpstr>Arial</vt:lpstr>
      <vt:lpstr>Calibri</vt:lpstr>
      <vt:lpstr>宋体</vt:lpstr>
      <vt:lpstr>Microsoft JhengHei</vt:lpstr>
      <vt:lpstr>Office Theme</vt:lpstr>
      <vt:lpstr>第单七击章此旅处游编服辑务母次版序标礼题仪样式</vt:lpstr>
      <vt:lpstr>【章首案例】</vt:lpstr>
      <vt:lpstr>案例分析：</vt:lpstr>
      <vt:lpstr>7．1旅游服务次序的常规排列方法</vt:lpstr>
      <vt:lpstr>对等关系的排列</vt:lpstr>
      <vt:lpstr>7.2 会见、会谈、签字仪式</vt:lpstr>
      <vt:lpstr>（2）会见厅的布置</vt:lpstr>
      <vt:lpstr>（3）会见座位的安排</vt:lpstr>
      <vt:lpstr>PowerPoint Presentation</vt:lpstr>
      <vt:lpstr>PowerPoint Presentation</vt:lpstr>
      <vt:lpstr>PowerPoint Presentation</vt:lpstr>
      <vt:lpstr>主人提前到达会场</vt:lpstr>
      <vt:lpstr>服务员为客人递香巾和茶水的操作礼仪</vt:lpstr>
      <vt:lpstr>服务员为客人续水的操作礼仪</vt:lpstr>
      <vt:lpstr>7.2.2 会谈</vt:lpstr>
      <vt:lpstr>PowerPoint Presentation</vt:lpstr>
      <vt:lpstr>长方形桌子纵向摆放</vt:lpstr>
      <vt:lpstr>多边会谈的布置及座位安排</vt:lpstr>
      <vt:lpstr>主人提前到达会场</vt:lpstr>
      <vt:lpstr>会谈用品配备礼仪</vt:lpstr>
      <vt:lpstr>7.2.3 签字仪式</vt:lpstr>
      <vt:lpstr>（2）签字厅的布置</vt:lpstr>
      <vt:lpstr>PowerPoint Presentation</vt:lpstr>
      <vt:lpstr>签字双方同时进入签字厅</vt:lpstr>
      <vt:lpstr>7.3 国旗悬挂法</vt:lpstr>
      <vt:lpstr>国旗的悬挂法</vt:lpstr>
      <vt:lpstr>（2）宴请时的国旗悬挂法巧</vt:lpstr>
      <vt:lpstr>（3）会谈、签字时国旗的摆放法</vt:lpstr>
      <vt:lpstr>PowerPoint Presentation</vt:lpstr>
      <vt:lpstr>PowerPoint Presentation</vt:lpstr>
      <vt:lpstr>（4）车旗的悬挂法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2024-08-29T09:28:16.395</cp:lastPrinted>
  <dcterms:created xsi:type="dcterms:W3CDTF">2024-08-29T01:28:16Z</dcterms:created>
  <dcterms:modified xsi:type="dcterms:W3CDTF">2024-08-29T01:28:17Z</dcterms:modified>
</cp:coreProperties>
</file>