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4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NULL" TargetMode="External" /><Relationship Id="rId2" Type="http://schemas.openxmlformats.org/officeDocument/2006/relationships/image" Target="../media/image2.pn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4.xml" /><Relationship Id="rId11" Type="http://schemas.openxmlformats.org/officeDocument/2006/relationships/slideMaster" Target="../slideMasters/slideMaster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.png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1EC34-27C9-4CD1-AD94-A3D5BC218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A0CEF-6525-433D-9AD8-99F1ED3E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6D037-1B3D-4199-8960-EDCEF9104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F1363-C35C-44AE-BF7F-BDCDEBCB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F32B6-FFA4-4C22-A4E0-C82D4296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C05D9-5BA9-4613-8037-EFFF99A6A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E4B9DA-AB3B-4F47-BB4C-07469475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93336-ADC3-4C11-813E-1CFE1C11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70497-2A90-46FA-BD96-0C854F53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BF439-045E-4602-8676-36E4C3CA0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EB6E-B33F-4464-BA25-553E0BE5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8" name="年号占位符 8"/>
          <p:cNvSpPr>
            <a:spLocks noGrp="1"/>
          </p:cNvSpPr>
          <p:nvPr>
            <p:ph type="body" sz="quarter" idx="15" hasCustomPrompt="1"/>
            <p:custDataLst>
              <p:tags r:id="rId9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8" hasCustomPrompt="1"/>
            <p:custDataLst>
              <p:tags r:id="rId10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 r:link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5" name="Rectangle 17_#color-2083&amp;10168"/>
          <p:cNvSpPr/>
          <p:nvPr userDrawn="1">
            <p:custDataLst>
              <p:tags r:id="rId4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8" name="年号占位符 8"/>
          <p:cNvSpPr>
            <a:spLocks noGrp="1"/>
          </p:cNvSpPr>
          <p:nvPr>
            <p:ph type="body" sz="quarter" idx="15" hasCustomPrompt="1"/>
            <p:custDataLst>
              <p:tags r:id="rId9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1" name="文本占位符 14"/>
          <p:cNvSpPr>
            <a:spLocks noGrp="1"/>
          </p:cNvSpPr>
          <p:nvPr>
            <p:ph type="body" sz="quarter" idx="18" hasCustomPrompt="1"/>
            <p:custDataLst>
              <p:tags r:id="rId10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NULL" TargetMode="External" /><Relationship Id="rId13" Type="http://schemas.openxmlformats.org/officeDocument/2006/relationships/image" Target="../media/image3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NULL" TargetMode="External" /><Relationship Id="rId13" Type="http://schemas.openxmlformats.org/officeDocument/2006/relationships/image" Target="../media/image4.png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0013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颈内动脉分叉段动脉瘤破裂伴蛛网膜下腔出血个案护理</a:t>
            </a:r>
            <a:endParaRPr lang="zh-CN" altLang="en-US"/>
          </a:p>
        </p:txBody>
      </p:sp>
      <p:sp>
        <p:nvSpPr>
          <p:cNvPr id="8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患者情况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11664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6" name="项标题"/>
          <p:cNvSpPr txBox="1"/>
          <p:nvPr>
            <p:custDataLst>
              <p:tags r:id="rId7"/>
            </p:custDataLst>
          </p:nvPr>
        </p:nvSpPr>
        <p:spPr>
          <a:xfrm>
            <a:off x="410782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护理措施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序号"/>
          <p:cNvSpPr txBox="1"/>
          <p:nvPr>
            <p:custDataLst>
              <p:tags r:id="rId8"/>
            </p:custDataLst>
          </p:nvPr>
        </p:nvSpPr>
        <p:spPr>
          <a:xfrm>
            <a:off x="667074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9" name="项标题"/>
          <p:cNvSpPr txBox="1"/>
          <p:nvPr>
            <p:custDataLst>
              <p:tags r:id="rId9"/>
            </p:custDataLst>
          </p:nvPr>
        </p:nvSpPr>
        <p:spPr>
          <a:xfrm>
            <a:off x="666191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护理效果评价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序号"/>
          <p:cNvSpPr txBox="1"/>
          <p:nvPr>
            <p:custDataLst>
              <p:tags r:id="rId10"/>
            </p:custDataLst>
          </p:nvPr>
        </p:nvSpPr>
        <p:spPr>
          <a:xfrm>
            <a:off x="922483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1"/>
            </p:custDataLst>
          </p:nvPr>
        </p:nvSpPr>
        <p:spPr>
          <a:xfrm>
            <a:off x="921601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护理经验总结</a:t>
            </a:r>
            <a:endParaRPr lang="zh-CN" altLang="en-US" sz="23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3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3665859" y="3336925"/>
            <a:ext cx="27305" cy="813435"/>
          </a:xfrm>
          <a:prstGeom prst="rect">
            <a:avLst/>
          </a:prstGeom>
        </p:spPr>
      </p:pic>
      <p:pic>
        <p:nvPicPr>
          <p:cNvPr id="24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6219955" y="3336925"/>
            <a:ext cx="27305" cy="813435"/>
          </a:xfrm>
          <a:prstGeom prst="rect">
            <a:avLst/>
          </a:prstGeom>
        </p:spPr>
      </p:pic>
      <p:pic>
        <p:nvPicPr>
          <p:cNvPr id="25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3" r:link="rId12"/>
          <a:stretch>
            <a:fillRect/>
          </a:stretch>
        </p:blipFill>
        <p:spPr>
          <a:xfrm>
            <a:off x="8774051" y="3336925"/>
            <a:ext cx="27305" cy="813435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患者情况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lstStyle/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年龄：50岁</a:t>
            </a:r>
            <a:endParaRPr lang="zh-CN" altLang="en-US"/>
          </a:p>
          <a:p>
            <a:r>
              <a:rPr lang="zh-CN" altLang="en-US"/>
              <a:t>职业：教师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家庭状况：有一子一女</a:t>
            </a:r>
            <a:endParaRPr lang="zh-CN" altLang="en-US"/>
          </a:p>
          <a:p>
            <a:r>
              <a:rPr lang="zh-CN" altLang="en-US"/>
              <a:t>既往病史：高血压、高血脂</a:t>
            </a:r>
            <a:endParaRPr lang="zh-CN" altLang="en-US"/>
          </a:p>
          <a:p>
            <a:r>
              <a:rPr lang="zh-CN" altLang="en-US"/>
              <a:t>入院时间：2023年4月15日</a:t>
            </a:r>
            <a:endParaRPr lang="zh-CN" altLang="en-US"/>
          </a:p>
          <a:p>
            <a:r>
              <a:rPr lang="zh-CN" altLang="en-US"/>
              <a:t>出院时间：2023年5月10日</a:t>
            </a:r>
            <a:endParaRPr lang="zh-CN" altLang="en-US"/>
          </a:p>
          <a:p>
            <a:r>
              <a:rPr lang="zh-CN" altLang="en-US"/>
              <a:t>治疗方案：手术治疗+药物治疗</a:t>
            </a:r>
            <a:endParaRPr lang="zh-CN" altLang="en-US"/>
          </a:p>
          <a:p>
            <a:r>
              <a:rPr lang="zh-CN" altLang="en-US"/>
              <a:t>护理措施：密切观察病情变化，及时调整治疗方案，加强心理护理，提高患者生活质量。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病情诊断及评估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患者年龄、性别、职业等信息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发病时间、地点、症状等信息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诊断结果：颈内动脉分叉段动脉瘤破裂伴蛛网膜下腔出血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评估病情：根据诊断结果，评估病情的严重程度和预后情况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治疗方案及护理计划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896151" y="116185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22683" y="4389637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3095030" y="2108576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2946195" y="1364400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095030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治疗方案：手术治疗，包括动脉瘤夹闭术和动脉瘤切除术</a:t>
            </a:r>
            <a:endParaRPr kumimoji="0" lang="zh-CN" altLang="en-US" sz="22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300594" y="1177385"/>
            <a:ext cx="995867" cy="289606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25831" y="4404520"/>
            <a:ext cx="946710" cy="260027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9"/>
            </p:custDataLst>
          </p:nvPr>
        </p:nvSpPr>
        <p:spPr>
          <a:xfrm>
            <a:off x="6499473" y="2123459"/>
            <a:ext cx="2600273" cy="392414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0"/>
            </p:custDataLst>
          </p:nvPr>
        </p:nvSpPr>
        <p:spPr>
          <a:xfrm flipV="1">
            <a:off x="6350638" y="1379931"/>
            <a:ext cx="2896066" cy="139251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9473" y="2934287"/>
            <a:ext cx="2600273" cy="234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护理计划：密切观察患者生命体征，保持呼吸道通畅，预防感染，提供心理支持，协助患者进行康复训练。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基础护理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监测生命体征：密切观察患者的血压、心率、呼吸等生命体征变化。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保持呼吸道通畅：及时清除呼吸道分泌物，保持呼吸道通畅，必要时进行气管插管或气管切开。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维持营养和水电解质平衡：给予患者适当的营养支持，保持水电解质平衡，必要时进行静脉输液。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预防感染：保持患者的皮肤清洁干燥，定期更换床单、被褥，必要时进行抗感染治疗。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病情监测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密切观察患者的生命体征，如心率、血压、呼吸等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定期检查患者的意识状态，如清醒、嗜睡、昏迷等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监测患者的瞳孔反应，如对光反射、瞳孔大小等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观察患者的肢体活动情况，如肢体无力、抽搐等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建立良好的护患关系，给予患者心理支持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倾听患者的感受和需求，给予适当的安慰和指导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鼓励患者表达自己的情绪和感受，帮助患者调整心态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提供心理辅导和咨询服务，帮助患者应对压力和焦虑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https://d.book118.com/228040013036006043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2_1"/>
  <p:tag name="KSO_WM_UNIT_INDEX" val="1_2_1"/>
  <p:tag name="KSO_WM_UNIT_LAYERLEVEL" val="1_1_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3_1"/>
  <p:tag name="KSO_WM_UNIT_INDEX" val="1_3_1"/>
  <p:tag name="KSO_WM_UNIT_LAYERLEVEL" val="1_1_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4*l_h_i*1_4_1"/>
  <p:tag name="KSO_WM_UNIT_INDEX" val="1_4_1"/>
  <p:tag name="KSO_WM_UNIT_LAYERLEVEL" val="1_1_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TEMPLATE_CATEGORY" val="custom"/>
  <p:tag name="KSO_WM_TEMPLATE_INDEX" val="20233188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3"/>
  <p:tag name="KSO_WM_UNIT_INDEX" val="1_1_3"/>
  <p:tag name="KSO_WM_UNIT_LAYERLEVEL" val="1_1_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4"/>
  <p:tag name="KSO_WM_UNIT_INDEX" val="1_1_4"/>
  <p:tag name="KSO_WM_UNIT_LAYERLEVEL" val="1_1_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1_1"/>
  <p:tag name="KSO_WM_UNIT_INDEX" val="1_1_1"/>
  <p:tag name="KSO_WM_UNIT_LAYERLEVEL" val="1_1_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1_2"/>
  <p:tag name="KSO_WM_UNIT_INDEX" val="1_1_2"/>
  <p:tag name="KSO_WM_UNIT_LAYERLEVEL" val="1_1_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3"/>
  <p:tag name="KSO_WM_UNIT_INDEX" val="1_2_3"/>
  <p:tag name="KSO_WM_UNIT_LAYERLEVEL" val="1_1_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4"/>
  <p:tag name="KSO_WM_UNIT_INDEX" val="1_2_4"/>
  <p:tag name="KSO_WM_UNIT_LAYERLEVEL" val="1_1_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1*l_h_i*1_2_1"/>
  <p:tag name="KSO_WM_UNIT_INDEX" val="1_2_1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1*l_h_i*1_2_2"/>
  <p:tag name="KSO_WM_UNIT_INDEX" val="1_2_2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0.xml><?xml version="1.0" encoding="utf-8"?>
<p:tagLst xmlns:p="http://schemas.openxmlformats.org/presentationml/2006/main">
  <p:tag name="KSO_WM_TEMPLATE_CATEGORY" val="custom"/>
  <p:tag name="KSO_WM_TEMPLATE_INDEX" val="20233188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宋体</vt:lpstr>
      <vt:lpstr>Wingdings</vt:lpstr>
      <vt:lpstr>Office Theme</vt:lpstr>
      <vt:lpstr>颈内动脉分叉段动脉瘤破裂伴蛛网膜下腔出血个案护理</vt:lpstr>
      <vt:lpstr>目录</vt:lpstr>
      <vt:lpstr>患者情况</vt:lpstr>
      <vt:lpstr>患者基本信息</vt:lpstr>
      <vt:lpstr>病情诊断及评估</vt:lpstr>
      <vt:lpstr>治疗方案及护理计划</vt:lpstr>
      <vt:lpstr>护理措施</vt:lpstr>
      <vt:lpstr>基础护理</vt:lpstr>
      <vt:lpstr>病情监测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2024-09-22T18:28:33.068</cp:lastPrinted>
  <dcterms:created xsi:type="dcterms:W3CDTF">2024-09-22T10:28:33Z</dcterms:created>
  <dcterms:modified xsi:type="dcterms:W3CDTF">2024-09-22T10:28:35Z</dcterms:modified>
</cp:coreProperties>
</file>