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3F5F6D8-DABC-47A9-A6CD-C2253B9F5B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3A11C5-D120-49FC-A30C-48F9F8EA9D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B5F1F49-DB9B-4217-BDC1-0C5AB05B45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CE8B37B-6B3D-4E5B-AA69-2D97423BCF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FDDA561-7790-407D-9389-39E5A48A218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C68D92C-BC38-41F2-B80A-EBE5747E23A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A511D59-F189-444F-915F-EEE03D671E2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57F38F-0D9A-41CC-AE6A-26D2611DCB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A7F703-A768-42C0-85DC-65D1DB2051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F6C5B0-D86A-459C-9DC7-912DCE4AD5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8B2752-C893-4B1A-AF4A-A108C1EFBB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8041130003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物业管理职业道德培训课件</a:t>
            </a:r>
          </a:p>
        </p:txBody>
      </p:sp>
      <p:sp>
        <p:nvSpPr>
          <p:cNvPr id="3" name="TextBox 3"/>
          <p:cNvSpPr txBox="1"/>
          <p:nvPr/>
        </p:nvSpPr>
        <p:spPr>
          <a:xfrm>
            <a:off x="2817287" y="4489571"/>
            <a:ext cx="3870073"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endParaRPr lang="en-US" sz="2025">
              <a:solidFill>
                <a:srgbClr val="C9B67E">
                  <a:alpha val="100000"/>
                </a:srgbClr>
              </a:solidFill>
              <a:latin typeface="Microsoft Yahei"/>
              <a:ea typeface="Microsoft Yahei"/>
              <a:cs typeface="Microsoft Yahei"/>
            </a:endParaRPr>
          </a:p>
        </p:txBody>
      </p:sp>
      <p:sp>
        <p:nvSpPr>
          <p:cNvPr id="4" name="TextBox 4"/>
          <p:cNvSpPr txBox="1"/>
          <p:nvPr/>
        </p:nvSpPr>
        <p:spPr>
          <a:xfrm>
            <a:off x="5216176" y="4496753"/>
            <a:ext cx="427324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物业管理职业道德概述</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物业管理从业人员基本素质要求</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物业管理职业道德规范内容解读</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案例分析：优秀物业管理企业实践经验分享</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提升物业管理职业道德水平途径探讨</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总结与展望</a:t>
            </a:r>
          </a:p>
        </p:txBody>
      </p:sp>
      <p:sp>
        <p:nvSpPr>
          <p:cNvPr id="5" name="AutoShape 5"/>
          <p:cNvSpPr/>
          <p:nvPr/>
        </p:nvSpPr>
        <p:spPr>
          <a:xfrm>
            <a:off x="1260848" y="1716203"/>
            <a:ext cx="4835152"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物业管理职业道德概述</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行业性</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与特定职业和行业密切相关。</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定义</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职业道德是指从事某一职业的人们在职业活动中应遵循的道德规范和行为准则，是社会道德在职业活动中的具体体现。</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规范性</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具有明确的规范和行为标准。</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社会性</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反映社会道德要求，受社会舆论监督。</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稳定性</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在长期职业实践中形成并相对稳定。</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职业道德定义与特点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现状</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行业规模持续扩大，服务领域不断拓展。</a:t>
            </a:r>
          </a:p>
        </p:txBody>
      </p:sp>
      <p:pic>
        <p:nvPicPr>
          <p:cNvPr id="6" name="Picture 6"/>
          <p:cNvPicPr>
            <a:picLocks noChangeAspect="1"/>
          </p:cNvPicPr>
          <p:nvPr/>
        </p:nvPicPr>
        <p:blipFill>
          <a:blip r:embed="rId2"/>
          <a:srcRect t="7689" b="7689"/>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48" b="784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服务水平不断提升，专业化、标准化趋势明显。</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物业管理行业现状及发展趋势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261268" y="119793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65729" y="1205454"/>
            <a:ext cx="2584705" cy="2521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46028" y="119327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alphaModFix amt="70000"/>
          </a:blip>
          <a:srcRect l="11405" r="11405"/>
          <a:stretch>
            <a:fillRect/>
          </a:stretch>
        </p:blipFill>
        <p:spPr>
          <a:xfrm>
            <a:off x="1415276" y="1289262"/>
            <a:ext cx="2433158" cy="2364134"/>
          </a:xfrm>
          <a:prstGeom prst="ellipse">
            <a:avLst/>
          </a:prstGeom>
        </p:spPr>
      </p:pic>
      <p:sp>
        <p:nvSpPr>
          <p:cNvPr id="6" name="TextBox 6"/>
          <p:cNvSpPr txBox="1"/>
          <p:nvPr/>
        </p:nvSpPr>
        <p:spPr>
          <a:xfrm>
            <a:off x="795406" y="4001686"/>
            <a:ext cx="10658475" cy="2038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行业竞争日益激烈，品牌化、规模化成为趋势。</a:t>
            </a:r>
          </a:p>
        </p:txBody>
      </p:sp>
      <p:pic>
        <p:nvPicPr>
          <p:cNvPr id="7" name="Picture 7"/>
          <p:cNvPicPr>
            <a:picLocks noChangeAspect="1"/>
          </p:cNvPicPr>
          <p:nvPr/>
        </p:nvPicPr>
        <p:blipFill>
          <a:blip r:embed="rId3">
            <a:alphaModFix amt="70000"/>
          </a:blip>
          <a:srcRect l="11405" r="11405"/>
          <a:stretch>
            <a:fillRect/>
          </a:stretch>
        </p:blipFill>
        <p:spPr>
          <a:xfrm>
            <a:off x="4855037" y="1276410"/>
            <a:ext cx="2433158" cy="2364134"/>
          </a:xfrm>
          <a:prstGeom prst="ellipse">
            <a:avLst/>
          </a:prstGeom>
        </p:spPr>
      </p:pic>
      <p:pic>
        <p:nvPicPr>
          <p:cNvPr id="8" name="Picture 8"/>
          <p:cNvPicPr>
            <a:picLocks noChangeAspect="1"/>
          </p:cNvPicPr>
          <p:nvPr/>
        </p:nvPicPr>
        <p:blipFill>
          <a:blip r:embed="rId4">
            <a:alphaModFix amt="70000"/>
          </a:blip>
          <a:srcRect l="6645" r="6645"/>
          <a:stretch>
            <a:fillRect/>
          </a:stretch>
        </p:blipFill>
        <p:spPr>
          <a:xfrm>
            <a:off x="8349233" y="1271082"/>
            <a:ext cx="2433158" cy="2364134"/>
          </a:xfrm>
          <a:prstGeom prst="ellipse">
            <a:avLst/>
          </a:prstGeom>
        </p:spPr>
      </p:pic>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物业管理行业现状及发展趋势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10" r="21810"/>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t="14457" b="14457"/>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l="12413" r="12413"/>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t="116" b="116"/>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发展趋势</a:t>
            </a:r>
            <a:endParaRPr lang="en-US" sz="1100"/>
          </a:p>
        </p:txBody>
      </p:sp>
      <p:sp>
        <p:nvSpPr>
          <p:cNvPr id="11" name="AutoShape 11"/>
          <p:cNvSpPr/>
          <p:nvPr/>
        </p:nvSpPr>
        <p:spPr>
          <a:xfrm>
            <a:off x="3586178"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智能化、信息化技术应用将更广泛。</a:t>
            </a:r>
            <a:endParaRPr lang="en-US" sz="1100"/>
          </a:p>
        </p:txBody>
      </p:sp>
      <p:sp>
        <p:nvSpPr>
          <p:cNvPr id="12" name="AutoShape 12"/>
          <p:cNvSpPr/>
          <p:nvPr/>
        </p:nvSpPr>
        <p:spPr>
          <a:xfrm>
            <a:off x="6264374" y="5054414"/>
            <a:ext cx="2415273" cy="999925"/>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绿色、环保理念将更深入人心。</a:t>
            </a:r>
            <a:endParaRPr lang="en-US" sz="1100"/>
          </a:p>
        </p:txBody>
      </p:sp>
      <p:sp>
        <p:nvSpPr>
          <p:cNvPr id="13" name="AutoShape 13"/>
          <p:cNvSpPr/>
          <p:nvPr/>
        </p:nvSpPr>
        <p:spPr>
          <a:xfrm>
            <a:off x="8942570"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社区文化、精神文明建设将成为重要内容。</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物业管理行业现状及发展趋势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292" r="1229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提升服务质量</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塑造企业形象</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促进行业发展</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维护社会稳定</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物业管理职业道德重要性</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良好的职业道德有助于提升物业服务人员的服务意识和技能，提高服务质量。</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高尚的职业道德有助于推动行业健康、有序发展，提升行业整体形象和社会地位。</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物业服务人员的职业道德水平直接影响企业的形象和声誉，关乎企业的长远发展。</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物业管理涉及居民生活方方面面，良好的职业道德有助于维护社区和谐稳定，促进社会进步。</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物业管理从业人员基本素质要求</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拥护党的领导，遵守国家法律法规，维护社会稳定。</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坚定的政治立场</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良好的职业道德</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较强的法制观念</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1875" r="21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遵守职业道德规范，诚信守约，尽职尽责。</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熟悉物业管理相关法律法规，依法办事，维护业主和企业的合法权益。</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思想政治素质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业务技能素质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专业的物业管理知识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掌握物业管理基本理论、法律法规、实务操作等知识。</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较强的沟通协调能力</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善于与业主、同事、政府部门等各方进行有效沟通。</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熟练的办公技能</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能够熟练运用计算机和办公软件，提高工作效率。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50" r="1675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良好的心理素质</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具备耐心、细心、责任心等品质，能够应对工作中的各种压力和挑战。</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积极的服务意识</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树立“业主至上”的服务理念，主动为业主提供优质服务。</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较强的团队协作能力</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具备团队协作精神，能够与同事相互支持、共同进步。</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心理素质与服务意识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物业管理职业道德规范内容解读</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https://d.book118.com/228041130003006042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2024-09-20T22:54:05.025</cp:lastPrinted>
  <dcterms:created xsi:type="dcterms:W3CDTF">2024-09-20T14:54:05Z</dcterms:created>
  <dcterms:modified xsi:type="dcterms:W3CDTF">2024-09-20T14:54:07Z</dcterms:modified>
</cp:coreProperties>
</file>