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4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45809219-5323-4CB8-ABFE-3CAF55CBE770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3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31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2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3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34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5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3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37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8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3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40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1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4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43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4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4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46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7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81821F-C647-4546-AC7A-FB80FE963D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16443B-B335-43CC-9BE5-205D7C0E8D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FF8F74-BAD9-4E9E-B688-452522017C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1ACA162-0EF4-4081-B36B-0695464BB4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27F4761-3088-44BD-AB19-156395924D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0BE346C-3D4A-43EC-B4EA-F1F01BF6FB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80424A5-EBB2-40EE-95CB-A253343B84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BEBD162-6C7D-42CC-BDB9-AFF67FDC30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7BB550E-CADA-40A8-AD26-9C306DD9FB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5D2871-5012-4E8A-B2E5-22B05E5E56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E62FC4-D590-48A0-A507-7DA55BDCB1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600F20CE-4248-43C3-90E1-5D00D85C16C1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B9D2EFBE-626B-428B-8413-C824A9FCA430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Relationship Id="rId3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Relationship Id="rId3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2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2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6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2804310006100604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995760" y="1033920"/>
            <a:ext cx="10156320" cy="11707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rgbClr val="3045FD"/>
                </a:solidFill>
                <a:latin typeface="Arial"/>
                <a:ea typeface="微软雅黑"/>
              </a:rPr>
              <a:t>妇科查房小讲课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1198800" y="4714200"/>
            <a:ext cx="4063680" cy="69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0" strike="noStrike" spc="-1">
                <a:solidFill>
                  <a:srgbClr val="3045FD"/>
                </a:solidFill>
                <a:latin typeface="Arial"/>
                <a:ea typeface="微软雅黑"/>
              </a:rPr>
              <a:t>汇报：</a:t>
            </a:r>
            <a:r>
              <a:rPr lang="en-US" sz="2000" b="0" strike="noStrike" spc="-1">
                <a:solidFill>
                  <a:srgbClr val="3045FD"/>
                </a:solidFill>
                <a:latin typeface="Arial"/>
                <a:ea typeface="微软雅黑"/>
              </a:rPr>
              <a:t>xxx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000" b="0" strike="noStrike" spc="-1">
                <a:solidFill>
                  <a:srgbClr val="3045FD"/>
                </a:solidFill>
                <a:latin typeface="Arial"/>
                <a:ea typeface="微软雅黑"/>
              </a:rPr>
              <a:t>时间：</a:t>
            </a:r>
            <a:r>
              <a:rPr lang="en-US" sz="2000" b="0" strike="noStrike" spc="-1">
                <a:solidFill>
                  <a:srgbClr val="3045FD"/>
                </a:solidFill>
                <a:latin typeface="Arial"/>
                <a:ea typeface="微软雅黑"/>
              </a:rPr>
              <a:t>202x</a:t>
            </a:r>
            <a:r>
              <a:rPr lang="zh-CN" sz="2000" b="0" strike="noStrike" spc="-1">
                <a:solidFill>
                  <a:srgbClr val="3045FD"/>
                </a:solidFill>
                <a:latin typeface="Arial"/>
                <a:ea typeface="微软雅黑"/>
              </a:rPr>
              <a:t>年</a:t>
            </a:r>
            <a:r>
              <a:rPr lang="en-US" sz="2000" b="0" strike="noStrike" spc="-1">
                <a:solidFill>
                  <a:srgbClr val="3045FD"/>
                </a:solidFill>
                <a:latin typeface="Arial"/>
                <a:ea typeface="微软雅黑"/>
              </a:rPr>
              <a:t>x</a:t>
            </a:r>
            <a:r>
              <a:rPr lang="zh-CN" sz="2000" b="0" strike="noStrike" spc="-1">
                <a:solidFill>
                  <a:srgbClr val="3045FD"/>
                </a:solidFill>
                <a:latin typeface="Arial"/>
                <a:ea typeface="微软雅黑"/>
              </a:rPr>
              <a:t>月</a:t>
            </a:r>
            <a:r>
              <a:rPr lang="en-US" sz="2000" b="0" strike="noStrike" spc="-1">
                <a:solidFill>
                  <a:srgbClr val="3045FD"/>
                </a:solidFill>
                <a:latin typeface="Arial"/>
                <a:ea typeface="微软雅黑"/>
              </a:rPr>
              <a:t>x</a:t>
            </a:r>
            <a:r>
              <a:rPr lang="zh-CN" sz="2000" b="0" strike="noStrike" spc="-1">
                <a:solidFill>
                  <a:srgbClr val="3045FD"/>
                </a:solidFill>
                <a:latin typeface="Arial"/>
                <a:ea typeface="微软雅黑"/>
              </a:rPr>
              <a:t>日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AutoShape 2"/>
          <p:cNvSpPr/>
          <p:nvPr/>
        </p:nvSpPr>
        <p:spPr>
          <a:xfrm>
            <a:off x="297360" y="810360"/>
            <a:ext cx="5297760" cy="5297760"/>
          </a:xfrm>
          <a:prstGeom prst="ellipse">
            <a:avLst/>
          </a:prstGeom>
          <a:solidFill>
            <a:schemeClr val="accent1">
              <a:alpha val="14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6" name="AutoShape 3"/>
          <p:cNvSpPr/>
          <p:nvPr/>
        </p:nvSpPr>
        <p:spPr>
          <a:xfrm>
            <a:off x="938520" y="1451160"/>
            <a:ext cx="4016160" cy="4016160"/>
          </a:xfrm>
          <a:prstGeom prst="ellipse">
            <a:avLst/>
          </a:prstGeom>
          <a:solidFill>
            <a:srgbClr val="3045FD">
              <a:alpha val="4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7" name="PlaceHolder 1"/>
          <p:cNvSpPr>
            <a:spLocks noGrp="1"/>
          </p:cNvSpPr>
          <p:nvPr>
            <p:ph type="title" idx="4294967295"/>
          </p:nvPr>
        </p:nvSpPr>
        <p:spPr>
          <a:xfrm>
            <a:off x="1848960" y="2837160"/>
            <a:ext cx="2194200" cy="18734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7200" b="1" strike="noStrike" spc="299">
                <a:solidFill>
                  <a:schemeClr val="lt1"/>
                </a:solidFill>
                <a:latin typeface="Arial"/>
                <a:ea typeface="微软雅黑"/>
              </a:rPr>
              <a:t>目录</a:t>
            </a:r>
            <a:endParaRPr lang="en-US" sz="72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8" name="content"/>
          <p:cNvSpPr/>
          <p:nvPr/>
        </p:nvSpPr>
        <p:spPr>
          <a:xfrm>
            <a:off x="6201360" y="208080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24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1</a:t>
            </a:r>
            <a:r>
              <a:rPr lang="zh-CN" sz="24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章  简介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2</a:t>
            </a:r>
            <a:r>
              <a:rPr lang="zh-CN" sz="24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章  常见妇科疾病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3</a:t>
            </a:r>
            <a:r>
              <a:rPr lang="zh-CN" sz="24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章  妇科检查技术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4</a:t>
            </a:r>
            <a:r>
              <a:rPr lang="zh-CN" sz="24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章  妇科常用药物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5</a:t>
            </a:r>
            <a:r>
              <a:rPr lang="zh-CN" sz="24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章  妇科手术治疗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4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6</a:t>
            </a:r>
            <a:r>
              <a:rPr lang="zh-CN" sz="24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章  总结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TextBox 5"/>
          <p:cNvSpPr/>
          <p:nvPr/>
        </p:nvSpPr>
        <p:spPr>
          <a:xfrm>
            <a:off x="1302840" y="2003760"/>
            <a:ext cx="3088800" cy="1013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23840" tIns="123840" rIns="57240" bIns="123840" anchor="t">
            <a:spAutoFit/>
          </a:bodyPr>
          <a:lstStyle/>
          <a:p>
            <a:pPr algn="ctr" defTabSz="914400">
              <a:lnSpc>
                <a:spcPct val="186000"/>
              </a:lnSpc>
            </a:pPr>
            <a:r>
              <a:rPr lang="en-US" sz="2700" b="0" strike="noStrike" spc="-1">
                <a:solidFill>
                  <a:srgbClr val="FFFFFF"/>
                </a:solidFill>
                <a:latin typeface="微软雅黑"/>
                <a:ea typeface="微软雅黑"/>
              </a:rPr>
              <a:t>contents</a:t>
            </a:r>
            <a:endParaRPr lang="en-US" sz="27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AutoShape 7"/>
          <p:cNvSpPr/>
          <p:nvPr/>
        </p:nvSpPr>
        <p:spPr>
          <a:xfrm>
            <a:off x="11307240" y="332280"/>
            <a:ext cx="89280" cy="86040"/>
          </a:xfrm>
          <a:prstGeom prst="ellipse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1" name="AutoShape 8"/>
          <p:cNvSpPr/>
          <p:nvPr/>
        </p:nvSpPr>
        <p:spPr>
          <a:xfrm>
            <a:off x="11736360" y="332280"/>
            <a:ext cx="89280" cy="86040"/>
          </a:xfrm>
          <a:prstGeom prst="ellipse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2" name="AutoShape 9"/>
          <p:cNvSpPr/>
          <p:nvPr/>
        </p:nvSpPr>
        <p:spPr>
          <a:xfrm>
            <a:off x="11346480" y="332280"/>
            <a:ext cx="435960" cy="86040"/>
          </a:xfrm>
          <a:prstGeom prst="rect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1400" rIns="90000" bIns="414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3" name="AutoShape 10"/>
          <p:cNvSpPr/>
          <p:nvPr/>
        </p:nvSpPr>
        <p:spPr>
          <a:xfrm>
            <a:off x="11307240" y="508680"/>
            <a:ext cx="89280" cy="86040"/>
          </a:xfrm>
          <a:prstGeom prst="ellipse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4" name="AutoShape 11"/>
          <p:cNvSpPr/>
          <p:nvPr/>
        </p:nvSpPr>
        <p:spPr>
          <a:xfrm>
            <a:off x="11736360" y="508680"/>
            <a:ext cx="89280" cy="86040"/>
          </a:xfrm>
          <a:prstGeom prst="ellipse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5" name="AutoShape 12"/>
          <p:cNvSpPr/>
          <p:nvPr/>
        </p:nvSpPr>
        <p:spPr>
          <a:xfrm>
            <a:off x="11346480" y="508680"/>
            <a:ext cx="435960" cy="86040"/>
          </a:xfrm>
          <a:prstGeom prst="rect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1400" rIns="90000" bIns="414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6" name="AutoShape 13"/>
          <p:cNvSpPr/>
          <p:nvPr/>
        </p:nvSpPr>
        <p:spPr>
          <a:xfrm>
            <a:off x="11307240" y="684720"/>
            <a:ext cx="89280" cy="86040"/>
          </a:xfrm>
          <a:prstGeom prst="ellipse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7" name="AutoShape 14"/>
          <p:cNvSpPr/>
          <p:nvPr/>
        </p:nvSpPr>
        <p:spPr>
          <a:xfrm>
            <a:off x="11736360" y="684720"/>
            <a:ext cx="89280" cy="86040"/>
          </a:xfrm>
          <a:prstGeom prst="ellipse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8" name="AutoShape 15"/>
          <p:cNvSpPr/>
          <p:nvPr/>
        </p:nvSpPr>
        <p:spPr>
          <a:xfrm>
            <a:off x="11346480" y="684720"/>
            <a:ext cx="435960" cy="86040"/>
          </a:xfrm>
          <a:prstGeom prst="rect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1400" rIns="90000" bIns="414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9" name="PlaceHolder 1"/>
          <p:cNvSpPr>
            <a:spLocks noGrp="1"/>
          </p:cNvSpPr>
          <p:nvPr>
            <p:ph/>
          </p:nvPr>
        </p:nvSpPr>
        <p:spPr>
          <a:xfrm>
            <a:off x="2938680" y="1998360"/>
            <a:ext cx="6318360" cy="16423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 algn="ctr" defTabSz="914400">
              <a:lnSpc>
                <a:spcPct val="13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7600" b="1" strike="noStrike" spc="148">
                <a:solidFill>
                  <a:srgbClr val="3045FD"/>
                </a:solidFill>
                <a:latin typeface="Arial"/>
                <a:ea typeface="微软雅黑"/>
              </a:rPr>
              <a:t>01</a:t>
            </a:r>
            <a:endParaRPr lang="en-US" sz="7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 type="title" idx="4294967295"/>
          </p:nvPr>
        </p:nvSpPr>
        <p:spPr>
          <a:xfrm>
            <a:off x="313560" y="3789000"/>
            <a:ext cx="11486160" cy="99216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5200" b="1" strike="noStrike" spc="299">
                <a:solidFill>
                  <a:srgbClr val="3045FD"/>
                </a:solidFill>
                <a:latin typeface="Arial"/>
                <a:ea typeface="微软雅黑"/>
              </a:rPr>
              <a:t>第</a:t>
            </a:r>
            <a:r>
              <a:rPr lang="en-US" sz="5200" b="1" strike="noStrike" spc="299">
                <a:solidFill>
                  <a:srgbClr val="3045FD"/>
                </a:solidFill>
                <a:latin typeface="Arial"/>
                <a:ea typeface="微软雅黑"/>
              </a:rPr>
              <a:t>1</a:t>
            </a:r>
            <a:r>
              <a:rPr lang="zh-CN" sz="5200" b="1" strike="noStrike" spc="299">
                <a:solidFill>
                  <a:srgbClr val="3045FD"/>
                </a:solidFill>
                <a:latin typeface="Arial"/>
                <a:ea typeface="微软雅黑"/>
              </a:rPr>
              <a:t>章 简介</a:t>
            </a:r>
            <a:endParaRPr lang="en-US" sz="52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1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" name="AutoShape 3"/>
          <p:cNvSpPr/>
          <p:nvPr/>
        </p:nvSpPr>
        <p:spPr>
          <a:xfrm>
            <a:off x="304920" y="1631880"/>
            <a:ext cx="6595560" cy="4881600"/>
          </a:xfrm>
          <a:prstGeom prst="rect">
            <a:avLst/>
          </a:prstGeom>
          <a:solidFill>
            <a:srgbClr val="3045FD">
              <a:alpha val="5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3" name="PlaceHolder 1"/>
          <p:cNvSpPr>
            <a:spLocks noGrp="1"/>
          </p:cNvSpPr>
          <p:nvPr>
            <p:ph type="title" idx="4294967295"/>
          </p:nvPr>
        </p:nvSpPr>
        <p:spPr>
          <a:xfrm>
            <a:off x="1035720" y="306000"/>
            <a:ext cx="7901640" cy="540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3045FD"/>
                </a:solidFill>
                <a:latin typeface="Arial"/>
                <a:ea typeface="微软雅黑"/>
              </a:rPr>
              <a:t>妇科查房小讲课介绍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4" name="content"/>
          <p:cNvSpPr/>
          <p:nvPr/>
        </p:nvSpPr>
        <p:spPr>
          <a:xfrm>
            <a:off x="780480" y="2049840"/>
            <a:ext cx="4956480" cy="348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妇科查房小讲课是医务人员针对妇科病患进行的教学讲解活动，旨在提升诊断和治疗能力。通过查房讲课可以及时了解病情，促进医患沟通，提高诊疗效率，传播医学知识。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95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96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7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8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9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0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1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2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3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4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5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6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7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8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9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0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1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2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3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4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5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pic>
        <p:nvPicPr>
          <p:cNvPr id="116" name="图片 99" descr="C:/Users/Administrator/Desktop/ppt模板/图片素材/QQ截图20240309233835.pngQQ截图20240309233835"/>
          <p:cNvPicPr/>
          <p:nvPr/>
        </p:nvPicPr>
        <p:blipFill>
          <a:blip r:embed="rId3"/>
          <a:srcRect t="20386" b="20386"/>
          <a:stretch>
            <a:fillRect/>
          </a:stretch>
        </p:blipFill>
        <p:spPr>
          <a:xfrm>
            <a:off x="6095880" y="1329840"/>
            <a:ext cx="5830920" cy="363636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7" name="AutoShape 3"/>
          <p:cNvSpPr/>
          <p:nvPr/>
        </p:nvSpPr>
        <p:spPr>
          <a:xfrm>
            <a:off x="3853440" y="1681560"/>
            <a:ext cx="3657240" cy="198936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AutoShape 4"/>
          <p:cNvSpPr/>
          <p:nvPr/>
        </p:nvSpPr>
        <p:spPr>
          <a:xfrm>
            <a:off x="3853440" y="1301040"/>
            <a:ext cx="3657240" cy="718920"/>
          </a:xfrm>
          <a:prstGeom prst="roundRect">
            <a:avLst>
              <a:gd name="adj" fmla="val 16667"/>
            </a:avLst>
          </a:prstGeom>
          <a:solidFill>
            <a:srgbClr val="3045FD">
              <a:alpha val="5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9" name="AutoShape 7"/>
          <p:cNvSpPr/>
          <p:nvPr/>
        </p:nvSpPr>
        <p:spPr>
          <a:xfrm>
            <a:off x="7873200" y="1681560"/>
            <a:ext cx="3657240" cy="198936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AutoShape 8"/>
          <p:cNvSpPr/>
          <p:nvPr/>
        </p:nvSpPr>
        <p:spPr>
          <a:xfrm>
            <a:off x="7873200" y="1301040"/>
            <a:ext cx="3657240" cy="718920"/>
          </a:xfrm>
          <a:prstGeom prst="roundRect">
            <a:avLst>
              <a:gd name="adj" fmla="val 16667"/>
            </a:avLst>
          </a:prstGeom>
          <a:solidFill>
            <a:srgbClr val="3045FD">
              <a:alpha val="5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1" name="AutoShape 10"/>
          <p:cNvSpPr/>
          <p:nvPr/>
        </p:nvSpPr>
        <p:spPr>
          <a:xfrm>
            <a:off x="3853440" y="4213080"/>
            <a:ext cx="3657240" cy="198936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AutoShape 11"/>
          <p:cNvSpPr/>
          <p:nvPr/>
        </p:nvSpPr>
        <p:spPr>
          <a:xfrm>
            <a:off x="3853440" y="3895200"/>
            <a:ext cx="3657240" cy="718920"/>
          </a:xfrm>
          <a:prstGeom prst="roundRect">
            <a:avLst>
              <a:gd name="adj" fmla="val 16667"/>
            </a:avLst>
          </a:prstGeom>
          <a:solidFill>
            <a:srgbClr val="3045FD">
              <a:alpha val="5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3" name="AutoShape 13"/>
          <p:cNvSpPr/>
          <p:nvPr/>
        </p:nvSpPr>
        <p:spPr>
          <a:xfrm>
            <a:off x="7873200" y="4213080"/>
            <a:ext cx="3657240" cy="198936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AutoShape 14"/>
          <p:cNvSpPr/>
          <p:nvPr/>
        </p:nvSpPr>
        <p:spPr>
          <a:xfrm>
            <a:off x="7873200" y="3895200"/>
            <a:ext cx="3657240" cy="718920"/>
          </a:xfrm>
          <a:prstGeom prst="roundRect">
            <a:avLst>
              <a:gd name="adj" fmla="val 16667"/>
            </a:avLst>
          </a:prstGeom>
          <a:solidFill>
            <a:srgbClr val="3045FD">
              <a:alpha val="5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5" name="矩形 28"/>
          <p:cNvSpPr/>
          <p:nvPr/>
        </p:nvSpPr>
        <p:spPr>
          <a:xfrm>
            <a:off x="3540240" y="147528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6" name="content.2.title"/>
          <p:cNvSpPr/>
          <p:nvPr/>
        </p:nvSpPr>
        <p:spPr>
          <a:xfrm>
            <a:off x="7984440" y="1557720"/>
            <a:ext cx="336204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增强团队合作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content.2.content"/>
          <p:cNvSpPr/>
          <p:nvPr/>
        </p:nvSpPr>
        <p:spPr>
          <a:xfrm>
            <a:off x="7984440" y="2090880"/>
            <a:ext cx="3433680" cy="144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共同讨论病例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协作制定治疗方案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矩形 33"/>
          <p:cNvSpPr/>
          <p:nvPr/>
        </p:nvSpPr>
        <p:spPr>
          <a:xfrm>
            <a:off x="6208560" y="147528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9" name="content.3.title"/>
          <p:cNvSpPr/>
          <p:nvPr/>
        </p:nvSpPr>
        <p:spPr>
          <a:xfrm>
            <a:off x="3992400" y="4109040"/>
            <a:ext cx="333864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提供优质医疗服务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content.3.content"/>
          <p:cNvSpPr/>
          <p:nvPr/>
        </p:nvSpPr>
        <p:spPr>
          <a:xfrm>
            <a:off x="3991680" y="4732560"/>
            <a:ext cx="3338640" cy="136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准确诊断疾病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及时给予治疗建议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矩形 38"/>
          <p:cNvSpPr/>
          <p:nvPr/>
        </p:nvSpPr>
        <p:spPr>
          <a:xfrm>
            <a:off x="8942040" y="147528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2" name="content.4.title"/>
          <p:cNvSpPr/>
          <p:nvPr/>
        </p:nvSpPr>
        <p:spPr>
          <a:xfrm>
            <a:off x="8046720" y="4109040"/>
            <a:ext cx="330048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content.4.content"/>
          <p:cNvSpPr/>
          <p:nvPr/>
        </p:nvSpPr>
        <p:spPr>
          <a:xfrm>
            <a:off x="8046720" y="4669920"/>
            <a:ext cx="3371400" cy="1423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PlaceHolder 1"/>
          <p:cNvSpPr>
            <a:spLocks noGrp="1"/>
          </p:cNvSpPr>
          <p:nvPr>
            <p:ph type="title" idx="4294967295"/>
          </p:nvPr>
        </p:nvSpPr>
        <p:spPr>
          <a:xfrm>
            <a:off x="1026000" y="2412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3045FD"/>
                </a:solidFill>
                <a:latin typeface="Arial"/>
                <a:ea typeface="微软雅黑"/>
              </a:rPr>
              <a:t>妇科查房小讲课重要性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5" name="矩形 19"/>
          <p:cNvSpPr/>
          <p:nvPr/>
        </p:nvSpPr>
        <p:spPr>
          <a:xfrm>
            <a:off x="729720" y="147528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6" name="content.1.title"/>
          <p:cNvSpPr/>
          <p:nvPr/>
        </p:nvSpPr>
        <p:spPr>
          <a:xfrm>
            <a:off x="3992400" y="1557720"/>
            <a:ext cx="34419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提高专业水平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content.1.content"/>
          <p:cNvSpPr/>
          <p:nvPr/>
        </p:nvSpPr>
        <p:spPr>
          <a:xfrm>
            <a:off x="3991680" y="2090880"/>
            <a:ext cx="3338640" cy="144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深入研究病例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掌握最新医学知识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38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139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0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1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2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3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4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5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6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7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8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9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0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1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2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3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4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5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6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7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8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59" name="Picture 4"/>
          <p:cNvSpPr/>
          <p:nvPr/>
        </p:nvSpPr>
        <p:spPr>
          <a:xfrm>
            <a:off x="139680" y="1806480"/>
            <a:ext cx="3119400" cy="415944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0" name="AutoShape 3"/>
          <p:cNvSpPr/>
          <p:nvPr/>
        </p:nvSpPr>
        <p:spPr>
          <a:xfrm>
            <a:off x="472320" y="1375560"/>
            <a:ext cx="11246760" cy="4699080"/>
          </a:xfrm>
          <a:prstGeom prst="rect">
            <a:avLst/>
          </a:prstGeom>
          <a:solidFill>
            <a:srgbClr val="3045FD">
              <a:alpha val="5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1" name="AutoShape 5"/>
          <p:cNvSpPr/>
          <p:nvPr/>
        </p:nvSpPr>
        <p:spPr>
          <a:xfrm>
            <a:off x="2499480" y="6236280"/>
            <a:ext cx="9219960" cy="66960"/>
          </a:xfrm>
          <a:prstGeom prst="rect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2" name="AutoShape 6"/>
          <p:cNvSpPr/>
          <p:nvPr/>
        </p:nvSpPr>
        <p:spPr>
          <a:xfrm>
            <a:off x="483840" y="6236280"/>
            <a:ext cx="739800" cy="66960"/>
          </a:xfrm>
          <a:prstGeom prst="rect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3" name="AutoShape 7"/>
          <p:cNvSpPr/>
          <p:nvPr/>
        </p:nvSpPr>
        <p:spPr>
          <a:xfrm>
            <a:off x="1375920" y="6200640"/>
            <a:ext cx="158400" cy="158400"/>
          </a:xfrm>
          <a:prstGeom prst="ellipse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4" name="AutoShape 8"/>
          <p:cNvSpPr/>
          <p:nvPr/>
        </p:nvSpPr>
        <p:spPr>
          <a:xfrm>
            <a:off x="1607040" y="6207120"/>
            <a:ext cx="146880" cy="146880"/>
          </a:xfrm>
          <a:prstGeom prst="ellipse">
            <a:avLst/>
          </a:prstGeom>
          <a:solidFill>
            <a:schemeClr val="accent1">
              <a:alpha val="8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5" name="AutoShape 9"/>
          <p:cNvSpPr/>
          <p:nvPr/>
        </p:nvSpPr>
        <p:spPr>
          <a:xfrm>
            <a:off x="1827360" y="6213960"/>
            <a:ext cx="135720" cy="135720"/>
          </a:xfrm>
          <a:prstGeom prst="ellipse">
            <a:avLst/>
          </a:prstGeom>
          <a:solidFill>
            <a:schemeClr val="accent1">
              <a:alpha val="6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6" name="AutoShape 10"/>
          <p:cNvSpPr/>
          <p:nvPr/>
        </p:nvSpPr>
        <p:spPr>
          <a:xfrm>
            <a:off x="2027160" y="6220440"/>
            <a:ext cx="124200" cy="124200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3200" rIns="90000" bIns="432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7" name="AutoShape 11"/>
          <p:cNvSpPr/>
          <p:nvPr/>
        </p:nvSpPr>
        <p:spPr>
          <a:xfrm>
            <a:off x="2224800" y="6215040"/>
            <a:ext cx="113040" cy="113040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4920" rIns="90000" bIns="349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8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9" name="title"/>
          <p:cNvSpPr/>
          <p:nvPr/>
        </p:nvSpPr>
        <p:spPr>
          <a:xfrm>
            <a:off x="1087920" y="203760"/>
            <a:ext cx="8228520" cy="74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defTabSz="914400">
              <a:lnSpc>
                <a:spcPct val="100000"/>
              </a:lnSpc>
              <a:tabLst>
                <a:tab pos="0"/>
              </a:tabLst>
            </a:pPr>
            <a:r>
              <a:rPr lang="zh-CN" sz="3600" b="1" strike="noStrike" spc="299">
                <a:solidFill>
                  <a:srgbClr val="3045FD"/>
                </a:solidFill>
                <a:latin typeface="Arial"/>
                <a:ea typeface="微软雅黑"/>
              </a:rPr>
              <a:t>关于妇科查房小讲课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content"/>
          <p:cNvSpPr/>
          <p:nvPr/>
        </p:nvSpPr>
        <p:spPr>
          <a:xfrm>
            <a:off x="946800" y="1982520"/>
            <a:ext cx="5402880" cy="26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妇科查房小讲课是医务人员进行的教学讲解活动，旨在提升医生对妇科病患的诊断和治疗能力。通过查房讲课可以及时了解病情，促进医患沟通，提高诊疗效率，传播医学知识。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172" name="Group 15"/>
          <p:cNvGrpSpPr/>
          <p:nvPr/>
        </p:nvGrpSpPr>
        <p:grpSpPr>
          <a:xfrm>
            <a:off x="431640" y="396000"/>
            <a:ext cx="514800" cy="439200"/>
            <a:chOff x="431640" y="396000"/>
            <a:chExt cx="514800" cy="439200"/>
          </a:xfrm>
        </p:grpSpPr>
        <p:sp>
          <p:nvSpPr>
            <p:cNvPr id="173" name="AutoShape 16"/>
            <p:cNvSpPr/>
            <p:nvPr/>
          </p:nvSpPr>
          <p:spPr>
            <a:xfrm>
              <a:off x="431640" y="39600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4" name="AutoShape 17"/>
            <p:cNvSpPr/>
            <p:nvPr/>
          </p:nvSpPr>
          <p:spPr>
            <a:xfrm>
              <a:off x="551520" y="40248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5" name="AutoShape 18"/>
            <p:cNvSpPr/>
            <p:nvPr/>
          </p:nvSpPr>
          <p:spPr>
            <a:xfrm>
              <a:off x="665640" y="40428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6" name="AutoShape 19"/>
            <p:cNvSpPr/>
            <p:nvPr/>
          </p:nvSpPr>
          <p:spPr>
            <a:xfrm>
              <a:off x="776160" y="41328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7" name="AutoShape 20"/>
            <p:cNvSpPr/>
            <p:nvPr/>
          </p:nvSpPr>
          <p:spPr>
            <a:xfrm>
              <a:off x="881280" y="40896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8" name="AutoShape 21"/>
            <p:cNvSpPr/>
            <p:nvPr/>
          </p:nvSpPr>
          <p:spPr>
            <a:xfrm>
              <a:off x="431640" y="51372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9" name="AutoShape 22"/>
            <p:cNvSpPr/>
            <p:nvPr/>
          </p:nvSpPr>
          <p:spPr>
            <a:xfrm>
              <a:off x="551520" y="5202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80" name="AutoShape 23"/>
            <p:cNvSpPr/>
            <p:nvPr/>
          </p:nvSpPr>
          <p:spPr>
            <a:xfrm>
              <a:off x="665640" y="52200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81" name="AutoShape 24"/>
            <p:cNvSpPr/>
            <p:nvPr/>
          </p:nvSpPr>
          <p:spPr>
            <a:xfrm>
              <a:off x="776160" y="53100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82" name="AutoShape 25"/>
            <p:cNvSpPr/>
            <p:nvPr/>
          </p:nvSpPr>
          <p:spPr>
            <a:xfrm>
              <a:off x="881280" y="52668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83" name="AutoShape 26"/>
            <p:cNvSpPr/>
            <p:nvPr/>
          </p:nvSpPr>
          <p:spPr>
            <a:xfrm>
              <a:off x="431640" y="63144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84" name="AutoShape 27"/>
            <p:cNvSpPr/>
            <p:nvPr/>
          </p:nvSpPr>
          <p:spPr>
            <a:xfrm>
              <a:off x="551520" y="63792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85" name="AutoShape 28"/>
            <p:cNvSpPr/>
            <p:nvPr/>
          </p:nvSpPr>
          <p:spPr>
            <a:xfrm>
              <a:off x="665640" y="63972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86" name="AutoShape 29"/>
            <p:cNvSpPr/>
            <p:nvPr/>
          </p:nvSpPr>
          <p:spPr>
            <a:xfrm>
              <a:off x="776160" y="64872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87" name="AutoShape 30"/>
            <p:cNvSpPr/>
            <p:nvPr/>
          </p:nvSpPr>
          <p:spPr>
            <a:xfrm>
              <a:off x="881280" y="64476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88" name="AutoShape 31"/>
            <p:cNvSpPr/>
            <p:nvPr/>
          </p:nvSpPr>
          <p:spPr>
            <a:xfrm>
              <a:off x="431640" y="74916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89" name="AutoShape 32"/>
            <p:cNvSpPr/>
            <p:nvPr/>
          </p:nvSpPr>
          <p:spPr>
            <a:xfrm>
              <a:off x="551520" y="7560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90" name="AutoShape 33"/>
            <p:cNvSpPr/>
            <p:nvPr/>
          </p:nvSpPr>
          <p:spPr>
            <a:xfrm>
              <a:off x="665640" y="75744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91" name="AutoShape 34"/>
            <p:cNvSpPr/>
            <p:nvPr/>
          </p:nvSpPr>
          <p:spPr>
            <a:xfrm>
              <a:off x="776160" y="76644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92" name="AutoShape 35"/>
            <p:cNvSpPr/>
            <p:nvPr/>
          </p:nvSpPr>
          <p:spPr>
            <a:xfrm>
              <a:off x="881280" y="76248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93" name="Picture 4"/>
          <p:cNvSpPr/>
          <p:nvPr/>
        </p:nvSpPr>
        <p:spPr>
          <a:xfrm>
            <a:off x="7939080" y="835560"/>
            <a:ext cx="3679560" cy="490608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4" name="PlaceHolder 1"/>
          <p:cNvSpPr>
            <a:spLocks noGrp="1"/>
          </p:cNvSpPr>
          <p:nvPr>
            <p:ph/>
          </p:nvPr>
        </p:nvSpPr>
        <p:spPr>
          <a:xfrm>
            <a:off x="2938680" y="1998360"/>
            <a:ext cx="6318360" cy="16423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 algn="ctr" defTabSz="914400">
              <a:lnSpc>
                <a:spcPct val="13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7600" b="1" strike="noStrike" spc="148">
                <a:solidFill>
                  <a:srgbClr val="3045FD"/>
                </a:solidFill>
                <a:latin typeface="Arial"/>
                <a:ea typeface="微软雅黑"/>
              </a:rPr>
              <a:t>02</a:t>
            </a:r>
            <a:endParaRPr lang="en-US" sz="7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95" name="PlaceHolder 2"/>
          <p:cNvSpPr>
            <a:spLocks noGrp="1"/>
          </p:cNvSpPr>
          <p:nvPr>
            <p:ph type="title" idx="4294967295"/>
          </p:nvPr>
        </p:nvSpPr>
        <p:spPr>
          <a:xfrm>
            <a:off x="313560" y="3789000"/>
            <a:ext cx="11486160" cy="99216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5200" b="1" strike="noStrike" spc="299">
                <a:solidFill>
                  <a:srgbClr val="3045FD"/>
                </a:solidFill>
                <a:latin typeface="Arial"/>
                <a:ea typeface="微软雅黑"/>
              </a:rPr>
              <a:t>第</a:t>
            </a:r>
            <a:r>
              <a:rPr lang="en-US" sz="5200" b="1" strike="noStrike" spc="299">
                <a:solidFill>
                  <a:srgbClr val="3045FD"/>
                </a:solidFill>
                <a:latin typeface="Arial"/>
                <a:ea typeface="微软雅黑"/>
              </a:rPr>
              <a:t>2</a:t>
            </a:r>
            <a:r>
              <a:rPr lang="zh-CN" sz="5200" b="1" strike="noStrike" spc="299">
                <a:solidFill>
                  <a:srgbClr val="3045FD"/>
                </a:solidFill>
                <a:latin typeface="Arial"/>
                <a:ea typeface="微软雅黑"/>
              </a:rPr>
              <a:t>章 常见妇科疾病</a:t>
            </a:r>
            <a:endParaRPr lang="en-US" sz="52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6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7" name="AutoShape 3"/>
          <p:cNvSpPr/>
          <p:nvPr/>
        </p:nvSpPr>
        <p:spPr>
          <a:xfrm>
            <a:off x="472320" y="1375560"/>
            <a:ext cx="11246760" cy="4699080"/>
          </a:xfrm>
          <a:prstGeom prst="rect">
            <a:avLst/>
          </a:prstGeom>
          <a:solidFill>
            <a:srgbClr val="3045FD">
              <a:alpha val="5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8" name="AutoShape 5"/>
          <p:cNvSpPr/>
          <p:nvPr/>
        </p:nvSpPr>
        <p:spPr>
          <a:xfrm>
            <a:off x="2499480" y="6236280"/>
            <a:ext cx="9219960" cy="66960"/>
          </a:xfrm>
          <a:prstGeom prst="rect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9" name="AutoShape 6"/>
          <p:cNvSpPr/>
          <p:nvPr/>
        </p:nvSpPr>
        <p:spPr>
          <a:xfrm>
            <a:off x="483840" y="6236280"/>
            <a:ext cx="739800" cy="66960"/>
          </a:xfrm>
          <a:prstGeom prst="rect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0" name="AutoShape 7"/>
          <p:cNvSpPr/>
          <p:nvPr/>
        </p:nvSpPr>
        <p:spPr>
          <a:xfrm>
            <a:off x="1375920" y="6200640"/>
            <a:ext cx="158400" cy="158400"/>
          </a:xfrm>
          <a:prstGeom prst="ellipse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1" name="AutoShape 8"/>
          <p:cNvSpPr/>
          <p:nvPr/>
        </p:nvSpPr>
        <p:spPr>
          <a:xfrm>
            <a:off x="1607040" y="6207120"/>
            <a:ext cx="146880" cy="146880"/>
          </a:xfrm>
          <a:prstGeom prst="ellipse">
            <a:avLst/>
          </a:prstGeom>
          <a:solidFill>
            <a:schemeClr val="accent1">
              <a:alpha val="8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2" name="AutoShape 9"/>
          <p:cNvSpPr/>
          <p:nvPr/>
        </p:nvSpPr>
        <p:spPr>
          <a:xfrm>
            <a:off x="1827360" y="6213960"/>
            <a:ext cx="135720" cy="135720"/>
          </a:xfrm>
          <a:prstGeom prst="ellipse">
            <a:avLst/>
          </a:prstGeom>
          <a:solidFill>
            <a:schemeClr val="accent1">
              <a:alpha val="6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3" name="AutoShape 10"/>
          <p:cNvSpPr/>
          <p:nvPr/>
        </p:nvSpPr>
        <p:spPr>
          <a:xfrm>
            <a:off x="2027160" y="6220440"/>
            <a:ext cx="124200" cy="124200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3200" rIns="90000" bIns="432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4" name="AutoShape 11"/>
          <p:cNvSpPr/>
          <p:nvPr/>
        </p:nvSpPr>
        <p:spPr>
          <a:xfrm>
            <a:off x="2224800" y="6215040"/>
            <a:ext cx="113040" cy="113040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4920" rIns="90000" bIns="349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5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6" name="title"/>
          <p:cNvSpPr/>
          <p:nvPr/>
        </p:nvSpPr>
        <p:spPr>
          <a:xfrm>
            <a:off x="1087920" y="203760"/>
            <a:ext cx="8228520" cy="74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defTabSz="914400">
              <a:lnSpc>
                <a:spcPct val="100000"/>
              </a:lnSpc>
              <a:tabLst>
                <a:tab pos="0"/>
              </a:tabLst>
            </a:pPr>
            <a:r>
              <a:rPr lang="zh-CN" sz="3600" b="1" strike="noStrike" spc="299">
                <a:solidFill>
                  <a:srgbClr val="3045FD"/>
                </a:solidFill>
                <a:latin typeface="Arial"/>
                <a:ea typeface="微软雅黑"/>
              </a:rPr>
              <a:t>宫颈糜烂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7" name="content"/>
          <p:cNvSpPr/>
          <p:nvPr/>
        </p:nvSpPr>
        <p:spPr>
          <a:xfrm>
            <a:off x="946800" y="1982520"/>
            <a:ext cx="5402880" cy="26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宫颈糜烂是常见的妇科疾病，多见于生育年龄妇女，主要症状包括白带异常、阴道炎等。治疗方法包括局部药物治疗、手术治疗等。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209" name="Group 15"/>
          <p:cNvGrpSpPr/>
          <p:nvPr/>
        </p:nvGrpSpPr>
        <p:grpSpPr>
          <a:xfrm>
            <a:off x="431640" y="396000"/>
            <a:ext cx="514800" cy="439200"/>
            <a:chOff x="431640" y="396000"/>
            <a:chExt cx="514800" cy="439200"/>
          </a:xfrm>
        </p:grpSpPr>
        <p:sp>
          <p:nvSpPr>
            <p:cNvPr id="210" name="AutoShape 16"/>
            <p:cNvSpPr/>
            <p:nvPr/>
          </p:nvSpPr>
          <p:spPr>
            <a:xfrm>
              <a:off x="431640" y="39600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11" name="AutoShape 17"/>
            <p:cNvSpPr/>
            <p:nvPr/>
          </p:nvSpPr>
          <p:spPr>
            <a:xfrm>
              <a:off x="551520" y="40248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12" name="AutoShape 18"/>
            <p:cNvSpPr/>
            <p:nvPr/>
          </p:nvSpPr>
          <p:spPr>
            <a:xfrm>
              <a:off x="665640" y="40428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13" name="AutoShape 19"/>
            <p:cNvSpPr/>
            <p:nvPr/>
          </p:nvSpPr>
          <p:spPr>
            <a:xfrm>
              <a:off x="776160" y="41328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14" name="AutoShape 20"/>
            <p:cNvSpPr/>
            <p:nvPr/>
          </p:nvSpPr>
          <p:spPr>
            <a:xfrm>
              <a:off x="881280" y="40896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15" name="AutoShape 21"/>
            <p:cNvSpPr/>
            <p:nvPr/>
          </p:nvSpPr>
          <p:spPr>
            <a:xfrm>
              <a:off x="431640" y="51372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16" name="AutoShape 22"/>
            <p:cNvSpPr/>
            <p:nvPr/>
          </p:nvSpPr>
          <p:spPr>
            <a:xfrm>
              <a:off x="551520" y="5202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17" name="AutoShape 23"/>
            <p:cNvSpPr/>
            <p:nvPr/>
          </p:nvSpPr>
          <p:spPr>
            <a:xfrm>
              <a:off x="665640" y="52200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18" name="AutoShape 24"/>
            <p:cNvSpPr/>
            <p:nvPr/>
          </p:nvSpPr>
          <p:spPr>
            <a:xfrm>
              <a:off x="776160" y="53100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19" name="AutoShape 25"/>
            <p:cNvSpPr/>
            <p:nvPr/>
          </p:nvSpPr>
          <p:spPr>
            <a:xfrm>
              <a:off x="881280" y="52668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0" name="AutoShape 26"/>
            <p:cNvSpPr/>
            <p:nvPr/>
          </p:nvSpPr>
          <p:spPr>
            <a:xfrm>
              <a:off x="431640" y="63144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1" name="AutoShape 27"/>
            <p:cNvSpPr/>
            <p:nvPr/>
          </p:nvSpPr>
          <p:spPr>
            <a:xfrm>
              <a:off x="551520" y="63792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2" name="AutoShape 28"/>
            <p:cNvSpPr/>
            <p:nvPr/>
          </p:nvSpPr>
          <p:spPr>
            <a:xfrm>
              <a:off x="665640" y="63972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3" name="AutoShape 29"/>
            <p:cNvSpPr/>
            <p:nvPr/>
          </p:nvSpPr>
          <p:spPr>
            <a:xfrm>
              <a:off x="776160" y="64872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4" name="AutoShape 30"/>
            <p:cNvSpPr/>
            <p:nvPr/>
          </p:nvSpPr>
          <p:spPr>
            <a:xfrm>
              <a:off x="881280" y="64476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5" name="AutoShape 31"/>
            <p:cNvSpPr/>
            <p:nvPr/>
          </p:nvSpPr>
          <p:spPr>
            <a:xfrm>
              <a:off x="431640" y="74916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6" name="AutoShape 32"/>
            <p:cNvSpPr/>
            <p:nvPr/>
          </p:nvSpPr>
          <p:spPr>
            <a:xfrm>
              <a:off x="551520" y="7560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7" name="AutoShape 33"/>
            <p:cNvSpPr/>
            <p:nvPr/>
          </p:nvSpPr>
          <p:spPr>
            <a:xfrm>
              <a:off x="665640" y="75744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8" name="AutoShape 34"/>
            <p:cNvSpPr/>
            <p:nvPr/>
          </p:nvSpPr>
          <p:spPr>
            <a:xfrm>
              <a:off x="776160" y="76644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9" name="AutoShape 35"/>
            <p:cNvSpPr/>
            <p:nvPr/>
          </p:nvSpPr>
          <p:spPr>
            <a:xfrm>
              <a:off x="881280" y="76248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230" name="Picture 4"/>
          <p:cNvSpPr/>
          <p:nvPr/>
        </p:nvSpPr>
        <p:spPr>
          <a:xfrm>
            <a:off x="7939080" y="835560"/>
            <a:ext cx="3679560" cy="490608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1" name="PlaceHolder 1"/>
          <p:cNvSpPr>
            <a:spLocks noGrp="1"/>
          </p:cNvSpPr>
          <p:nvPr>
            <p:ph type="title" idx="4294967295"/>
          </p:nvPr>
        </p:nvSpPr>
        <p:spPr>
          <a:xfrm>
            <a:off x="1026000" y="2412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3045FD"/>
                </a:solidFill>
                <a:latin typeface="Arial"/>
                <a:ea typeface="微软雅黑"/>
              </a:rPr>
              <a:t>卵巢囊肿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232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233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34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35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36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37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38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39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40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41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42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43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44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45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46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47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48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49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50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51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52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pic>
        <p:nvPicPr>
          <p:cNvPr id="253" name="图片 63" descr="图片5"/>
          <p:cNvPicPr/>
          <p:nvPr/>
        </p:nvPicPr>
        <p:blipFill>
          <a:blip r:embed="rId2"/>
          <a:stretch>
            <a:fillRect/>
          </a:stretch>
        </p:blipFill>
        <p:spPr>
          <a:xfrm>
            <a:off x="680040" y="1315800"/>
            <a:ext cx="3584160" cy="981360"/>
          </a:xfrm>
          <a:prstGeom prst="rect">
            <a:avLst/>
          </a:prstGeom>
          <a:ln w="0">
            <a:solidFill>
              <a:srgbClr val="4874CB">
                <a:alpha val="88000"/>
              </a:srgbClr>
            </a:solidFill>
          </a:ln>
        </p:spPr>
      </p:pic>
      <p:pic>
        <p:nvPicPr>
          <p:cNvPr id="254" name="图片 64" descr="图片5"/>
          <p:cNvPicPr/>
          <p:nvPr/>
        </p:nvPicPr>
        <p:blipFill>
          <a:blip r:embed="rId2"/>
          <a:stretch>
            <a:fillRect/>
          </a:stretch>
        </p:blipFill>
        <p:spPr>
          <a:xfrm>
            <a:off x="4568760" y="1315800"/>
            <a:ext cx="3584160" cy="981360"/>
          </a:xfrm>
          <a:prstGeom prst="rect">
            <a:avLst/>
          </a:prstGeom>
          <a:ln w="0">
            <a:noFill/>
          </a:ln>
        </p:spPr>
      </p:pic>
      <p:pic>
        <p:nvPicPr>
          <p:cNvPr id="255" name="图片 65" descr="图片5"/>
          <p:cNvPicPr/>
          <p:nvPr/>
        </p:nvPicPr>
        <p:blipFill>
          <a:blip r:embed="rId2"/>
          <a:stretch>
            <a:fillRect/>
          </a:stretch>
        </p:blipFill>
        <p:spPr>
          <a:xfrm>
            <a:off x="680040" y="3907800"/>
            <a:ext cx="3584160" cy="981360"/>
          </a:xfrm>
          <a:prstGeom prst="rect">
            <a:avLst/>
          </a:prstGeom>
          <a:ln w="0">
            <a:noFill/>
          </a:ln>
        </p:spPr>
      </p:pic>
      <p:pic>
        <p:nvPicPr>
          <p:cNvPr id="256" name="图片 66" descr="图片5"/>
          <p:cNvPicPr/>
          <p:nvPr/>
        </p:nvPicPr>
        <p:blipFill>
          <a:blip r:embed="rId2"/>
          <a:stretch>
            <a:fillRect/>
          </a:stretch>
        </p:blipFill>
        <p:spPr>
          <a:xfrm>
            <a:off x="4568760" y="3907800"/>
            <a:ext cx="3584160" cy="981360"/>
          </a:xfrm>
          <a:prstGeom prst="rect">
            <a:avLst/>
          </a:prstGeom>
          <a:ln w="0">
            <a:noFill/>
          </a:ln>
        </p:spPr>
      </p:pic>
      <p:sp>
        <p:nvSpPr>
          <p:cNvPr id="257" name="content.1.title"/>
          <p:cNvSpPr/>
          <p:nvPr/>
        </p:nvSpPr>
        <p:spPr>
          <a:xfrm>
            <a:off x="1445040" y="168660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功能性囊肿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8" name="content.1.content"/>
          <p:cNvSpPr/>
          <p:nvPr/>
        </p:nvSpPr>
        <p:spPr>
          <a:xfrm>
            <a:off x="948600" y="2511360"/>
            <a:ext cx="3106080" cy="1184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多数情况下为良性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9" name="content.2.title"/>
          <p:cNvSpPr/>
          <p:nvPr/>
        </p:nvSpPr>
        <p:spPr>
          <a:xfrm>
            <a:off x="5334120" y="168660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恶性肿瘤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0" name="content.2.content"/>
          <p:cNvSpPr/>
          <p:nvPr/>
        </p:nvSpPr>
        <p:spPr>
          <a:xfrm>
            <a:off x="4777920" y="2511360"/>
            <a:ext cx="3166560" cy="984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少数情况下可能为恶性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1" name="content.3.title"/>
          <p:cNvSpPr/>
          <p:nvPr/>
        </p:nvSpPr>
        <p:spPr>
          <a:xfrm>
            <a:off x="1467720" y="428256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手术治疗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2" name="content.3.content"/>
          <p:cNvSpPr/>
          <p:nvPr/>
        </p:nvSpPr>
        <p:spPr>
          <a:xfrm>
            <a:off x="951120" y="5246280"/>
            <a:ext cx="2985480" cy="103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治疗方法之一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3" name="content.4.title"/>
          <p:cNvSpPr/>
          <p:nvPr/>
        </p:nvSpPr>
        <p:spPr>
          <a:xfrm>
            <a:off x="5391720" y="428256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药物治疗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4" name="content.4.content"/>
          <p:cNvSpPr/>
          <p:nvPr/>
        </p:nvSpPr>
        <p:spPr>
          <a:xfrm>
            <a:off x="4777920" y="5246280"/>
            <a:ext cx="3092040" cy="1165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治疗方法之一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5" name="Picture 4"/>
          <p:cNvSpPr/>
          <p:nvPr/>
        </p:nvSpPr>
        <p:spPr>
          <a:xfrm>
            <a:off x="8782560" y="961560"/>
            <a:ext cx="3306240" cy="4408560"/>
          </a:xfrm>
          <a:prstGeom prst="parallelogram">
            <a:avLst>
              <a:gd name="adj" fmla="val 25000"/>
            </a:avLst>
          </a:prstGeom>
          <a:blipFill rotWithShape="0">
            <a:blip r:embed="rId3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66" name="AutoShape 3"/>
          <p:cNvSpPr/>
          <p:nvPr/>
        </p:nvSpPr>
        <p:spPr>
          <a:xfrm>
            <a:off x="6866280" y="1243800"/>
            <a:ext cx="5325480" cy="4881600"/>
          </a:xfrm>
          <a:prstGeom prst="rect">
            <a:avLst/>
          </a:prstGeom>
          <a:solidFill>
            <a:srgbClr val="3045FD">
              <a:alpha val="5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67" name="PlaceHolder 1"/>
          <p:cNvSpPr>
            <a:spLocks noGrp="1"/>
          </p:cNvSpPr>
          <p:nvPr>
            <p:ph type="title" idx="4294967295"/>
          </p:nvPr>
        </p:nvSpPr>
        <p:spPr>
          <a:xfrm>
            <a:off x="1035720" y="306000"/>
            <a:ext cx="9040680" cy="540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3045FD"/>
                </a:solidFill>
                <a:latin typeface="Arial"/>
                <a:ea typeface="微软雅黑"/>
              </a:rPr>
              <a:t>总结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68" name="content"/>
          <p:cNvSpPr/>
          <p:nvPr/>
        </p:nvSpPr>
        <p:spPr>
          <a:xfrm>
            <a:off x="7780680" y="1536120"/>
            <a:ext cx="4036320" cy="378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以上是常见的妇科疾病，包括宫颈糜烂、子宫肌瘤、卵巢囊肿和子宫内膜异位症。及时诊断和治疗可以帮助患者早日康复，提高生活质量。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69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270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1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2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3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4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5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6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7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8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9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80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81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82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83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84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85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86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87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88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89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pic>
        <p:nvPicPr>
          <p:cNvPr id="290" name="图片 99" descr="C:/Users/Administrator/Desktop/ppt模板/图片素材/image2709229.pngimage2709229"/>
          <p:cNvPicPr/>
          <p:nvPr/>
        </p:nvPicPr>
        <p:blipFill>
          <a:blip r:embed="rId3"/>
          <a:srcRect t="12343" b="12343"/>
          <a:stretch>
            <a:fillRect/>
          </a:stretch>
        </p:blipFill>
        <p:spPr>
          <a:xfrm>
            <a:off x="1297800" y="2489040"/>
            <a:ext cx="5830920" cy="363636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91" name="PlaceHolder 1"/>
          <p:cNvSpPr>
            <a:spLocks noGrp="1"/>
          </p:cNvSpPr>
          <p:nvPr>
            <p:ph/>
          </p:nvPr>
        </p:nvSpPr>
        <p:spPr>
          <a:xfrm>
            <a:off x="2938680" y="1998360"/>
            <a:ext cx="6318360" cy="16423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 algn="ctr" defTabSz="914400">
              <a:lnSpc>
                <a:spcPct val="13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7600" b="1" strike="noStrike" spc="148">
                <a:solidFill>
                  <a:srgbClr val="3045FD"/>
                </a:solidFill>
                <a:latin typeface="Arial"/>
                <a:ea typeface="微软雅黑"/>
              </a:rPr>
              <a:t>03</a:t>
            </a:r>
            <a:endParaRPr lang="en-US" sz="7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292" name="PlaceHolder 2"/>
          <p:cNvSpPr>
            <a:spLocks noGrp="1"/>
          </p:cNvSpPr>
          <p:nvPr>
            <p:ph type="title" idx="4294967295"/>
          </p:nvPr>
        </p:nvSpPr>
        <p:spPr>
          <a:xfrm>
            <a:off x="313560" y="3789000"/>
            <a:ext cx="11486160" cy="99216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5200" b="1" strike="noStrike" spc="299">
                <a:solidFill>
                  <a:srgbClr val="3045FD"/>
                </a:solidFill>
                <a:latin typeface="Arial"/>
                <a:ea typeface="微软雅黑"/>
              </a:rPr>
              <a:t>第</a:t>
            </a:r>
            <a:r>
              <a:rPr lang="en-US" sz="5200" b="1" strike="noStrike" spc="299">
                <a:solidFill>
                  <a:srgbClr val="3045FD"/>
                </a:solidFill>
                <a:latin typeface="Arial"/>
                <a:ea typeface="微软雅黑"/>
              </a:rPr>
              <a:t>3</a:t>
            </a:r>
            <a:r>
              <a:rPr lang="zh-CN" sz="5200" b="1" strike="noStrike" spc="299">
                <a:solidFill>
                  <a:srgbClr val="3045FD"/>
                </a:solidFill>
                <a:latin typeface="Arial"/>
                <a:ea typeface="微软雅黑"/>
              </a:rPr>
              <a:t>章 妇科检查技术</a:t>
            </a:r>
            <a:endParaRPr lang="en-US" sz="52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93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94" name="AutoShape 3"/>
          <p:cNvSpPr/>
          <p:nvPr/>
        </p:nvSpPr>
        <p:spPr>
          <a:xfrm>
            <a:off x="472320" y="1375560"/>
            <a:ext cx="11246760" cy="4699080"/>
          </a:xfrm>
          <a:prstGeom prst="rect">
            <a:avLst/>
          </a:prstGeom>
          <a:solidFill>
            <a:srgbClr val="3045FD">
              <a:alpha val="5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95" name="AutoShape 5"/>
          <p:cNvSpPr/>
          <p:nvPr/>
        </p:nvSpPr>
        <p:spPr>
          <a:xfrm>
            <a:off x="2499480" y="6236280"/>
            <a:ext cx="9219960" cy="66960"/>
          </a:xfrm>
          <a:prstGeom prst="rect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96" name="AutoShape 6"/>
          <p:cNvSpPr/>
          <p:nvPr/>
        </p:nvSpPr>
        <p:spPr>
          <a:xfrm>
            <a:off x="483840" y="6236280"/>
            <a:ext cx="739800" cy="66960"/>
          </a:xfrm>
          <a:prstGeom prst="rect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97" name="AutoShape 7"/>
          <p:cNvSpPr/>
          <p:nvPr/>
        </p:nvSpPr>
        <p:spPr>
          <a:xfrm>
            <a:off x="1375920" y="6200640"/>
            <a:ext cx="158400" cy="158400"/>
          </a:xfrm>
          <a:prstGeom prst="ellipse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98" name="AutoShape 8"/>
          <p:cNvSpPr/>
          <p:nvPr/>
        </p:nvSpPr>
        <p:spPr>
          <a:xfrm>
            <a:off x="1607040" y="6207120"/>
            <a:ext cx="146880" cy="146880"/>
          </a:xfrm>
          <a:prstGeom prst="ellipse">
            <a:avLst/>
          </a:prstGeom>
          <a:solidFill>
            <a:schemeClr val="accent1">
              <a:alpha val="8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99" name="AutoShape 9"/>
          <p:cNvSpPr/>
          <p:nvPr/>
        </p:nvSpPr>
        <p:spPr>
          <a:xfrm>
            <a:off x="1827360" y="6213960"/>
            <a:ext cx="135720" cy="135720"/>
          </a:xfrm>
          <a:prstGeom prst="ellipse">
            <a:avLst/>
          </a:prstGeom>
          <a:solidFill>
            <a:schemeClr val="accent1">
              <a:alpha val="6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00" name="AutoShape 10"/>
          <p:cNvSpPr/>
          <p:nvPr/>
        </p:nvSpPr>
        <p:spPr>
          <a:xfrm>
            <a:off x="2027160" y="6220440"/>
            <a:ext cx="124200" cy="124200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3200" rIns="90000" bIns="432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01" name="AutoShape 11"/>
          <p:cNvSpPr/>
          <p:nvPr/>
        </p:nvSpPr>
        <p:spPr>
          <a:xfrm>
            <a:off x="2224800" y="6215040"/>
            <a:ext cx="113040" cy="113040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4920" rIns="90000" bIns="349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02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303" name="title"/>
          <p:cNvSpPr/>
          <p:nvPr/>
        </p:nvSpPr>
        <p:spPr>
          <a:xfrm>
            <a:off x="1087920" y="203760"/>
            <a:ext cx="8228520" cy="74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defTabSz="914400">
              <a:lnSpc>
                <a:spcPct val="100000"/>
              </a:lnSpc>
              <a:tabLst>
                <a:tab pos="0"/>
              </a:tabLst>
            </a:pPr>
            <a:r>
              <a:rPr lang="en-US" sz="3600" b="1" strike="noStrike" spc="299">
                <a:solidFill>
                  <a:srgbClr val="3045FD"/>
                </a:solidFill>
                <a:latin typeface="Arial"/>
                <a:ea typeface="微软雅黑"/>
              </a:rPr>
              <a:t>B</a:t>
            </a:r>
            <a:r>
              <a:rPr lang="zh-CN" sz="3600" b="1" strike="noStrike" spc="299">
                <a:solidFill>
                  <a:srgbClr val="3045FD"/>
                </a:solidFill>
                <a:latin typeface="Arial"/>
                <a:ea typeface="微软雅黑"/>
              </a:rPr>
              <a:t>超检查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4" name="content"/>
          <p:cNvSpPr/>
          <p:nvPr/>
        </p:nvSpPr>
        <p:spPr>
          <a:xfrm>
            <a:off x="946800" y="1982520"/>
            <a:ext cx="5402880" cy="26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en-US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B</a:t>
            </a: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超检查是一种非侵入性的检查方法，通过超声波来检测子宫、卵巢等内部结构，辅助诊断妇科疾病。检查方法包括腹部</a:t>
            </a:r>
            <a:r>
              <a:rPr lang="en-US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B</a:t>
            </a: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超、阴道</a:t>
            </a:r>
            <a:r>
              <a:rPr lang="en-US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B</a:t>
            </a: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超等。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5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306" name="Group 15"/>
          <p:cNvGrpSpPr/>
          <p:nvPr/>
        </p:nvGrpSpPr>
        <p:grpSpPr>
          <a:xfrm>
            <a:off x="431640" y="396000"/>
            <a:ext cx="514800" cy="439200"/>
            <a:chOff x="431640" y="396000"/>
            <a:chExt cx="514800" cy="439200"/>
          </a:xfrm>
        </p:grpSpPr>
        <p:sp>
          <p:nvSpPr>
            <p:cNvPr id="307" name="AutoShape 16"/>
            <p:cNvSpPr/>
            <p:nvPr/>
          </p:nvSpPr>
          <p:spPr>
            <a:xfrm>
              <a:off x="431640" y="39600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08" name="AutoShape 17"/>
            <p:cNvSpPr/>
            <p:nvPr/>
          </p:nvSpPr>
          <p:spPr>
            <a:xfrm>
              <a:off x="551520" y="40248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09" name="AutoShape 18"/>
            <p:cNvSpPr/>
            <p:nvPr/>
          </p:nvSpPr>
          <p:spPr>
            <a:xfrm>
              <a:off x="665640" y="40428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10" name="AutoShape 19"/>
            <p:cNvSpPr/>
            <p:nvPr/>
          </p:nvSpPr>
          <p:spPr>
            <a:xfrm>
              <a:off x="776160" y="41328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11" name="AutoShape 20"/>
            <p:cNvSpPr/>
            <p:nvPr/>
          </p:nvSpPr>
          <p:spPr>
            <a:xfrm>
              <a:off x="881280" y="40896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12" name="AutoShape 21"/>
            <p:cNvSpPr/>
            <p:nvPr/>
          </p:nvSpPr>
          <p:spPr>
            <a:xfrm>
              <a:off x="431640" y="51372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13" name="AutoShape 22"/>
            <p:cNvSpPr/>
            <p:nvPr/>
          </p:nvSpPr>
          <p:spPr>
            <a:xfrm>
              <a:off x="551520" y="5202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14" name="AutoShape 23"/>
            <p:cNvSpPr/>
            <p:nvPr/>
          </p:nvSpPr>
          <p:spPr>
            <a:xfrm>
              <a:off x="665640" y="52200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15" name="AutoShape 24"/>
            <p:cNvSpPr/>
            <p:nvPr/>
          </p:nvSpPr>
          <p:spPr>
            <a:xfrm>
              <a:off x="776160" y="53100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16" name="AutoShape 25"/>
            <p:cNvSpPr/>
            <p:nvPr/>
          </p:nvSpPr>
          <p:spPr>
            <a:xfrm>
              <a:off x="881280" y="52668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17" name="AutoShape 26"/>
            <p:cNvSpPr/>
            <p:nvPr/>
          </p:nvSpPr>
          <p:spPr>
            <a:xfrm>
              <a:off x="431640" y="63144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18" name="AutoShape 27"/>
            <p:cNvSpPr/>
            <p:nvPr/>
          </p:nvSpPr>
          <p:spPr>
            <a:xfrm>
              <a:off x="551520" y="63792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19" name="AutoShape 28"/>
            <p:cNvSpPr/>
            <p:nvPr/>
          </p:nvSpPr>
          <p:spPr>
            <a:xfrm>
              <a:off x="665640" y="63972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20" name="AutoShape 29"/>
            <p:cNvSpPr/>
            <p:nvPr/>
          </p:nvSpPr>
          <p:spPr>
            <a:xfrm>
              <a:off x="776160" y="64872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21" name="AutoShape 30"/>
            <p:cNvSpPr/>
            <p:nvPr/>
          </p:nvSpPr>
          <p:spPr>
            <a:xfrm>
              <a:off x="881280" y="64476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22" name="AutoShape 31"/>
            <p:cNvSpPr/>
            <p:nvPr/>
          </p:nvSpPr>
          <p:spPr>
            <a:xfrm>
              <a:off x="431640" y="74916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23" name="AutoShape 32"/>
            <p:cNvSpPr/>
            <p:nvPr/>
          </p:nvSpPr>
          <p:spPr>
            <a:xfrm>
              <a:off x="551520" y="7560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24" name="AutoShape 33"/>
            <p:cNvSpPr/>
            <p:nvPr/>
          </p:nvSpPr>
          <p:spPr>
            <a:xfrm>
              <a:off x="665640" y="75744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25" name="AutoShape 34"/>
            <p:cNvSpPr/>
            <p:nvPr/>
          </p:nvSpPr>
          <p:spPr>
            <a:xfrm>
              <a:off x="776160" y="76644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26" name="AutoShape 35"/>
            <p:cNvSpPr/>
            <p:nvPr/>
          </p:nvSpPr>
          <p:spPr>
            <a:xfrm>
              <a:off x="881280" y="76248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327" name="Picture 4"/>
          <p:cNvSpPr/>
          <p:nvPr/>
        </p:nvSpPr>
        <p:spPr>
          <a:xfrm>
            <a:off x="7939080" y="835560"/>
            <a:ext cx="3679560" cy="490608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https://d.book118.com/228043100061006047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56</Paragraphs>
  <Slides>13</Slides>
  <Notes>6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21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妇科查房小讲课</vt:lpstr>
      <vt:lpstr>目录</vt:lpstr>
      <vt:lpstr>第1章 简介</vt:lpstr>
      <vt:lpstr>妇科查房小讲课介绍</vt:lpstr>
      <vt:lpstr>妇科查房小讲课重要性</vt:lpstr>
      <vt:lpstr> </vt:lpstr>
      <vt:lpstr>第2章 常见妇科疾病</vt:lpstr>
      <vt:lpstr> </vt:lpstr>
      <vt:lpstr>卵巢囊肿</vt:lpstr>
      <vt:lpstr>总结</vt:lpstr>
      <vt:lpstr>第3章 妇科检查技术</vt:lpstr>
      <vt:lpstr> 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2024-09-28T19:48:27.054</cp:lastPrinted>
  <dcterms:created xsi:type="dcterms:W3CDTF">2024-09-28T11:48:27Z</dcterms:created>
  <dcterms:modified xsi:type="dcterms:W3CDTF">2024-09-28T11:48:29Z</dcterms:modified>
</cp:coreProperties>
</file>