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CDD3A9-06DD-47AC-A37D-FD97330D38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74AD95-2DA5-4925-AD45-BD4B1D3937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D8A028-4F30-4C86-B652-039374C89D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491FAF-405F-4445-B4FC-2F1ED91774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191845-D401-4BC9-8CA1-5747DD90E71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3DB9F5-ACBF-4BF1-95D7-4D51C9A0D5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E3ABB5-CDB6-499B-AEB6-5495350C153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2A0294-5DE2-4E1B-BAA1-C6E01B59F1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42F753-9ACA-4109-BF2B-11C43C3DD9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70E3E7-4B3E-4193-B015-9945888DEC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0411AE-D571-4C94-A307-50B13DB0FF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05213305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高级人工智能第十一章课件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人工智能概述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机器学习基础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深度学习基础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自然语言处理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计算机视觉</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强化学习</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人工智能概述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人工智能</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指通过计算机程序和算法，使机器能够模拟人类的智能行为，实现人机交互和自主决策。</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人工智能的核心</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模拟人类的感知、认知、学习和推理等智能行为，实现机器的自主性和智能化。</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人工智能的层次</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弱人工智能、强人工智能和超强人工智能，分别代表不同程度的人工智能水平。</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20世纪50年代，人工智能概念开始出现，机器开始模拟人类的某些简单智能行为。</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起步阶段</a:t>
              </a:r>
              <a:endParaRPr lang="en-US" sz="1100"/>
            </a:p>
          </p:txBody>
        </p:sp>
      </p:grpSp>
      <p:sp>
        <p:nvSpPr>
          <p:cNvPr id="14" name="AutoShape 14"/>
          <p:cNvSpPr/>
          <p:nvPr/>
        </p:nvSpPr>
        <p:spPr>
          <a:xfrm>
            <a:off x="8335955"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20世纪80年代，专家系统、知识表示和推理等技术在企业和管理领域得到广泛应用。</a:t>
            </a:r>
            <a:endParaRPr lang="en-US" sz="1100"/>
          </a:p>
        </p:txBody>
      </p:sp>
      <p:sp>
        <p:nvSpPr>
          <p:cNvPr id="15" name="AutoShape 15"/>
          <p:cNvSpPr/>
          <p:nvPr/>
        </p:nvSpPr>
        <p:spPr>
          <a:xfrm>
            <a:off x="8948027" y="191837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知识工程阶段</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21世纪初，随着大数据和机器学习技术的发展，人工智能进入数据驱动阶段，机器开始自主学习和决策。</a:t>
            </a:r>
            <a:endParaRPr lang="en-US" sz="1100"/>
          </a:p>
        </p:txBody>
      </p:sp>
      <p:sp>
        <p:nvSpPr>
          <p:cNvPr id="30" name="AutoShape 30"/>
          <p:cNvSpPr/>
          <p:nvPr/>
        </p:nvSpPr>
        <p:spPr>
          <a:xfrm>
            <a:off x="5554448"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数据驱动阶段</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21世纪10年代，深度学习技术取得突破性进展，人工智能在语音、图像、自然语言处理等领域取得显著成果。</a:t>
            </a:r>
            <a:endParaRPr lang="en-US" sz="1100"/>
          </a:p>
        </p:txBody>
      </p:sp>
      <p:sp>
        <p:nvSpPr>
          <p:cNvPr id="43" name="AutoShape 43"/>
          <p:cNvSpPr/>
          <p:nvPr/>
        </p:nvSpPr>
        <p:spPr>
          <a:xfrm>
            <a:off x="8948027"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深度学习阶段</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19144" r="19144"/>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人工智能的应用领域</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智慧金融</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智慧教育</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实现智能投顾、风险控制、智能客服等。</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实现个性化教学、智能评估等。</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智能制造</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智慧医疗</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智慧城市</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实现自动化生产线、智能物流和智能工厂等。</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实现医学影像识别、辅助诊断和治疗等。</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实现智能交通、智能安防等。</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机器学习基础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机器学习的定义</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机器学习是人工智能的一个子领域，旨在通过算法让计算机从数据中学习并做出预测或决策，而无需进行明确的编程。</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机器学习的目标是利用数据和算法，使计算机能够随着经验的增长而不断提高其性能。</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机器学习涉及到多种学科，包括统计学、概率论、算法设计、计算复杂性等。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有监督学习</a:t>
            </a:r>
            <a:endParaRPr lang="en-US" sz="1100"/>
          </a:p>
        </p:txBody>
      </p:sp>
      <p:sp>
        <p:nvSpPr>
          <p:cNvPr id="5" name="AutoShape 5"/>
          <p:cNvSpPr/>
          <p:nvPr/>
        </p:nvSpPr>
        <p:spPr>
          <a:xfrm>
            <a:off x="1673654" y="2271013"/>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通过已知输入和输出来训练模型，使模型能够根据输入预测输出。</a:t>
            </a:r>
            <a:endParaRPr lang="en-US" sz="1100"/>
          </a:p>
        </p:txBody>
      </p:sp>
      <p:sp>
        <p:nvSpPr>
          <p:cNvPr id="6" name="AutoShape 6"/>
          <p:cNvSpPr/>
          <p:nvPr/>
        </p:nvSpPr>
        <p:spPr>
          <a:xfrm>
            <a:off x="1067480" y="3781051"/>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无监督学习</a:t>
            </a:r>
            <a:endParaRPr lang="en-US" sz="1100"/>
          </a:p>
        </p:txBody>
      </p:sp>
      <p:sp>
        <p:nvSpPr>
          <p:cNvPr id="7" name="AutoShape 7"/>
          <p:cNvSpPr/>
          <p:nvPr/>
        </p:nvSpPr>
        <p:spPr>
          <a:xfrm>
            <a:off x="1067480" y="4035260"/>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在没有已知输出的情况下，通过分析输入数据的结构和关系来训练模型。</a:t>
            </a:r>
            <a:endParaRPr lang="en-US" sz="1100"/>
          </a:p>
        </p:txBody>
      </p:sp>
      <p:sp>
        <p:nvSpPr>
          <p:cNvPr id="8" name="AutoShape 8"/>
          <p:cNvSpPr/>
          <p:nvPr/>
        </p:nvSpPr>
        <p:spPr>
          <a:xfrm>
            <a:off x="8402519" y="2032650"/>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强化学习</a:t>
            </a:r>
            <a:endParaRPr lang="en-US" sz="1100"/>
          </a:p>
        </p:txBody>
      </p:sp>
      <p:sp>
        <p:nvSpPr>
          <p:cNvPr id="9" name="AutoShape 9"/>
          <p:cNvSpPr/>
          <p:nvPr/>
        </p:nvSpPr>
        <p:spPr>
          <a:xfrm>
            <a:off x="8402519" y="2286858"/>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通过与环境交互并根据结果调整行为来训练模型，以最大化累积奖励。</a:t>
            </a:r>
            <a:endParaRPr lang="en-US" sz="1100"/>
          </a:p>
        </p:txBody>
      </p:sp>
      <p:sp>
        <p:nvSpPr>
          <p:cNvPr id="10" name="AutoShape 10"/>
          <p:cNvSpPr/>
          <p:nvPr/>
        </p:nvSpPr>
        <p:spPr>
          <a:xfrm>
            <a:off x="7901767" y="3781052"/>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半监督学习</a:t>
            </a:r>
            <a:endParaRPr lang="en-US" sz="1100"/>
          </a:p>
        </p:txBody>
      </p:sp>
      <p:sp>
        <p:nvSpPr>
          <p:cNvPr id="11" name="AutoShape 11"/>
          <p:cNvSpPr/>
          <p:nvPr/>
        </p:nvSpPr>
        <p:spPr>
          <a:xfrm>
            <a:off x="7901767" y="4035260"/>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结合有监督学习和无监督学习的特点，利用部分有标签数据和大量无标签数据来训练模型。</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机器学习的分类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989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8971" y="2499066"/>
            <a:ext cx="2092425" cy="83099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01</a:t>
            </a:r>
            <a:endParaRPr lang="en-US" sz="1100"/>
          </a:p>
        </p:txBody>
      </p:sp>
      <p:sp>
        <p:nvSpPr>
          <p:cNvPr id="4" name="AutoShape 4"/>
          <p:cNvSpPr/>
          <p:nvPr/>
        </p:nvSpPr>
        <p:spPr>
          <a:xfrm>
            <a:off x="3614704"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14704" y="2499066"/>
            <a:ext cx="2146861" cy="83099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02</a:t>
            </a:r>
            <a:endParaRPr lang="en-US" sz="1100"/>
          </a:p>
        </p:txBody>
      </p:sp>
      <p:sp>
        <p:nvSpPr>
          <p:cNvPr id="6" name="AutoShape 6"/>
          <p:cNvSpPr/>
          <p:nvPr/>
        </p:nvSpPr>
        <p:spPr>
          <a:xfrm>
            <a:off x="6430437"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30437" y="2499066"/>
            <a:ext cx="2146861" cy="83099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03</a:t>
            </a:r>
            <a:endParaRPr lang="en-US" sz="1100"/>
          </a:p>
        </p:txBody>
      </p:sp>
      <p:sp>
        <p:nvSpPr>
          <p:cNvPr id="8" name="AutoShape 8"/>
          <p:cNvSpPr/>
          <p:nvPr/>
        </p:nvSpPr>
        <p:spPr>
          <a:xfrm>
            <a:off x="92461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246171" y="2499066"/>
            <a:ext cx="2146861" cy="83099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04</a:t>
            </a:r>
            <a:endParaRPr lang="en-US" sz="1100"/>
          </a:p>
        </p:txBody>
      </p:sp>
      <p:sp>
        <p:nvSpPr>
          <p:cNvPr id="10" name="AutoShape 10"/>
          <p:cNvSpPr/>
          <p:nvPr/>
        </p:nvSpPr>
        <p:spPr>
          <a:xfrm>
            <a:off x="704340" y="4107297"/>
            <a:ext cx="2251017" cy="19320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通过拟合数据中的线性关系来预测连续值。</a:t>
            </a:r>
            <a:endParaRPr lang="en-US" sz="1100"/>
          </a:p>
        </p:txBody>
      </p:sp>
      <p:sp>
        <p:nvSpPr>
          <p:cNvPr id="11" name="TextBox 11"/>
          <p:cNvSpPr txBox="1"/>
          <p:nvPr/>
        </p:nvSpPr>
        <p:spPr>
          <a:xfrm>
            <a:off x="704340"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线性回归</a:t>
            </a:r>
          </a:p>
        </p:txBody>
      </p:sp>
      <p:sp>
        <p:nvSpPr>
          <p:cNvPr id="12" name="AutoShape 12"/>
          <p:cNvSpPr/>
          <p:nvPr/>
        </p:nvSpPr>
        <p:spPr>
          <a:xfrm>
            <a:off x="3510548" y="4107297"/>
            <a:ext cx="2251017" cy="19320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通过找到能够将不同类别的数据点最大化分隔的决策边界来分类数据。</a:t>
            </a:r>
            <a:endParaRPr lang="en-US" sz="1100"/>
          </a:p>
        </p:txBody>
      </p:sp>
      <p:sp>
        <p:nvSpPr>
          <p:cNvPr id="13" name="TextBox 13"/>
          <p:cNvSpPr txBox="1"/>
          <p:nvPr/>
        </p:nvSpPr>
        <p:spPr>
          <a:xfrm>
            <a:off x="3510548"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支持向量机</a:t>
            </a:r>
          </a:p>
        </p:txBody>
      </p:sp>
      <p:sp>
        <p:nvSpPr>
          <p:cNvPr id="14" name="AutoShape 14"/>
          <p:cNvSpPr/>
          <p:nvPr/>
        </p:nvSpPr>
        <p:spPr>
          <a:xfrm>
            <a:off x="6430437" y="4107297"/>
            <a:ext cx="2251017" cy="19320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基于概率论的分类方法，通过计算输入数据属于各个类别的概率来进行分类。</a:t>
            </a:r>
            <a:endParaRPr lang="en-US" sz="1100"/>
          </a:p>
        </p:txBody>
      </p:sp>
      <p:sp>
        <p:nvSpPr>
          <p:cNvPr id="15" name="TextBox 15"/>
          <p:cNvSpPr txBox="1"/>
          <p:nvPr/>
        </p:nvSpPr>
        <p:spPr>
          <a:xfrm>
            <a:off x="6430437"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朴素贝叶斯</a:t>
            </a:r>
          </a:p>
        </p:txBody>
      </p:sp>
      <p:sp>
        <p:nvSpPr>
          <p:cNvPr id="16" name="AutoShape 16"/>
          <p:cNvSpPr/>
          <p:nvPr/>
        </p:nvSpPr>
        <p:spPr>
          <a:xfrm>
            <a:off x="9246171" y="4107297"/>
            <a:ext cx="2251017" cy="19320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根据输入数据与训练集中最近邻的平均类别来进行分类。</a:t>
            </a:r>
            <a:endParaRPr lang="en-US" sz="1100"/>
          </a:p>
        </p:txBody>
      </p:sp>
      <p:sp>
        <p:nvSpPr>
          <p:cNvPr id="17" name="TextBox 17"/>
          <p:cNvSpPr txBox="1"/>
          <p:nvPr/>
        </p:nvSpPr>
        <p:spPr>
          <a:xfrm>
            <a:off x="9246171"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K最近邻算法</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机器学习的基本算法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深度学习基础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一种机器学习方法，通过构建深度神经网络来模拟人脑的认知过程，实现复杂数据的自动特征提取和分类。</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深度学习</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由多层神经元组成的网络结构，通过逐层传递的方式将输入数据转化为有意义的特征表示，最终实现分类或预测。</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深度神经网络</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一种训练深度神经网络的方法，通过使用带有标签的训练数据来调整网络参数，使得网络能够学习到数据的内在规律和模式。</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监督学习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深度学习的定义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非线性变换</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深度神经网络中的每一层都通过非线性变换将输入数据映射到新的特征空间，这种变换能够学习到数据中的复杂模式和结构。</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梯度下降</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一种优化算法，通过不断调整网络参数使得损失函数最小化，从而实现网络的训练和优化。</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正则化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一种防止过拟合的技术，通过在损失函数中增加惩罚项来约束网络参数，提高模型的泛化能力。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深度学习的基本原理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https://d.book118.com/228052133054006036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2024-09-15T16:37:43.220</cp:lastPrinted>
  <dcterms:created xsi:type="dcterms:W3CDTF">2024-09-15T08:37:43Z</dcterms:created>
  <dcterms:modified xsi:type="dcterms:W3CDTF">2024-09-15T08:37:45Z</dcterms:modified>
</cp:coreProperties>
</file>