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D8C5138A-C4C6-4D5A-BDA3-3B40FB98AA1A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DA747309-31E8-4540-BBE6-633C507282D5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幻灯片图像占位符 1"/>
          <p:cNvSpPr>
            <a:spLocks noGrp="1" noRot="1"/>
          </p:cNvSpPr>
          <p:nvPr>
            <p:ph type="sldImg" idx="2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21506" name="文本占位符 2"/>
          <p:cNvSpPr>
            <a:spLocks noGrp="1"/>
          </p:cNvSpPr>
          <p:nvPr>
            <p:ph type="body" idx="3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 smtClean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EDB76-9046-4F9F-B2D2-BF26CB90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1C320-24FB-451E-9904-D0F646A0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2B459-6436-4B7B-B432-13319EF31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19665-59B3-4EAF-ACB8-75053F4C7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E26F5-B0C1-4E24-AFF9-3C956F55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B0B9E-D0BE-42E7-958D-8A59898DC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1C8BEE-F437-4078-9241-D8E4DCC64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7E761-1A40-402F-8912-D9F424E49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D6EBB-101E-413F-9119-96DCDF83E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6759E-1AE3-437A-8F29-169D93CF7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3CF59-8844-472B-9D59-AC5A85084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5C1397-63D0-4BDA-9B15-072A3647095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7C9F4-331E-46BA-8AAB-7FDAF69EBB3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D3935-ADE2-4E08-A0F6-50F00040A0FE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069BE-D2C6-4FB0-BE0A-47908C8E5FD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0E880-9B6F-4D97-8FC5-6DA1E49D867D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65DEC-28BF-4A4B-AF3D-D81063CDDB1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D6662-527F-4CEE-8603-E94F0F47941B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92A7C-AA7C-49AA-B4A6-48C472F7BB9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6C8A5-2A81-4373-8D3B-2DCEC8D58A5A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B0F21-9AA8-4A85-A981-848EB547F7F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7FDE4-7D77-4F44-9463-3F36053D10E9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F5612-B4BA-4550-9DB1-9023035C74F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DCB1B-6E17-4BDE-B05D-5AB34CBA74B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193D6-CD31-41CB-8EA3-D82264767DA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2F563-E74D-4C75-A5A3-4539BB780DEF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A4F2B-5668-45A7-9FD4-E34635CF9FA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83A12-12CC-4EC3-9151-D3148EADFF16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53E83-58A6-4E95-91AE-609D4AEF1F6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9808D-07C3-4FA6-8B98-7E1D00906269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AF1DD-B2B9-4C21-BACD-2CD739F6F686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DE3D9-199E-4A6F-B539-6323DC19A9F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DED74-2548-4288-A983-C64C905EFE7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8A248B5-7BB7-4AD4-AB30-6CE642E5F199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0962273-BCF6-4C05-85B3-33701621C4E8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530261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"/>
          <p:cNvSpPr>
            <a:spLocks noGrp="1"/>
          </p:cNvSpPr>
          <p:nvPr>
            <p:ph type="ctrTitle"/>
          </p:nvPr>
        </p:nvSpPr>
        <p:spPr>
          <a:xfrm>
            <a:off x="1533525" y="981075"/>
            <a:ext cx="9144000" cy="2036763"/>
          </a:xfrm>
        </p:spPr>
        <p:txBody>
          <a:bodyPr/>
          <a:lstStyle/>
          <a:p>
            <a:pPr eaLnBrk="1" hangingPunct="1"/>
            <a:r>
              <a:rPr lang="zh-CN" altLang="en-US" sz="5400" smtClean="0">
                <a:sym typeface="+mn-ea"/>
              </a:rPr>
              <a:t>左颞顶枕叶脑出血护理查房</a:t>
            </a:r>
            <a:endParaRPr lang="en-US" altLang="zh-CN" sz="5400" smtClean="0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3"/>
          <p:cNvSpPr>
            <a:spLocks noGrp="1"/>
          </p:cNvSpPr>
          <p:nvPr>
            <p:ph type="title"/>
          </p:nvPr>
        </p:nvSpPr>
        <p:spPr>
          <a:xfrm>
            <a:off x="365125" y="928688"/>
            <a:ext cx="10515600" cy="960437"/>
          </a:xfrm>
        </p:spPr>
        <p:txBody>
          <a:bodyPr/>
          <a:lstStyle/>
          <a:p>
            <a:pPr eaLnBrk="1" hangingPunct="1"/>
            <a:r>
              <a:rPr lang="zh-CN" altLang="en-US" sz="5400" smtClean="0"/>
              <a:t>病情简介</a:t>
            </a:r>
            <a:endParaRPr lang="zh-CN" altLang="en-US" sz="5400" smtClean="0"/>
          </a:p>
        </p:txBody>
      </p:sp>
      <p:sp>
        <p:nvSpPr>
          <p:cNvPr id="16386" name="内容占位符 4"/>
          <p:cNvSpPr>
            <a:spLocks noGrp="1"/>
          </p:cNvSpPr>
          <p:nvPr>
            <p:ph idx="1"/>
          </p:nvPr>
        </p:nvSpPr>
        <p:spPr>
          <a:xfrm>
            <a:off x="365125" y="1203325"/>
            <a:ext cx="11566525" cy="565943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zh-CN" smtClean="0">
              <a:latin typeface="宋体" panose="02010600030101010101" pitchFamily="2" charset="-122"/>
              <a:sym typeface="+mn-ea"/>
            </a:endParaRPr>
          </a:p>
          <a:p>
            <a:r>
              <a:rPr lang="zh-CN" altLang="en-US" sz="2400" smtClean="0"/>
              <a:t>床号：</a:t>
            </a:r>
            <a:r>
              <a:rPr lang="en-US" altLang="zh-CN" sz="2400" smtClean="0"/>
              <a:t>43</a:t>
            </a:r>
            <a:r>
              <a:rPr lang="zh-CN" altLang="en-US" sz="2400" smtClean="0"/>
              <a:t>床 姓名：</a:t>
            </a:r>
            <a:endParaRPr lang="zh-CN" altLang="en-US" sz="2400" smtClean="0"/>
          </a:p>
          <a:p>
            <a:r>
              <a:rPr lang="zh-CN" altLang="en-US" sz="2400" smtClean="0"/>
              <a:t>性别：男     年龄：</a:t>
            </a:r>
            <a:r>
              <a:rPr lang="en-US" altLang="zh-CN" sz="2400" smtClean="0"/>
              <a:t>76</a:t>
            </a:r>
            <a:r>
              <a:rPr lang="zh-CN" altLang="en-US" sz="2400" smtClean="0"/>
              <a:t>岁 </a:t>
            </a:r>
            <a:endParaRPr lang="en-US" altLang="zh-CN" sz="2400" smtClean="0"/>
          </a:p>
          <a:p>
            <a:r>
              <a:rPr lang="zh-CN" altLang="en-US" sz="2400" smtClean="0"/>
              <a:t>过敏史：无 </a:t>
            </a:r>
            <a:endParaRPr lang="en-US" altLang="zh-CN" sz="2400" smtClean="0"/>
          </a:p>
          <a:p>
            <a:r>
              <a:rPr lang="zh-CN" altLang="en-US" sz="2400" smtClean="0"/>
              <a:t>既往史：高血压（多年）、</a:t>
            </a:r>
            <a:r>
              <a:rPr lang="en-US" altLang="zh-CN" sz="2400" smtClean="0"/>
              <a:t>脑出血</a:t>
            </a:r>
            <a:r>
              <a:rPr lang="zh-CN" altLang="en-US" sz="2400" smtClean="0"/>
              <a:t>、</a:t>
            </a:r>
            <a:r>
              <a:rPr lang="en-US" altLang="zh-CN" sz="2400" smtClean="0"/>
              <a:t>软通道脑内血肿穿刺引流</a:t>
            </a:r>
            <a:r>
              <a:rPr lang="zh-CN" altLang="en-US" sz="2400" smtClean="0"/>
              <a:t>术</a:t>
            </a:r>
            <a:r>
              <a:rPr lang="en-US" altLang="zh-CN" sz="2400" smtClean="0"/>
              <a:t>遗留左侧肢体偏瘫</a:t>
            </a:r>
            <a:r>
              <a:rPr lang="zh-CN" altLang="en-US" sz="2400" smtClean="0"/>
              <a:t>。</a:t>
            </a:r>
            <a:endParaRPr lang="zh-CN" altLang="en-US" sz="2400" smtClean="0"/>
          </a:p>
          <a:p>
            <a:r>
              <a:rPr lang="zh-CN" altLang="en-US" sz="2400" smtClean="0"/>
              <a:t>现病史：</a:t>
            </a:r>
            <a:r>
              <a:rPr lang="en-US" altLang="zh-CN" sz="2400" smtClean="0"/>
              <a:t>2022</a:t>
            </a:r>
            <a:r>
              <a:rPr lang="zh-CN" altLang="en-US" sz="2400" smtClean="0"/>
              <a:t>年</a:t>
            </a:r>
            <a:r>
              <a:rPr lang="en-US" altLang="zh-CN" sz="2400" smtClean="0"/>
              <a:t>8</a:t>
            </a:r>
            <a:r>
              <a:rPr lang="zh-CN" altLang="en-US" sz="2400" smtClean="0"/>
              <a:t>月</a:t>
            </a:r>
            <a:r>
              <a:rPr lang="en-US" altLang="zh-CN" sz="2400" smtClean="0"/>
              <a:t>4</a:t>
            </a:r>
            <a:r>
              <a:rPr lang="zh-CN" altLang="en-US" sz="2400" smtClean="0"/>
              <a:t>日</a:t>
            </a:r>
            <a:endParaRPr lang="en-US" altLang="zh-CN" sz="2400" smtClean="0"/>
          </a:p>
          <a:p>
            <a:r>
              <a:rPr lang="zh-CN" altLang="en-US" sz="2400" smtClean="0"/>
              <a:t>突发神志不清</a:t>
            </a:r>
            <a:r>
              <a:rPr lang="en-US" altLang="zh-CN" sz="2400" smtClean="0"/>
              <a:t>7小时</a:t>
            </a:r>
            <a:r>
              <a:rPr lang="zh-CN" altLang="en-US" sz="2400" smtClean="0"/>
              <a:t>，于</a:t>
            </a:r>
            <a:r>
              <a:rPr lang="en-US" altLang="zh-CN" sz="2400" smtClean="0"/>
              <a:t>0:57</a:t>
            </a:r>
            <a:r>
              <a:rPr lang="zh-CN" altLang="en-US" sz="2400" smtClean="0"/>
              <a:t>平车</a:t>
            </a:r>
            <a:r>
              <a:rPr lang="en-US" altLang="zh-CN" sz="2400" smtClean="0"/>
              <a:t>如</a:t>
            </a:r>
            <a:r>
              <a:rPr lang="zh-CN" altLang="en-US" sz="2400" smtClean="0"/>
              <a:t>院</a:t>
            </a:r>
            <a:r>
              <a:rPr lang="en-US" altLang="zh-CN" sz="2400" smtClean="0"/>
              <a:t>,</a:t>
            </a:r>
            <a:r>
              <a:rPr lang="zh-CN" altLang="en-US" sz="2400" smtClean="0"/>
              <a:t>神志呈浅昏迷 瞳孔：</a:t>
            </a:r>
            <a:r>
              <a:rPr lang="en-US" altLang="zh-CN" sz="2400" smtClean="0"/>
              <a:t>2.0- 2.0++</a:t>
            </a:r>
            <a:r>
              <a:rPr lang="zh-CN" altLang="en-US" sz="2400" smtClean="0"/>
              <a:t>、</a:t>
            </a:r>
            <a:r>
              <a:rPr lang="en-US" altLang="zh-CN" sz="2400" smtClean="0"/>
              <a:t>T:36.9</a:t>
            </a:r>
            <a:r>
              <a:rPr lang="zh-CN" altLang="en-US" sz="2400" smtClean="0"/>
              <a:t>℃ 、</a:t>
            </a:r>
            <a:r>
              <a:rPr lang="en-US" altLang="zh-CN" sz="2400" smtClean="0"/>
              <a:t>P:88</a:t>
            </a:r>
            <a:r>
              <a:rPr lang="zh-CN" altLang="en-US" sz="2400" smtClean="0"/>
              <a:t>次</a:t>
            </a:r>
            <a:r>
              <a:rPr lang="en-US" altLang="zh-CN" sz="2400" smtClean="0"/>
              <a:t>/</a:t>
            </a:r>
            <a:r>
              <a:rPr lang="zh-CN" altLang="en-US" sz="2400" smtClean="0"/>
              <a:t>分、</a:t>
            </a:r>
            <a:r>
              <a:rPr lang="en-US" altLang="zh-CN" sz="2400" smtClean="0"/>
              <a:t>R:20</a:t>
            </a:r>
            <a:r>
              <a:rPr lang="zh-CN" altLang="en-US" sz="2400" smtClean="0"/>
              <a:t>次</a:t>
            </a:r>
            <a:r>
              <a:rPr lang="en-US" altLang="zh-CN" sz="2400" smtClean="0"/>
              <a:t>/</a:t>
            </a:r>
            <a:r>
              <a:rPr lang="zh-CN" altLang="en-US" sz="2400" smtClean="0"/>
              <a:t>分</a:t>
            </a:r>
            <a:r>
              <a:rPr lang="en-US" altLang="zh-CN" sz="2400" smtClean="0"/>
              <a:t>BP:180/107mmHg</a:t>
            </a:r>
            <a:r>
              <a:rPr lang="zh-CN" altLang="en-US" sz="2400" smtClean="0"/>
              <a:t>。 </a:t>
            </a:r>
            <a:r>
              <a:rPr lang="en-US" altLang="zh-CN" sz="2400" smtClean="0"/>
              <a:t>GCS</a:t>
            </a:r>
            <a:r>
              <a:rPr lang="zh-CN" altLang="en-US" sz="2400" smtClean="0"/>
              <a:t>评分：</a:t>
            </a:r>
            <a:r>
              <a:rPr lang="en-US" altLang="zh-CN" sz="2400" smtClean="0"/>
              <a:t>6</a:t>
            </a:r>
            <a:r>
              <a:rPr lang="zh-CN" altLang="en-US" sz="2400" smtClean="0"/>
              <a:t>分、左侧肢体肌力</a:t>
            </a:r>
            <a:r>
              <a:rPr lang="en-US" altLang="zh-CN" sz="2400" smtClean="0"/>
              <a:t>I</a:t>
            </a:r>
            <a:r>
              <a:rPr lang="zh-CN" altLang="en-US" sz="2400" smtClean="0"/>
              <a:t>级</a:t>
            </a:r>
            <a:r>
              <a:rPr lang="en-US" altLang="zh-CN" sz="2400" smtClean="0"/>
              <a:t>,</a:t>
            </a:r>
            <a:r>
              <a:rPr lang="zh-CN" altLang="en-US" sz="2400" smtClean="0"/>
              <a:t>肌张力高</a:t>
            </a:r>
            <a:r>
              <a:rPr lang="en-US" altLang="zh-CN" sz="2400" smtClean="0"/>
              <a:t>,</a:t>
            </a:r>
            <a:r>
              <a:rPr lang="zh-CN" altLang="en-US" sz="2400" smtClean="0"/>
              <a:t>右上肢肌力</a:t>
            </a:r>
            <a:r>
              <a:rPr lang="en-US" altLang="zh-CN" sz="2400" smtClean="0"/>
              <a:t>III</a:t>
            </a:r>
            <a:r>
              <a:rPr lang="zh-CN" altLang="en-US" sz="2400" smtClean="0"/>
              <a:t>级</a:t>
            </a:r>
            <a:r>
              <a:rPr lang="zh-CN" altLang="en-US" sz="2400" smtClean="0">
                <a:sym typeface="+mn-ea"/>
              </a:rPr>
              <a:t>入院后按神经外科常规一级护理、禁食、卧气垫床、心电监护、吸氧、每小时测血压、脉搏、呼吸、观察神志、瞳孔变化。给予丙戊酸钠、天麻注射液等药物治疗</a:t>
            </a:r>
            <a:r>
              <a:rPr lang="zh-CN" altLang="en-US" smtClean="0">
                <a:sym typeface="+mn-ea"/>
              </a:rPr>
              <a:t> </a:t>
            </a:r>
            <a:r>
              <a:rPr lang="zh-CN" altLang="en-US" sz="3200" smtClean="0">
                <a:latin typeface="微软雅黑" panose="020b0503020204020204" pitchFamily="34" charset="-122"/>
                <a:sym typeface="+mn-ea"/>
              </a:rPr>
              <a:t>。</a:t>
            </a:r>
            <a:endParaRPr lang="zh-CN" altLang="en-US" sz="3200" b="1" smtClean="0">
              <a:latin typeface="微软雅黑" panose="020b0503020204020204" pitchFamily="34" charset="-122"/>
            </a:endParaRPr>
          </a:p>
          <a:p>
            <a:pPr eaLnBrk="1" hangingPunct="1">
              <a:lnSpc>
                <a:spcPct val="80000"/>
              </a:lnSpc>
            </a:pPr>
            <a:endParaRPr lang="zh-CN" altLang="en-US" sz="3200" b="1" smtClean="0">
              <a:latin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/>
          </p:cNvSpPr>
          <p:nvPr>
            <p:ph type="ctrTitle"/>
          </p:nvPr>
        </p:nvSpPr>
        <p:spPr>
          <a:xfrm>
            <a:off x="179388" y="1046163"/>
            <a:ext cx="3303587" cy="968375"/>
          </a:xfrm>
        </p:spPr>
        <p:txBody>
          <a:bodyPr/>
          <a:lstStyle/>
          <a:p>
            <a:pPr eaLnBrk="1" hangingPunct="1"/>
            <a:r>
              <a:rPr lang="zh-CN" altLang="en-US" sz="5400" smtClean="0"/>
              <a:t>专科情况</a:t>
            </a:r>
            <a:endParaRPr lang="zh-CN" altLang="en-US" sz="5400" smtClean="0"/>
          </a:p>
        </p:txBody>
      </p:sp>
      <p:sp>
        <p:nvSpPr>
          <p:cNvPr id="17410" name="副标题 2"/>
          <p:cNvSpPr>
            <a:spLocks noGrp="1"/>
          </p:cNvSpPr>
          <p:nvPr>
            <p:ph type="subTitle" idx="1"/>
          </p:nvPr>
        </p:nvSpPr>
        <p:spPr>
          <a:xfrm>
            <a:off x="1346200" y="2209800"/>
            <a:ext cx="9340850" cy="3590925"/>
          </a:xfrm>
        </p:spPr>
        <p:txBody>
          <a:bodyPr/>
          <a:lstStyle/>
          <a:p>
            <a:r>
              <a:rPr lang="zh-CN" altLang="en-US" sz="2800" smtClean="0">
                <a:sym typeface="+mn-lt"/>
              </a:rPr>
              <a:t>神志浅昏迷，</a:t>
            </a:r>
            <a:r>
              <a:rPr lang="en-US" altLang="zh-CN" sz="2800" smtClean="0">
                <a:sym typeface="+mn-lt"/>
              </a:rPr>
              <a:t>GCS6</a:t>
            </a:r>
            <a:r>
              <a:rPr lang="zh-CN" altLang="en-US" sz="2800" smtClean="0">
                <a:sym typeface="+mn-lt"/>
              </a:rPr>
              <a:t>分</a:t>
            </a:r>
            <a:r>
              <a:rPr lang="en-US" altLang="zh-CN" sz="2800" smtClean="0">
                <a:sym typeface="+mn-lt"/>
              </a:rPr>
              <a:t>=E4V1M1</a:t>
            </a:r>
            <a:r>
              <a:rPr lang="zh-CN" altLang="en-US" sz="2800" smtClean="0">
                <a:sym typeface="+mn-lt"/>
              </a:rPr>
              <a:t>。头颅外观无畸形，双侧瞳孔等大等圆，直径约</a:t>
            </a:r>
            <a:r>
              <a:rPr lang="en-US" altLang="zh-CN" sz="2800" smtClean="0">
                <a:sym typeface="+mn-lt"/>
              </a:rPr>
              <a:t>2.0mm</a:t>
            </a:r>
            <a:r>
              <a:rPr lang="zh-CN" altLang="en-US" sz="2800" smtClean="0">
                <a:sym typeface="+mn-lt"/>
              </a:rPr>
              <a:t>，对光反射灵敏，双侧眼球向左凝视。口鼻腔及双侧外耳道未见异常分泌物流出。颈软无抵抗。左侧肢体肌力</a:t>
            </a:r>
            <a:r>
              <a:rPr lang="en-US" altLang="zh-CN" sz="2800" smtClean="0">
                <a:sym typeface="+mn-lt"/>
              </a:rPr>
              <a:t>I</a:t>
            </a:r>
            <a:r>
              <a:rPr lang="zh-CN" altLang="en-US" sz="2800" smtClean="0">
                <a:sym typeface="+mn-lt"/>
              </a:rPr>
              <a:t>级，肌张力高，左侧肢体活动度明显受限；右上肢肌力</a:t>
            </a:r>
            <a:r>
              <a:rPr lang="en-US" altLang="zh-CN" sz="2800" smtClean="0">
                <a:sym typeface="+mn-lt"/>
              </a:rPr>
              <a:t>III</a:t>
            </a:r>
            <a:r>
              <a:rPr lang="zh-CN" altLang="en-US" sz="2800" smtClean="0">
                <a:sym typeface="+mn-lt"/>
              </a:rPr>
              <a:t>级，右下肢肌力</a:t>
            </a:r>
            <a:r>
              <a:rPr lang="en-US" altLang="zh-CN" sz="2800" smtClean="0">
                <a:sym typeface="+mn-lt"/>
              </a:rPr>
              <a:t>I</a:t>
            </a:r>
            <a:r>
              <a:rPr lang="zh-CN" altLang="en-US" sz="2800" smtClean="0">
                <a:sym typeface="+mn-lt"/>
              </a:rPr>
              <a:t>级，右侧肢体肌张力不高。右侧</a:t>
            </a:r>
            <a:r>
              <a:rPr lang="en-US" altLang="zh-CN" sz="2800" smtClean="0">
                <a:sym typeface="+mn-lt"/>
              </a:rPr>
              <a:t>Babinski</a:t>
            </a:r>
            <a:r>
              <a:rPr lang="zh-CN" altLang="en-US" sz="2800" smtClean="0">
                <a:sym typeface="+mn-lt"/>
              </a:rPr>
              <a:t>征阳性。脑膜刺激征阴性。</a:t>
            </a:r>
            <a:endParaRPr lang="zh-CN" altLang="en-US" smtClean="0">
              <a:sym typeface="+mn-lt"/>
            </a:endParaRPr>
          </a:p>
          <a:p>
            <a:pPr algn="l" eaLnBrk="1" hangingPunct="1">
              <a:lnSpc>
                <a:spcPct val="130000"/>
              </a:lnSpc>
            </a:pPr>
            <a:endParaRPr lang="zh-CN" altLang="en-US" sz="2800" b="1" smtClean="0"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15925" y="1122363"/>
            <a:ext cx="3827463" cy="94138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zh-CN" altLang="en-US"/>
              <a:t>实验室检查</a:t>
            </a:r>
            <a:endParaRPr lang="zh-CN" altLang="en-US"/>
          </a:p>
        </p:txBody>
      </p:sp>
      <p:sp>
        <p:nvSpPr>
          <p:cNvPr id="18434" name="副标题 2"/>
          <p:cNvSpPr>
            <a:spLocks noGrp="1"/>
          </p:cNvSpPr>
          <p:nvPr>
            <p:ph type="subTitle" idx="1"/>
          </p:nvPr>
        </p:nvSpPr>
        <p:spPr>
          <a:xfrm>
            <a:off x="-3390900" y="2211388"/>
            <a:ext cx="12196763" cy="5059362"/>
          </a:xfrm>
        </p:spPr>
        <p:txBody>
          <a:bodyPr/>
          <a:lstStyle/>
          <a:p>
            <a:pPr algn="l" eaLnBrk="1" hangingPunct="1">
              <a:lnSpc>
                <a:spcPct val="40000"/>
              </a:lnSpc>
            </a:pPr>
            <a:endParaRPr lang="en-US" altLang="zh-CN" sz="2000" smtClean="0"/>
          </a:p>
          <a:p>
            <a:pPr>
              <a:lnSpc>
                <a:spcPct val="70000"/>
              </a:lnSpc>
            </a:pPr>
            <a:r>
              <a:rPr lang="zh-CN" altLang="en-US" smtClean="0">
                <a:sym typeface="+mn-ea"/>
              </a:rPr>
              <a:t>        白细胞：</a:t>
            </a:r>
            <a:r>
              <a:rPr lang="en-US" altLang="zh-CN" smtClean="0">
                <a:sym typeface="+mn-ea"/>
              </a:rPr>
              <a:t>13.5*10^12/L  </a:t>
            </a:r>
            <a:r>
              <a:rPr lang="zh-CN" altLang="en-US" smtClean="0">
                <a:sym typeface="+mn-ea"/>
              </a:rPr>
              <a:t>参考：</a:t>
            </a:r>
            <a:r>
              <a:rPr lang="en-US" altLang="zh-CN" smtClean="0">
                <a:sym typeface="+mn-ea"/>
              </a:rPr>
              <a:t>3.5</a:t>
            </a:r>
            <a:r>
              <a:rPr lang="zh-CN" altLang="zh-CN" smtClean="0">
                <a:sym typeface="+mn-ea"/>
              </a:rPr>
              <a:t>-</a:t>
            </a:r>
            <a:r>
              <a:rPr lang="en-US" altLang="zh-CN" smtClean="0">
                <a:sym typeface="+mn-ea"/>
              </a:rPr>
              <a:t>9.5</a:t>
            </a:r>
            <a:endParaRPr lang="en-US" altLang="zh-CN" noProof="1" smtClean="0"/>
          </a:p>
          <a:p>
            <a:pPr>
              <a:lnSpc>
                <a:spcPct val="70000"/>
              </a:lnSpc>
            </a:pPr>
            <a:r>
              <a:rPr lang="zh-CN" altLang="en-US" smtClean="0">
                <a:sym typeface="+mn-ea"/>
              </a:rPr>
              <a:t>中性粒细胞：</a:t>
            </a:r>
            <a:r>
              <a:rPr lang="en-US" altLang="zh-CN" smtClean="0">
                <a:sym typeface="+mn-ea"/>
              </a:rPr>
              <a:t>94%   </a:t>
            </a:r>
            <a:r>
              <a:rPr lang="zh-CN" altLang="en-US" smtClean="0">
                <a:sym typeface="+mn-ea"/>
              </a:rPr>
              <a:t>参考：</a:t>
            </a:r>
            <a:r>
              <a:rPr lang="en-US" altLang="zh-CN" smtClean="0">
                <a:sym typeface="+mn-ea"/>
              </a:rPr>
              <a:t>40-75</a:t>
            </a:r>
            <a:endParaRPr lang="en-US" altLang="zh-CN" noProof="1" smtClean="0"/>
          </a:p>
          <a:p>
            <a:pPr>
              <a:lnSpc>
                <a:spcPct val="70000"/>
              </a:lnSpc>
            </a:pPr>
            <a:r>
              <a:rPr lang="en-US" altLang="zh-CN" smtClean="0">
                <a:sym typeface="+mn-ea"/>
              </a:rPr>
              <a:t>                </a:t>
            </a:r>
            <a:r>
              <a:rPr lang="zh-CN" altLang="en-US" smtClean="0">
                <a:sym typeface="+mn-ea"/>
              </a:rPr>
              <a:t>同型半胱氨酸：</a:t>
            </a:r>
            <a:r>
              <a:rPr lang="en-US" altLang="zh-CN" smtClean="0">
                <a:sym typeface="+mn-ea"/>
              </a:rPr>
              <a:t>19.66umol/L  </a:t>
            </a:r>
            <a:r>
              <a:rPr lang="zh-CN" altLang="en-US" smtClean="0">
                <a:sym typeface="+mn-ea"/>
              </a:rPr>
              <a:t>参考：</a:t>
            </a:r>
            <a:r>
              <a:rPr lang="zh-CN" altLang="zh-CN" smtClean="0">
                <a:sym typeface="+mn-ea"/>
              </a:rPr>
              <a:t>0-</a:t>
            </a:r>
            <a:r>
              <a:rPr lang="en-US" altLang="zh-CN" smtClean="0">
                <a:sym typeface="+mn-ea"/>
              </a:rPr>
              <a:t>10</a:t>
            </a:r>
            <a:endParaRPr lang="en-US" altLang="zh-CN" smtClean="0">
              <a:sym typeface="+mn-ea"/>
            </a:endParaRPr>
          </a:p>
          <a:p>
            <a:pPr>
              <a:lnSpc>
                <a:spcPct val="70000"/>
              </a:lnSpc>
            </a:pPr>
            <a:r>
              <a:rPr lang="zh-CN" altLang="en-US" smtClean="0">
                <a:sym typeface="+mn-ea"/>
              </a:rPr>
              <a:t>                                   乙型肝炎病毒表面抗体：</a:t>
            </a:r>
            <a:r>
              <a:rPr lang="en-US" altLang="zh-CN" smtClean="0">
                <a:sym typeface="+mn-ea"/>
              </a:rPr>
              <a:t>37.447mlU/ml</a:t>
            </a:r>
            <a:r>
              <a:rPr lang="zh-CN" altLang="en-US" smtClean="0">
                <a:sym typeface="+mn-ea"/>
              </a:rPr>
              <a:t>参考：</a:t>
            </a:r>
            <a:r>
              <a:rPr lang="en-US" altLang="zh-CN" smtClean="0">
                <a:sym typeface="+mn-ea"/>
              </a:rPr>
              <a:t>0-10</a:t>
            </a:r>
            <a:endParaRPr lang="en-US" altLang="zh-CN" smtClean="0">
              <a:sym typeface="+mn-ea"/>
            </a:endParaRPr>
          </a:p>
          <a:p>
            <a:pPr>
              <a:lnSpc>
                <a:spcPct val="70000"/>
              </a:lnSpc>
            </a:pPr>
            <a:r>
              <a:rPr lang="zh-CN" altLang="en-US" smtClean="0">
                <a:sym typeface="+mn-ea"/>
              </a:rPr>
              <a:t> 镜检红细胞：</a:t>
            </a:r>
            <a:r>
              <a:rPr lang="en-US" altLang="zh-CN" smtClean="0">
                <a:sym typeface="+mn-ea"/>
              </a:rPr>
              <a:t>155</a:t>
            </a:r>
            <a:r>
              <a:rPr lang="zh-CN" altLang="en-US" smtClean="0">
                <a:sym typeface="+mn-ea"/>
              </a:rPr>
              <a:t>个</a:t>
            </a:r>
            <a:r>
              <a:rPr lang="en-US" altLang="zh-CN" smtClean="0">
                <a:sym typeface="+mn-ea"/>
              </a:rPr>
              <a:t>/Ul</a:t>
            </a:r>
            <a:r>
              <a:rPr lang="zh-CN" altLang="en-US" smtClean="0">
                <a:sym typeface="+mn-ea"/>
              </a:rPr>
              <a:t>参考：</a:t>
            </a:r>
            <a:r>
              <a:rPr lang="en-US" altLang="zh-CN" smtClean="0">
                <a:sym typeface="+mn-ea"/>
              </a:rPr>
              <a:t>0-5</a:t>
            </a:r>
            <a:endParaRPr lang="en-US" altLang="zh-CN" noProof="1" smtClean="0">
              <a:sym typeface="+mn-ea"/>
            </a:endParaRPr>
          </a:p>
          <a:p>
            <a:pPr>
              <a:lnSpc>
                <a:spcPct val="70000"/>
              </a:lnSpc>
            </a:pPr>
            <a:r>
              <a:rPr lang="zh-CN" altLang="en-US" smtClean="0"/>
              <a:t>  钠：</a:t>
            </a:r>
            <a:r>
              <a:rPr lang="en-US" altLang="zh-CN" smtClean="0"/>
              <a:t>146.54mmol/L</a:t>
            </a:r>
            <a:r>
              <a:rPr lang="zh-CN" altLang="zh-CN" smtClean="0"/>
              <a:t>参考：</a:t>
            </a:r>
            <a:r>
              <a:rPr lang="en-US" altLang="zh-CN" smtClean="0"/>
              <a:t>135-145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1"/>
          <p:cNvSpPr>
            <a:spLocks noGrp="1"/>
          </p:cNvSpPr>
          <p:nvPr>
            <p:ph type="ctrTitle"/>
          </p:nvPr>
        </p:nvSpPr>
        <p:spPr>
          <a:xfrm>
            <a:off x="-425450" y="1138238"/>
            <a:ext cx="5041900" cy="833437"/>
          </a:xfrm>
        </p:spPr>
        <p:txBody>
          <a:bodyPr/>
          <a:lstStyle/>
          <a:p>
            <a:pPr eaLnBrk="1" hangingPunct="1"/>
            <a:r>
              <a:rPr lang="zh-CN" altLang="en-US" sz="5400" smtClean="0"/>
              <a:t>辅助检查</a:t>
            </a:r>
            <a:endParaRPr lang="zh-CN" altLang="en-US" sz="5400" smtClean="0"/>
          </a:p>
        </p:txBody>
      </p:sp>
      <p:sp>
        <p:nvSpPr>
          <p:cNvPr id="19458" name="副标题 2"/>
          <p:cNvSpPr>
            <a:spLocks noGrp="1"/>
          </p:cNvSpPr>
          <p:nvPr>
            <p:ph type="subTitle" idx="1"/>
          </p:nvPr>
        </p:nvSpPr>
        <p:spPr>
          <a:xfrm>
            <a:off x="342900" y="1971675"/>
            <a:ext cx="11506200" cy="4672013"/>
          </a:xfrm>
        </p:spPr>
        <p:txBody>
          <a:bodyPr/>
          <a:lstStyle/>
          <a:p>
            <a:pPr algn="l" eaLnBrk="1" hangingPunct="1"/>
            <a:r>
              <a:rPr lang="zh-CN" altLang="en-US" sz="2800" smtClean="0"/>
              <a:t>颅脑</a:t>
            </a:r>
            <a:r>
              <a:rPr lang="en-US" altLang="zh-CN" sz="2800" smtClean="0"/>
              <a:t>CT</a:t>
            </a:r>
            <a:r>
              <a:rPr lang="zh-CN" altLang="en-US" sz="2800" smtClean="0"/>
              <a:t>示：左颞顶枕叶脑出血；脑内多发腔隙性脑梗塞及脑软化灶；胸部</a:t>
            </a:r>
            <a:r>
              <a:rPr lang="en-US" altLang="zh-CN" sz="2800" smtClean="0"/>
              <a:t>CT</a:t>
            </a:r>
            <a:r>
              <a:rPr lang="zh-CN" altLang="en-US" sz="2800" smtClean="0"/>
              <a:t>示：支气管炎并右肺中叶及左肺上叶感染</a:t>
            </a:r>
            <a:endParaRPr lang="zh-CN" altLang="en-US" sz="2800" smtClean="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标题 1"/>
          <p:cNvSpPr>
            <a:spLocks noGrp="1"/>
          </p:cNvSpPr>
          <p:nvPr>
            <p:ph type="ctrTitle"/>
          </p:nvPr>
        </p:nvSpPr>
        <p:spPr>
          <a:xfrm>
            <a:off x="379413" y="1295400"/>
            <a:ext cx="11236325" cy="3686175"/>
          </a:xfrm>
        </p:spPr>
        <p:txBody>
          <a:bodyPr/>
          <a:lstStyle/>
          <a:p>
            <a:pPr algn="l" eaLnBrk="1" hangingPunct="1">
              <a:lnSpc>
                <a:spcPct val="130000"/>
              </a:lnSpc>
            </a:pPr>
            <a:r>
              <a:rPr lang="zh-CN" altLang="zh-CN" sz="2400" smtClean="0">
                <a:sym typeface="+mn-ea"/>
              </a:rPr>
              <a:t>患者于</a:t>
            </a:r>
            <a:r>
              <a:rPr lang="en-US" altLang="zh-CN" sz="2400" smtClean="0"/>
              <a:t>8</a:t>
            </a:r>
            <a:r>
              <a:rPr lang="zh-CN" altLang="en-US" sz="2400" smtClean="0"/>
              <a:t>月</a:t>
            </a:r>
            <a:r>
              <a:rPr lang="en-US" altLang="zh-CN" sz="2400" smtClean="0"/>
              <a:t>4</a:t>
            </a:r>
            <a:r>
              <a:rPr lang="zh-CN" altLang="en-US" sz="2400" smtClean="0"/>
              <a:t>日</a:t>
            </a:r>
            <a:r>
              <a:rPr lang="en-US" altLang="zh-CN" sz="2400" smtClean="0"/>
              <a:t>10:50</a:t>
            </a:r>
            <a:r>
              <a:rPr lang="zh-CN" altLang="en-US" sz="2400" smtClean="0"/>
              <a:t>行立体定下血肿穿刺引流术，</a:t>
            </a:r>
            <a:r>
              <a:rPr lang="zh-CN" altLang="zh-CN" sz="2400" smtClean="0">
                <a:sym typeface="+mn-ea"/>
              </a:rPr>
              <a:t>11:45分返回病房，受压处皮肤完好，去枕平卧，保持呼吸道通畅，头部切口敷料干燥固定好，脑室引流管、留置导尿管均通畅固定好。遵医嘱按外科一级护理，告病重，禁食水，心电监护，吸氧2L/分，每六小时吸痰护理，卧气垫床。给予氨基己酸、平衡液等药物治疗，并向患者家属行术后相关知识指导，患者家属表示理解。每小时测血压、脉搏、呼吸、观察神志瞳孔变化</a:t>
            </a:r>
            <a:r>
              <a:rPr lang="zh-CN" altLang="en-US" sz="2400" smtClean="0">
                <a:sym typeface="+mn-ea"/>
              </a:rPr>
              <a:t>。</a:t>
            </a:r>
            <a:endParaRPr lang="en-US" altLang="zh-CN" sz="2400" smtClean="0">
              <a:sym typeface="+mn-ea"/>
            </a:endParaRPr>
          </a:p>
        </p:txBody>
      </p:sp>
      <p:sp>
        <p:nvSpPr>
          <p:cNvPr id="20482" name="副标题 2"/>
          <p:cNvSpPr>
            <a:spLocks noGrp="1"/>
          </p:cNvSpPr>
          <p:nvPr>
            <p:ph type="subTitle" idx="1"/>
          </p:nvPr>
        </p:nvSpPr>
        <p:spPr>
          <a:xfrm>
            <a:off x="406400" y="1011238"/>
            <a:ext cx="3559175" cy="954087"/>
          </a:xfrm>
        </p:spPr>
        <p:txBody>
          <a:bodyPr/>
          <a:lstStyle/>
          <a:p>
            <a:pPr eaLnBrk="1" hangingPunct="1"/>
            <a:r>
              <a:rPr lang="zh-CN" altLang="en-US" sz="5400" smtClean="0"/>
              <a:t>主要治疗</a:t>
            </a:r>
            <a:endParaRPr lang="zh-CN" altLang="en-US" sz="5400" smtClean="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Rectangle 2"/>
          <p:cNvSpPr>
            <a:spLocks noGrp="1"/>
          </p:cNvSpPr>
          <p:nvPr>
            <p:ph type="title"/>
          </p:nvPr>
        </p:nvSpPr>
        <p:spPr>
          <a:xfrm>
            <a:off x="815975" y="692150"/>
            <a:ext cx="10515600" cy="1325563"/>
          </a:xfrm>
        </p:spPr>
        <p:txBody>
          <a:bodyPr/>
          <a:lstStyle/>
          <a:p>
            <a:r>
              <a:rPr lang="zh-CN" altLang="en-US" b="1" smtClean="0"/>
              <a:t>术前护理</a:t>
            </a:r>
            <a:endParaRPr lang="zh-CN" altLang="en-US" b="1" smtClean="0"/>
          </a:p>
        </p:txBody>
      </p:sp>
      <p:sp>
        <p:nvSpPr>
          <p:cNvPr id="40963" name="Rectangle 3"/>
          <p:cNvSpPr>
            <a:spLocks noGrp="1"/>
          </p:cNvSpPr>
          <p:nvPr>
            <p:ph type="body" idx="4294967295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sz="2400" smtClean="0"/>
              <a:t>执行外科手术前护理常规、</a:t>
            </a:r>
            <a:endParaRPr lang="zh-CN" altLang="en-US" sz="2400" smtClean="0"/>
          </a:p>
          <a:p>
            <a:pPr>
              <a:lnSpc>
                <a:spcPct val="80000"/>
              </a:lnSpc>
            </a:pPr>
            <a:r>
              <a:rPr lang="zh-CN" altLang="en-US" sz="2400" smtClean="0"/>
              <a:t>评估患者的生命体征、意识状态、瞳孔、肌力及肌张力、感觉功能。</a:t>
            </a:r>
            <a:endParaRPr lang="zh-CN" altLang="en-US" sz="2400" smtClean="0"/>
          </a:p>
          <a:p>
            <a:pPr>
              <a:lnSpc>
                <a:spcPct val="80000"/>
              </a:lnSpc>
            </a:pPr>
            <a:r>
              <a:rPr lang="zh-CN" altLang="en-US" sz="2400" smtClean="0"/>
              <a:t>评估患者有无进行性颅内压增高及脑疝症状。</a:t>
            </a:r>
            <a:endParaRPr lang="zh-CN" altLang="en-US" sz="2400" smtClean="0"/>
          </a:p>
          <a:p>
            <a:pPr>
              <a:lnSpc>
                <a:spcPct val="80000"/>
              </a:lnSpc>
            </a:pPr>
            <a:r>
              <a:rPr lang="zh-CN" altLang="en-US" sz="2400" smtClean="0"/>
              <a:t>保持病室环境安静，避免患者情绪激动等不良刺激。绝对卧床休息，抬高床头</a:t>
            </a:r>
            <a:r>
              <a:rPr lang="en-US" altLang="zh-CN" sz="2400" smtClean="0"/>
              <a:t>15-30°</a:t>
            </a:r>
            <a:r>
              <a:rPr lang="zh-CN" altLang="en-US" sz="2400" smtClean="0"/>
              <a:t>，利于静脉回流。</a:t>
            </a:r>
            <a:endParaRPr lang="zh-CN" altLang="en-US" sz="2400" smtClean="0"/>
          </a:p>
          <a:p>
            <a:pPr>
              <a:lnSpc>
                <a:spcPct val="80000"/>
              </a:lnSpc>
            </a:pPr>
            <a:r>
              <a:rPr lang="zh-CN" altLang="en-US" sz="2400" smtClean="0"/>
              <a:t>脑出血昏迷患者保持呼吸道通畅，及时清理呼吸道分泌物，以防止呕吐物反流至气管造成窒息或吸入性肺炎，给予氧气吸入，改善脑缺氧，减轻脑水肿。</a:t>
            </a:r>
            <a:endParaRPr lang="zh-CN" altLang="en-US" sz="2400" smtClean="0"/>
          </a:p>
          <a:p>
            <a:pPr>
              <a:lnSpc>
                <a:spcPct val="80000"/>
              </a:lnSpc>
            </a:pPr>
            <a:r>
              <a:rPr lang="zh-CN" altLang="en-US" sz="2400" smtClean="0"/>
              <a:t>遵医嘱静脉输注脱水药物。</a:t>
            </a:r>
            <a:endParaRPr lang="zh-CN" altLang="en-US" sz="2400" smtClean="0"/>
          </a:p>
          <a:p>
            <a:pPr>
              <a:lnSpc>
                <a:spcPct val="80000"/>
              </a:lnSpc>
            </a:pPr>
            <a:r>
              <a:rPr lang="zh-CN" altLang="en-US" sz="2400" smtClean="0"/>
              <a:t>有尿潴留或不能自行排尿的患者，应留置导尿，便秘者，应用缓泻剂或开塞露。</a:t>
            </a:r>
            <a:endParaRPr lang="zh-CN" altLang="en-US" sz="2400" smtClean="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-490538" y="1092200"/>
            <a:ext cx="3746501" cy="682625"/>
          </a:xfrm>
        </p:spPr>
        <p:txBody>
          <a:bodyPr>
            <a:normAutofit/>
          </a:bodyPr>
          <a:lstStyle/>
          <a:p>
            <a:pPr eaLnBrk="1" hangingPunct="1"/>
            <a:r>
              <a:rPr lang="zh-CN" altLang="en-US" sz="3200" smtClean="0">
                <a:latin typeface="微软雅黑" panose="020b0503020204020204" pitchFamily="34" charset="-122"/>
                <a:sym typeface="Calibri" panose="020f0502020204030204" pitchFamily="34" charset="0"/>
              </a:rPr>
              <a:t>术后情况</a:t>
            </a:r>
            <a:endParaRPr lang="en-US" altLang="zh-CN" sz="3200" smtClean="0">
              <a:latin typeface="微软雅黑" panose="020b0503020204020204" pitchFamily="34" charset="-122"/>
            </a:endParaRPr>
          </a:p>
        </p:txBody>
      </p:sp>
      <p:sp>
        <p:nvSpPr>
          <p:cNvPr id="22530" name="副标题 2"/>
          <p:cNvSpPr>
            <a:spLocks noGrp="1"/>
          </p:cNvSpPr>
          <p:nvPr>
            <p:ph type="subTitle" idx="1"/>
          </p:nvPr>
        </p:nvSpPr>
        <p:spPr>
          <a:xfrm>
            <a:off x="371475" y="1651000"/>
            <a:ext cx="11506200" cy="50292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mtClean="0">
              <a:sym typeface="宋体" panose="02010600030101010101" pitchFamily="2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mtClean="0">
              <a:sym typeface="宋体" panose="02010600030101010101" pitchFamily="2" charset="-122"/>
            </a:endParaRPr>
          </a:p>
          <a:p>
            <a:pPr algn="l" eaLnBrk="1" hangingPunct="1">
              <a:spcBef>
                <a:spcPct val="0"/>
              </a:spcBef>
              <a:buFontTx/>
              <a:buNone/>
            </a:pPr>
            <a:r>
              <a:rPr lang="zh-CN" altLang="en-US" smtClean="0">
                <a:sym typeface="宋体" panose="02010600030101010101" pitchFamily="2" charset="-122"/>
              </a:rPr>
              <a:t>术后第一天，</a:t>
            </a:r>
            <a:r>
              <a:rPr lang="zh-CN" altLang="en-US" smtClean="0">
                <a:sym typeface="Calibri" panose="020f0502020204030204" pitchFamily="34" charset="0"/>
              </a:rPr>
              <a:t>患者神志浅昏迷，暂禁食水，痰鸣音明显，无畏寒不适，脑内血肿腔引流</a:t>
            </a:r>
            <a:r>
              <a:rPr lang="en-US" altLang="zh-CN" smtClean="0">
                <a:sym typeface="Calibri" panose="020f0502020204030204" pitchFamily="34" charset="0"/>
              </a:rPr>
              <a:t>30ml</a:t>
            </a:r>
            <a:r>
              <a:rPr lang="zh-CN" altLang="en-US" smtClean="0">
                <a:sym typeface="Calibri" panose="020f0502020204030204" pitchFamily="34" charset="0"/>
              </a:rPr>
              <a:t>。查体：血压</a:t>
            </a:r>
            <a:r>
              <a:rPr lang="en-US" altLang="zh-CN" smtClean="0">
                <a:sym typeface="Calibri" panose="020f0502020204030204" pitchFamily="34" charset="0"/>
              </a:rPr>
              <a:t>157/83mmHg</a:t>
            </a:r>
            <a:r>
              <a:rPr lang="zh-CN" altLang="en-US" smtClean="0">
                <a:sym typeface="Calibri" panose="020f0502020204030204" pitchFamily="34" charset="0"/>
              </a:rPr>
              <a:t>。术区切口对合良好，未见明显渗出渗液。神志浅昏迷，</a:t>
            </a:r>
            <a:r>
              <a:rPr lang="en-US" altLang="zh-CN" smtClean="0">
                <a:sym typeface="Calibri" panose="020f0502020204030204" pitchFamily="34" charset="0"/>
              </a:rPr>
              <a:t>GCS9</a:t>
            </a:r>
            <a:r>
              <a:rPr lang="zh-CN" altLang="en-US" smtClean="0">
                <a:sym typeface="Calibri" panose="020f0502020204030204" pitchFamily="34" charset="0"/>
              </a:rPr>
              <a:t>分。双侧瞳孔等大等圆，直径约</a:t>
            </a:r>
            <a:r>
              <a:rPr lang="en-US" altLang="zh-CN" smtClean="0">
                <a:sym typeface="Calibri" panose="020f0502020204030204" pitchFamily="34" charset="0"/>
              </a:rPr>
              <a:t>2.0mm</a:t>
            </a:r>
            <a:r>
              <a:rPr lang="zh-CN" altLang="en-US" smtClean="0">
                <a:sym typeface="Calibri" panose="020f0502020204030204" pitchFamily="34" charset="0"/>
              </a:rPr>
              <a:t>，对光反射灵敏，双侧眼球凝视稍有改善。两肺呼吸音粗，两肺可闻及湿性啰音。颈软无抵抗。左侧肢体肌力</a:t>
            </a:r>
            <a:r>
              <a:rPr lang="en-US" altLang="zh-CN" smtClean="0">
                <a:sym typeface="Calibri" panose="020f0502020204030204" pitchFamily="34" charset="0"/>
              </a:rPr>
              <a:t>I</a:t>
            </a:r>
            <a:r>
              <a:rPr lang="zh-CN" altLang="en-US" smtClean="0">
                <a:sym typeface="Calibri" panose="020f0502020204030204" pitchFamily="34" charset="0"/>
              </a:rPr>
              <a:t>级，肌张力高，左侧肢体活动度明显受限；右上肢肌力</a:t>
            </a:r>
            <a:r>
              <a:rPr lang="en-US" altLang="zh-CN" smtClean="0">
                <a:sym typeface="Calibri" panose="020f0502020204030204" pitchFamily="34" charset="0"/>
              </a:rPr>
              <a:t>III</a:t>
            </a:r>
            <a:r>
              <a:rPr lang="zh-CN" altLang="en-US" smtClean="0">
                <a:sym typeface="Calibri" panose="020f0502020204030204" pitchFamily="34" charset="0"/>
              </a:rPr>
              <a:t>级，右下肢肌力</a:t>
            </a:r>
            <a:r>
              <a:rPr lang="en-US" altLang="zh-CN" smtClean="0">
                <a:sym typeface="Calibri" panose="020f0502020204030204" pitchFamily="34" charset="0"/>
              </a:rPr>
              <a:t>I</a:t>
            </a:r>
            <a:r>
              <a:rPr lang="zh-CN" altLang="en-US" smtClean="0">
                <a:sym typeface="Calibri" panose="020f0502020204030204" pitchFamily="34" charset="0"/>
              </a:rPr>
              <a:t>级，右侧肢体肌张力不高。右侧</a:t>
            </a:r>
            <a:r>
              <a:rPr lang="en-US" altLang="zh-CN" smtClean="0">
                <a:sym typeface="Calibri" panose="020f0502020204030204" pitchFamily="34" charset="0"/>
              </a:rPr>
              <a:t>Babinski</a:t>
            </a:r>
            <a:r>
              <a:rPr lang="zh-CN" altLang="en-US" smtClean="0">
                <a:sym typeface="Calibri" panose="020f0502020204030204" pitchFamily="34" charset="0"/>
              </a:rPr>
              <a:t>征阳性。术后复查颅脑</a:t>
            </a:r>
            <a:r>
              <a:rPr lang="en-US" altLang="zh-CN" smtClean="0">
                <a:sym typeface="Calibri" panose="020f0502020204030204" pitchFamily="34" charset="0"/>
              </a:rPr>
              <a:t>CT</a:t>
            </a:r>
            <a:r>
              <a:rPr lang="zh-CN" altLang="en-US" smtClean="0">
                <a:sym typeface="Calibri" panose="020f0502020204030204" pitchFamily="34" charset="0"/>
              </a:rPr>
              <a:t>提示左顶枕叶脑血肿较术前减少，部分残留。复查颅脑</a:t>
            </a:r>
            <a:r>
              <a:rPr lang="en-US" altLang="zh-CN" smtClean="0">
                <a:sym typeface="Calibri" panose="020f0502020204030204" pitchFamily="34" charset="0"/>
              </a:rPr>
              <a:t>CT</a:t>
            </a:r>
            <a:r>
              <a:rPr lang="zh-CN" altLang="en-US" smtClean="0">
                <a:sym typeface="Calibri" panose="020f0502020204030204" pitchFamily="34" charset="0"/>
              </a:rPr>
              <a:t>提示左顶枕叶脑血肿较术前减少，部分残留，医师给予鞘内注射尿激酶促进脑内血肿引流。</a:t>
            </a:r>
            <a:endParaRPr lang="zh-CN" altLang="en-US" sz="3200" smtClean="0">
              <a:latin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副标题 2"/>
          <p:cNvSpPr>
            <a:spLocks noGrp="1"/>
          </p:cNvSpPr>
          <p:nvPr>
            <p:ph type="subTitle" idx="1"/>
          </p:nvPr>
        </p:nvSpPr>
        <p:spPr>
          <a:xfrm>
            <a:off x="481013" y="1374775"/>
            <a:ext cx="11196637" cy="5264150"/>
          </a:xfrm>
        </p:spPr>
        <p:txBody>
          <a:bodyPr/>
          <a:lstStyle/>
          <a:p>
            <a:pPr algn="l" eaLnBrk="1" hangingPunct="1"/>
            <a:r>
              <a:rPr lang="zh-CN" altLang="en-US" smtClean="0"/>
              <a:t>术后第四天：近日体温上升明显，最高体温达</a:t>
            </a:r>
            <a:r>
              <a:rPr lang="en-US" altLang="zh-CN" smtClean="0"/>
              <a:t>38.6℃</a:t>
            </a:r>
            <a:r>
              <a:rPr lang="zh-CN" altLang="en-US" smtClean="0"/>
              <a:t>，患者痰鸣音明显，痰液性质粘稠，色淡黄。查体：血压</a:t>
            </a:r>
            <a:r>
              <a:rPr lang="en-US" altLang="zh-CN" smtClean="0"/>
              <a:t>158/88mmHg</a:t>
            </a:r>
            <a:r>
              <a:rPr lang="zh-CN" altLang="en-US" smtClean="0"/>
              <a:t>。术区切口呈</a:t>
            </a:r>
            <a:r>
              <a:rPr lang="en-US" altLang="zh-CN" smtClean="0"/>
              <a:t>I/</a:t>
            </a:r>
            <a:r>
              <a:rPr lang="zh-CN" altLang="en-US" smtClean="0"/>
              <a:t>甲愈合。神志浅昏迷，</a:t>
            </a:r>
            <a:r>
              <a:rPr lang="en-US" altLang="zh-CN" smtClean="0"/>
              <a:t>GCS9</a:t>
            </a:r>
            <a:r>
              <a:rPr lang="zh-CN" altLang="en-US" smtClean="0"/>
              <a:t>分</a:t>
            </a:r>
            <a:r>
              <a:rPr lang="en-US" altLang="zh-CN" smtClean="0"/>
              <a:t>=E4V2M3</a:t>
            </a:r>
            <a:r>
              <a:rPr lang="zh-CN" altLang="en-US" smtClean="0"/>
              <a:t>。双侧瞳孔等大等圆，直径约</a:t>
            </a:r>
            <a:r>
              <a:rPr lang="en-US" altLang="zh-CN" smtClean="0"/>
              <a:t>2.0mm</a:t>
            </a:r>
            <a:r>
              <a:rPr lang="zh-CN" altLang="en-US" smtClean="0"/>
              <a:t>，对光反射灵敏，双侧眼球无凝视。两肺呼吸音粗，两肺可闻及湿性啰音，心律齐</a:t>
            </a:r>
            <a:r>
              <a:rPr lang="en-US" altLang="zh-CN" smtClean="0"/>
              <a:t>,</a:t>
            </a:r>
            <a:r>
              <a:rPr lang="zh-CN" altLang="en-US" smtClean="0"/>
              <a:t>心音有力</a:t>
            </a:r>
            <a:r>
              <a:rPr lang="en-US" altLang="zh-CN" smtClean="0"/>
              <a:t>,</a:t>
            </a:r>
            <a:r>
              <a:rPr lang="zh-CN" altLang="en-US" smtClean="0"/>
              <a:t>各瓣膜听诊区未闻及病理性杂音。口鼻腔及双侧外耳道未见异常分泌物流出。颈软无抵抗。左侧肢体肌力</a:t>
            </a:r>
            <a:r>
              <a:rPr lang="en-US" altLang="zh-CN" smtClean="0"/>
              <a:t>I</a:t>
            </a:r>
            <a:r>
              <a:rPr lang="zh-CN" altLang="en-US" smtClean="0"/>
              <a:t>级，肌张力高，左侧肢体活动度明显受限；右上肢肌力</a:t>
            </a:r>
            <a:r>
              <a:rPr lang="en-US" altLang="zh-CN" smtClean="0"/>
              <a:t>II</a:t>
            </a:r>
            <a:r>
              <a:rPr lang="zh-CN" altLang="en-US" smtClean="0"/>
              <a:t>级，右下肢肌力</a:t>
            </a:r>
            <a:r>
              <a:rPr lang="en-US" altLang="zh-CN" smtClean="0"/>
              <a:t>I</a:t>
            </a:r>
            <a:r>
              <a:rPr lang="zh-CN" altLang="en-US" smtClean="0"/>
              <a:t>级，右侧肢体肌张力不高。右侧</a:t>
            </a:r>
            <a:r>
              <a:rPr lang="en-US" altLang="zh-CN" smtClean="0"/>
              <a:t>Babinski</a:t>
            </a:r>
            <a:r>
              <a:rPr lang="zh-CN" altLang="en-US" smtClean="0"/>
              <a:t>征阳性。脑膜刺激征阴性。患者入院痰培养未见明显异常病原体生长，现体温高，肺部痰液多，考虑社区获得性肺炎急性加重感染可能，遵医嘱给予注射用哌拉西林钠他唑巴坦钠（</a:t>
            </a:r>
            <a:r>
              <a:rPr lang="en-US" altLang="zh-CN" smtClean="0"/>
              <a:t>4.5g </a:t>
            </a:r>
            <a:r>
              <a:rPr lang="zh-CN" altLang="en-US" smtClean="0"/>
              <a:t>静滴 </a:t>
            </a:r>
            <a:r>
              <a:rPr lang="en-US" altLang="zh-CN" smtClean="0"/>
              <a:t>q8h</a:t>
            </a:r>
            <a:r>
              <a:rPr lang="zh-CN" altLang="en-US" smtClean="0"/>
              <a:t>）抗感染治疗，加强翻身拍背、祛痰化痰。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副标题 2"/>
          <p:cNvSpPr>
            <a:spLocks noGrp="1"/>
          </p:cNvSpPr>
          <p:nvPr>
            <p:ph type="subTitle" idx="1"/>
          </p:nvPr>
        </p:nvSpPr>
        <p:spPr>
          <a:xfrm>
            <a:off x="914400" y="981075"/>
            <a:ext cx="3154363" cy="742950"/>
          </a:xfrm>
        </p:spPr>
        <p:txBody>
          <a:bodyPr/>
          <a:lstStyle/>
          <a:p>
            <a:pPr eaLnBrk="1" hangingPunct="1"/>
            <a:r>
              <a:rPr lang="zh-CN" altLang="en-US" sz="5400" smtClean="0"/>
              <a:t>护理评估</a:t>
            </a:r>
            <a:endParaRPr lang="zh-CN" altLang="en-US" sz="5400" smtClean="0"/>
          </a:p>
        </p:txBody>
      </p:sp>
      <p:graphicFrame>
        <p:nvGraphicFramePr>
          <p:cNvPr id="24793" name="Group 217"/>
          <p:cNvGraphicFramePr>
            <a:graphicFrameLocks noGrp="1"/>
          </p:cNvGraphicFramePr>
          <p:nvPr/>
        </p:nvGraphicFramePr>
        <p:xfrm>
          <a:off x="1241425" y="2198688"/>
          <a:ext cx="8031163" cy="3444876"/>
        </p:xfrm>
        <a:graphic>
          <a:graphicData uri="http://schemas.openxmlformats.org/drawingml/2006/table">
            <a:tbl>
              <a:tblPr/>
              <a:tblGrid>
                <a:gridCol w="1446213"/>
                <a:gridCol w="1447800"/>
                <a:gridCol w="1446212"/>
                <a:gridCol w="1446213"/>
                <a:gridCol w="1120775"/>
                <a:gridCol w="1123950"/>
              </a:tblGrid>
              <a:tr h="13716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巴塞尔评估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Morse</a:t>
                      </a: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跌倒风险评估表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导管风险评估表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压疮风险评估表</a:t>
                      </a:r>
                      <a:endParaRPr kumimoji="0" lang="zh-CN" alt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GCS</a:t>
                      </a:r>
                      <a:r>
                        <a:rPr kumimoji="0" lang="zh-CN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评分</a:t>
                      </a:r>
                      <a:endParaRPr kumimoji="0" lang="zh-CN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08-04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5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55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9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9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9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1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08-05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5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55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13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9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9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08-06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5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55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12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10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9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1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08-16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10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55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12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10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</a:pPr>
                      <a:r>
                        <a:rPr kumimoji="0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微软雅黑" panose="020b0503020204020204" pitchFamily="34" charset="-122"/>
                        </a:rPr>
                        <a:t>9</a:t>
                      </a:r>
                      <a:endParaRPr kumimoji="0" lang="en-US" altLang="zh-CN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微软雅黑" panose="020b0503020204020204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1"/>
          <p:cNvSpPr>
            <a:spLocks noGrp="1"/>
          </p:cNvSpPr>
          <p:nvPr>
            <p:ph type="ctrTitle"/>
          </p:nvPr>
        </p:nvSpPr>
        <p:spPr>
          <a:xfrm>
            <a:off x="381000" y="1122363"/>
            <a:ext cx="8991600" cy="1535112"/>
          </a:xfrm>
        </p:spPr>
        <p:txBody>
          <a:bodyPr/>
          <a:lstStyle/>
          <a:p>
            <a:pPr eaLnBrk="1" hangingPunct="1"/>
            <a:r>
              <a:rPr lang="zh-CN" altLang="en-US" sz="5400" smtClean="0"/>
              <a:t>二、护理问题及护理措施</a:t>
            </a:r>
            <a:endParaRPr lang="zh-CN" altLang="en-US" sz="5400" smtClean="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副标题 2"/>
          <p:cNvSpPr>
            <a:spLocks noGrp="1"/>
          </p:cNvSpPr>
          <p:nvPr>
            <p:ph type="subTitle" idx="1"/>
          </p:nvPr>
        </p:nvSpPr>
        <p:spPr>
          <a:xfrm>
            <a:off x="1189038" y="1849438"/>
            <a:ext cx="8748712" cy="4354512"/>
          </a:xfrm>
        </p:spPr>
        <p:txBody>
          <a:bodyPr/>
          <a:lstStyle/>
          <a:p>
            <a:pPr algn="l" eaLnBrk="1" hangingPunct="1">
              <a:lnSpc>
                <a:spcPct val="110000"/>
              </a:lnSpc>
            </a:pPr>
            <a:r>
              <a:rPr lang="zh-CN" altLang="en-US" sz="3200" b="1" smtClean="0">
                <a:sym typeface="+mn-ea"/>
              </a:rPr>
              <a:t>护理问题一、</a:t>
            </a:r>
            <a:r>
              <a:rPr lang="zh-CN" altLang="en-US" smtClean="0">
                <a:sym typeface="+mn-ea"/>
              </a:rPr>
              <a:t>气体交换受损：肺部感染有关</a:t>
            </a:r>
            <a:endParaRPr lang="zh-CN" altLang="en-US" smtClean="0">
              <a:sym typeface="+mn-ea"/>
            </a:endParaRPr>
          </a:p>
          <a:p>
            <a:pPr algn="l" eaLnBrk="1" hangingPunct="1">
              <a:lnSpc>
                <a:spcPct val="110000"/>
              </a:lnSpc>
            </a:pPr>
            <a:endParaRPr lang="zh-CN" altLang="en-US" sz="3200" b="1" smtClean="0">
              <a:sym typeface="+mn-ea"/>
            </a:endParaRPr>
          </a:p>
          <a:p>
            <a:pPr algn="l" eaLnBrk="1" hangingPunct="1">
              <a:lnSpc>
                <a:spcPct val="110000"/>
              </a:lnSpc>
            </a:pPr>
            <a:r>
              <a:rPr lang="zh-CN" altLang="en-US" sz="3200" b="1" smtClean="0">
                <a:sym typeface="+mn-ea"/>
              </a:rPr>
              <a:t>护理问题二、</a:t>
            </a:r>
            <a:r>
              <a:rPr lang="zh-CN" altLang="en-US" smtClean="0">
                <a:sym typeface="+mn-ea"/>
              </a:rPr>
              <a:t>潜在并发症：再出血，脑疝的可能</a:t>
            </a:r>
            <a:endParaRPr lang="zh-CN" altLang="en-US" smtClean="0">
              <a:sym typeface="+mn-ea"/>
            </a:endParaRPr>
          </a:p>
          <a:p>
            <a:pPr algn="l" eaLnBrk="1" hangingPunct="1">
              <a:lnSpc>
                <a:spcPct val="110000"/>
              </a:lnSpc>
            </a:pPr>
            <a:endParaRPr lang="zh-CN" altLang="en-US" sz="3200" smtClean="0">
              <a:sym typeface="+mn-ea"/>
            </a:endParaRPr>
          </a:p>
          <a:p>
            <a:pPr algn="l" eaLnBrk="1" hangingPunct="1">
              <a:lnSpc>
                <a:spcPct val="110000"/>
              </a:lnSpc>
            </a:pPr>
            <a:r>
              <a:rPr lang="zh-CN" altLang="en-US" sz="3200" b="1" smtClean="0">
                <a:sym typeface="+mn-ea"/>
              </a:rPr>
              <a:t>护理问题三、</a:t>
            </a:r>
            <a:r>
              <a:rPr lang="zh-CN" altLang="en-US" smtClean="0">
                <a:sym typeface="+mn-ea"/>
              </a:rPr>
              <a:t>营养失调，低于机体需要量：与无法进食物有关。</a:t>
            </a:r>
            <a:endParaRPr lang="zh-CN" altLang="en-US" smtClean="0">
              <a:sym typeface="+mn-ea"/>
            </a:endParaRPr>
          </a:p>
          <a:p>
            <a:pPr algn="l" eaLnBrk="1" hangingPunct="1">
              <a:lnSpc>
                <a:spcPct val="110000"/>
              </a:lnSpc>
            </a:pPr>
            <a:endParaRPr lang="zh-CN" altLang="en-US" smtClean="0"/>
          </a:p>
          <a:p>
            <a:pPr algn="l" eaLnBrk="1" hangingPunct="1"/>
            <a:endParaRPr lang="zh-CN" altLang="en-US" sz="3200" b="1" smtClean="0">
              <a:sym typeface="+mn-ea"/>
            </a:endParaRPr>
          </a:p>
          <a:p>
            <a:pPr algn="l" eaLnBrk="1" hangingPunct="1"/>
            <a:endParaRPr lang="zh-CN" altLang="en-US" sz="3200" smtClean="0">
              <a:sym typeface="+mn-ea"/>
            </a:endParaRPr>
          </a:p>
          <a:p>
            <a:pPr algn="l"/>
            <a:endParaRPr lang="zh-CN" altLang="en-US" sz="3200" smtClean="0">
              <a:solidFill>
                <a:srgbClr val="000000"/>
              </a:solidFill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https://d.book118.com/228053026121006042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Calibri Light</vt:lpstr>
      <vt:lpstr>Office Theme</vt:lpstr>
      <vt:lpstr>左颞顶枕叶脑出血护理查房</vt:lpstr>
      <vt:lpstr>病情简介</vt:lpstr>
      <vt:lpstr>专科情况</vt:lpstr>
      <vt:lpstr>实验室检查</vt:lpstr>
      <vt:lpstr>辅助检查</vt:lpstr>
      <vt:lpstr>患者于8月4日10:50行立体定下血肿穿刺引流术，11:45分返回病房，受压处皮肤完好，去枕平卧，保持呼吸道通畅，头部切口敷料干燥固定好，脑室引流管、留置导尿管均通畅固定好。遵医嘱按外科一级护理，告病重，禁食水，心电监护，吸氧2L/分，每六小时吸痰护理，卧气垫床。给予氨基己酸、平衡液等药物治疗，并向患者家属行术后相关知识指导，患者家属表示理解。每小时测血压、脉搏、呼吸、观察神志瞳孔变化。</vt:lpstr>
      <vt:lpstr>术前护理</vt:lpstr>
      <vt:lpstr>术后情况</vt:lpstr>
      <vt:lpstr>PowerPoint Presentation</vt:lpstr>
      <vt:lpstr>PowerPoint Presentation</vt:lpstr>
      <vt:lpstr>二、护理问题及护理措施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2024-09-22T01:44:39.358</cp:lastPrinted>
  <dcterms:created xsi:type="dcterms:W3CDTF">2024-09-21T17:44:39Z</dcterms:created>
  <dcterms:modified xsi:type="dcterms:W3CDTF">2024-09-21T17:44:41Z</dcterms:modified>
</cp:coreProperties>
</file>