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1" r:id="rId44"/>
  </p:sldIdLst>
  <p:sldSz cx="19564986" cy="1112774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tags" Target="tags/tag1.xml" /><Relationship Id="rId46" Type="http://schemas.openxmlformats.org/officeDocument/2006/relationships/presProps" Target="presProps.xml" /><Relationship Id="rId47" Type="http://schemas.openxmlformats.org/officeDocument/2006/relationships/viewProps" Target="viewProps.xml" /><Relationship Id="rId48" Type="http://schemas.openxmlformats.org/officeDocument/2006/relationships/theme" Target="theme/theme1.xml" /><Relationship Id="rId49"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5D074C-B1E2-4737-A1CB-2F2A60FA74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428C29-1844-4716-B1E9-4570AC969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84579D-430C-4E80-8B9C-63A97B1E9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459B8F-B66B-4A87-B0A3-C700357BA9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967714-938D-42B5-9508-6F5FD89BD4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7760E2-73CC-4499-95A1-D207390E7B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C73ED9-6B1B-4F52-8172-90CD2F1CAC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5F5AB7-B292-4BCC-A515-7197C3DD04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140A63-4D60-4C69-9C61-2E753AF04F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7C3C4-5042-4FFF-A2F6-B35944795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CAC92F-E032-4C74-A311-EA464FAE9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jpeg" /><Relationship Id="rId3"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14.jpeg" /><Relationship Id="rId7" Type="http://schemas.openxmlformats.org/officeDocument/2006/relationships/image" Target="../media/image15.jpeg" /><Relationship Id="rId8" Type="http://schemas.openxmlformats.org/officeDocument/2006/relationships/image" Target="../media/image16.jpeg" /><Relationship Id="rId9" Type="http://schemas.openxmlformats.org/officeDocument/2006/relationships/image" Target="../media/image1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9.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24.jpeg" /><Relationship Id="rId7" Type="http://schemas.openxmlformats.org/officeDocument/2006/relationships/image" Target="../media/image25.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6.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7.jpeg" /><Relationship Id="rId3" Type="http://schemas.openxmlformats.org/officeDocument/2006/relationships/image" Target="../media/image28.jpeg" /><Relationship Id="rId4" Type="http://schemas.openxmlformats.org/officeDocument/2006/relationships/image" Target="../media/image29.jpe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0.jpeg" /><Relationship Id="rId3" Type="http://schemas.openxmlformats.org/officeDocument/2006/relationships/image" Target="../media/image29.jpeg" /><Relationship Id="rId4" Type="http://schemas.openxmlformats.org/officeDocument/2006/relationships/image" Target="../media/image31.jpeg" /><Relationship Id="rId5" Type="http://schemas.openxmlformats.org/officeDocument/2006/relationships/image" Target="../media/image32.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3.jpeg" /><Relationship Id="rId3" Type="http://schemas.openxmlformats.org/officeDocument/2006/relationships/image" Target="../media/image26.jpe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3.jpeg" /><Relationship Id="rId3" Type="http://schemas.openxmlformats.org/officeDocument/2006/relationships/image" Target="../media/image26.jpe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4.jpeg" /><Relationship Id="rId3" Type="http://schemas.openxmlformats.org/officeDocument/2006/relationships/image" Target="../media/image35.jpe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54053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7848600" y="2731008"/>
            <a:ext cx="1063752" cy="435864"/>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r>
              <a:rPr lang="zh-TW" sz="2800">
                <a:solidFill>
                  <a:srgbClr val="469EE7"/>
                </a:solidFill>
                <a:latin typeface="MingLiU"/>
                <a:ea typeface="MingLiU"/>
              </a:rPr>
              <a:t>第</a:t>
            </a:r>
            <a:r>
              <a:rPr lang="zh-CN" sz="2800">
                <a:solidFill>
                  <a:srgbClr val="469EE7"/>
                </a:solidFill>
                <a:latin typeface="Arial"/>
                <a:ea typeface="Arial"/>
              </a:rPr>
              <a:t>8</a:t>
            </a:r>
            <a:r>
              <a:rPr lang="zh-TW" sz="2800">
                <a:solidFill>
                  <a:srgbClr val="469EE7"/>
                </a:solidFill>
                <a:latin typeface="MingLiU"/>
                <a:ea typeface="MingLiU"/>
              </a:rPr>
              <a:t>期</a:t>
            </a:r>
            <a:endParaRPr lang="zh-TW" sz="2800">
              <a:solidFill>
                <a:srgbClr val="469EE7"/>
              </a:solidFill>
              <a:latin typeface="MingLiU"/>
              <a:ea typeface="MingLiU"/>
            </a:endParaRPr>
          </a:p>
        </p:txBody>
      </p:sp>
      <p:sp>
        <p:nvSpPr>
          <p:cNvPr id="3" name="矩形 2"/>
          <p:cNvSpPr/>
          <p:nvPr/>
        </p:nvSpPr>
        <p:spPr>
          <a:xfrm>
            <a:off x="3617976" y="3736848"/>
            <a:ext cx="9677400" cy="2923032"/>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spcBef>
                <a:spcPts val="6370"/>
              </a:spcBef>
              <a:spcAft>
                <a:spcPts val="2100"/>
              </a:spcAft>
            </a:pPr>
            <a:r>
              <a:rPr lang="zh-CN" altLang="zh-TW" sz="4700">
                <a:solidFill>
                  <a:srgbClr val="F44043"/>
                </a:solidFill>
                <a:latin typeface="MingLiU"/>
                <a:ea typeface="宋体" panose="02010600030101010101" pitchFamily="2" charset="-122"/>
              </a:rPr>
              <a:t>安徽</a:t>
            </a:r>
            <a:r>
              <a:rPr lang="zh-TW" sz="4700">
                <a:solidFill>
                  <a:srgbClr val="F44043"/>
                </a:solidFill>
                <a:latin typeface="MingLiU"/>
                <a:ea typeface="MingLiU"/>
              </a:rPr>
              <a:t>省</a:t>
            </a:r>
            <a:r>
              <a:rPr lang="zh-TW" sz="5200">
                <a:solidFill>
                  <a:srgbClr val="F44043"/>
                </a:solidFill>
                <a:latin typeface="Arial"/>
                <a:ea typeface="Arial"/>
              </a:rPr>
              <a:t>2022</a:t>
            </a:r>
            <a:r>
              <a:rPr lang="zh-TW" sz="4700">
                <a:solidFill>
                  <a:srgbClr val="F44043"/>
                </a:solidFill>
                <a:latin typeface="MingLiU"/>
                <a:ea typeface="MingLiU"/>
              </a:rPr>
              <a:t>任</a:t>
            </a:r>
            <a:endParaRPr lang="zh-TW" sz="4700">
              <a:solidFill>
                <a:srgbClr val="F44043"/>
              </a:solidFill>
              <a:latin typeface="MingLiU"/>
              <a:ea typeface="MingLiU"/>
            </a:endParaRPr>
          </a:p>
          <a:p>
            <a:pPr indent="0" algn="ctr">
              <a:spcAft>
                <a:spcPts val="1890"/>
              </a:spcAft>
            </a:pPr>
            <a:r>
              <a:rPr lang="zh-TW" sz="4700">
                <a:solidFill>
                  <a:srgbClr val="F44043"/>
                </a:solidFill>
                <a:latin typeface="MingLiU"/>
                <a:ea typeface="MingLiU"/>
              </a:rPr>
              <a:t>预算绩效管理政策和实务系列培训</a:t>
            </a:r>
            <a:endParaRPr lang="zh-TW" sz="4700">
              <a:solidFill>
                <a:srgbClr val="F44043"/>
              </a:solidFill>
              <a:latin typeface="MingLiU"/>
              <a:ea typeface="MingLiU"/>
            </a:endParaRPr>
          </a:p>
          <a:p>
            <a:pPr indent="0" algn="ctr"/>
            <a:r>
              <a:rPr lang="zh-TW" sz="4700">
                <a:solidFill>
                  <a:srgbClr val="F44043"/>
                </a:solidFill>
                <a:latin typeface="MingLiU"/>
                <a:ea typeface="MingLiU"/>
              </a:rPr>
              <a:t>项目古山绩效评价理论与实名</a:t>
            </a:r>
            <a:endParaRPr lang="zh-TW" sz="4700">
              <a:solidFill>
                <a:srgbClr val="F44043"/>
              </a:solidFill>
              <a:latin typeface="MingLiU"/>
              <a:ea typeface="MingLiU"/>
            </a:endParaRPr>
          </a:p>
        </p:txBody>
      </p:sp>
      <p:sp>
        <p:nvSpPr>
          <p:cNvPr id="4" name="矩形 3"/>
          <p:cNvSpPr/>
          <p:nvPr/>
        </p:nvSpPr>
        <p:spPr>
          <a:xfrm>
            <a:off x="7376160" y="7696200"/>
            <a:ext cx="2154936" cy="981456"/>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spcAft>
                <a:spcPts val="1050"/>
              </a:spcAft>
            </a:pPr>
            <a:r>
              <a:rPr lang="zh-TW" sz="2800">
                <a:solidFill>
                  <a:srgbClr val="595959"/>
                </a:solidFill>
                <a:latin typeface="MingLiU"/>
                <a:ea typeface="MingLiU"/>
              </a:rPr>
              <a:t>主讲人：亢磊</a:t>
            </a:r>
            <a:endParaRPr lang="zh-TW" sz="2800">
              <a:solidFill>
                <a:srgbClr val="595959"/>
              </a:solidFill>
              <a:latin typeface="MingLiU"/>
              <a:ea typeface="MingLiU"/>
            </a:endParaRPr>
          </a:p>
          <a:p>
            <a:pPr indent="0" algn="ctr"/>
            <a:r>
              <a:rPr lang="en-US" sz="2800">
                <a:solidFill>
                  <a:srgbClr val="595959"/>
                </a:solidFill>
                <a:latin typeface="Arial"/>
              </a:rPr>
              <a:t>2022.06</a:t>
            </a:r>
            <a:endParaRPr lang="en-US" sz="2800">
              <a:solidFill>
                <a:srgbClr val="595959"/>
              </a:solidFill>
              <a:latin typeface="Arial"/>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AC9E1"/>
        </a:solidFill>
        <a:effectLst/>
      </p:bgPr>
    </p:bg>
    <p:spTree>
      <p:nvGrpSpPr>
        <p:cNvPr id="1" name=""/>
        <p:cNvGrpSpPr/>
        <p:nvPr/>
      </p:nvGrpSpPr>
      <p:grpSpPr>
        <a:xfrm>
          <a:off x="0" y="0"/>
          <a:ext cx="0" cy="0"/>
        </a:xfrm>
      </p:grpSpPr>
      <p:sp>
        <p:nvSpPr>
          <p:cNvPr id="2" name="矩形 1"/>
          <p:cNvSpPr/>
          <p:nvPr/>
        </p:nvSpPr>
        <p:spPr>
          <a:xfrm>
            <a:off x="6117336" y="2673096"/>
            <a:ext cx="5145024" cy="87172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7300">
                <a:solidFill>
                  <a:srgbClr val="F44043"/>
                </a:solidFill>
                <a:latin typeface="MingLiU"/>
                <a:ea typeface="MingLiU"/>
              </a:rPr>
              <a:t>目录 </a:t>
            </a:r>
            <a:r>
              <a:rPr lang="en-US" sz="4500" b="1">
                <a:solidFill>
                  <a:srgbClr val="AEB0B6"/>
                </a:solidFill>
                <a:latin typeface="Arial"/>
              </a:rPr>
              <a:t>CONTENTS</a:t>
            </a:r>
            <a:endParaRPr lang="en-US" sz="4500" b="1">
              <a:solidFill>
                <a:srgbClr val="AEB0B6"/>
              </a:solidFill>
              <a:latin typeface="Arial"/>
            </a:endParaRPr>
          </a:p>
        </p:txBody>
      </p:sp>
      <p:sp>
        <p:nvSpPr>
          <p:cNvPr id="3" name="矩形 2"/>
          <p:cNvSpPr/>
          <p:nvPr/>
        </p:nvSpPr>
        <p:spPr>
          <a:xfrm>
            <a:off x="4858512" y="5279136"/>
            <a:ext cx="7324344" cy="1057656"/>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Aft>
                <a:spcPts val="770"/>
              </a:spcAft>
            </a:pPr>
            <a:r>
              <a:rPr lang="zh-TW" sz="3800">
                <a:solidFill>
                  <a:srgbClr val="595959"/>
                </a:solidFill>
                <a:latin typeface="MingLiU"/>
                <a:ea typeface="MingLiU"/>
              </a:rPr>
              <a:t>项目支出绩效评价基础理论</a:t>
            </a:r>
            <a:endParaRPr lang="zh-TW" sz="3800">
              <a:solidFill>
                <a:srgbClr val="595959"/>
              </a:solidFill>
              <a:latin typeface="MingLiU"/>
              <a:ea typeface="MingLiU"/>
            </a:endParaRPr>
          </a:p>
          <a:p>
            <a:pPr indent="0"/>
            <a:r>
              <a:rPr lang="en-US" sz="2100">
                <a:solidFill>
                  <a:srgbClr val="7F7F7F"/>
                </a:solidFill>
                <a:latin typeface="Arial"/>
              </a:rPr>
              <a:t>Basic theory of project expenditure performance evaluation</a:t>
            </a:r>
            <a:endParaRPr lang="en-US" sz="2100">
              <a:solidFill>
                <a:srgbClr val="7F7F7F"/>
              </a:solidFill>
              <a:latin typeface="Arial"/>
            </a:endParaRPr>
          </a:p>
        </p:txBody>
      </p:sp>
      <p:sp>
        <p:nvSpPr>
          <p:cNvPr id="4" name="矩形 3"/>
          <p:cNvSpPr/>
          <p:nvPr/>
        </p:nvSpPr>
        <p:spPr>
          <a:xfrm>
            <a:off x="4892040" y="7491984"/>
            <a:ext cx="9915144" cy="1316736"/>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Aft>
                <a:spcPts val="980"/>
              </a:spcAft>
            </a:pPr>
            <a:r>
              <a:rPr lang="zh-TW" sz="3800">
                <a:solidFill>
                  <a:srgbClr val="7F7F7F"/>
                </a:solidFill>
                <a:latin typeface="MingLiU"/>
                <a:ea typeface="MingLiU"/>
              </a:rPr>
              <a:t>项目支出绩效评价实务操作流程与案例解析</a:t>
            </a:r>
            <a:endParaRPr lang="zh-TW" sz="3800">
              <a:solidFill>
                <a:srgbClr val="7F7F7F"/>
              </a:solidFill>
              <a:latin typeface="MingLiU"/>
              <a:ea typeface="MingLiU"/>
            </a:endParaRPr>
          </a:p>
          <a:p>
            <a:pPr indent="0"/>
            <a:r>
              <a:rPr lang="en-US" sz="2100">
                <a:solidFill>
                  <a:srgbClr val="7F7F7F"/>
                </a:solidFill>
                <a:latin typeface="Arial"/>
              </a:rPr>
              <a:t>Practical operation process and case analysis of project expenditure performance evaluation</a:t>
            </a:r>
            <a:endParaRPr lang="en-US" sz="2100">
              <a:solidFill>
                <a:srgbClr val="7F7F7F"/>
              </a:solidFill>
              <a:latin typeface="Arial"/>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A4B9D8"/>
        </a:solidFill>
        <a:effectLst/>
      </p:bgPr>
    </p:bg>
    <p:spTree>
      <p:nvGrpSpPr>
        <p:cNvPr id="1" name=""/>
        <p:cNvGrpSpPr/>
        <p:nvPr/>
      </p:nvGrpSpPr>
      <p:grpSpPr>
        <a:xfrm>
          <a:off x="0" y="0"/>
          <a:ext cx="0" cy="0"/>
        </a:xfrm>
      </p:grpSpPr>
      <p:sp>
        <p:nvSpPr>
          <p:cNvPr id="2" name="矩形 1"/>
          <p:cNvSpPr/>
          <p:nvPr/>
        </p:nvSpPr>
        <p:spPr>
          <a:xfrm>
            <a:off x="6065520" y="5571744"/>
            <a:ext cx="5879592" cy="51816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Bef>
                <a:spcPts val="12110"/>
              </a:spcBef>
            </a:pPr>
            <a:r>
              <a:rPr lang="zh-TW" sz="3800">
                <a:solidFill>
                  <a:srgbClr val="595959"/>
                </a:solidFill>
                <a:latin typeface="MingLiU"/>
                <a:ea typeface="MingLiU"/>
              </a:rPr>
              <a:t>项目支出绩效评价基础理论</a:t>
            </a:r>
            <a:endParaRPr lang="zh-TW" sz="3800">
              <a:solidFill>
                <a:srgbClr val="595959"/>
              </a:solidFill>
              <a:latin typeface="MingLiU"/>
              <a:ea typeface="MingLiU"/>
            </a:endParaRPr>
          </a:p>
        </p:txBody>
      </p:sp>
      <p:sp>
        <p:nvSpPr>
          <p:cNvPr id="3" name="矩形 2"/>
          <p:cNvSpPr/>
          <p:nvPr/>
        </p:nvSpPr>
        <p:spPr>
          <a:xfrm>
            <a:off x="10104120" y="5824728"/>
            <a:ext cx="137160" cy="112776"/>
          </a:xfrm>
          <a:prstGeom prst="rect">
            <a:avLst/>
          </a:prstGeom>
          <a:solidFill>
            <a:srgbClr val="767678"/>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r>
              <a:rPr lang="en-US" sz="550" i="1">
                <a:solidFill>
                  <a:srgbClr val="FFFFFF"/>
                </a:solidFill>
                <a:latin typeface="Courier New" panose="02070309020205020404"/>
              </a:rPr>
              <a:t>M</a:t>
            </a:r>
            <a:endParaRPr lang="en-US" sz="550" i="1">
              <a:solidFill>
                <a:srgbClr val="FFFFFF"/>
              </a:solidFill>
              <a:latin typeface="Courier New" panose="02070309020205020404"/>
            </a:endParaRPr>
          </a:p>
        </p:txBody>
      </p:sp>
      <p:sp>
        <p:nvSpPr>
          <p:cNvPr id="4" name="矩形 3"/>
          <p:cNvSpPr/>
          <p:nvPr/>
        </p:nvSpPr>
        <p:spPr>
          <a:xfrm>
            <a:off x="6163056" y="6318504"/>
            <a:ext cx="7226808" cy="310896"/>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2100">
                <a:solidFill>
                  <a:srgbClr val="7F7F7F"/>
                </a:solidFill>
                <a:latin typeface="Arial"/>
              </a:rPr>
              <a:t>Basic theory of project expenditure performance evaluation</a:t>
            </a:r>
            <a:endParaRPr lang="en-US" sz="2100">
              <a:solidFill>
                <a:srgbClr val="7F7F7F"/>
              </a:solidFill>
              <a:latin typeface="Arial"/>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1941576" y="8705088"/>
            <a:ext cx="1633728" cy="2103120"/>
          </a:xfrm>
          <a:prstGeom prst="rect">
            <a:avLst/>
          </a:prstGeom>
        </p:spPr>
      </p:pic>
      <p:pic>
        <p:nvPicPr>
          <p:cNvPr id="3" name="图片 2"/>
          <p:cNvPicPr>
            <a:picLocks noChangeAspect="1"/>
          </p:cNvPicPr>
          <p:nvPr/>
        </p:nvPicPr>
        <p:blipFill>
          <a:blip r:embed="rId3"/>
          <a:stretch>
            <a:fillRect/>
          </a:stretch>
        </p:blipFill>
        <p:spPr>
          <a:xfrm>
            <a:off x="6931152" y="10634472"/>
            <a:ext cx="780288" cy="170688"/>
          </a:xfrm>
          <a:prstGeom prst="rect">
            <a:avLst/>
          </a:prstGeom>
        </p:spPr>
      </p:pic>
      <p:sp>
        <p:nvSpPr>
          <p:cNvPr id="4" name="矩形 3"/>
          <p:cNvSpPr/>
          <p:nvPr/>
        </p:nvSpPr>
        <p:spPr>
          <a:xfrm>
            <a:off x="4809744" y="3355848"/>
            <a:ext cx="5462016" cy="448056"/>
          </a:xfrm>
          <a:prstGeom prst="rect">
            <a:avLst/>
          </a:prstGeom>
          <a:solidFill>
            <a:srgbClr val="1E8CE3"/>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100">
                <a:solidFill>
                  <a:srgbClr val="FFFFFF"/>
                </a:solidFill>
                <a:latin typeface="MingLiU"/>
                <a:ea typeface="MingLiU"/>
              </a:rPr>
              <a:t>(―)</a:t>
            </a:r>
            <a:r>
              <a:rPr lang="zh-TW" sz="3100">
                <a:solidFill>
                  <a:srgbClr val="FFFFFF"/>
                </a:solidFill>
                <a:latin typeface="MingLiU"/>
                <a:ea typeface="MingLiU"/>
              </a:rPr>
              <a:t>项目支出绩效评价的含义</a:t>
            </a:r>
            <a:endParaRPr lang="zh-TW" sz="3100">
              <a:solidFill>
                <a:srgbClr val="FFFFFF"/>
              </a:solidFill>
              <a:latin typeface="MingLiU"/>
              <a:ea typeface="MingLiU"/>
            </a:endParaRPr>
          </a:p>
        </p:txBody>
      </p:sp>
      <p:sp>
        <p:nvSpPr>
          <p:cNvPr id="5" name="矩形 4"/>
          <p:cNvSpPr/>
          <p:nvPr/>
        </p:nvSpPr>
        <p:spPr>
          <a:xfrm>
            <a:off x="4809744" y="4907280"/>
            <a:ext cx="6275832" cy="448056"/>
          </a:xfrm>
          <a:prstGeom prst="rect">
            <a:avLst/>
          </a:prstGeom>
          <a:solidFill>
            <a:srgbClr val="F51718"/>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3100">
                <a:solidFill>
                  <a:srgbClr val="FFFFFF"/>
                </a:solidFill>
                <a:latin typeface="MingLiU"/>
              </a:rPr>
              <a:t>(-)</a:t>
            </a:r>
            <a:r>
              <a:rPr lang="zh-TW" sz="3100">
                <a:solidFill>
                  <a:srgbClr val="FFFFFF"/>
                </a:solidFill>
                <a:latin typeface="MingLiU"/>
                <a:ea typeface="MingLiU"/>
              </a:rPr>
              <a:t>项目支出绩效评价的基本内容</a:t>
            </a:r>
            <a:endParaRPr lang="zh-TW" sz="3100">
              <a:solidFill>
                <a:srgbClr val="FFFFFF"/>
              </a:solidFill>
              <a:latin typeface="MingLiU"/>
              <a:ea typeface="MingLiU"/>
            </a:endParaRPr>
          </a:p>
        </p:txBody>
      </p:sp>
      <p:sp>
        <p:nvSpPr>
          <p:cNvPr id="6" name="矩形 5"/>
          <p:cNvSpPr/>
          <p:nvPr/>
        </p:nvSpPr>
        <p:spPr>
          <a:xfrm>
            <a:off x="4809744" y="6498336"/>
            <a:ext cx="6248400" cy="441960"/>
          </a:xfrm>
          <a:prstGeom prst="rect">
            <a:avLst/>
          </a:prstGeom>
          <a:solidFill>
            <a:srgbClr val="3596E3"/>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FFFFFF"/>
                </a:solidFill>
                <a:latin typeface="MingLiU"/>
                <a:ea typeface="MingLiU"/>
              </a:rPr>
              <a:t>(三)项目支出绩效评价的基本原则</a:t>
            </a:r>
            <a:endParaRPr lang="zh-TW" sz="3100">
              <a:solidFill>
                <a:srgbClr val="FFFFFF"/>
              </a:solidFill>
              <a:latin typeface="MingLiU"/>
              <a:ea typeface="MingLiU"/>
            </a:endParaRPr>
          </a:p>
        </p:txBody>
      </p:sp>
      <p:sp>
        <p:nvSpPr>
          <p:cNvPr id="7" name="矩形 6"/>
          <p:cNvSpPr/>
          <p:nvPr/>
        </p:nvSpPr>
        <p:spPr>
          <a:xfrm>
            <a:off x="4809744" y="8101584"/>
            <a:ext cx="6269736" cy="445008"/>
          </a:xfrm>
          <a:prstGeom prst="rect">
            <a:avLst/>
          </a:prstGeom>
          <a:solidFill>
            <a:srgbClr val="F51718"/>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FFFFFF"/>
                </a:solidFill>
                <a:latin typeface="MingLiU"/>
                <a:ea typeface="MingLiU"/>
              </a:rPr>
              <a:t>(四)项目支出绩效评价的主要依据</a:t>
            </a:r>
            <a:endParaRPr lang="zh-TW" sz="3100">
              <a:solidFill>
                <a:srgbClr val="FFFFFF"/>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6184392" y="4681728"/>
            <a:ext cx="4459224" cy="3855720"/>
          </a:xfrm>
          <a:prstGeom prst="rect">
            <a:avLst/>
          </a:prstGeom>
        </p:spPr>
      </p:pic>
      <p:sp>
        <p:nvSpPr>
          <p:cNvPr id="3" name="矩形 2"/>
          <p:cNvSpPr/>
          <p:nvPr/>
        </p:nvSpPr>
        <p:spPr>
          <a:xfrm>
            <a:off x="1935480" y="2316480"/>
            <a:ext cx="6541008" cy="50292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3800">
                <a:solidFill>
                  <a:srgbClr val="595959"/>
                </a:solidFill>
                <a:latin typeface="MingLiU"/>
              </a:rPr>
              <a:t>(-)</a:t>
            </a:r>
            <a:r>
              <a:rPr lang="zh-TW" sz="3800">
                <a:solidFill>
                  <a:srgbClr val="595959"/>
                </a:solidFill>
                <a:latin typeface="MingLiU"/>
                <a:ea typeface="MingLiU"/>
              </a:rPr>
              <a:t>项目支出绩效评价的含义</a:t>
            </a:r>
            <a:endParaRPr lang="zh-TW" sz="3800">
              <a:solidFill>
                <a:srgbClr val="595959"/>
              </a:solidFill>
              <a:latin typeface="MingLiU"/>
              <a:ea typeface="MingLiU"/>
            </a:endParaRPr>
          </a:p>
        </p:txBody>
      </p:sp>
      <p:sp>
        <p:nvSpPr>
          <p:cNvPr id="4" name="矩形 3"/>
          <p:cNvSpPr/>
          <p:nvPr/>
        </p:nvSpPr>
        <p:spPr>
          <a:xfrm>
            <a:off x="6961632" y="3532632"/>
            <a:ext cx="2889504" cy="435864"/>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3800">
                <a:solidFill>
                  <a:srgbClr val="469EE7"/>
                </a:solidFill>
                <a:latin typeface="Arial"/>
              </a:rPr>
              <a:t>L</a:t>
            </a:r>
            <a:r>
              <a:rPr lang="zh-TW" sz="3100">
                <a:solidFill>
                  <a:srgbClr val="469EE7"/>
                </a:solidFill>
                <a:latin typeface="MingLiU"/>
                <a:ea typeface="MingLiU"/>
              </a:rPr>
              <a:t>什么是绩效?</a:t>
            </a:r>
            <a:endParaRPr lang="zh-TW" sz="3100">
              <a:solidFill>
                <a:srgbClr val="469EE7"/>
              </a:solidFill>
              <a:latin typeface="MingLiU"/>
              <a:ea typeface="MingLiU"/>
            </a:endParaRPr>
          </a:p>
        </p:txBody>
      </p:sp>
      <p:sp>
        <p:nvSpPr>
          <p:cNvPr id="5" name="矩形 4"/>
          <p:cNvSpPr/>
          <p:nvPr/>
        </p:nvSpPr>
        <p:spPr>
          <a:xfrm>
            <a:off x="2304288" y="6126480"/>
            <a:ext cx="3386328" cy="2529840"/>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spcAft>
                <a:spcPts val="840"/>
              </a:spcAft>
            </a:pPr>
            <a:r>
              <a:rPr lang="zh-CN" sz="4700">
                <a:solidFill>
                  <a:srgbClr val="469EE7"/>
                </a:solidFill>
                <a:latin typeface="MingLiU"/>
                <a:ea typeface="MingLiU"/>
              </a:rPr>
              <a:t>“绩"</a:t>
            </a:r>
            <a:endParaRPr lang="zh-CN" sz="4700">
              <a:solidFill>
                <a:srgbClr val="469EE7"/>
              </a:solidFill>
              <a:latin typeface="MingLiU"/>
              <a:ea typeface="MingLiU"/>
            </a:endParaRPr>
          </a:p>
          <a:p>
            <a:pPr indent="0">
              <a:lnSpc>
                <a:spcPts val="4355"/>
              </a:lnSpc>
            </a:pPr>
            <a:r>
              <a:rPr lang="zh-TW" sz="2400">
                <a:solidFill>
                  <a:srgbClr val="595959"/>
                </a:solidFill>
                <a:latin typeface="MingLiU"/>
                <a:ea typeface="MingLiU"/>
              </a:rPr>
              <a:t>是指工作成绩、业绩、成 果，主要看是否完成了任 务量、目标。</a:t>
            </a:r>
            <a:endParaRPr lang="zh-TW" sz="2400">
              <a:solidFill>
                <a:srgbClr val="595959"/>
              </a:solidFill>
              <a:latin typeface="MingLiU"/>
              <a:ea typeface="MingLiU"/>
            </a:endParaRPr>
          </a:p>
        </p:txBody>
      </p:sp>
      <p:sp>
        <p:nvSpPr>
          <p:cNvPr id="6" name="矩形 5"/>
          <p:cNvSpPr/>
          <p:nvPr/>
        </p:nvSpPr>
        <p:spPr>
          <a:xfrm>
            <a:off x="11094720" y="6126480"/>
            <a:ext cx="3694176" cy="2813304"/>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4700">
                <a:solidFill>
                  <a:srgbClr val="F44043"/>
                </a:solidFill>
                <a:latin typeface="MingLiU"/>
                <a:ea typeface="MingLiU"/>
              </a:rPr>
              <a:t>"效”</a:t>
            </a:r>
            <a:endParaRPr lang="zh-TW" sz="4700">
              <a:solidFill>
                <a:srgbClr val="F44043"/>
              </a:solidFill>
              <a:latin typeface="MingLiU"/>
              <a:ea typeface="MingLiU"/>
            </a:endParaRPr>
          </a:p>
          <a:p>
            <a:pPr indent="0">
              <a:lnSpc>
                <a:spcPts val="4330"/>
              </a:lnSpc>
            </a:pPr>
            <a:r>
              <a:rPr lang="zh-TW" sz="2400">
                <a:solidFill>
                  <a:srgbClr val="595959"/>
                </a:solidFill>
                <a:latin typeface="MingLiU"/>
                <a:ea typeface="MingLiU"/>
              </a:rPr>
              <a:t>是指效果、效率、效益、效 用，包括完成任务产生了何 种影响、投入产出比率以及 资金的节约比率等。</a:t>
            </a:r>
            <a:endParaRPr lang="zh-TW" sz="2400">
              <a:solidFill>
                <a:srgbClr val="595959"/>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35480" y="2316480"/>
            <a:ext cx="6541008" cy="50292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3800">
                <a:solidFill>
                  <a:srgbClr val="595959"/>
                </a:solidFill>
                <a:latin typeface="MingLiU"/>
              </a:rPr>
              <a:t>(-)</a:t>
            </a:r>
            <a:r>
              <a:rPr lang="zh-TW" sz="3800">
                <a:solidFill>
                  <a:srgbClr val="595959"/>
                </a:solidFill>
                <a:latin typeface="MingLiU"/>
                <a:ea typeface="MingLiU"/>
              </a:rPr>
              <a:t>项目支出绩效评价的含义</a:t>
            </a:r>
            <a:endParaRPr lang="zh-TW" sz="3800">
              <a:solidFill>
                <a:srgbClr val="595959"/>
              </a:solidFill>
              <a:latin typeface="MingLiU"/>
              <a:ea typeface="MingLiU"/>
            </a:endParaRPr>
          </a:p>
        </p:txBody>
      </p:sp>
      <p:sp>
        <p:nvSpPr>
          <p:cNvPr id="3" name="矩形 2"/>
          <p:cNvSpPr/>
          <p:nvPr/>
        </p:nvSpPr>
        <p:spPr>
          <a:xfrm>
            <a:off x="5705856" y="4349496"/>
            <a:ext cx="5349240" cy="435864"/>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3800">
                <a:solidFill>
                  <a:srgbClr val="469EE7"/>
                </a:solidFill>
                <a:latin typeface="Arial"/>
                <a:ea typeface="Arial"/>
              </a:rPr>
              <a:t>2</a:t>
            </a:r>
            <a:r>
              <a:rPr lang="zh-TW" sz="3100">
                <a:solidFill>
                  <a:srgbClr val="469EE7"/>
                </a:solidFill>
                <a:latin typeface="MingLiU"/>
                <a:ea typeface="MingLiU"/>
              </a:rPr>
              <a:t>、什么是项目支出绩效评价?</a:t>
            </a:r>
            <a:endParaRPr lang="zh-TW" sz="3100">
              <a:solidFill>
                <a:srgbClr val="469EE7"/>
              </a:solidFill>
              <a:latin typeface="MingLiU"/>
              <a:ea typeface="MingLiU"/>
            </a:endParaRPr>
          </a:p>
        </p:txBody>
      </p:sp>
      <p:sp>
        <p:nvSpPr>
          <p:cNvPr id="4" name="矩形 3"/>
          <p:cNvSpPr/>
          <p:nvPr/>
        </p:nvSpPr>
        <p:spPr>
          <a:xfrm>
            <a:off x="1819656" y="5907024"/>
            <a:ext cx="13438632" cy="1661160"/>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ts val="5040"/>
              </a:lnSpc>
            </a:pPr>
            <a:r>
              <a:rPr lang="zh-TW" sz="2800">
                <a:solidFill>
                  <a:srgbClr val="595959"/>
                </a:solidFill>
                <a:latin typeface="MingLiU"/>
                <a:ea typeface="MingLiU"/>
              </a:rPr>
              <a:t>项目支出绩效评价(以下简称〃绩效评价〃)是指财政部门、预算部门和单位，依据 设定的绩效目标，对项目支出的经济性、效率性、效益性和公平性进行客观、公正的 测量、分析和评判。</a:t>
            </a:r>
            <a:endParaRPr lang="zh-TW" sz="2800">
              <a:solidFill>
                <a:srgbClr val="595959"/>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35480" y="2316480"/>
            <a:ext cx="6541008" cy="50292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3800">
                <a:solidFill>
                  <a:srgbClr val="595959"/>
                </a:solidFill>
                <a:latin typeface="MingLiU"/>
              </a:rPr>
              <a:t>(-)</a:t>
            </a:r>
            <a:r>
              <a:rPr lang="zh-TW" sz="3800">
                <a:solidFill>
                  <a:srgbClr val="595959"/>
                </a:solidFill>
                <a:latin typeface="MingLiU"/>
                <a:ea typeface="MingLiU"/>
              </a:rPr>
              <a:t>项目支出绩效评价的含义</a:t>
            </a:r>
            <a:endParaRPr lang="zh-TW" sz="3800">
              <a:solidFill>
                <a:srgbClr val="595959"/>
              </a:solidFill>
              <a:latin typeface="MingLiU"/>
              <a:ea typeface="MingLiU"/>
            </a:endParaRPr>
          </a:p>
        </p:txBody>
      </p:sp>
      <p:sp>
        <p:nvSpPr>
          <p:cNvPr id="3" name="矩形 2"/>
          <p:cNvSpPr/>
          <p:nvPr/>
        </p:nvSpPr>
        <p:spPr>
          <a:xfrm>
            <a:off x="5919216" y="3803904"/>
            <a:ext cx="5132832" cy="43891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3800">
                <a:solidFill>
                  <a:srgbClr val="469EE7"/>
                </a:solidFill>
                <a:latin typeface="Arial"/>
                <a:ea typeface="Arial"/>
              </a:rPr>
              <a:t>3</a:t>
            </a:r>
            <a:r>
              <a:rPr lang="zh-TW" sz="3100">
                <a:solidFill>
                  <a:srgbClr val="469EE7"/>
                </a:solidFill>
                <a:latin typeface="MingLiU"/>
                <a:ea typeface="MingLiU"/>
              </a:rPr>
              <a:t>、项目支出绩效评价的分类</a:t>
            </a:r>
            <a:endParaRPr lang="zh-TW" sz="3100">
              <a:solidFill>
                <a:srgbClr val="469EE7"/>
              </a:solidFill>
              <a:latin typeface="MingLiU"/>
              <a:ea typeface="MingLiU"/>
            </a:endParaRPr>
          </a:p>
        </p:txBody>
      </p:sp>
      <p:sp>
        <p:nvSpPr>
          <p:cNvPr id="4" name="矩形 3"/>
          <p:cNvSpPr/>
          <p:nvPr/>
        </p:nvSpPr>
        <p:spPr>
          <a:xfrm>
            <a:off x="1773936" y="5221224"/>
            <a:ext cx="13444728" cy="3593592"/>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ts val="5040"/>
              </a:lnSpc>
            </a:pPr>
            <a:r>
              <a:rPr lang="zh-TW" sz="2800">
                <a:solidFill>
                  <a:srgbClr val="595959"/>
                </a:solidFill>
                <a:latin typeface="MingLiU"/>
                <a:ea typeface="MingLiU"/>
              </a:rPr>
              <a:t>绩效评价分为单位自评、部门评价和财政评价三种方式。</a:t>
            </a:r>
            <a:endParaRPr lang="zh-TW" sz="2800">
              <a:solidFill>
                <a:srgbClr val="595959"/>
              </a:solidFill>
              <a:latin typeface="MingLiU"/>
              <a:ea typeface="MingLiU"/>
            </a:endParaRPr>
          </a:p>
          <a:p>
            <a:pPr indent="0" algn="just">
              <a:lnSpc>
                <a:spcPts val="5040"/>
              </a:lnSpc>
            </a:pPr>
            <a:r>
              <a:rPr lang="zh-TW" sz="2800">
                <a:solidFill>
                  <a:srgbClr val="595959"/>
                </a:solidFill>
                <a:latin typeface="Arial"/>
                <a:ea typeface="Arial"/>
              </a:rPr>
              <a:t>(1) </a:t>
            </a:r>
            <a:r>
              <a:rPr lang="zh-TW" sz="2800">
                <a:solidFill>
                  <a:srgbClr val="595959"/>
                </a:solidFill>
                <a:latin typeface="MingLiU"/>
                <a:ea typeface="MingLiU"/>
              </a:rPr>
              <a:t>单位自评是指预算部门组织部门本级和所属单位对预算批复的项目绩效目标完成 情况进行自我评价。</a:t>
            </a:r>
            <a:endParaRPr lang="zh-TW" sz="2800">
              <a:solidFill>
                <a:srgbClr val="595959"/>
              </a:solidFill>
              <a:latin typeface="MingLiU"/>
              <a:ea typeface="MingLiU"/>
            </a:endParaRPr>
          </a:p>
          <a:p>
            <a:pPr indent="0" algn="just">
              <a:lnSpc>
                <a:spcPts val="5040"/>
              </a:lnSpc>
            </a:pPr>
            <a:r>
              <a:rPr lang="zh-TW" sz="3300">
                <a:solidFill>
                  <a:srgbClr val="595959"/>
                </a:solidFill>
                <a:latin typeface="宋体" panose="02010600030101010101" pitchFamily="2" charset="-122"/>
                <a:ea typeface="宋体" panose="02010600030101010101" pitchFamily="2" charset="-122"/>
              </a:rPr>
              <a:t>(</a:t>
            </a:r>
            <a:r>
              <a:rPr lang="zh-TW" sz="2800">
                <a:solidFill>
                  <a:srgbClr val="595959"/>
                </a:solidFill>
                <a:latin typeface="Arial"/>
                <a:ea typeface="Arial"/>
              </a:rPr>
              <a:t>2</a:t>
            </a:r>
            <a:r>
              <a:rPr lang="zh-TW" sz="3300">
                <a:solidFill>
                  <a:srgbClr val="595959"/>
                </a:solidFill>
                <a:latin typeface="宋体" panose="02010600030101010101" pitchFamily="2" charset="-122"/>
                <a:ea typeface="宋体" panose="02010600030101010101" pitchFamily="2" charset="-122"/>
              </a:rPr>
              <a:t>)</a:t>
            </a:r>
            <a:r>
              <a:rPr lang="zh-TW" sz="2800">
                <a:solidFill>
                  <a:srgbClr val="595959"/>
                </a:solidFill>
                <a:latin typeface="Arial"/>
                <a:ea typeface="Arial"/>
              </a:rPr>
              <a:t> </a:t>
            </a:r>
            <a:r>
              <a:rPr lang="zh-TW" sz="2800">
                <a:solidFill>
                  <a:srgbClr val="595959"/>
                </a:solidFill>
                <a:latin typeface="MingLiU"/>
                <a:ea typeface="MingLiU"/>
              </a:rPr>
              <a:t>部门评价是指预算部门根据相关要求，运用科学、合理的绩效评价指标、评价标 准和方法，对本部门的项目组织开展的绩效评价。</a:t>
            </a:r>
            <a:endParaRPr lang="zh-TW" sz="2800">
              <a:solidFill>
                <a:srgbClr val="595959"/>
              </a:solidFill>
              <a:latin typeface="MingLiU"/>
              <a:ea typeface="MingLiU"/>
            </a:endParaRPr>
          </a:p>
          <a:p>
            <a:pPr indent="0" algn="just">
              <a:lnSpc>
                <a:spcPts val="5040"/>
              </a:lnSpc>
            </a:pPr>
            <a:r>
              <a:rPr lang="zh-TW" sz="2800">
                <a:solidFill>
                  <a:srgbClr val="595959"/>
                </a:solidFill>
                <a:latin typeface="MingLiU"/>
                <a:ea typeface="MingLiU"/>
              </a:rPr>
              <a:t>(</a:t>
            </a:r>
            <a:r>
              <a:rPr lang="zh-TW" sz="2800">
                <a:solidFill>
                  <a:srgbClr val="595959"/>
                </a:solidFill>
                <a:latin typeface="Arial"/>
                <a:ea typeface="Arial"/>
              </a:rPr>
              <a:t>3</a:t>
            </a:r>
            <a:r>
              <a:rPr lang="zh-TW" sz="2800">
                <a:solidFill>
                  <a:srgbClr val="595959"/>
                </a:solidFill>
                <a:latin typeface="MingLiU"/>
                <a:ea typeface="MingLiU"/>
              </a:rPr>
              <a:t>) 财政评价是财政部门对预算部门的项目组织开展的绩效评价。</a:t>
            </a:r>
            <a:endParaRPr lang="zh-TW" sz="2800">
              <a:solidFill>
                <a:srgbClr val="595959"/>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9229344" y="4160520"/>
            <a:ext cx="862584" cy="859536"/>
          </a:xfrm>
          <a:prstGeom prst="rect">
            <a:avLst/>
          </a:prstGeom>
        </p:spPr>
      </p:pic>
      <p:pic>
        <p:nvPicPr>
          <p:cNvPr id="3" name="图片 2"/>
          <p:cNvPicPr>
            <a:picLocks noChangeAspect="1"/>
          </p:cNvPicPr>
          <p:nvPr/>
        </p:nvPicPr>
        <p:blipFill>
          <a:blip r:embed="rId3"/>
          <a:stretch>
            <a:fillRect/>
          </a:stretch>
        </p:blipFill>
        <p:spPr>
          <a:xfrm>
            <a:off x="9229344" y="5940552"/>
            <a:ext cx="862584" cy="862584"/>
          </a:xfrm>
          <a:prstGeom prst="rect">
            <a:avLst/>
          </a:prstGeom>
        </p:spPr>
      </p:pic>
      <p:pic>
        <p:nvPicPr>
          <p:cNvPr id="4" name="图片 3"/>
          <p:cNvPicPr>
            <a:picLocks noChangeAspect="1"/>
          </p:cNvPicPr>
          <p:nvPr/>
        </p:nvPicPr>
        <p:blipFill>
          <a:blip r:embed="rId4"/>
          <a:stretch>
            <a:fillRect/>
          </a:stretch>
        </p:blipFill>
        <p:spPr>
          <a:xfrm>
            <a:off x="1557528" y="7455408"/>
            <a:ext cx="8567928" cy="1679448"/>
          </a:xfrm>
          <a:prstGeom prst="rect">
            <a:avLst/>
          </a:prstGeom>
        </p:spPr>
      </p:pic>
      <p:sp>
        <p:nvSpPr>
          <p:cNvPr id="5" name="矩形 4"/>
          <p:cNvSpPr/>
          <p:nvPr/>
        </p:nvSpPr>
        <p:spPr>
          <a:xfrm>
            <a:off x="1947672" y="2316480"/>
            <a:ext cx="5565648" cy="50292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595959"/>
                </a:solidFill>
                <a:latin typeface="MingLiU"/>
                <a:ea typeface="MingLiU"/>
              </a:rPr>
              <a:t>（二）绩效评价的基本内容</a:t>
            </a:r>
            <a:endParaRPr lang="zh-TW" sz="3800">
              <a:solidFill>
                <a:srgbClr val="595959"/>
              </a:solidFill>
              <a:latin typeface="MingLiU"/>
              <a:ea typeface="MingLiU"/>
            </a:endParaRPr>
          </a:p>
        </p:txBody>
      </p:sp>
      <p:sp>
        <p:nvSpPr>
          <p:cNvPr id="6" name="矩形 5"/>
          <p:cNvSpPr/>
          <p:nvPr/>
        </p:nvSpPr>
        <p:spPr>
          <a:xfrm>
            <a:off x="2572512" y="4169664"/>
            <a:ext cx="2999232" cy="880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FFFFFF"/>
                </a:solidFill>
                <a:latin typeface="Arial"/>
                <a:ea typeface="Arial"/>
              </a:rPr>
              <a:t>1</a:t>
            </a:r>
            <a:r>
              <a:rPr lang="zh-TW" sz="3800">
                <a:solidFill>
                  <a:srgbClr val="469EE7"/>
                </a:solidFill>
                <a:latin typeface="Arial"/>
                <a:ea typeface="Arial"/>
              </a:rPr>
              <a:t>,</a:t>
            </a:r>
            <a:r>
              <a:rPr lang="zh-TW" sz="3800">
                <a:solidFill>
                  <a:srgbClr val="595959"/>
                </a:solidFill>
                <a:latin typeface="MingLiU"/>
                <a:ea typeface="MingLiU"/>
              </a:rPr>
              <a:t>决策情况;</a:t>
            </a:r>
            <a:endParaRPr lang="zh-TW" sz="3800">
              <a:solidFill>
                <a:srgbClr val="595959"/>
              </a:solidFill>
              <a:latin typeface="MingLiU"/>
              <a:ea typeface="MingLiU"/>
            </a:endParaRPr>
          </a:p>
        </p:txBody>
      </p:sp>
      <p:sp>
        <p:nvSpPr>
          <p:cNvPr id="7" name="矩形 6"/>
          <p:cNvSpPr/>
          <p:nvPr/>
        </p:nvSpPr>
        <p:spPr>
          <a:xfrm>
            <a:off x="10399776" y="4352544"/>
            <a:ext cx="4565904" cy="49072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a:r>
              <a:rPr lang="zh-TW" sz="3800">
                <a:solidFill>
                  <a:srgbClr val="595959"/>
                </a:solidFill>
                <a:latin typeface="MingLiU"/>
                <a:ea typeface="MingLiU"/>
              </a:rPr>
              <a:t>资金管理和使用情况;</a:t>
            </a:r>
            <a:endParaRPr lang="zh-TW" sz="3800">
              <a:solidFill>
                <a:srgbClr val="595959"/>
              </a:solidFill>
              <a:latin typeface="MingLiU"/>
              <a:ea typeface="MingLiU"/>
            </a:endParaRPr>
          </a:p>
        </p:txBody>
      </p:sp>
      <p:sp>
        <p:nvSpPr>
          <p:cNvPr id="8" name="矩形 7"/>
          <p:cNvSpPr/>
          <p:nvPr/>
        </p:nvSpPr>
        <p:spPr>
          <a:xfrm>
            <a:off x="2261616" y="5830824"/>
            <a:ext cx="5989320" cy="1048512"/>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119505" indent="-1155700" algn="just">
              <a:lnSpc>
                <a:spcPts val="4895"/>
              </a:lnSpc>
              <a:spcBef>
                <a:spcPts val="840"/>
              </a:spcBef>
            </a:pPr>
            <a:r>
              <a:rPr lang="zh-CN" sz="3100">
                <a:solidFill>
                  <a:srgbClr val="469EE7"/>
                </a:solidFill>
                <a:latin typeface="MingLiU"/>
                <a:ea typeface="MingLiU"/>
              </a:rPr>
              <a:t>©</a:t>
            </a:r>
            <a:r>
              <a:rPr lang="zh-CN" sz="3100">
                <a:solidFill>
                  <a:srgbClr val="595959"/>
                </a:solidFill>
                <a:latin typeface="MingLiU"/>
                <a:ea typeface="MingLiU"/>
              </a:rPr>
              <a:t>相关</a:t>
            </a:r>
            <a:r>
              <a:rPr lang="zh-TW" sz="3100">
                <a:solidFill>
                  <a:srgbClr val="595959"/>
                </a:solidFill>
                <a:latin typeface="MingLiU"/>
                <a:ea typeface="MingLiU"/>
              </a:rPr>
              <a:t>管理制度办法的健全 性及执行情况；</a:t>
            </a:r>
            <a:endParaRPr lang="zh-TW" sz="3100">
              <a:solidFill>
                <a:srgbClr val="595959"/>
              </a:solidFill>
              <a:latin typeface="MingLiU"/>
              <a:ea typeface="MingLiU"/>
            </a:endParaRPr>
          </a:p>
        </p:txBody>
      </p:sp>
      <p:sp>
        <p:nvSpPr>
          <p:cNvPr id="9" name="矩形 8"/>
          <p:cNvSpPr/>
          <p:nvPr/>
        </p:nvSpPr>
        <p:spPr>
          <a:xfrm>
            <a:off x="10399776" y="6135624"/>
            <a:ext cx="3590544" cy="48768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a:r>
              <a:rPr lang="zh-TW" sz="3800">
                <a:solidFill>
                  <a:srgbClr val="595959"/>
                </a:solidFill>
                <a:latin typeface="MingLiU"/>
                <a:ea typeface="MingLiU"/>
              </a:rPr>
              <a:t>实现的产出情况;</a:t>
            </a:r>
            <a:endParaRPr lang="zh-TW" sz="3800">
              <a:solidFill>
                <a:srgbClr val="595959"/>
              </a:solidFill>
              <a:latin typeface="MingLiU"/>
              <a:ea typeface="MingLiU"/>
            </a:endParaRPr>
          </a:p>
        </p:txBody>
      </p:sp>
      <p:sp>
        <p:nvSpPr>
          <p:cNvPr id="10" name="矩形 9"/>
          <p:cNvSpPr/>
          <p:nvPr/>
        </p:nvSpPr>
        <p:spPr>
          <a:xfrm>
            <a:off x="10399776" y="7967472"/>
            <a:ext cx="3099816" cy="48463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a:r>
              <a:rPr lang="zh-TW" sz="3800">
                <a:solidFill>
                  <a:srgbClr val="595959"/>
                </a:solidFill>
                <a:latin typeface="MingLiU"/>
                <a:ea typeface="MingLiU"/>
              </a:rPr>
              <a:t>其他相关内容。</a:t>
            </a:r>
            <a:endParaRPr lang="zh-TW" sz="3800">
              <a:solidFill>
                <a:srgbClr val="595959"/>
              </a:solidFill>
              <a:latin typeface="MingLiU"/>
              <a:ea typeface="MingLiU"/>
            </a:endParaRPr>
          </a:p>
        </p:txBody>
      </p:sp>
      <p:sp>
        <p:nvSpPr>
          <p:cNvPr id="11" name="矩形 10"/>
          <p:cNvSpPr/>
          <p:nvPr/>
        </p:nvSpPr>
        <p:spPr>
          <a:xfrm>
            <a:off x="2566416" y="7821168"/>
            <a:ext cx="4468368" cy="880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FFFFFF"/>
                </a:solidFill>
                <a:latin typeface="Arial"/>
                <a:ea typeface="Arial"/>
              </a:rPr>
              <a:t>5</a:t>
            </a:r>
            <a:r>
              <a:rPr lang="zh-TW" sz="3800">
                <a:solidFill>
                  <a:srgbClr val="469EE7"/>
                </a:solidFill>
                <a:latin typeface="Arial"/>
                <a:ea typeface="Arial"/>
              </a:rPr>
              <a:t>,</a:t>
            </a:r>
            <a:r>
              <a:rPr lang="zh-TW" sz="3800">
                <a:solidFill>
                  <a:srgbClr val="595959"/>
                </a:solidFill>
                <a:latin typeface="MingLiU"/>
                <a:ea typeface="MingLiU"/>
              </a:rPr>
              <a:t>取得的效益情况;</a:t>
            </a:r>
            <a:endParaRPr lang="zh-TW" sz="3800">
              <a:solidFill>
                <a:srgbClr val="595959"/>
              </a:solidFill>
              <a:latin typeface="MingLiU"/>
              <a:ea typeface="MingLiU"/>
            </a:endParaRPr>
          </a:p>
        </p:txBody>
      </p:sp>
      <p:sp>
        <p:nvSpPr>
          <p:cNvPr id="12" name="矩形 11"/>
          <p:cNvSpPr/>
          <p:nvPr/>
        </p:nvSpPr>
        <p:spPr>
          <a:xfrm>
            <a:off x="9537192" y="7994904"/>
            <a:ext cx="259080" cy="393192"/>
          </a:xfrm>
          <a:prstGeom prst="rect">
            <a:avLst/>
          </a:prstGeom>
          <a:solidFill>
            <a:srgbClr val="F72628"/>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3800">
                <a:solidFill>
                  <a:srgbClr val="FFFFFF"/>
                </a:solidFill>
                <a:latin typeface="Arial"/>
                <a:ea typeface="Arial"/>
              </a:rPr>
              <a:t>6</a:t>
            </a:r>
            <a:endParaRPr lang="zh-TW" sz="3800">
              <a:solidFill>
                <a:srgbClr val="FFFFFF"/>
              </a:solidFill>
              <a:latin typeface="Arial"/>
              <a:ea typeface="Arial"/>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47672" y="2316480"/>
            <a:ext cx="5541264" cy="50292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800">
                <a:solidFill>
                  <a:srgbClr val="404040"/>
                </a:solidFill>
                <a:latin typeface="MingLiU"/>
                <a:ea typeface="MingLiU"/>
              </a:rPr>
              <a:t>(=)</a:t>
            </a:r>
            <a:r>
              <a:rPr lang="zh-TW" sz="3800">
                <a:solidFill>
                  <a:srgbClr val="404040"/>
                </a:solidFill>
                <a:latin typeface="MingLiU"/>
                <a:ea typeface="MingLiU"/>
              </a:rPr>
              <a:t>绩效评价的基本原则</a:t>
            </a:r>
            <a:endParaRPr lang="zh-TW" sz="3800">
              <a:solidFill>
                <a:srgbClr val="404040"/>
              </a:solidFill>
              <a:latin typeface="MingLiU"/>
              <a:ea typeface="MingLiU"/>
            </a:endParaRPr>
          </a:p>
        </p:txBody>
      </p:sp>
      <p:sp>
        <p:nvSpPr>
          <p:cNvPr id="3" name="矩形 2"/>
          <p:cNvSpPr/>
          <p:nvPr/>
        </p:nvSpPr>
        <p:spPr>
          <a:xfrm>
            <a:off x="8936736" y="3770376"/>
            <a:ext cx="320040" cy="32308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r>
              <a:rPr lang="zh-TW" sz="3900">
                <a:solidFill>
                  <a:srgbClr val="F3191C"/>
                </a:solidFill>
                <a:latin typeface="Courier New" panose="02070309020205020404"/>
                <a:ea typeface="Courier New" panose="02070309020205020404"/>
              </a:rPr>
              <a:t>4</a:t>
            </a:r>
            <a:endParaRPr lang="zh-TW" sz="3900">
              <a:solidFill>
                <a:srgbClr val="F3191C"/>
              </a:solidFill>
              <a:latin typeface="Courier New" panose="02070309020205020404"/>
              <a:ea typeface="Courier New" panose="02070309020205020404"/>
            </a:endParaRPr>
          </a:p>
        </p:txBody>
      </p:sp>
      <p:sp>
        <p:nvSpPr>
          <p:cNvPr id="4" name="矩形 3"/>
          <p:cNvSpPr/>
          <p:nvPr/>
        </p:nvSpPr>
        <p:spPr>
          <a:xfrm>
            <a:off x="6117336" y="6589776"/>
            <a:ext cx="320040" cy="32308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r>
              <a:rPr lang="zh-TW" sz="3900">
                <a:solidFill>
                  <a:srgbClr val="F3191C"/>
                </a:solidFill>
                <a:latin typeface="Courier New" panose="02070309020205020404"/>
                <a:ea typeface="Courier New" panose="02070309020205020404"/>
              </a:rPr>
              <a:t>4</a:t>
            </a:r>
            <a:endParaRPr lang="zh-TW" sz="3900">
              <a:solidFill>
                <a:srgbClr val="F3191C"/>
              </a:solidFill>
              <a:latin typeface="Courier New" panose="02070309020205020404"/>
              <a:ea typeface="Courier New" panose="02070309020205020404"/>
            </a:endParaRPr>
          </a:p>
        </p:txBody>
      </p:sp>
      <p:sp>
        <p:nvSpPr>
          <p:cNvPr id="5" name="矩形 4"/>
          <p:cNvSpPr/>
          <p:nvPr/>
        </p:nvSpPr>
        <p:spPr>
          <a:xfrm>
            <a:off x="6601968" y="4864608"/>
            <a:ext cx="1648968" cy="432816"/>
          </a:xfrm>
          <a:prstGeom prst="rect">
            <a:avLst/>
          </a:prstGeom>
          <a:solidFill>
            <a:srgbClr val="3398E7"/>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FFFFFF"/>
                </a:solidFill>
                <a:latin typeface="MingLiU"/>
                <a:ea typeface="MingLiU"/>
              </a:rPr>
              <a:t>科学公正</a:t>
            </a:r>
            <a:endParaRPr lang="zh-TW" sz="3100">
              <a:solidFill>
                <a:srgbClr val="FFFFFF"/>
              </a:solidFill>
              <a:latin typeface="MingLiU"/>
              <a:ea typeface="MingLiU"/>
            </a:endParaRPr>
          </a:p>
        </p:txBody>
      </p:sp>
      <p:sp>
        <p:nvSpPr>
          <p:cNvPr id="6" name="矩形 5"/>
          <p:cNvSpPr/>
          <p:nvPr/>
        </p:nvSpPr>
        <p:spPr>
          <a:xfrm>
            <a:off x="9421368" y="4864608"/>
            <a:ext cx="1658112" cy="438912"/>
          </a:xfrm>
          <a:prstGeom prst="rect">
            <a:avLst/>
          </a:prstGeom>
          <a:solidFill>
            <a:srgbClr val="FA1818"/>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FFFFFF"/>
                </a:solidFill>
                <a:latin typeface="MingLiU"/>
                <a:ea typeface="MingLiU"/>
              </a:rPr>
              <a:t>统筹兼顾</a:t>
            </a:r>
            <a:endParaRPr lang="zh-TW" sz="3100">
              <a:solidFill>
                <a:srgbClr val="FFFFFF"/>
              </a:solidFill>
              <a:latin typeface="MingLiU"/>
              <a:ea typeface="MingLiU"/>
            </a:endParaRPr>
          </a:p>
        </p:txBody>
      </p:sp>
      <p:sp>
        <p:nvSpPr>
          <p:cNvPr id="7" name="矩形 6"/>
          <p:cNvSpPr/>
          <p:nvPr/>
        </p:nvSpPr>
        <p:spPr>
          <a:xfrm>
            <a:off x="6601968" y="7684008"/>
            <a:ext cx="1652016" cy="441960"/>
          </a:xfrm>
          <a:prstGeom prst="rect">
            <a:avLst/>
          </a:prstGeom>
          <a:solidFill>
            <a:srgbClr val="FA2827"/>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FFFFFF"/>
                </a:solidFill>
                <a:latin typeface="MingLiU"/>
                <a:ea typeface="MingLiU"/>
              </a:rPr>
              <a:t>激励约束</a:t>
            </a:r>
            <a:endParaRPr lang="zh-TW" sz="3100">
              <a:solidFill>
                <a:srgbClr val="FFFFFF"/>
              </a:solidFill>
              <a:latin typeface="MingLiU"/>
              <a:ea typeface="MingLiU"/>
            </a:endParaRPr>
          </a:p>
        </p:txBody>
      </p:sp>
      <p:sp>
        <p:nvSpPr>
          <p:cNvPr id="8" name="矩形 7"/>
          <p:cNvSpPr/>
          <p:nvPr/>
        </p:nvSpPr>
        <p:spPr>
          <a:xfrm>
            <a:off x="9424416" y="7687056"/>
            <a:ext cx="1633728" cy="435864"/>
          </a:xfrm>
          <a:prstGeom prst="rect">
            <a:avLst/>
          </a:prstGeom>
          <a:solidFill>
            <a:srgbClr val="3197E7"/>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FFFFFF"/>
                </a:solidFill>
                <a:latin typeface="MingLiU"/>
                <a:ea typeface="MingLiU"/>
              </a:rPr>
              <a:t>公开透明</a:t>
            </a:r>
            <a:endParaRPr lang="zh-TW" sz="3100">
              <a:solidFill>
                <a:srgbClr val="FFFFFF"/>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2124456" y="3383280"/>
            <a:ext cx="13606272" cy="3368040"/>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Aft>
                <a:spcPts val="1750"/>
              </a:spcAft>
            </a:pPr>
            <a:r>
              <a:rPr lang="zh-TW" sz="2800">
                <a:solidFill>
                  <a:srgbClr val="595959"/>
                </a:solidFill>
                <a:latin typeface="MingLiU"/>
                <a:ea typeface="MingLiU"/>
              </a:rPr>
              <a:t>国家相关法律、法规和规章制度；</a:t>
            </a:r>
            <a:endParaRPr lang="zh-TW" sz="2800">
              <a:solidFill>
                <a:srgbClr val="595959"/>
              </a:solidFill>
              <a:latin typeface="MingLiU"/>
              <a:ea typeface="MingLiU"/>
            </a:endParaRPr>
          </a:p>
          <a:p>
            <a:pPr indent="0">
              <a:spcAft>
                <a:spcPts val="1750"/>
              </a:spcAft>
            </a:pPr>
            <a:r>
              <a:rPr lang="zh-TW" sz="2800">
                <a:solidFill>
                  <a:srgbClr val="595959"/>
                </a:solidFill>
                <a:latin typeface="MingLiU"/>
                <a:ea typeface="MingLiU"/>
              </a:rPr>
              <a:t>党中央、国务院重大决策部署，经济社会发展目标，地方各级党委和政府重点任务要求;</a:t>
            </a:r>
            <a:endParaRPr lang="zh-TW" sz="2800">
              <a:solidFill>
                <a:srgbClr val="595959"/>
              </a:solidFill>
              <a:latin typeface="MingLiU"/>
              <a:ea typeface="MingLiU"/>
            </a:endParaRPr>
          </a:p>
          <a:p>
            <a:pPr indent="0">
              <a:spcAft>
                <a:spcPts val="1750"/>
              </a:spcAft>
            </a:pPr>
            <a:r>
              <a:rPr lang="zh-TW" sz="2800">
                <a:solidFill>
                  <a:srgbClr val="595959"/>
                </a:solidFill>
                <a:latin typeface="MingLiU"/>
                <a:ea typeface="MingLiU"/>
              </a:rPr>
              <a:t>部门职责相关规定；</a:t>
            </a:r>
            <a:endParaRPr lang="zh-TW" sz="2800">
              <a:solidFill>
                <a:srgbClr val="595959"/>
              </a:solidFill>
              <a:latin typeface="MingLiU"/>
              <a:ea typeface="MingLiU"/>
            </a:endParaRPr>
          </a:p>
          <a:p>
            <a:pPr indent="0">
              <a:spcAft>
                <a:spcPts val="1750"/>
              </a:spcAft>
            </a:pPr>
            <a:r>
              <a:rPr lang="zh-TW" sz="2800">
                <a:solidFill>
                  <a:srgbClr val="595959"/>
                </a:solidFill>
                <a:latin typeface="MingLiU"/>
                <a:ea typeface="MingLiU"/>
              </a:rPr>
              <a:t>相关行业政策、行业标准及专业技术规范；</a:t>
            </a:r>
            <a:endParaRPr lang="zh-TW" sz="2800">
              <a:solidFill>
                <a:srgbClr val="595959"/>
              </a:solidFill>
              <a:latin typeface="MingLiU"/>
              <a:ea typeface="MingLiU"/>
            </a:endParaRPr>
          </a:p>
          <a:p>
            <a:pPr indent="0"/>
            <a:r>
              <a:rPr lang="zh-TW" sz="2800">
                <a:solidFill>
                  <a:srgbClr val="595959"/>
                </a:solidFill>
                <a:latin typeface="MingLiU"/>
                <a:ea typeface="MingLiU"/>
              </a:rPr>
              <a:t>预算管理制度及办法，项目及资金管理办法、财务和会计资料；</a:t>
            </a:r>
            <a:endParaRPr lang="zh-TW" sz="2800">
              <a:solidFill>
                <a:srgbClr val="595959"/>
              </a:solidFill>
              <a:latin typeface="MingLiU"/>
              <a:ea typeface="MingLiU"/>
            </a:endParaRPr>
          </a:p>
        </p:txBody>
      </p:sp>
      <p:sp>
        <p:nvSpPr>
          <p:cNvPr id="3" name="矩形 2"/>
          <p:cNvSpPr/>
          <p:nvPr/>
        </p:nvSpPr>
        <p:spPr>
          <a:xfrm>
            <a:off x="2106168" y="8531352"/>
            <a:ext cx="10088880" cy="38404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2800">
                <a:solidFill>
                  <a:srgbClr val="595959"/>
                </a:solidFill>
                <a:latin typeface="MingLiU"/>
                <a:ea typeface="MingLiU"/>
              </a:rPr>
              <a:t>本级人大审查结果报告、审计报告及决定，财政监督稽核报告等;</a:t>
            </a:r>
            <a:endParaRPr lang="zh-TW" sz="2800">
              <a:solidFill>
                <a:srgbClr val="595959"/>
              </a:solidFill>
              <a:latin typeface="MingLiU"/>
              <a:ea typeface="MingLiU"/>
            </a:endParaRPr>
          </a:p>
        </p:txBody>
      </p:sp>
      <p:sp>
        <p:nvSpPr>
          <p:cNvPr id="4" name="矩形 3"/>
          <p:cNvSpPr/>
          <p:nvPr/>
        </p:nvSpPr>
        <p:spPr>
          <a:xfrm>
            <a:off x="1258824" y="9287256"/>
            <a:ext cx="3115056" cy="43891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14705" indent="0"/>
            <a:r>
              <a:rPr lang="zh-TW" sz="2800">
                <a:solidFill>
                  <a:srgbClr val="595959"/>
                </a:solidFill>
                <a:latin typeface="MingLiU"/>
                <a:ea typeface="MingLiU"/>
              </a:rPr>
              <a:t>其他相关资料。</a:t>
            </a:r>
            <a:endParaRPr lang="zh-TW" sz="2800">
              <a:solidFill>
                <a:srgbClr val="595959"/>
              </a:solidFill>
              <a:latin typeface="MingLiU"/>
              <a:ea typeface="MingLiU"/>
            </a:endParaRPr>
          </a:p>
        </p:txBody>
      </p:sp>
      <p:sp>
        <p:nvSpPr>
          <p:cNvPr id="5" name="矩形 4"/>
          <p:cNvSpPr/>
          <p:nvPr/>
        </p:nvSpPr>
        <p:spPr>
          <a:xfrm>
            <a:off x="1258824" y="7135368"/>
            <a:ext cx="14359128" cy="1075944"/>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14705" indent="-850900">
              <a:lnSpc>
                <a:spcPts val="5110"/>
              </a:lnSpc>
            </a:pPr>
            <a:r>
              <a:rPr lang="zh-TW" sz="3300">
                <a:solidFill>
                  <a:srgbClr val="F3191C"/>
                </a:solidFill>
                <a:latin typeface="宋体" panose="02010600030101010101" pitchFamily="2" charset="-122"/>
                <a:ea typeface="宋体" panose="02010600030101010101" pitchFamily="2" charset="-122"/>
              </a:rPr>
              <a:t>（</a:t>
            </a:r>
            <a:r>
              <a:rPr lang="zh-TW" sz="2800">
                <a:solidFill>
                  <a:srgbClr val="FFFFFF"/>
                </a:solidFill>
                <a:latin typeface="Arial"/>
                <a:ea typeface="Arial"/>
              </a:rPr>
              <a:t>6</a:t>
            </a:r>
            <a:r>
              <a:rPr lang="zh-TW" sz="2800">
                <a:solidFill>
                  <a:srgbClr val="F3191C"/>
                </a:solidFill>
                <a:latin typeface="Arial"/>
                <a:ea typeface="Arial"/>
              </a:rPr>
              <a:t>,</a:t>
            </a:r>
            <a:r>
              <a:rPr lang="zh-TW" sz="2800">
                <a:solidFill>
                  <a:srgbClr val="595959"/>
                </a:solidFill>
                <a:latin typeface="MingLiU"/>
                <a:ea typeface="MingLiU"/>
              </a:rPr>
              <a:t>项目设立的政策依据和目标，预算执行情况，年度决算报告、项目决算或验收报告等相 关材料；</a:t>
            </a:r>
            <a:endParaRPr lang="zh-TW" sz="2800">
              <a:solidFill>
                <a:srgbClr val="595959"/>
              </a:solidFill>
              <a:latin typeface="MingLiU"/>
              <a:ea typeface="MingLiU"/>
            </a:endParaRPr>
          </a:p>
        </p:txBody>
      </p:sp>
      <p:sp>
        <p:nvSpPr>
          <p:cNvPr id="6" name="矩形 5"/>
          <p:cNvSpPr/>
          <p:nvPr/>
        </p:nvSpPr>
        <p:spPr>
          <a:xfrm>
            <a:off x="1493520" y="9375648"/>
            <a:ext cx="188976" cy="274320"/>
          </a:xfrm>
          <a:prstGeom prst="rect">
            <a:avLst/>
          </a:prstGeom>
          <a:solidFill>
            <a:srgbClr val="F1191D"/>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r>
              <a:rPr lang="zh-TW" sz="2700">
                <a:solidFill>
                  <a:srgbClr val="FFFFFF"/>
                </a:solidFill>
                <a:latin typeface="Times New Roman" panose="02020603050405020304"/>
                <a:ea typeface="Times New Roman" panose="02020603050405020304"/>
              </a:rPr>
              <a:t>8</a:t>
            </a:r>
            <a:endParaRPr lang="zh-TW" sz="2700">
              <a:solidFill>
                <a:srgbClr val="FFFFFF"/>
              </a:solidFill>
              <a:latin typeface="Times New Roman" panose="02020603050405020304"/>
              <a:ea typeface="Times New Roman" panose="02020603050405020304"/>
            </a:endParaRPr>
          </a:p>
        </p:txBody>
      </p:sp>
      <p:sp>
        <p:nvSpPr>
          <p:cNvPr id="7" name="矩形 6"/>
          <p:cNvSpPr/>
          <p:nvPr/>
        </p:nvSpPr>
        <p:spPr>
          <a:xfrm>
            <a:off x="1258824" y="2282952"/>
            <a:ext cx="6236208" cy="585216"/>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24205" indent="0"/>
            <a:r>
              <a:rPr lang="zh-TW" sz="3800">
                <a:solidFill>
                  <a:srgbClr val="404040"/>
                </a:solidFill>
                <a:latin typeface="MingLiU"/>
                <a:ea typeface="MingLiU"/>
              </a:rPr>
              <a:t>（四）绩效评价的主要依据</a:t>
            </a:r>
            <a:endParaRPr lang="zh-TW" sz="3800">
              <a:solidFill>
                <a:srgbClr val="404040"/>
              </a:solidFill>
              <a:latin typeface="MingLiU"/>
              <a:ea typeface="MingLiU"/>
            </a:endParaRPr>
          </a:p>
        </p:txBody>
      </p:sp>
      <p:sp>
        <p:nvSpPr>
          <p:cNvPr id="8" name="矩形 7"/>
          <p:cNvSpPr/>
          <p:nvPr/>
        </p:nvSpPr>
        <p:spPr>
          <a:xfrm>
            <a:off x="1298448" y="3276600"/>
            <a:ext cx="582168" cy="3462528"/>
          </a:xfrm>
          <a:prstGeom prst="rect">
            <a:avLst/>
          </a:prstGeom>
          <a:solidFill>
            <a:srgbClr val="FFFFFF"/>
          </a:solidFill>
        </p:spPr>
        <p:txBody>
          <a:bodyPr vert="wordArtVertRtl"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2400" b="1">
                <a:solidFill>
                  <a:srgbClr val="469EE7"/>
                </a:solidFill>
                <a:latin typeface="PMingLiU"/>
              </a:rPr>
              <a:t>T</a:t>
            </a:r>
            <a:r>
              <a:rPr lang="en-US" sz="2400" b="1">
                <a:solidFill>
                  <a:srgbClr val="F3191C"/>
                </a:solidFill>
                <a:latin typeface="PMingLiU"/>
              </a:rPr>
              <a:t>T，</a:t>
            </a:r>
            <a:r>
              <a:rPr lang="zh-TW" sz="2400" b="1">
                <a:solidFill>
                  <a:srgbClr val="7CBBEE"/>
                </a:solidFill>
                <a:latin typeface="PMingLiU"/>
                <a:ea typeface="PMingLiU"/>
              </a:rPr>
              <a:t>3</a:t>
            </a:r>
            <a:r>
              <a:rPr lang="en-US" sz="2400" b="1">
                <a:solidFill>
                  <a:srgbClr val="F3191C"/>
                </a:solidFill>
                <a:latin typeface="PMingLiU"/>
              </a:rPr>
              <a:t>T. </a:t>
            </a:r>
            <a:r>
              <a:rPr lang="zh-TW" sz="2400" b="1">
                <a:solidFill>
                  <a:srgbClr val="7CBBEE"/>
                </a:solidFill>
                <a:latin typeface="PMingLiU"/>
                <a:ea typeface="PMingLiU"/>
              </a:rPr>
              <a:t>5</a:t>
            </a:r>
            <a:endParaRPr lang="zh-TW" sz="2400" b="1">
              <a:solidFill>
                <a:srgbClr val="7CBBEE"/>
              </a:solidFill>
              <a:latin typeface="PMingLiU"/>
              <a:ea typeface="P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978408" y="2194560"/>
            <a:ext cx="6534912" cy="70408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800">
                <a:solidFill>
                  <a:srgbClr val="AB4E5C"/>
                </a:solidFill>
                <a:latin typeface="MingLiU"/>
                <a:ea typeface="MingLiU"/>
              </a:rPr>
              <a:t>/ </a:t>
            </a:r>
            <a:r>
              <a:rPr lang="zh-TW" sz="3800">
                <a:solidFill>
                  <a:srgbClr val="404040"/>
                </a:solidFill>
                <a:latin typeface="MingLiU"/>
                <a:ea typeface="MingLiU"/>
              </a:rPr>
              <a:t>（四）绩效评价的主要依据</a:t>
            </a:r>
            <a:endParaRPr lang="zh-TW" sz="3800">
              <a:solidFill>
                <a:srgbClr val="404040"/>
              </a:solidFill>
              <a:latin typeface="MingLiU"/>
              <a:ea typeface="MingLiU"/>
            </a:endParaRPr>
          </a:p>
        </p:txBody>
      </p:sp>
      <p:sp>
        <p:nvSpPr>
          <p:cNvPr id="3" name="矩形 2"/>
          <p:cNvSpPr/>
          <p:nvPr/>
        </p:nvSpPr>
        <p:spPr>
          <a:xfrm>
            <a:off x="5004816" y="3633216"/>
            <a:ext cx="6696456" cy="44196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404040"/>
                </a:solidFill>
                <a:latin typeface="MingLiU"/>
                <a:ea typeface="MingLiU"/>
              </a:rPr>
              <a:t>目前与绩效评价工作有关的制度</a:t>
            </a:r>
            <a:r>
              <a:rPr lang="zh-TW" sz="3100">
                <a:solidFill>
                  <a:srgbClr val="AB4E5C"/>
                </a:solidFill>
                <a:latin typeface="MingLiU"/>
                <a:ea typeface="MingLiU"/>
              </a:rPr>
              <a:t>办法</a:t>
            </a:r>
            <a:r>
              <a:rPr lang="zh-TW" sz="3100">
                <a:solidFill>
                  <a:srgbClr val="F44043"/>
                </a:solidFill>
                <a:latin typeface="MingLiU"/>
                <a:ea typeface="MingLiU"/>
              </a:rPr>
              <a:t>:</a:t>
            </a:r>
            <a:endParaRPr lang="zh-TW" sz="3100">
              <a:solidFill>
                <a:srgbClr val="F44043"/>
              </a:solidFill>
              <a:latin typeface="MingLiU"/>
              <a:ea typeface="MingLiU"/>
            </a:endParaRPr>
          </a:p>
        </p:txBody>
      </p:sp>
      <p:sp>
        <p:nvSpPr>
          <p:cNvPr id="4" name="矩形 3"/>
          <p:cNvSpPr/>
          <p:nvPr/>
        </p:nvSpPr>
        <p:spPr>
          <a:xfrm>
            <a:off x="1795272" y="4916424"/>
            <a:ext cx="13139928" cy="1024128"/>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Aft>
                <a:spcPts val="1050"/>
              </a:spcAft>
            </a:pPr>
            <a:r>
              <a:rPr lang="zh-TW" sz="2800">
                <a:solidFill>
                  <a:srgbClr val="404040"/>
                </a:solidFill>
                <a:latin typeface="Arial"/>
                <a:ea typeface="Arial"/>
              </a:rPr>
              <a:t>1</a:t>
            </a:r>
            <a:r>
              <a:rPr lang="zh-TW" sz="2800">
                <a:solidFill>
                  <a:srgbClr val="404040"/>
                </a:solidFill>
                <a:latin typeface="MingLiU"/>
                <a:ea typeface="MingLiU"/>
              </a:rPr>
              <a:t>、 《财政部关于印发</a:t>
            </a:r>
            <a:r>
              <a:rPr lang="zh-CN" sz="2800">
                <a:solidFill>
                  <a:srgbClr val="404040"/>
                </a:solidFill>
                <a:latin typeface="MingLiU"/>
                <a:ea typeface="MingLiU"/>
              </a:rPr>
              <a:t>〈项</a:t>
            </a:r>
            <a:r>
              <a:rPr lang="zh-TW" sz="2800">
                <a:solidFill>
                  <a:srgbClr val="404040"/>
                </a:solidFill>
                <a:latin typeface="MingLiU"/>
                <a:ea typeface="MingLiU"/>
              </a:rPr>
              <a:t>目支出绩效评价管理</a:t>
            </a:r>
            <a:r>
              <a:rPr lang="zh-CN" sz="2800">
                <a:solidFill>
                  <a:srgbClr val="404040"/>
                </a:solidFill>
                <a:latin typeface="MingLiU"/>
                <a:ea typeface="MingLiU"/>
              </a:rPr>
              <a:t>办法〉</a:t>
            </a:r>
            <a:r>
              <a:rPr lang="zh-TW" sz="2800">
                <a:solidFill>
                  <a:srgbClr val="404040"/>
                </a:solidFill>
                <a:latin typeface="MingLiU"/>
                <a:ea typeface="MingLiU"/>
              </a:rPr>
              <a:t>的通知》（财预〔</a:t>
            </a:r>
            <a:r>
              <a:rPr lang="zh-TW" sz="2800">
                <a:solidFill>
                  <a:srgbClr val="404040"/>
                </a:solidFill>
                <a:latin typeface="Arial"/>
                <a:ea typeface="Arial"/>
              </a:rPr>
              <a:t>2020</a:t>
            </a:r>
            <a:r>
              <a:rPr lang="zh-TW" sz="2800">
                <a:solidFill>
                  <a:srgbClr val="404040"/>
                </a:solidFill>
                <a:latin typeface="MingLiU"/>
                <a:ea typeface="MingLiU"/>
              </a:rPr>
              <a:t>〕</a:t>
            </a:r>
            <a:r>
              <a:rPr lang="zh-TW" sz="2800">
                <a:solidFill>
                  <a:srgbClr val="404040"/>
                </a:solidFill>
                <a:latin typeface="Arial"/>
                <a:ea typeface="Arial"/>
              </a:rPr>
              <a:t>10</a:t>
            </a:r>
            <a:r>
              <a:rPr lang="zh-TW" sz="2800">
                <a:solidFill>
                  <a:srgbClr val="404040"/>
                </a:solidFill>
                <a:latin typeface="MingLiU"/>
                <a:ea typeface="MingLiU"/>
              </a:rPr>
              <a:t>号）</a:t>
            </a:r>
            <a:endParaRPr lang="zh-TW" sz="2800">
              <a:solidFill>
                <a:srgbClr val="404040"/>
              </a:solidFill>
              <a:latin typeface="MingLiU"/>
              <a:ea typeface="MingLiU"/>
            </a:endParaRPr>
          </a:p>
          <a:p>
            <a:pPr indent="0"/>
            <a:r>
              <a:rPr lang="zh-TW" sz="2800">
                <a:solidFill>
                  <a:srgbClr val="404040"/>
                </a:solidFill>
                <a:latin typeface="Arial"/>
                <a:ea typeface="Arial"/>
              </a:rPr>
              <a:t>2</a:t>
            </a:r>
            <a:r>
              <a:rPr lang="zh-TW" sz="2800">
                <a:solidFill>
                  <a:srgbClr val="404040"/>
                </a:solidFill>
                <a:latin typeface="MingLiU"/>
                <a:ea typeface="MingLiU"/>
              </a:rPr>
              <a:t>、 《中共安徽省委安徽省人民政府关于全面实施预算绩效管理的实施意见》</a:t>
            </a:r>
            <a:endParaRPr lang="zh-TW" sz="2800">
              <a:solidFill>
                <a:srgbClr val="404040"/>
              </a:solidFill>
              <a:latin typeface="MingLiU"/>
              <a:ea typeface="MingLiU"/>
            </a:endParaRPr>
          </a:p>
        </p:txBody>
      </p:sp>
      <p:sp>
        <p:nvSpPr>
          <p:cNvPr id="5" name="矩形 4"/>
          <p:cNvSpPr/>
          <p:nvPr/>
        </p:nvSpPr>
        <p:spPr>
          <a:xfrm>
            <a:off x="2005584" y="6202680"/>
            <a:ext cx="3310128" cy="39319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2800">
                <a:solidFill>
                  <a:srgbClr val="404040"/>
                </a:solidFill>
                <a:latin typeface="MingLiU"/>
                <a:ea typeface="MingLiU"/>
              </a:rPr>
              <a:t>（皖发〔</a:t>
            </a:r>
            <a:r>
              <a:rPr lang="zh-TW" sz="2800">
                <a:solidFill>
                  <a:srgbClr val="404040"/>
                </a:solidFill>
                <a:latin typeface="Arial"/>
                <a:ea typeface="Arial"/>
              </a:rPr>
              <a:t>2019</a:t>
            </a:r>
            <a:r>
              <a:rPr lang="zh-TW" sz="2800">
                <a:solidFill>
                  <a:srgbClr val="404040"/>
                </a:solidFill>
                <a:latin typeface="MingLiU"/>
                <a:ea typeface="MingLiU"/>
              </a:rPr>
              <a:t>〕</a:t>
            </a:r>
            <a:r>
              <a:rPr lang="zh-TW" sz="2800">
                <a:solidFill>
                  <a:srgbClr val="404040"/>
                </a:solidFill>
                <a:latin typeface="Arial"/>
                <a:ea typeface="Arial"/>
              </a:rPr>
              <a:t>11 </a:t>
            </a:r>
            <a:r>
              <a:rPr lang="zh-TW" sz="2800">
                <a:solidFill>
                  <a:srgbClr val="404040"/>
                </a:solidFill>
                <a:latin typeface="MingLiU"/>
                <a:ea typeface="MingLiU"/>
              </a:rPr>
              <a:t>号）</a:t>
            </a:r>
            <a:endParaRPr lang="zh-TW" sz="2800">
              <a:solidFill>
                <a:srgbClr val="404040"/>
              </a:solidFill>
              <a:latin typeface="MingLiU"/>
              <a:ea typeface="MingLiU"/>
            </a:endParaRPr>
          </a:p>
        </p:txBody>
      </p:sp>
      <p:sp>
        <p:nvSpPr>
          <p:cNvPr id="6" name="矩形 5"/>
          <p:cNvSpPr/>
          <p:nvPr/>
        </p:nvSpPr>
        <p:spPr>
          <a:xfrm>
            <a:off x="1798320" y="6836664"/>
            <a:ext cx="9640824" cy="38404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2800">
                <a:solidFill>
                  <a:srgbClr val="404040"/>
                </a:solidFill>
                <a:latin typeface="Arial"/>
                <a:ea typeface="Arial"/>
              </a:rPr>
              <a:t>3</a:t>
            </a:r>
            <a:r>
              <a:rPr lang="zh-TW" sz="2800">
                <a:solidFill>
                  <a:srgbClr val="404040"/>
                </a:solidFill>
                <a:latin typeface="MingLiU"/>
                <a:ea typeface="MingLiU"/>
              </a:rPr>
              <a:t>、《安徽省省级项目支出绩效财政评价和部门评价操作规程》</a:t>
            </a:r>
            <a:endParaRPr lang="zh-TW" sz="2800">
              <a:solidFill>
                <a:srgbClr val="404040"/>
              </a:solidFill>
              <a:latin typeface="MingLiU"/>
              <a:ea typeface="MingLiU"/>
            </a:endParaRPr>
          </a:p>
        </p:txBody>
      </p:sp>
      <p:sp>
        <p:nvSpPr>
          <p:cNvPr id="7" name="矩形 6"/>
          <p:cNvSpPr/>
          <p:nvPr/>
        </p:nvSpPr>
        <p:spPr>
          <a:xfrm>
            <a:off x="2005584" y="7482840"/>
            <a:ext cx="4081272" cy="39319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2800">
                <a:solidFill>
                  <a:srgbClr val="404040"/>
                </a:solidFill>
                <a:latin typeface="MingLiU"/>
                <a:ea typeface="MingLiU"/>
              </a:rPr>
              <a:t>（皖财绩〔</a:t>
            </a:r>
            <a:r>
              <a:rPr lang="zh-TW" sz="2800">
                <a:solidFill>
                  <a:srgbClr val="404040"/>
                </a:solidFill>
                <a:latin typeface="Arial"/>
                <a:ea typeface="Arial"/>
              </a:rPr>
              <a:t>2020</a:t>
            </a:r>
            <a:r>
              <a:rPr lang="zh-TW" sz="2800">
                <a:solidFill>
                  <a:srgbClr val="404040"/>
                </a:solidFill>
                <a:latin typeface="MingLiU"/>
                <a:ea typeface="MingLiU"/>
              </a:rPr>
              <a:t>〕</a:t>
            </a:r>
            <a:r>
              <a:rPr lang="zh-TW" sz="2800">
                <a:solidFill>
                  <a:srgbClr val="404040"/>
                </a:solidFill>
                <a:latin typeface="Arial"/>
                <a:ea typeface="Arial"/>
              </a:rPr>
              <a:t>1603</a:t>
            </a:r>
            <a:r>
              <a:rPr lang="zh-TW" sz="2800">
                <a:solidFill>
                  <a:srgbClr val="404040"/>
                </a:solidFill>
                <a:latin typeface="MingLiU"/>
                <a:ea typeface="MingLiU"/>
              </a:rPr>
              <a:t>号）</a:t>
            </a:r>
            <a:endParaRPr lang="zh-TW" sz="2800">
              <a:solidFill>
                <a:srgbClr val="404040"/>
              </a:solidFill>
              <a:latin typeface="MingLiU"/>
              <a:ea typeface="MingLiU"/>
            </a:endParaRPr>
          </a:p>
        </p:txBody>
      </p:sp>
      <p:sp>
        <p:nvSpPr>
          <p:cNvPr id="8" name="矩形 7"/>
          <p:cNvSpPr/>
          <p:nvPr/>
        </p:nvSpPr>
        <p:spPr>
          <a:xfrm>
            <a:off x="1780032" y="8150352"/>
            <a:ext cx="344424" cy="344424"/>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spcBef>
                <a:spcPts val="280"/>
              </a:spcBef>
            </a:pPr>
            <a:r>
              <a:rPr lang="zh-TW" sz="2800">
                <a:solidFill>
                  <a:srgbClr val="404040"/>
                </a:solidFill>
                <a:latin typeface="Arial"/>
                <a:ea typeface="Arial"/>
              </a:rPr>
              <a:t>4</a:t>
            </a:r>
            <a:r>
              <a:rPr lang="zh-TW" sz="2800">
                <a:solidFill>
                  <a:srgbClr val="404040"/>
                </a:solidFill>
                <a:latin typeface="MingLiU"/>
                <a:ea typeface="MingLiU"/>
              </a:rPr>
              <a:t>、</a:t>
            </a:r>
            <a:endParaRPr lang="zh-TW" sz="2800">
              <a:solidFill>
                <a:srgbClr val="404040"/>
              </a:solidFill>
              <a:latin typeface="MingLiU"/>
              <a:ea typeface="MingLiU"/>
            </a:endParaRPr>
          </a:p>
        </p:txBody>
      </p:sp>
      <p:sp>
        <p:nvSpPr>
          <p:cNvPr id="9" name="矩形 8"/>
          <p:cNvSpPr/>
          <p:nvPr/>
        </p:nvSpPr>
        <p:spPr>
          <a:xfrm>
            <a:off x="2371344" y="8119872"/>
            <a:ext cx="7223760" cy="38404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2800">
                <a:solidFill>
                  <a:srgbClr val="404040"/>
                </a:solidFill>
                <a:latin typeface="MingLiU"/>
                <a:ea typeface="MingLiU"/>
              </a:rPr>
              <a:t>中央部门项目支出核心绩效目标和指标设置及取</a:t>
            </a:r>
            <a:endParaRPr lang="zh-TW" sz="2800">
              <a:solidFill>
                <a:srgbClr val="404040"/>
              </a:solidFill>
              <a:latin typeface="MingLiU"/>
              <a:ea typeface="MingLiU"/>
            </a:endParaRPr>
          </a:p>
        </p:txBody>
      </p:sp>
      <p:sp>
        <p:nvSpPr>
          <p:cNvPr id="10" name="矩形 9"/>
          <p:cNvSpPr/>
          <p:nvPr/>
        </p:nvSpPr>
        <p:spPr>
          <a:xfrm>
            <a:off x="9802368" y="8116824"/>
            <a:ext cx="2292096" cy="39319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2800">
                <a:solidFill>
                  <a:srgbClr val="404040"/>
                </a:solidFill>
                <a:latin typeface="MingLiU"/>
                <a:ea typeface="MingLiU"/>
              </a:rPr>
              <a:t>值指引（试行）</a:t>
            </a:r>
            <a:endParaRPr lang="zh-TW" sz="2800">
              <a:solidFill>
                <a:srgbClr val="404040"/>
              </a:solidFill>
              <a:latin typeface="MingLiU"/>
              <a:ea typeface="MingLiU"/>
            </a:endParaRPr>
          </a:p>
        </p:txBody>
      </p:sp>
      <p:sp>
        <p:nvSpPr>
          <p:cNvPr id="11" name="矩形 10"/>
          <p:cNvSpPr/>
          <p:nvPr/>
        </p:nvSpPr>
        <p:spPr>
          <a:xfrm>
            <a:off x="2008632" y="8763000"/>
            <a:ext cx="3517392" cy="37795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2800">
                <a:solidFill>
                  <a:srgbClr val="404040"/>
                </a:solidFill>
                <a:latin typeface="MingLiU"/>
                <a:ea typeface="MingLiU"/>
              </a:rPr>
              <a:t>（财预〔</a:t>
            </a:r>
            <a:r>
              <a:rPr lang="zh-TW" sz="2800">
                <a:solidFill>
                  <a:srgbClr val="404040"/>
                </a:solidFill>
                <a:latin typeface="Arial"/>
                <a:ea typeface="Arial"/>
              </a:rPr>
              <a:t>2021</a:t>
            </a:r>
            <a:r>
              <a:rPr lang="zh-TW" sz="2800">
                <a:solidFill>
                  <a:srgbClr val="404040"/>
                </a:solidFill>
                <a:latin typeface="MingLiU"/>
                <a:ea typeface="MingLiU"/>
              </a:rPr>
              <a:t>〕</a:t>
            </a:r>
            <a:r>
              <a:rPr lang="zh-TW" sz="2800">
                <a:solidFill>
                  <a:srgbClr val="404040"/>
                </a:solidFill>
                <a:latin typeface="Arial"/>
                <a:ea typeface="Arial"/>
              </a:rPr>
              <a:t>101 </a:t>
            </a:r>
            <a:r>
              <a:rPr lang="zh-TW" sz="2800">
                <a:solidFill>
                  <a:srgbClr val="404040"/>
                </a:solidFill>
                <a:latin typeface="MingLiU"/>
                <a:ea typeface="MingLiU"/>
              </a:rPr>
              <a:t>号）</a:t>
            </a:r>
            <a:endParaRPr lang="zh-TW" sz="28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CBD6E8"/>
        </a:solidFill>
        <a:effectLst/>
      </p:bgPr>
    </p:bg>
    <p:spTree>
      <p:nvGrpSpPr>
        <p:cNvPr id="1" name=""/>
        <p:cNvGrpSpPr/>
        <p:nvPr/>
      </p:nvGrpSpPr>
      <p:grpSpPr>
        <a:xfrm>
          <a:off x="0" y="0"/>
          <a:ext cx="0" cy="0"/>
        </a:xfrm>
      </p:grpSpPr>
      <p:sp>
        <p:nvSpPr>
          <p:cNvPr id="2" name="矩形 1"/>
          <p:cNvSpPr/>
          <p:nvPr/>
        </p:nvSpPr>
        <p:spPr>
          <a:xfrm>
            <a:off x="4815840" y="5443728"/>
            <a:ext cx="9912096" cy="1331976"/>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Aft>
                <a:spcPts val="910"/>
              </a:spcAft>
            </a:pPr>
            <a:r>
              <a:rPr lang="zh-TW" sz="3800">
                <a:solidFill>
                  <a:srgbClr val="595959"/>
                </a:solidFill>
                <a:latin typeface="MingLiU"/>
                <a:ea typeface="MingLiU"/>
              </a:rPr>
              <a:t>项目支出绩效评价实务操作流程与案例解析</a:t>
            </a:r>
            <a:endParaRPr lang="zh-TW" sz="3800">
              <a:solidFill>
                <a:srgbClr val="595959"/>
              </a:solidFill>
              <a:latin typeface="MingLiU"/>
              <a:ea typeface="MingLiU"/>
            </a:endParaRPr>
          </a:p>
          <a:p>
            <a:pPr indent="63500"/>
            <a:r>
              <a:rPr lang="en-US" sz="2100">
                <a:solidFill>
                  <a:srgbClr val="7F7F7F"/>
                </a:solidFill>
                <a:latin typeface="Arial"/>
              </a:rPr>
              <a:t>Practical operation process and case analysis of project expenditure performance evaluation</a:t>
            </a:r>
            <a:endParaRPr lang="en-US" sz="2100">
              <a:solidFill>
                <a:srgbClr val="7F7F7F"/>
              </a:solidFill>
              <a:latin typeface="Arial"/>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3752088" y="3675888"/>
            <a:ext cx="2087880" cy="5285232"/>
          </a:xfrm>
          <a:prstGeom prst="rect">
            <a:avLst/>
          </a:prstGeom>
        </p:spPr>
      </p:pic>
      <p:pic>
        <p:nvPicPr>
          <p:cNvPr id="3" name="图片 2"/>
          <p:cNvPicPr>
            <a:picLocks noChangeAspect="1"/>
          </p:cNvPicPr>
          <p:nvPr/>
        </p:nvPicPr>
        <p:blipFill>
          <a:blip r:embed="rId3"/>
          <a:stretch>
            <a:fillRect/>
          </a:stretch>
        </p:blipFill>
        <p:spPr>
          <a:xfrm>
            <a:off x="2478024" y="8766048"/>
            <a:ext cx="789432" cy="195072"/>
          </a:xfrm>
          <a:prstGeom prst="rect">
            <a:avLst/>
          </a:prstGeom>
        </p:spPr>
      </p:pic>
      <p:sp>
        <p:nvSpPr>
          <p:cNvPr id="4" name="矩形 3"/>
          <p:cNvSpPr/>
          <p:nvPr/>
        </p:nvSpPr>
        <p:spPr>
          <a:xfrm>
            <a:off x="2712720" y="2316480"/>
            <a:ext cx="6001512" cy="49072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800">
                <a:solidFill>
                  <a:srgbClr val="404040"/>
                </a:solidFill>
                <a:latin typeface="Arial"/>
                <a:ea typeface="Arial"/>
              </a:rPr>
              <a:t>I</a:t>
            </a:r>
            <a:r>
              <a:rPr lang="zh-TW" sz="3800">
                <a:solidFill>
                  <a:srgbClr val="404040"/>
                </a:solidFill>
                <a:latin typeface="MingLiU"/>
                <a:ea typeface="MingLiU"/>
              </a:rPr>
              <a:t>支出绩效评价实务操作流程</a:t>
            </a:r>
            <a:endParaRPr lang="zh-TW" sz="3800">
              <a:solidFill>
                <a:srgbClr val="404040"/>
              </a:solidFill>
              <a:latin typeface="MingLiU"/>
              <a:ea typeface="MingLiU"/>
            </a:endParaRPr>
          </a:p>
        </p:txBody>
      </p:sp>
      <p:sp>
        <p:nvSpPr>
          <p:cNvPr id="6" name="矩形 5"/>
          <p:cNvSpPr/>
          <p:nvPr/>
        </p:nvSpPr>
        <p:spPr>
          <a:xfrm>
            <a:off x="7168896" y="4032504"/>
            <a:ext cx="2910840" cy="457200"/>
          </a:xfrm>
          <a:prstGeom prst="rect">
            <a:avLst/>
          </a:prstGeom>
          <a:solidFill>
            <a:srgbClr val="E8EAF0"/>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（一） 计划阶段</a:t>
            </a:r>
            <a:endParaRPr lang="zh-TW" sz="3800">
              <a:solidFill>
                <a:srgbClr val="404040"/>
              </a:solidFill>
              <a:latin typeface="MingLiU"/>
              <a:ea typeface="MingLiU"/>
            </a:endParaRPr>
          </a:p>
        </p:txBody>
      </p:sp>
      <p:sp>
        <p:nvSpPr>
          <p:cNvPr id="7" name="矩形 6"/>
          <p:cNvSpPr/>
          <p:nvPr/>
        </p:nvSpPr>
        <p:spPr>
          <a:xfrm>
            <a:off x="7168896" y="4489704"/>
            <a:ext cx="2910840" cy="1420368"/>
          </a:xfrm>
          <a:prstGeom prst="rect">
            <a:avLst/>
          </a:prstGeom>
          <a:solidFill>
            <a:srgbClr val="E9EBF0"/>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（二） 实施阶段</a:t>
            </a:r>
            <a:endParaRPr lang="zh-TW" sz="3800">
              <a:solidFill>
                <a:srgbClr val="404040"/>
              </a:solidFill>
              <a:latin typeface="MingLiU"/>
              <a:ea typeface="MingLiU"/>
            </a:endParaRPr>
          </a:p>
        </p:txBody>
      </p:sp>
      <p:sp>
        <p:nvSpPr>
          <p:cNvPr id="8" name="矩形 7"/>
          <p:cNvSpPr/>
          <p:nvPr/>
        </p:nvSpPr>
        <p:spPr>
          <a:xfrm>
            <a:off x="7168896" y="5910072"/>
            <a:ext cx="2910840" cy="142036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（三） 报告阶段</a:t>
            </a:r>
            <a:endParaRPr lang="zh-TW" sz="3800">
              <a:solidFill>
                <a:srgbClr val="404040"/>
              </a:solidFill>
              <a:latin typeface="MingLiU"/>
              <a:ea typeface="MingLiU"/>
            </a:endParaRPr>
          </a:p>
        </p:txBody>
      </p:sp>
      <p:sp>
        <p:nvSpPr>
          <p:cNvPr id="9" name="矩形 8"/>
          <p:cNvSpPr/>
          <p:nvPr/>
        </p:nvSpPr>
        <p:spPr>
          <a:xfrm>
            <a:off x="7168896" y="7330440"/>
            <a:ext cx="2910840" cy="1420368"/>
          </a:xfrm>
          <a:prstGeom prst="rect">
            <a:avLst/>
          </a:prstGeom>
          <a:solidFill>
            <a:srgbClr val="E4E7E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（四） 结果运用</a:t>
            </a:r>
            <a:endParaRPr lang="zh-TW" sz="38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3029712" y="7842504"/>
            <a:ext cx="7833360" cy="411480"/>
          </a:xfrm>
          <a:prstGeom prst="rect">
            <a:avLst/>
          </a:prstGeom>
        </p:spPr>
      </p:pic>
      <p:sp>
        <p:nvSpPr>
          <p:cNvPr id="3" name="矩形 2"/>
          <p:cNvSpPr/>
          <p:nvPr/>
        </p:nvSpPr>
        <p:spPr>
          <a:xfrm>
            <a:off x="1956816" y="2319528"/>
            <a:ext cx="3130296"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800">
                <a:solidFill>
                  <a:srgbClr val="404040"/>
                </a:solidFill>
                <a:latin typeface="MingLiU"/>
                <a:ea typeface="MingLiU"/>
              </a:rPr>
              <a:t>(―)</a:t>
            </a:r>
            <a:r>
              <a:rPr lang="zh-TW" sz="3800">
                <a:solidFill>
                  <a:srgbClr val="404040"/>
                </a:solidFill>
                <a:latin typeface="MingLiU"/>
                <a:ea typeface="MingLiU"/>
              </a:rPr>
              <a:t>计划阶段</a:t>
            </a:r>
            <a:endParaRPr lang="zh-TW" sz="3800">
              <a:solidFill>
                <a:srgbClr val="404040"/>
              </a:solidFill>
              <a:latin typeface="MingLiU"/>
              <a:ea typeface="MingLiU"/>
            </a:endParaRPr>
          </a:p>
        </p:txBody>
      </p:sp>
      <p:sp>
        <p:nvSpPr>
          <p:cNvPr id="4" name="矩形 3"/>
          <p:cNvSpPr/>
          <p:nvPr/>
        </p:nvSpPr>
        <p:spPr>
          <a:xfrm>
            <a:off x="8165592" y="5038344"/>
            <a:ext cx="819912" cy="310896"/>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r>
              <a:rPr lang="en-US" sz="3900">
                <a:solidFill>
                  <a:srgbClr val="F44043"/>
                </a:solidFill>
                <a:latin typeface="Courier New" panose="02070309020205020404"/>
              </a:rPr>
              <a:t>k </a:t>
            </a:r>
            <a:r>
              <a:rPr lang="en-US" sz="3900">
                <a:solidFill>
                  <a:srgbClr val="188AE5"/>
                </a:solidFill>
                <a:latin typeface="Courier New" panose="02070309020205020404"/>
              </a:rPr>
              <a:t>4</a:t>
            </a:r>
            <a:endParaRPr lang="en-US" sz="3900">
              <a:solidFill>
                <a:srgbClr val="188AE5"/>
              </a:solidFill>
              <a:latin typeface="Courier New" panose="02070309020205020404"/>
            </a:endParaRPr>
          </a:p>
        </p:txBody>
      </p:sp>
      <p:sp>
        <p:nvSpPr>
          <p:cNvPr id="5" name="矩形 4"/>
          <p:cNvSpPr/>
          <p:nvPr/>
        </p:nvSpPr>
        <p:spPr>
          <a:xfrm>
            <a:off x="9235440" y="5843016"/>
            <a:ext cx="1996440" cy="1021080"/>
          </a:xfrm>
          <a:prstGeom prst="rect">
            <a:avLst/>
          </a:prstGeom>
          <a:solidFill>
            <a:srgbClr val="2E96E7"/>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ts val="5230"/>
              </a:lnSpc>
            </a:pPr>
            <a:r>
              <a:rPr lang="en-US" sz="2800" b="1">
                <a:solidFill>
                  <a:srgbClr val="FFFFFF"/>
                </a:solidFill>
                <a:latin typeface="Arial"/>
              </a:rPr>
              <a:t>3</a:t>
            </a:r>
            <a:r>
              <a:rPr lang="zh-TW" sz="2700" b="1">
                <a:solidFill>
                  <a:srgbClr val="FFFFFF"/>
                </a:solidFill>
                <a:latin typeface="MingLiU"/>
                <a:ea typeface="MingLiU"/>
              </a:rPr>
              <a:t>■前期沟通 与调研</a:t>
            </a:r>
            <a:endParaRPr lang="zh-TW" sz="2700" b="1">
              <a:solidFill>
                <a:srgbClr val="FFFFFF"/>
              </a:solidFill>
              <a:latin typeface="MingLiU"/>
              <a:ea typeface="MingLiU"/>
            </a:endParaRPr>
          </a:p>
        </p:txBody>
      </p:sp>
      <p:sp>
        <p:nvSpPr>
          <p:cNvPr id="6" name="矩形 5"/>
          <p:cNvSpPr/>
          <p:nvPr/>
        </p:nvSpPr>
        <p:spPr>
          <a:xfrm>
            <a:off x="5931408" y="5839968"/>
            <a:ext cx="2005584" cy="1021080"/>
          </a:xfrm>
          <a:prstGeom prst="rect">
            <a:avLst/>
          </a:prstGeom>
          <a:solidFill>
            <a:srgbClr val="F91718"/>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ts val="5330"/>
              </a:lnSpc>
            </a:pPr>
            <a:r>
              <a:rPr lang="zh-TW" sz="2800" b="1">
                <a:solidFill>
                  <a:srgbClr val="FFFFFF"/>
                </a:solidFill>
                <a:latin typeface="Arial"/>
                <a:ea typeface="Arial"/>
              </a:rPr>
              <a:t>2</a:t>
            </a:r>
            <a:r>
              <a:rPr lang="zh-TW" sz="2700" b="1">
                <a:solidFill>
                  <a:srgbClr val="FFFFFF"/>
                </a:solidFill>
                <a:latin typeface="MingLiU"/>
                <a:ea typeface="MingLiU"/>
              </a:rPr>
              <a:t>■组建评价 工作组</a:t>
            </a:r>
            <a:endParaRPr lang="zh-TW" sz="2700" b="1">
              <a:solidFill>
                <a:srgbClr val="FFFFFF"/>
              </a:solidFill>
              <a:latin typeface="MingLiU"/>
              <a:ea typeface="MingLiU"/>
            </a:endParaRPr>
          </a:p>
        </p:txBody>
      </p:sp>
      <p:sp>
        <p:nvSpPr>
          <p:cNvPr id="7" name="矩形 6"/>
          <p:cNvSpPr/>
          <p:nvPr/>
        </p:nvSpPr>
        <p:spPr>
          <a:xfrm>
            <a:off x="2295144" y="5843016"/>
            <a:ext cx="2700528" cy="1018032"/>
          </a:xfrm>
          <a:prstGeom prst="rect">
            <a:avLst/>
          </a:prstGeom>
          <a:solidFill>
            <a:srgbClr val="3698E7"/>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ts val="5015"/>
              </a:lnSpc>
            </a:pPr>
            <a:r>
              <a:rPr lang="en-US" sz="2800" b="1">
                <a:solidFill>
                  <a:srgbClr val="FFFFFF"/>
                </a:solidFill>
                <a:latin typeface="Arial"/>
              </a:rPr>
              <a:t>1.</a:t>
            </a:r>
            <a:r>
              <a:rPr lang="zh-TW" sz="2700" b="1">
                <a:solidFill>
                  <a:srgbClr val="FFFFFF"/>
                </a:solidFill>
                <a:latin typeface="MingLiU"/>
                <a:ea typeface="MingLiU"/>
              </a:rPr>
              <a:t>确定评价对象 和范围</a:t>
            </a:r>
            <a:endParaRPr lang="zh-TW" sz="2700" b="1">
              <a:solidFill>
                <a:srgbClr val="FFFFFF"/>
              </a:solidFill>
              <a:latin typeface="MingLiU"/>
              <a:ea typeface="MingLiU"/>
            </a:endParaRPr>
          </a:p>
        </p:txBody>
      </p:sp>
      <p:sp>
        <p:nvSpPr>
          <p:cNvPr id="8" name="矩形 7"/>
          <p:cNvSpPr/>
          <p:nvPr/>
        </p:nvSpPr>
        <p:spPr>
          <a:xfrm>
            <a:off x="12152376" y="5839968"/>
            <a:ext cx="2727960" cy="1024128"/>
          </a:xfrm>
          <a:prstGeom prst="rect">
            <a:avLst/>
          </a:prstGeom>
          <a:solidFill>
            <a:srgbClr val="FA1718"/>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ts val="5375"/>
              </a:lnSpc>
            </a:pPr>
            <a:r>
              <a:rPr lang="zh-TW" sz="2800" b="1">
                <a:solidFill>
                  <a:srgbClr val="FFFFFF"/>
                </a:solidFill>
                <a:latin typeface="Arial"/>
                <a:ea typeface="Arial"/>
              </a:rPr>
              <a:t>4</a:t>
            </a:r>
            <a:r>
              <a:rPr lang="zh-TW" sz="2700" b="1">
                <a:solidFill>
                  <a:srgbClr val="FFFFFF"/>
                </a:solidFill>
                <a:latin typeface="MingLiU"/>
                <a:ea typeface="MingLiU"/>
              </a:rPr>
              <a:t>■制定绩效评价 工作方案</a:t>
            </a:r>
            <a:endParaRPr lang="zh-TW" sz="2700" b="1">
              <a:solidFill>
                <a:srgbClr val="FFFFFF"/>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1530096" y="5446776"/>
            <a:ext cx="365760" cy="554736"/>
          </a:xfrm>
          <a:prstGeom prst="rect">
            <a:avLst/>
          </a:prstGeom>
        </p:spPr>
      </p:pic>
      <p:pic>
        <p:nvPicPr>
          <p:cNvPr id="3" name="图片 2"/>
          <p:cNvPicPr>
            <a:picLocks noChangeAspect="1"/>
          </p:cNvPicPr>
          <p:nvPr/>
        </p:nvPicPr>
        <p:blipFill>
          <a:blip r:embed="rId3"/>
          <a:stretch>
            <a:fillRect/>
          </a:stretch>
        </p:blipFill>
        <p:spPr>
          <a:xfrm>
            <a:off x="1530096" y="6760464"/>
            <a:ext cx="365760" cy="554736"/>
          </a:xfrm>
          <a:prstGeom prst="rect">
            <a:avLst/>
          </a:prstGeom>
        </p:spPr>
      </p:pic>
      <p:pic>
        <p:nvPicPr>
          <p:cNvPr id="4" name="图片 3"/>
          <p:cNvPicPr>
            <a:picLocks noChangeAspect="1"/>
          </p:cNvPicPr>
          <p:nvPr/>
        </p:nvPicPr>
        <p:blipFill>
          <a:blip r:embed="rId4"/>
          <a:stretch>
            <a:fillRect/>
          </a:stretch>
        </p:blipFill>
        <p:spPr>
          <a:xfrm>
            <a:off x="3995928" y="5440680"/>
            <a:ext cx="874776" cy="1883664"/>
          </a:xfrm>
          <a:prstGeom prst="rect">
            <a:avLst/>
          </a:prstGeom>
        </p:spPr>
      </p:pic>
      <p:pic>
        <p:nvPicPr>
          <p:cNvPr id="5" name="图片 4"/>
          <p:cNvPicPr>
            <a:picLocks noChangeAspect="1"/>
          </p:cNvPicPr>
          <p:nvPr/>
        </p:nvPicPr>
        <p:blipFill>
          <a:blip r:embed="rId5"/>
          <a:stretch>
            <a:fillRect/>
          </a:stretch>
        </p:blipFill>
        <p:spPr>
          <a:xfrm>
            <a:off x="4858512" y="5440680"/>
            <a:ext cx="2587752" cy="1883664"/>
          </a:xfrm>
          <a:prstGeom prst="rect">
            <a:avLst/>
          </a:prstGeom>
        </p:spPr>
      </p:pic>
      <p:pic>
        <p:nvPicPr>
          <p:cNvPr id="6" name="图片 5"/>
          <p:cNvPicPr>
            <a:picLocks noChangeAspect="1"/>
          </p:cNvPicPr>
          <p:nvPr/>
        </p:nvPicPr>
        <p:blipFill>
          <a:blip r:embed="rId6"/>
          <a:stretch>
            <a:fillRect/>
          </a:stretch>
        </p:blipFill>
        <p:spPr>
          <a:xfrm>
            <a:off x="7434072" y="5440680"/>
            <a:ext cx="2779776" cy="1883664"/>
          </a:xfrm>
          <a:prstGeom prst="rect">
            <a:avLst/>
          </a:prstGeom>
        </p:spPr>
      </p:pic>
      <p:pic>
        <p:nvPicPr>
          <p:cNvPr id="7" name="图片 6"/>
          <p:cNvPicPr>
            <a:picLocks noChangeAspect="1"/>
          </p:cNvPicPr>
          <p:nvPr/>
        </p:nvPicPr>
        <p:blipFill>
          <a:blip r:embed="rId7"/>
          <a:stretch>
            <a:fillRect/>
          </a:stretch>
        </p:blipFill>
        <p:spPr>
          <a:xfrm>
            <a:off x="10201656" y="5440680"/>
            <a:ext cx="2776728" cy="1883664"/>
          </a:xfrm>
          <a:prstGeom prst="rect">
            <a:avLst/>
          </a:prstGeom>
        </p:spPr>
      </p:pic>
      <p:pic>
        <p:nvPicPr>
          <p:cNvPr id="8" name="图片 7"/>
          <p:cNvPicPr>
            <a:picLocks noChangeAspect="1"/>
          </p:cNvPicPr>
          <p:nvPr/>
        </p:nvPicPr>
        <p:blipFill>
          <a:blip r:embed="rId8"/>
          <a:stretch>
            <a:fillRect/>
          </a:stretch>
        </p:blipFill>
        <p:spPr>
          <a:xfrm>
            <a:off x="15496032" y="6117336"/>
            <a:ext cx="173736" cy="527304"/>
          </a:xfrm>
          <a:prstGeom prst="rect">
            <a:avLst/>
          </a:prstGeom>
        </p:spPr>
      </p:pic>
      <p:pic>
        <p:nvPicPr>
          <p:cNvPr id="9" name="图片 8"/>
          <p:cNvPicPr>
            <a:picLocks noChangeAspect="1"/>
          </p:cNvPicPr>
          <p:nvPr/>
        </p:nvPicPr>
        <p:blipFill>
          <a:blip r:embed="rId9"/>
          <a:stretch>
            <a:fillRect/>
          </a:stretch>
        </p:blipFill>
        <p:spPr>
          <a:xfrm>
            <a:off x="6096" y="7702296"/>
            <a:ext cx="9582912" cy="3261360"/>
          </a:xfrm>
          <a:prstGeom prst="rect">
            <a:avLst/>
          </a:prstGeom>
        </p:spPr>
      </p:pic>
      <p:sp>
        <p:nvSpPr>
          <p:cNvPr id="10" name="矩形 9"/>
          <p:cNvSpPr/>
          <p:nvPr/>
        </p:nvSpPr>
        <p:spPr>
          <a:xfrm>
            <a:off x="978408" y="2182368"/>
            <a:ext cx="4108704" cy="70408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3800">
                <a:solidFill>
                  <a:srgbClr val="AB4E5C"/>
                </a:solidFill>
                <a:latin typeface="MingLiU"/>
              </a:rPr>
              <a:t>C </a:t>
            </a:r>
            <a:r>
              <a:rPr lang="zh-TW" sz="3800">
                <a:solidFill>
                  <a:srgbClr val="404040"/>
                </a:solidFill>
                <a:latin typeface="MingLiU"/>
                <a:ea typeface="MingLiU"/>
              </a:rPr>
              <a:t>（二）实施阶段</a:t>
            </a:r>
            <a:endParaRPr lang="zh-TW" sz="3800">
              <a:solidFill>
                <a:srgbClr val="404040"/>
              </a:solidFill>
              <a:latin typeface="MingLiU"/>
              <a:ea typeface="MingLiU"/>
            </a:endParaRPr>
          </a:p>
        </p:txBody>
      </p:sp>
      <p:sp>
        <p:nvSpPr>
          <p:cNvPr id="11" name="矩形 10"/>
          <p:cNvSpPr/>
          <p:nvPr/>
        </p:nvSpPr>
        <p:spPr>
          <a:xfrm>
            <a:off x="2139696" y="5903976"/>
            <a:ext cx="1990344" cy="1024128"/>
          </a:xfrm>
          <a:prstGeom prst="rect">
            <a:avLst/>
          </a:prstGeom>
          <a:solidFill>
            <a:srgbClr val="2D93E5"/>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ts val="5090"/>
              </a:lnSpc>
            </a:pPr>
            <a:r>
              <a:rPr lang="zh-TW" sz="2800" b="1">
                <a:solidFill>
                  <a:srgbClr val="FFFFFF"/>
                </a:solidFill>
                <a:latin typeface="Arial"/>
                <a:ea typeface="Arial"/>
              </a:rPr>
              <a:t>1</a:t>
            </a:r>
            <a:r>
              <a:rPr lang="zh-TW" sz="2700" b="1">
                <a:solidFill>
                  <a:srgbClr val="FFFFFF"/>
                </a:solidFill>
                <a:latin typeface="MingLiU"/>
                <a:ea typeface="MingLiU"/>
              </a:rPr>
              <a:t>■下达绩效 评价通知</a:t>
            </a:r>
            <a:endParaRPr lang="zh-TW" sz="2700" b="1">
              <a:solidFill>
                <a:srgbClr val="FFFFFF"/>
              </a:solidFill>
              <a:latin typeface="MingLiU"/>
              <a:ea typeface="MingLiU"/>
            </a:endParaRPr>
          </a:p>
        </p:txBody>
      </p:sp>
      <p:sp>
        <p:nvSpPr>
          <p:cNvPr id="12" name="矩形 11"/>
          <p:cNvSpPr/>
          <p:nvPr/>
        </p:nvSpPr>
        <p:spPr>
          <a:xfrm>
            <a:off x="13252704" y="5907024"/>
            <a:ext cx="1993392" cy="1021080"/>
          </a:xfrm>
          <a:prstGeom prst="rect">
            <a:avLst/>
          </a:prstGeom>
          <a:solidFill>
            <a:srgbClr val="3095E6"/>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ts val="5255"/>
              </a:lnSpc>
            </a:pPr>
            <a:r>
              <a:rPr lang="zh-TW" sz="2800" b="1">
                <a:solidFill>
                  <a:srgbClr val="FFFFFF"/>
                </a:solidFill>
                <a:latin typeface="Arial"/>
                <a:ea typeface="Arial"/>
              </a:rPr>
              <a:t>5</a:t>
            </a:r>
            <a:r>
              <a:rPr lang="zh-TW" sz="2700" b="1">
                <a:solidFill>
                  <a:srgbClr val="FFFFFF"/>
                </a:solidFill>
                <a:latin typeface="MingLiU"/>
                <a:ea typeface="MingLiU"/>
              </a:rPr>
              <a:t>■与被评价 单位沟通</a:t>
            </a:r>
            <a:endParaRPr lang="zh-TW" sz="2700" b="1">
              <a:solidFill>
                <a:srgbClr val="FFFFFF"/>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1725168" y="4221480"/>
            <a:ext cx="13560552" cy="4145280"/>
          </a:xfrm>
          <a:prstGeom prst="rect">
            <a:avLst/>
          </a:prstGeom>
        </p:spPr>
      </p:pic>
      <p:sp>
        <p:nvSpPr>
          <p:cNvPr id="3" name="矩形 2"/>
          <p:cNvSpPr/>
          <p:nvPr/>
        </p:nvSpPr>
        <p:spPr>
          <a:xfrm>
            <a:off x="1956816" y="2319528"/>
            <a:ext cx="3130296"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800">
                <a:solidFill>
                  <a:srgbClr val="404040"/>
                </a:solidFill>
                <a:latin typeface="MingLiU"/>
                <a:ea typeface="MingLiU"/>
              </a:rPr>
              <a:t>(=)</a:t>
            </a:r>
            <a:r>
              <a:rPr lang="zh-TW" sz="3800">
                <a:solidFill>
                  <a:srgbClr val="404040"/>
                </a:solidFill>
                <a:latin typeface="MingLiU"/>
                <a:ea typeface="MingLiU"/>
              </a:rPr>
              <a:t>报告阶段</a:t>
            </a:r>
            <a:endParaRPr lang="zh-TW" sz="3800">
              <a:solidFill>
                <a:srgbClr val="404040"/>
              </a:solidFill>
              <a:latin typeface="MingLiU"/>
              <a:ea typeface="MingLiU"/>
            </a:endParaRPr>
          </a:p>
        </p:txBody>
      </p:sp>
      <p:sp>
        <p:nvSpPr>
          <p:cNvPr id="4" name="矩形 3"/>
          <p:cNvSpPr/>
          <p:nvPr/>
        </p:nvSpPr>
        <p:spPr>
          <a:xfrm>
            <a:off x="19098768" y="10539984"/>
            <a:ext cx="231648" cy="128016"/>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r>
              <a:rPr lang="en-US" sz="1000">
                <a:solidFill>
                  <a:srgbClr val="809CC4"/>
                </a:solidFill>
                <a:latin typeface="Arial"/>
              </a:rPr>
              <a:t>—</a:t>
            </a:r>
            <a:endParaRPr lang="en-US" sz="1000">
              <a:solidFill>
                <a:srgbClr val="809CC4"/>
              </a:solidFill>
              <a:latin typeface="Arial"/>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5971032" y="3642360"/>
            <a:ext cx="5538216" cy="5535168"/>
          </a:xfrm>
          <a:prstGeom prst="rect">
            <a:avLst/>
          </a:prstGeom>
        </p:spPr>
      </p:pic>
      <p:sp>
        <p:nvSpPr>
          <p:cNvPr id="3" name="矩形 2"/>
          <p:cNvSpPr/>
          <p:nvPr/>
        </p:nvSpPr>
        <p:spPr>
          <a:xfrm>
            <a:off x="1956816" y="2316480"/>
            <a:ext cx="3099816" cy="50292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（四）结果运用</a:t>
            </a:r>
            <a:endParaRPr lang="zh-TW" sz="38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011936" y="2197608"/>
            <a:ext cx="10140696" cy="70408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3800">
                <a:solidFill>
                  <a:srgbClr val="404040"/>
                </a:solidFill>
                <a:latin typeface="MingLiU"/>
              </a:rPr>
              <a:t>•</a:t>
            </a:r>
            <a:r>
              <a:rPr lang="zh-TW" sz="3800">
                <a:solidFill>
                  <a:srgbClr val="404040"/>
                </a:solidFill>
                <a:latin typeface="MingLiU"/>
                <a:ea typeface="MingLiU"/>
              </a:rPr>
              <a:t>项目支出绩效评价实务操作要点及案例解析</a:t>
            </a:r>
            <a:endParaRPr lang="zh-TW" sz="3800">
              <a:solidFill>
                <a:srgbClr val="404040"/>
              </a:solidFill>
              <a:latin typeface="MingLiU"/>
              <a:ea typeface="MingLiU"/>
            </a:endParaRPr>
          </a:p>
        </p:txBody>
      </p:sp>
      <p:sp>
        <p:nvSpPr>
          <p:cNvPr id="3" name="矩形 2"/>
          <p:cNvSpPr/>
          <p:nvPr/>
        </p:nvSpPr>
        <p:spPr>
          <a:xfrm>
            <a:off x="4038600" y="5498592"/>
            <a:ext cx="9128760" cy="49072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以"安徽省小型水利改造提升项目绩效评价"</a:t>
            </a:r>
            <a:endParaRPr lang="zh-TW" sz="3800">
              <a:solidFill>
                <a:srgbClr val="404040"/>
              </a:solidFill>
              <a:latin typeface="MingLiU"/>
              <a:ea typeface="MingLiU"/>
            </a:endParaRPr>
          </a:p>
        </p:txBody>
      </p:sp>
      <p:sp>
        <p:nvSpPr>
          <p:cNvPr id="4" name="矩形 3"/>
          <p:cNvSpPr/>
          <p:nvPr/>
        </p:nvSpPr>
        <p:spPr>
          <a:xfrm>
            <a:off x="5544312" y="6324600"/>
            <a:ext cx="6123432" cy="50292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（以下简称"八小水利”）为例</a:t>
            </a:r>
            <a:endParaRPr lang="zh-TW" sz="38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20240" y="2334768"/>
            <a:ext cx="5565648"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800">
                <a:solidFill>
                  <a:srgbClr val="404040"/>
                </a:solidFill>
                <a:latin typeface="MingLiU"/>
                <a:ea typeface="MingLiU"/>
              </a:rPr>
              <a:t>（一）</a:t>
            </a:r>
            <a:r>
              <a:rPr lang="zh-TW" sz="3800">
                <a:solidFill>
                  <a:srgbClr val="404040"/>
                </a:solidFill>
                <a:latin typeface="MingLiU"/>
                <a:ea typeface="MingLiU"/>
              </a:rPr>
              <a:t>组建绩效评价工作组</a:t>
            </a:r>
            <a:endParaRPr lang="zh-TW" sz="3800">
              <a:solidFill>
                <a:srgbClr val="404040"/>
              </a:solidFill>
              <a:latin typeface="MingLiU"/>
              <a:ea typeface="MingLiU"/>
            </a:endParaRPr>
          </a:p>
        </p:txBody>
      </p:sp>
      <p:sp>
        <p:nvSpPr>
          <p:cNvPr id="3" name="矩形 2"/>
          <p:cNvSpPr/>
          <p:nvPr/>
        </p:nvSpPr>
        <p:spPr>
          <a:xfrm>
            <a:off x="1901952" y="4056888"/>
            <a:ext cx="13578839" cy="4550664"/>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Aft>
                <a:spcPts val="1610"/>
              </a:spcAft>
            </a:pPr>
            <a:r>
              <a:rPr lang="zh-TW" sz="3100">
                <a:solidFill>
                  <a:srgbClr val="404040"/>
                </a:solidFill>
                <a:latin typeface="MingLiU"/>
                <a:ea typeface="MingLiU"/>
              </a:rPr>
              <a:t>绩效评价人员要求</a:t>
            </a:r>
            <a:endParaRPr lang="zh-TW" sz="3100">
              <a:solidFill>
                <a:srgbClr val="404040"/>
              </a:solidFill>
              <a:latin typeface="MingLiU"/>
              <a:ea typeface="MingLiU"/>
            </a:endParaRPr>
          </a:p>
          <a:p>
            <a:pPr indent="0">
              <a:spcAft>
                <a:spcPts val="1470"/>
              </a:spcAft>
            </a:pPr>
            <a:r>
              <a:rPr lang="zh-TW" sz="3800">
                <a:solidFill>
                  <a:srgbClr val="404040"/>
                </a:solidFill>
                <a:latin typeface="Arial"/>
                <a:ea typeface="Arial"/>
              </a:rPr>
              <a:t>（1） </a:t>
            </a:r>
            <a:r>
              <a:rPr lang="zh-TW" sz="3100">
                <a:solidFill>
                  <a:srgbClr val="404040"/>
                </a:solidFill>
                <a:latin typeface="MingLiU"/>
                <a:ea typeface="MingLiU"/>
              </a:rPr>
              <a:t>绩效评价相关知识，以及运用这些知识所需要的职业判断能力和经验；</a:t>
            </a:r>
            <a:endParaRPr lang="zh-TW" sz="3100">
              <a:solidFill>
                <a:srgbClr val="404040"/>
              </a:solidFill>
              <a:latin typeface="MingLiU"/>
              <a:ea typeface="MingLiU"/>
            </a:endParaRPr>
          </a:p>
          <a:p>
            <a:pPr indent="0">
              <a:spcAft>
                <a:spcPts val="980"/>
              </a:spcAft>
            </a:pPr>
            <a:r>
              <a:rPr lang="zh-TW" sz="3800">
                <a:solidFill>
                  <a:srgbClr val="404040"/>
                </a:solidFill>
                <a:latin typeface="Arial"/>
                <a:ea typeface="Arial"/>
              </a:rPr>
              <a:t>（2） </a:t>
            </a:r>
            <a:r>
              <a:rPr lang="zh-TW" sz="3100">
                <a:solidFill>
                  <a:srgbClr val="404040"/>
                </a:solidFill>
                <a:latin typeface="MingLiU"/>
                <a:ea typeface="MingLiU"/>
              </a:rPr>
              <a:t>关于政府组织、职能和项目的相关知识；</a:t>
            </a:r>
            <a:endParaRPr lang="zh-TW" sz="3100">
              <a:solidFill>
                <a:srgbClr val="404040"/>
              </a:solidFill>
              <a:latin typeface="MingLiU"/>
              <a:ea typeface="MingLiU"/>
            </a:endParaRPr>
          </a:p>
          <a:p>
            <a:pPr indent="0">
              <a:spcAft>
                <a:spcPts val="980"/>
              </a:spcAft>
            </a:pPr>
            <a:r>
              <a:rPr lang="zh-TW" sz="4500">
                <a:solidFill>
                  <a:srgbClr val="404040"/>
                </a:solidFill>
                <a:latin typeface="宋体" panose="02010600030101010101" pitchFamily="2" charset="-122"/>
                <a:ea typeface="宋体" panose="02010600030101010101" pitchFamily="2" charset="-122"/>
              </a:rPr>
              <a:t>（</a:t>
            </a:r>
            <a:r>
              <a:rPr lang="zh-TW" sz="3800">
                <a:solidFill>
                  <a:srgbClr val="404040"/>
                </a:solidFill>
                <a:latin typeface="Arial"/>
                <a:ea typeface="Arial"/>
              </a:rPr>
              <a:t>3</a:t>
            </a:r>
            <a:r>
              <a:rPr lang="zh-TW" sz="4500">
                <a:solidFill>
                  <a:srgbClr val="404040"/>
                </a:solidFill>
                <a:latin typeface="宋体" panose="02010600030101010101" pitchFamily="2" charset="-122"/>
                <a:ea typeface="宋体" panose="02010600030101010101" pitchFamily="2" charset="-122"/>
              </a:rPr>
              <a:t>）</a:t>
            </a:r>
            <a:r>
              <a:rPr lang="zh-TW" sz="3800">
                <a:solidFill>
                  <a:srgbClr val="404040"/>
                </a:solidFill>
                <a:latin typeface="Arial"/>
                <a:ea typeface="Arial"/>
              </a:rPr>
              <a:t> </a:t>
            </a:r>
            <a:r>
              <a:rPr lang="zh-TW" sz="3100">
                <a:solidFill>
                  <a:srgbClr val="404040"/>
                </a:solidFill>
                <a:latin typeface="MingLiU"/>
                <a:ea typeface="MingLiU"/>
              </a:rPr>
              <a:t>预算管理、项目管理和财务管理等方面的专业知识及其应用；</a:t>
            </a:r>
            <a:endParaRPr lang="zh-TW" sz="3100">
              <a:solidFill>
                <a:srgbClr val="404040"/>
              </a:solidFill>
              <a:latin typeface="MingLiU"/>
              <a:ea typeface="MingLiU"/>
            </a:endParaRPr>
          </a:p>
          <a:p>
            <a:pPr indent="0">
              <a:spcAft>
                <a:spcPts val="1470"/>
              </a:spcAft>
            </a:pPr>
            <a:r>
              <a:rPr lang="zh-TW" sz="4500">
                <a:solidFill>
                  <a:srgbClr val="404040"/>
                </a:solidFill>
                <a:latin typeface="宋体" panose="02010600030101010101" pitchFamily="2" charset="-122"/>
                <a:ea typeface="宋体" panose="02010600030101010101" pitchFamily="2" charset="-122"/>
              </a:rPr>
              <a:t>（</a:t>
            </a:r>
            <a:r>
              <a:rPr lang="zh-TW" sz="3800">
                <a:solidFill>
                  <a:srgbClr val="404040"/>
                </a:solidFill>
                <a:latin typeface="Arial"/>
                <a:ea typeface="Arial"/>
              </a:rPr>
              <a:t>4</a:t>
            </a:r>
            <a:r>
              <a:rPr lang="zh-TW" sz="4500">
                <a:solidFill>
                  <a:srgbClr val="404040"/>
                </a:solidFill>
                <a:latin typeface="宋体" panose="02010600030101010101" pitchFamily="2" charset="-122"/>
                <a:ea typeface="宋体" panose="02010600030101010101" pitchFamily="2" charset="-122"/>
              </a:rPr>
              <a:t>）</a:t>
            </a:r>
            <a:r>
              <a:rPr lang="zh-TW" sz="3800">
                <a:solidFill>
                  <a:srgbClr val="404040"/>
                </a:solidFill>
                <a:latin typeface="Arial"/>
                <a:ea typeface="Arial"/>
              </a:rPr>
              <a:t> </a:t>
            </a:r>
            <a:r>
              <a:rPr lang="zh-TW" sz="3100">
                <a:solidFill>
                  <a:srgbClr val="404040"/>
                </a:solidFill>
                <a:latin typeface="MingLiU"/>
                <a:ea typeface="MingLiU"/>
              </a:rPr>
              <a:t>与具体评价业务相关的公共部门管理、财务会计、管理会计、统计、</a:t>
            </a:r>
            <a:endParaRPr lang="zh-TW" sz="3100">
              <a:solidFill>
                <a:srgbClr val="404040"/>
              </a:solidFill>
              <a:latin typeface="MingLiU"/>
              <a:ea typeface="MingLiU"/>
            </a:endParaRPr>
          </a:p>
          <a:p>
            <a:pPr indent="0"/>
            <a:r>
              <a:rPr lang="zh-TW" sz="3100">
                <a:solidFill>
                  <a:srgbClr val="404040"/>
                </a:solidFill>
                <a:latin typeface="MingLiU"/>
                <a:ea typeface="MingLiU"/>
              </a:rPr>
              <a:t>工程造价、信息技术、审计、咨询、管理学、社会调查等专业技能应用能力。</a:t>
            </a:r>
            <a:endParaRPr lang="zh-TW" sz="31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20240" y="2334768"/>
            <a:ext cx="5565648"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800">
                <a:solidFill>
                  <a:srgbClr val="404040"/>
                </a:solidFill>
                <a:latin typeface="MingLiU"/>
                <a:ea typeface="MingLiU"/>
              </a:rPr>
              <a:t>（一）</a:t>
            </a:r>
            <a:r>
              <a:rPr lang="zh-TW" sz="3800">
                <a:solidFill>
                  <a:srgbClr val="404040"/>
                </a:solidFill>
                <a:latin typeface="MingLiU"/>
                <a:ea typeface="MingLiU"/>
              </a:rPr>
              <a:t>组建绩效评价工作组</a:t>
            </a:r>
            <a:endParaRPr lang="zh-TW" sz="3800">
              <a:solidFill>
                <a:srgbClr val="404040"/>
              </a:solidFill>
              <a:latin typeface="MingLiU"/>
              <a:ea typeface="MingLiU"/>
            </a:endParaRPr>
          </a:p>
        </p:txBody>
      </p:sp>
      <p:sp>
        <p:nvSpPr>
          <p:cNvPr id="3" name="矩形 2"/>
          <p:cNvSpPr/>
          <p:nvPr/>
        </p:nvSpPr>
        <p:spPr>
          <a:xfrm>
            <a:off x="1898904" y="5263896"/>
            <a:ext cx="13417296" cy="2008632"/>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ts val="6190"/>
              </a:lnSpc>
            </a:pPr>
            <a:r>
              <a:rPr lang="zh-TW" sz="3100">
                <a:solidFill>
                  <a:srgbClr val="404040"/>
                </a:solidFill>
                <a:latin typeface="MingLiU"/>
                <a:ea typeface="MingLiU"/>
              </a:rPr>
              <a:t>“八小水利"项目绩效评价工作组人员情况：</a:t>
            </a:r>
            <a:endParaRPr lang="zh-TW" sz="3100">
              <a:solidFill>
                <a:srgbClr val="404040"/>
              </a:solidFill>
              <a:latin typeface="MingLiU"/>
              <a:ea typeface="MingLiU"/>
            </a:endParaRPr>
          </a:p>
          <a:p>
            <a:pPr indent="0">
              <a:lnSpc>
                <a:spcPts val="6190"/>
              </a:lnSpc>
            </a:pPr>
            <a:r>
              <a:rPr lang="zh-TW" sz="3100">
                <a:solidFill>
                  <a:srgbClr val="404040"/>
                </a:solidFill>
                <a:latin typeface="MingLiU"/>
                <a:ea typeface="MingLiU"/>
              </a:rPr>
              <a:t>该项目共安排</a:t>
            </a:r>
            <a:r>
              <a:rPr lang="zh-TW" sz="3800">
                <a:solidFill>
                  <a:srgbClr val="404040"/>
                </a:solidFill>
                <a:latin typeface="Arial"/>
                <a:ea typeface="Arial"/>
              </a:rPr>
              <a:t>4</a:t>
            </a:r>
            <a:r>
              <a:rPr lang="zh-TW" sz="3100">
                <a:solidFill>
                  <a:srgbClr val="404040"/>
                </a:solidFill>
                <a:latin typeface="MingLiU"/>
                <a:ea typeface="MingLiU"/>
              </a:rPr>
              <a:t>个项目小组，每个小组</a:t>
            </a:r>
            <a:r>
              <a:rPr lang="zh-TW" sz="3800">
                <a:solidFill>
                  <a:srgbClr val="404040"/>
                </a:solidFill>
                <a:latin typeface="Arial"/>
                <a:ea typeface="Arial"/>
              </a:rPr>
              <a:t>4</a:t>
            </a:r>
            <a:r>
              <a:rPr lang="zh-TW" sz="3100">
                <a:solidFill>
                  <a:srgbClr val="404040"/>
                </a:solidFill>
                <a:latin typeface="MingLiU"/>
                <a:ea typeface="MingLiU"/>
              </a:rPr>
              <a:t>人，共</a:t>
            </a:r>
            <a:r>
              <a:rPr lang="zh-TW" sz="3800">
                <a:solidFill>
                  <a:srgbClr val="404040"/>
                </a:solidFill>
                <a:latin typeface="Arial"/>
                <a:ea typeface="Arial"/>
              </a:rPr>
              <a:t>16</a:t>
            </a:r>
            <a:r>
              <a:rPr lang="zh-TW" sz="3100">
                <a:solidFill>
                  <a:srgbClr val="404040"/>
                </a:solidFill>
                <a:latin typeface="MingLiU"/>
                <a:ea typeface="MingLiU"/>
              </a:rPr>
              <a:t>人；每组负责</a:t>
            </a:r>
            <a:r>
              <a:rPr lang="zh-TW" sz="3800">
                <a:solidFill>
                  <a:srgbClr val="404040"/>
                </a:solidFill>
                <a:latin typeface="Arial"/>
                <a:ea typeface="Arial"/>
              </a:rPr>
              <a:t>4</a:t>
            </a:r>
            <a:r>
              <a:rPr lang="zh-TW" sz="3100">
                <a:solidFill>
                  <a:srgbClr val="404040"/>
                </a:solidFill>
                <a:latin typeface="MingLiU"/>
                <a:ea typeface="MingLiU"/>
              </a:rPr>
              <a:t>个地市的评 价工作。</a:t>
            </a:r>
            <a:endParaRPr lang="zh-TW" sz="31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20240" y="2334768"/>
            <a:ext cx="6541008"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(二)做好人员分工及时间安排</a:t>
            </a:r>
            <a:endParaRPr lang="zh-TW" sz="3800">
              <a:solidFill>
                <a:srgbClr val="404040"/>
              </a:solidFill>
              <a:latin typeface="MingLiU"/>
              <a:ea typeface="MingLiU"/>
            </a:endParaRPr>
          </a:p>
        </p:txBody>
      </p:sp>
      <p:sp>
        <p:nvSpPr>
          <p:cNvPr id="3" name="矩形 2"/>
          <p:cNvSpPr/>
          <p:nvPr/>
        </p:nvSpPr>
        <p:spPr>
          <a:xfrm>
            <a:off x="1944624" y="4157472"/>
            <a:ext cx="13267944" cy="4559808"/>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Aft>
                <a:spcPts val="140"/>
              </a:spcAft>
            </a:pPr>
            <a:r>
              <a:rPr lang="zh-TW" sz="3900">
                <a:solidFill>
                  <a:srgbClr val="404040"/>
                </a:solidFill>
                <a:latin typeface="Courier New" panose="02070309020205020404"/>
                <a:ea typeface="Courier New" panose="02070309020205020404"/>
              </a:rPr>
              <a:t>1</a:t>
            </a:r>
            <a:r>
              <a:rPr lang="zh-TW" sz="3100" b="1">
                <a:solidFill>
                  <a:srgbClr val="404040"/>
                </a:solidFill>
                <a:latin typeface="MingLiU"/>
                <a:ea typeface="MingLiU"/>
              </a:rPr>
              <a:t>小组内容人员分工情况：</a:t>
            </a:r>
            <a:endParaRPr lang="zh-TW" sz="3100" b="1">
              <a:solidFill>
                <a:srgbClr val="404040"/>
              </a:solidFill>
              <a:latin typeface="MingLiU"/>
              <a:ea typeface="MingLiU"/>
            </a:endParaRPr>
          </a:p>
          <a:p>
            <a:pPr indent="317500">
              <a:lnSpc>
                <a:spcPts val="5760"/>
              </a:lnSpc>
              <a:spcAft>
                <a:spcPts val="490"/>
              </a:spcAft>
            </a:pPr>
            <a:r>
              <a:rPr lang="zh-TW" sz="3100">
                <a:solidFill>
                  <a:srgbClr val="404040"/>
                </a:solidFill>
                <a:latin typeface="MingLiU"/>
                <a:ea typeface="MingLiU"/>
              </a:rPr>
              <a:t>⑴组长：负责现场评价工作的组织、报告的撰写、与各方的沟通、对组 员工作成果的复核；</a:t>
            </a:r>
            <a:endParaRPr lang="zh-TW" sz="3100">
              <a:solidFill>
                <a:srgbClr val="404040"/>
              </a:solidFill>
              <a:latin typeface="MingLiU"/>
              <a:ea typeface="MingLiU"/>
            </a:endParaRPr>
          </a:p>
          <a:p>
            <a:pPr indent="0">
              <a:lnSpc>
                <a:spcPts val="5760"/>
              </a:lnSpc>
              <a:spcAft>
                <a:spcPts val="700"/>
              </a:spcAft>
            </a:pPr>
            <a:r>
              <a:rPr lang="zh-TW" sz="3800">
                <a:solidFill>
                  <a:srgbClr val="404040"/>
                </a:solidFill>
                <a:latin typeface="Arial"/>
                <a:ea typeface="Arial"/>
              </a:rPr>
              <a:t>(2) </a:t>
            </a:r>
            <a:r>
              <a:rPr lang="zh-TW" sz="3100">
                <a:solidFill>
                  <a:srgbClr val="404040"/>
                </a:solidFill>
                <a:latin typeface="MingLiU"/>
                <a:ea typeface="MingLiU"/>
              </a:rPr>
              <a:t>组员</a:t>
            </a:r>
            <a:r>
              <a:rPr lang="zh-TW" sz="3800">
                <a:solidFill>
                  <a:srgbClr val="404040"/>
                </a:solidFill>
                <a:latin typeface="Arial"/>
                <a:ea typeface="Arial"/>
              </a:rPr>
              <a:t>1</a:t>
            </a:r>
            <a:r>
              <a:rPr lang="zh-TW" sz="3100">
                <a:solidFill>
                  <a:srgbClr val="404040"/>
                </a:solidFill>
                <a:latin typeface="MingLiU"/>
                <a:ea typeface="MingLiU"/>
              </a:rPr>
              <a:t>:负责审查项目立项方面的资料，以及实地勘察工作；</a:t>
            </a:r>
            <a:endParaRPr lang="zh-TW" sz="3100">
              <a:solidFill>
                <a:srgbClr val="404040"/>
              </a:solidFill>
              <a:latin typeface="MingLiU"/>
              <a:ea typeface="MingLiU"/>
            </a:endParaRPr>
          </a:p>
          <a:p>
            <a:pPr indent="0">
              <a:lnSpc>
                <a:spcPts val="5760"/>
              </a:lnSpc>
              <a:spcAft>
                <a:spcPts val="490"/>
              </a:spcAft>
            </a:pPr>
            <a:r>
              <a:rPr lang="zh-TW" sz="3800">
                <a:solidFill>
                  <a:srgbClr val="404040"/>
                </a:solidFill>
                <a:latin typeface="Arial"/>
                <a:ea typeface="Arial"/>
              </a:rPr>
              <a:t>(3) </a:t>
            </a:r>
            <a:r>
              <a:rPr lang="zh-TW" sz="3100">
                <a:solidFill>
                  <a:srgbClr val="404040"/>
                </a:solidFill>
                <a:latin typeface="MingLiU"/>
                <a:ea typeface="MingLiU"/>
              </a:rPr>
              <a:t>组员</a:t>
            </a:r>
            <a:r>
              <a:rPr lang="zh-TW" sz="3800">
                <a:solidFill>
                  <a:srgbClr val="404040"/>
                </a:solidFill>
                <a:latin typeface="Arial"/>
                <a:ea typeface="Arial"/>
              </a:rPr>
              <a:t>2</a:t>
            </a:r>
            <a:r>
              <a:rPr lang="zh-TW" sz="4500">
                <a:solidFill>
                  <a:srgbClr val="404040"/>
                </a:solidFill>
                <a:latin typeface="宋体" panose="02010600030101010101" pitchFamily="2" charset="-122"/>
                <a:ea typeface="宋体" panose="02010600030101010101" pitchFamily="2" charset="-122"/>
              </a:rPr>
              <a:t>：</a:t>
            </a:r>
            <a:r>
              <a:rPr lang="zh-TW" sz="3100">
                <a:solidFill>
                  <a:srgbClr val="404040"/>
                </a:solidFill>
                <a:latin typeface="MingLiU"/>
                <a:ea typeface="MingLiU"/>
              </a:rPr>
              <a:t>负责审查项目管理、资金管理方面的资料；</a:t>
            </a:r>
            <a:endParaRPr lang="zh-TW" sz="3100">
              <a:solidFill>
                <a:srgbClr val="404040"/>
              </a:solidFill>
              <a:latin typeface="MingLiU"/>
              <a:ea typeface="MingLiU"/>
            </a:endParaRPr>
          </a:p>
          <a:p>
            <a:pPr indent="317500">
              <a:lnSpc>
                <a:spcPts val="5760"/>
              </a:lnSpc>
            </a:pPr>
            <a:r>
              <a:rPr lang="zh-TW" sz="3100">
                <a:solidFill>
                  <a:srgbClr val="404040"/>
                </a:solidFill>
                <a:latin typeface="MingLiU"/>
                <a:ea typeface="MingLiU"/>
              </a:rPr>
              <a:t>⑷组员</a:t>
            </a:r>
            <a:r>
              <a:rPr lang="zh-TW" sz="3800">
                <a:solidFill>
                  <a:srgbClr val="404040"/>
                </a:solidFill>
                <a:latin typeface="Arial"/>
                <a:ea typeface="Arial"/>
              </a:rPr>
              <a:t>3</a:t>
            </a:r>
            <a:r>
              <a:rPr lang="zh-TW" sz="4500">
                <a:solidFill>
                  <a:srgbClr val="404040"/>
                </a:solidFill>
                <a:latin typeface="宋体" panose="02010600030101010101" pitchFamily="2" charset="-122"/>
                <a:ea typeface="宋体" panose="02010600030101010101" pitchFamily="2" charset="-122"/>
              </a:rPr>
              <a:t>：</a:t>
            </a:r>
            <a:r>
              <a:rPr lang="zh-TW" sz="3100">
                <a:solidFill>
                  <a:srgbClr val="404040"/>
                </a:solidFill>
                <a:latin typeface="MingLiU"/>
                <a:ea typeface="MingLiU"/>
              </a:rPr>
              <a:t>负责审查项目产出、项目效益方面的资料。</a:t>
            </a:r>
            <a:endParaRPr lang="zh-TW" sz="31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20240" y="2334768"/>
            <a:ext cx="6541008"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(二)做好人员分工及时间安排</a:t>
            </a:r>
            <a:endParaRPr lang="zh-TW" sz="3800">
              <a:solidFill>
                <a:srgbClr val="404040"/>
              </a:solidFill>
              <a:latin typeface="MingLiU"/>
              <a:ea typeface="MingLiU"/>
            </a:endParaRPr>
          </a:p>
        </p:txBody>
      </p:sp>
      <p:sp>
        <p:nvSpPr>
          <p:cNvPr id="3" name="矩形 2"/>
          <p:cNvSpPr/>
          <p:nvPr/>
        </p:nvSpPr>
        <p:spPr>
          <a:xfrm>
            <a:off x="1956816" y="4776216"/>
            <a:ext cx="7946136" cy="2136648"/>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Aft>
                <a:spcPts val="1400"/>
              </a:spcAft>
            </a:pPr>
            <a:r>
              <a:rPr lang="zh-TW" sz="3900">
                <a:solidFill>
                  <a:srgbClr val="404040"/>
                </a:solidFill>
                <a:latin typeface="Courier New" panose="02070309020205020404"/>
                <a:ea typeface="Courier New" panose="02070309020205020404"/>
              </a:rPr>
              <a:t>2</a:t>
            </a:r>
            <a:r>
              <a:rPr lang="zh-TW" sz="3100" b="1">
                <a:solidFill>
                  <a:srgbClr val="404040"/>
                </a:solidFill>
                <a:latin typeface="MingLiU"/>
                <a:ea typeface="MingLiU"/>
              </a:rPr>
              <a:t>、时间安排:</a:t>
            </a:r>
            <a:endParaRPr lang="zh-TW" sz="3100" b="1">
              <a:solidFill>
                <a:srgbClr val="404040"/>
              </a:solidFill>
              <a:latin typeface="MingLiU"/>
              <a:ea typeface="MingLiU"/>
            </a:endParaRPr>
          </a:p>
          <a:p>
            <a:pPr indent="0">
              <a:spcAft>
                <a:spcPts val="1400"/>
              </a:spcAft>
            </a:pPr>
            <a:r>
              <a:rPr lang="zh-TW" sz="3800">
                <a:solidFill>
                  <a:srgbClr val="404040"/>
                </a:solidFill>
                <a:latin typeface="Arial"/>
                <a:ea typeface="Arial"/>
              </a:rPr>
              <a:t>(1) </a:t>
            </a:r>
            <a:r>
              <a:rPr lang="zh-TW" sz="3100">
                <a:solidFill>
                  <a:srgbClr val="404040"/>
                </a:solidFill>
                <a:latin typeface="MingLiU"/>
                <a:ea typeface="MingLiU"/>
              </a:rPr>
              <a:t>每个地市现场评价时间</a:t>
            </a:r>
            <a:r>
              <a:rPr lang="en-US" sz="3800">
                <a:solidFill>
                  <a:srgbClr val="404040"/>
                </a:solidFill>
                <a:latin typeface="Arial"/>
              </a:rPr>
              <a:t>4-5</a:t>
            </a:r>
            <a:r>
              <a:rPr lang="zh-TW" sz="3100">
                <a:solidFill>
                  <a:srgbClr val="404040"/>
                </a:solidFill>
                <a:latin typeface="MingLiU"/>
                <a:ea typeface="MingLiU"/>
              </a:rPr>
              <a:t>天；</a:t>
            </a:r>
            <a:endParaRPr lang="zh-TW" sz="3100">
              <a:solidFill>
                <a:srgbClr val="404040"/>
              </a:solidFill>
              <a:latin typeface="MingLiU"/>
              <a:ea typeface="MingLiU"/>
            </a:endParaRPr>
          </a:p>
          <a:p>
            <a:pPr indent="0"/>
            <a:r>
              <a:rPr lang="zh-TW" sz="3800">
                <a:solidFill>
                  <a:srgbClr val="404040"/>
                </a:solidFill>
                <a:latin typeface="Arial"/>
                <a:ea typeface="Arial"/>
              </a:rPr>
              <a:t>(2) </a:t>
            </a:r>
            <a:r>
              <a:rPr lang="zh-TW" sz="3100">
                <a:solidFill>
                  <a:srgbClr val="404040"/>
                </a:solidFill>
                <a:latin typeface="MingLiU"/>
                <a:ea typeface="MingLiU"/>
              </a:rPr>
              <a:t>现场评价时间中，实地勘察时间</a:t>
            </a:r>
            <a:r>
              <a:rPr lang="en-US" sz="3800">
                <a:solidFill>
                  <a:srgbClr val="404040"/>
                </a:solidFill>
                <a:latin typeface="Arial"/>
              </a:rPr>
              <a:t>2-3</a:t>
            </a:r>
            <a:r>
              <a:rPr lang="zh-TW" sz="3100">
                <a:solidFill>
                  <a:srgbClr val="404040"/>
                </a:solidFill>
                <a:latin typeface="MingLiU"/>
                <a:ea typeface="MingLiU"/>
              </a:rPr>
              <a:t>天。</a:t>
            </a:r>
            <a:endParaRPr lang="zh-TW" sz="31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20240" y="2334768"/>
            <a:ext cx="4590288"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800">
                <a:solidFill>
                  <a:srgbClr val="404040"/>
                </a:solidFill>
                <a:latin typeface="MingLiU"/>
                <a:ea typeface="MingLiU"/>
              </a:rPr>
              <a:t>(=)</a:t>
            </a:r>
            <a:r>
              <a:rPr lang="zh-TW" sz="3800">
                <a:solidFill>
                  <a:srgbClr val="404040"/>
                </a:solidFill>
                <a:latin typeface="MingLiU"/>
                <a:ea typeface="MingLiU"/>
              </a:rPr>
              <a:t>前期沟通与调研</a:t>
            </a:r>
            <a:endParaRPr lang="zh-TW" sz="3800">
              <a:solidFill>
                <a:srgbClr val="404040"/>
              </a:solidFill>
              <a:latin typeface="MingLiU"/>
              <a:ea typeface="MingLiU"/>
            </a:endParaRPr>
          </a:p>
        </p:txBody>
      </p:sp>
      <p:sp>
        <p:nvSpPr>
          <p:cNvPr id="3" name="矩形 2"/>
          <p:cNvSpPr/>
          <p:nvPr/>
        </p:nvSpPr>
        <p:spPr>
          <a:xfrm>
            <a:off x="4992624" y="4197096"/>
            <a:ext cx="3803904" cy="432816"/>
          </a:xfrm>
          <a:prstGeom prst="rect">
            <a:avLst/>
          </a:prstGeom>
          <a:solidFill>
            <a:srgbClr val="2990E2"/>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FFFFFF"/>
                </a:solidFill>
                <a:latin typeface="MingLiU"/>
                <a:ea typeface="MingLiU"/>
              </a:rPr>
              <a:t>了解项目的基本情况;</a:t>
            </a:r>
            <a:endParaRPr lang="zh-TW" sz="3100">
              <a:solidFill>
                <a:srgbClr val="FFFFFF"/>
              </a:solidFill>
              <a:latin typeface="MingLiU"/>
              <a:ea typeface="MingLiU"/>
            </a:endParaRPr>
          </a:p>
        </p:txBody>
      </p:sp>
      <p:sp>
        <p:nvSpPr>
          <p:cNvPr id="4" name="矩形 3"/>
          <p:cNvSpPr/>
          <p:nvPr/>
        </p:nvSpPr>
        <p:spPr>
          <a:xfrm>
            <a:off x="4992624" y="5864352"/>
            <a:ext cx="3803904" cy="429768"/>
          </a:xfrm>
          <a:prstGeom prst="rect">
            <a:avLst/>
          </a:prstGeom>
          <a:solidFill>
            <a:srgbClr val="F51718"/>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FFFFFF"/>
                </a:solidFill>
                <a:latin typeface="MingLiU"/>
                <a:ea typeface="MingLiU"/>
              </a:rPr>
              <a:t>了解委托单位的要求;</a:t>
            </a:r>
            <a:endParaRPr lang="zh-TW" sz="3100">
              <a:solidFill>
                <a:srgbClr val="FFFFFF"/>
              </a:solidFill>
              <a:latin typeface="MingLiU"/>
              <a:ea typeface="MingLiU"/>
            </a:endParaRPr>
          </a:p>
        </p:txBody>
      </p:sp>
      <p:sp>
        <p:nvSpPr>
          <p:cNvPr id="5" name="矩形 4"/>
          <p:cNvSpPr/>
          <p:nvPr/>
        </p:nvSpPr>
        <p:spPr>
          <a:xfrm>
            <a:off x="4977384" y="7586472"/>
            <a:ext cx="5443728" cy="432816"/>
          </a:xfrm>
          <a:prstGeom prst="rect">
            <a:avLst/>
          </a:prstGeom>
          <a:solidFill>
            <a:srgbClr val="3294E2"/>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FFFFFF"/>
                </a:solidFill>
                <a:latin typeface="MingLiU"/>
                <a:ea typeface="MingLiU"/>
              </a:rPr>
              <a:t>搜集相关政策文件并认真研读。</a:t>
            </a:r>
            <a:endParaRPr lang="zh-TW" sz="3100">
              <a:solidFill>
                <a:srgbClr val="FFFFFF"/>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2151888" y="2337816"/>
            <a:ext cx="5349240" cy="48463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3800">
                <a:solidFill>
                  <a:srgbClr val="404040"/>
                </a:solidFill>
                <a:latin typeface="MingLiU"/>
              </a:rPr>
              <a:t>•</a:t>
            </a:r>
            <a:r>
              <a:rPr lang="zh-TW" sz="3800">
                <a:solidFill>
                  <a:srgbClr val="404040"/>
                </a:solidFill>
                <a:latin typeface="MingLiU"/>
                <a:ea typeface="MingLiU"/>
              </a:rPr>
              <a:t>"八小水利"项目背景</a:t>
            </a:r>
            <a:endParaRPr lang="zh-TW" sz="3800">
              <a:solidFill>
                <a:srgbClr val="404040"/>
              </a:solidFill>
              <a:latin typeface="MingLiU"/>
              <a:ea typeface="MingLiU"/>
            </a:endParaRPr>
          </a:p>
        </p:txBody>
      </p:sp>
      <p:sp>
        <p:nvSpPr>
          <p:cNvPr id="3" name="矩形 2"/>
          <p:cNvSpPr/>
          <p:nvPr/>
        </p:nvSpPr>
        <p:spPr>
          <a:xfrm>
            <a:off x="2651760" y="4739640"/>
            <a:ext cx="12444984" cy="43891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71500" algn="just"/>
            <a:r>
              <a:rPr lang="zh-TW" sz="3800">
                <a:solidFill>
                  <a:srgbClr val="404040"/>
                </a:solidFill>
                <a:latin typeface="Arial"/>
                <a:ea typeface="Arial"/>
              </a:rPr>
              <a:t>2013</a:t>
            </a:r>
            <a:r>
              <a:rPr lang="zh-TW" sz="3100">
                <a:solidFill>
                  <a:srgbClr val="404040"/>
                </a:solidFill>
                <a:latin typeface="MingLiU"/>
                <a:ea typeface="MingLiU"/>
              </a:rPr>
              <a:t>年</a:t>
            </a:r>
            <a:r>
              <a:rPr lang="zh-TW" sz="3800">
                <a:solidFill>
                  <a:srgbClr val="404040"/>
                </a:solidFill>
                <a:latin typeface="Arial"/>
                <a:ea typeface="Arial"/>
              </a:rPr>
              <a:t>7</a:t>
            </a:r>
            <a:r>
              <a:rPr lang="zh-TW" sz="3100">
                <a:solidFill>
                  <a:srgbClr val="404040"/>
                </a:solidFill>
                <a:latin typeface="MingLiU"/>
                <a:ea typeface="MingLiU"/>
              </a:rPr>
              <a:t>月~</a:t>
            </a:r>
            <a:r>
              <a:rPr lang="zh-TW" sz="3800">
                <a:solidFill>
                  <a:srgbClr val="404040"/>
                </a:solidFill>
                <a:latin typeface="Arial"/>
                <a:ea typeface="Arial"/>
              </a:rPr>
              <a:t>8</a:t>
            </a:r>
            <a:r>
              <a:rPr lang="zh-TW" sz="3100">
                <a:solidFill>
                  <a:srgbClr val="404040"/>
                </a:solidFill>
                <a:latin typeface="MingLiU"/>
                <a:ea typeface="MingLiU"/>
              </a:rPr>
              <a:t>月份，安徽省出现了持续高温干旱天气，最大受旱面积</a:t>
            </a:r>
            <a:endParaRPr lang="zh-TW" sz="3100">
              <a:solidFill>
                <a:srgbClr val="404040"/>
              </a:solidFill>
              <a:latin typeface="MingLiU"/>
              <a:ea typeface="MingLiU"/>
            </a:endParaRPr>
          </a:p>
        </p:txBody>
      </p:sp>
      <p:sp>
        <p:nvSpPr>
          <p:cNvPr id="4" name="矩形 3"/>
          <p:cNvSpPr/>
          <p:nvPr/>
        </p:nvSpPr>
        <p:spPr>
          <a:xfrm>
            <a:off x="2090928" y="5474208"/>
            <a:ext cx="13008863" cy="435864"/>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Arial"/>
                <a:ea typeface="Arial"/>
              </a:rPr>
              <a:t>1700</a:t>
            </a:r>
            <a:r>
              <a:rPr lang="zh-TW" sz="3100">
                <a:solidFill>
                  <a:srgbClr val="404040"/>
                </a:solidFill>
                <a:latin typeface="MingLiU"/>
                <a:ea typeface="MingLiU"/>
              </a:rPr>
              <a:t>多万亩。在省委、省政府坚强领导下，各地组织发动广大干部群众</a:t>
            </a:r>
            <a:endParaRPr lang="zh-TW" sz="3100">
              <a:solidFill>
                <a:srgbClr val="404040"/>
              </a:solidFill>
              <a:latin typeface="MingLiU"/>
              <a:ea typeface="MingLiU"/>
            </a:endParaRPr>
          </a:p>
        </p:txBody>
      </p:sp>
      <p:sp>
        <p:nvSpPr>
          <p:cNvPr id="5" name="矩形 4"/>
          <p:cNvSpPr/>
          <p:nvPr/>
        </p:nvSpPr>
        <p:spPr>
          <a:xfrm>
            <a:off x="2063496" y="6205728"/>
            <a:ext cx="13036296" cy="435864"/>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404040"/>
                </a:solidFill>
                <a:latin typeface="MingLiU"/>
                <a:ea typeface="MingLiU"/>
              </a:rPr>
              <a:t>投入抗旱，依托小型水利设施，采取蓄、弓|、提、调等综合措施，有效保</a:t>
            </a:r>
            <a:endParaRPr lang="zh-TW" sz="3100">
              <a:solidFill>
                <a:srgbClr val="404040"/>
              </a:solidFill>
              <a:latin typeface="MingLiU"/>
              <a:ea typeface="MingLiU"/>
            </a:endParaRPr>
          </a:p>
        </p:txBody>
      </p:sp>
      <p:sp>
        <p:nvSpPr>
          <p:cNvPr id="6" name="矩形 5"/>
          <p:cNvSpPr/>
          <p:nvPr/>
        </p:nvSpPr>
        <p:spPr>
          <a:xfrm>
            <a:off x="2069592" y="6937248"/>
            <a:ext cx="7053072" cy="432816"/>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100">
                <a:solidFill>
                  <a:srgbClr val="404040"/>
                </a:solidFill>
                <a:latin typeface="MingLiU"/>
                <a:ea typeface="MingLiU"/>
              </a:rPr>
              <a:t>障了农作物用水需求，减轻了灾害损失。</a:t>
            </a:r>
            <a:endParaRPr lang="zh-TW" sz="31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2865120" y="2337816"/>
            <a:ext cx="4636008" cy="48463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"八小水利"项目背景</a:t>
            </a:r>
            <a:endParaRPr lang="zh-TW" sz="3800">
              <a:solidFill>
                <a:srgbClr val="404040"/>
              </a:solidFill>
              <a:latin typeface="MingLiU"/>
              <a:ea typeface="MingLiU"/>
            </a:endParaRPr>
          </a:p>
        </p:txBody>
      </p:sp>
      <p:sp>
        <p:nvSpPr>
          <p:cNvPr id="3" name="矩形 2"/>
          <p:cNvSpPr/>
          <p:nvPr/>
        </p:nvSpPr>
        <p:spPr>
          <a:xfrm>
            <a:off x="2051304" y="3691128"/>
            <a:ext cx="13197839" cy="5559552"/>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812800" algn="just">
              <a:lnSpc>
                <a:spcPts val="5755"/>
              </a:lnSpc>
            </a:pPr>
            <a:r>
              <a:rPr lang="zh-TW" sz="3100">
                <a:solidFill>
                  <a:srgbClr val="404040"/>
                </a:solidFill>
                <a:latin typeface="MingLiU"/>
                <a:ea typeface="MingLiU"/>
              </a:rPr>
              <a:t>在</a:t>
            </a:r>
            <a:r>
              <a:rPr lang="zh-TW" sz="3800">
                <a:solidFill>
                  <a:srgbClr val="404040"/>
                </a:solidFill>
                <a:latin typeface="Arial"/>
                <a:ea typeface="Arial"/>
              </a:rPr>
              <a:t>2011</a:t>
            </a:r>
            <a:r>
              <a:rPr lang="zh-TW" sz="3100">
                <a:solidFill>
                  <a:srgbClr val="404040"/>
                </a:solidFill>
                <a:latin typeface="MingLiU"/>
                <a:ea typeface="MingLiU"/>
              </a:rPr>
              <a:t>年中央和省委</a:t>
            </a:r>
            <a:r>
              <a:rPr lang="zh-TW" sz="3800">
                <a:solidFill>
                  <a:srgbClr val="404040"/>
                </a:solidFill>
                <a:latin typeface="Arial"/>
                <a:ea typeface="Arial"/>
              </a:rPr>
              <a:t>1</a:t>
            </a:r>
            <a:r>
              <a:rPr lang="zh-TW" sz="3100">
                <a:solidFill>
                  <a:srgbClr val="404040"/>
                </a:solidFill>
                <a:latin typeface="MingLiU"/>
                <a:ea typeface="MingLiU"/>
              </a:rPr>
              <a:t>号文件指引下，安徽省农田水利建设取得了显 著成绩，但由于历史欠账多、薄弱环节多、积累问题多，农田水利"最后 一公里</a:t>
            </a:r>
            <a:r>
              <a:rPr lang="en-US" sz="3100">
                <a:solidFill>
                  <a:srgbClr val="404040"/>
                </a:solidFill>
                <a:latin typeface="MingLiU"/>
              </a:rPr>
              <a:t>"</a:t>
            </a:r>
            <a:r>
              <a:rPr lang="zh-TW" sz="3100">
                <a:solidFill>
                  <a:srgbClr val="404040"/>
                </a:solidFill>
                <a:latin typeface="MingLiU"/>
                <a:ea typeface="MingLiU"/>
              </a:rPr>
              <a:t>问题远未得到全面解决。对此，省领导做出重要指示，要求认真 研究、制定政策，加快推进小型水利工程改造提升。为此，省政府出台了 《关于深化改革推进小型水利工程改造提升的指导意见》（皖政〔</a:t>
            </a:r>
            <a:r>
              <a:rPr lang="zh-TW" sz="3800">
                <a:solidFill>
                  <a:srgbClr val="404040"/>
                </a:solidFill>
                <a:latin typeface="Arial"/>
                <a:ea typeface="Arial"/>
              </a:rPr>
              <a:t>2013</a:t>
            </a:r>
            <a:r>
              <a:rPr lang="zh-TW" sz="3100">
                <a:solidFill>
                  <a:srgbClr val="404040"/>
                </a:solidFill>
                <a:latin typeface="MingLiU"/>
                <a:ea typeface="MingLiU"/>
              </a:rPr>
              <a:t>〕 </a:t>
            </a:r>
            <a:r>
              <a:rPr lang="zh-TW" sz="3800">
                <a:solidFill>
                  <a:srgbClr val="404040"/>
                </a:solidFill>
                <a:latin typeface="Arial"/>
                <a:ea typeface="Arial"/>
              </a:rPr>
              <a:t>66</a:t>
            </a:r>
            <a:r>
              <a:rPr lang="zh-TW" sz="3100">
                <a:solidFill>
                  <a:srgbClr val="404040"/>
                </a:solidFill>
                <a:latin typeface="MingLiU"/>
                <a:ea typeface="MingLiU"/>
              </a:rPr>
              <a:t>号，以下简称《指导意见》</a:t>
            </a:r>
            <a:r>
              <a:rPr lang="zh-TW" sz="4500">
                <a:solidFill>
                  <a:srgbClr val="404040"/>
                </a:solidFill>
                <a:latin typeface="宋体" panose="02010600030101010101" pitchFamily="2" charset="-122"/>
                <a:ea typeface="宋体" panose="02010600030101010101" pitchFamily="2" charset="-122"/>
              </a:rPr>
              <a:t>），</a:t>
            </a:r>
            <a:r>
              <a:rPr lang="zh-TW" sz="3100">
                <a:solidFill>
                  <a:srgbClr val="404040"/>
                </a:solidFill>
                <a:latin typeface="MingLiU"/>
                <a:ea typeface="MingLiU"/>
              </a:rPr>
              <a:t>提出在全省实施</a:t>
            </a:r>
            <a:r>
              <a:rPr lang="en-US" sz="3800">
                <a:solidFill>
                  <a:srgbClr val="404040"/>
                </a:solidFill>
                <a:latin typeface="Arial"/>
              </a:rPr>
              <a:t>"5588”</a:t>
            </a:r>
            <a:r>
              <a:rPr lang="zh-TW" sz="3100">
                <a:solidFill>
                  <a:srgbClr val="404040"/>
                </a:solidFill>
                <a:latin typeface="MingLiU"/>
                <a:ea typeface="MingLiU"/>
              </a:rPr>
              <a:t>行动计划， 即：用</a:t>
            </a:r>
            <a:r>
              <a:rPr lang="zh-TW" sz="3800">
                <a:solidFill>
                  <a:srgbClr val="404040"/>
                </a:solidFill>
                <a:latin typeface="Arial"/>
                <a:ea typeface="Arial"/>
              </a:rPr>
              <a:t>5</a:t>
            </a:r>
            <a:r>
              <a:rPr lang="zh-TW" sz="3100">
                <a:solidFill>
                  <a:srgbClr val="404040"/>
                </a:solidFill>
                <a:latin typeface="MingLiU"/>
                <a:ea typeface="MingLiU"/>
              </a:rPr>
              <a:t>年的时间，采取</a:t>
            </a:r>
            <a:r>
              <a:rPr lang="zh-TW" sz="3800">
                <a:solidFill>
                  <a:srgbClr val="404040"/>
                </a:solidFill>
                <a:latin typeface="Arial"/>
                <a:ea typeface="Arial"/>
              </a:rPr>
              <a:t>5</a:t>
            </a:r>
            <a:r>
              <a:rPr lang="zh-TW" sz="3100">
                <a:solidFill>
                  <a:srgbClr val="404040"/>
                </a:solidFill>
                <a:latin typeface="MingLiU"/>
                <a:ea typeface="MingLiU"/>
              </a:rPr>
              <a:t>项改革措施，改造提升“</a:t>
            </a:r>
            <a:r>
              <a:rPr lang="zh-TW" sz="3800">
                <a:solidFill>
                  <a:srgbClr val="404040"/>
                </a:solidFill>
                <a:latin typeface="Arial"/>
                <a:ea typeface="Arial"/>
              </a:rPr>
              <a:t>8</a:t>
            </a:r>
            <a:r>
              <a:rPr lang="zh-TW" sz="3100">
                <a:solidFill>
                  <a:srgbClr val="404040"/>
                </a:solidFill>
                <a:latin typeface="MingLiU"/>
                <a:ea typeface="MingLiU"/>
              </a:rPr>
              <a:t>小水利工程”，到 </a:t>
            </a:r>
            <a:r>
              <a:rPr lang="zh-TW" sz="3800">
                <a:solidFill>
                  <a:srgbClr val="404040"/>
                </a:solidFill>
                <a:latin typeface="Arial"/>
                <a:ea typeface="Arial"/>
              </a:rPr>
              <a:t>2017</a:t>
            </a:r>
            <a:r>
              <a:rPr lang="zh-TW" sz="3100">
                <a:solidFill>
                  <a:srgbClr val="404040"/>
                </a:solidFill>
                <a:latin typeface="MingLiU"/>
                <a:ea typeface="MingLiU"/>
              </a:rPr>
              <a:t>年全省有效灌溉面积达到</a:t>
            </a:r>
            <a:r>
              <a:rPr lang="zh-TW" sz="3800">
                <a:solidFill>
                  <a:srgbClr val="404040"/>
                </a:solidFill>
                <a:latin typeface="Arial"/>
                <a:ea typeface="Arial"/>
              </a:rPr>
              <a:t>80%</a:t>
            </a:r>
            <a:r>
              <a:rPr lang="zh-TW" sz="3100">
                <a:solidFill>
                  <a:srgbClr val="404040"/>
                </a:solidFill>
                <a:latin typeface="MingLiU"/>
                <a:ea typeface="MingLiU"/>
              </a:rPr>
              <a:t>以上。</a:t>
            </a:r>
            <a:endParaRPr lang="zh-TW" sz="31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AC9E1"/>
        </a:solidFill>
        <a:effectLst/>
      </p:bgPr>
    </p:bg>
    <p:spTree>
      <p:nvGrpSpPr>
        <p:cNvPr id="1" name=""/>
        <p:cNvGrpSpPr/>
        <p:nvPr/>
      </p:nvGrpSpPr>
      <p:grpSpPr>
        <a:xfrm>
          <a:off x="0" y="0"/>
          <a:ext cx="0" cy="0"/>
        </a:xfrm>
      </p:grpSpPr>
      <p:sp>
        <p:nvSpPr>
          <p:cNvPr id="2" name="矩形 1"/>
          <p:cNvSpPr/>
          <p:nvPr/>
        </p:nvSpPr>
        <p:spPr>
          <a:xfrm>
            <a:off x="1847088" y="2334768"/>
            <a:ext cx="6632448" cy="48463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139700"/>
            <a:r>
              <a:rPr lang="en-US" sz="3900">
                <a:latin typeface="Courier New" panose="02070309020205020404"/>
              </a:rPr>
              <a:t>2.</a:t>
            </a:r>
            <a:r>
              <a:rPr lang="zh-TW" sz="3800">
                <a:latin typeface="MingLiU"/>
                <a:ea typeface="MingLiU"/>
              </a:rPr>
              <a:t>"八小水利”相关政策文件</a:t>
            </a:r>
            <a:endParaRPr lang="zh-TW" sz="3800">
              <a:latin typeface="MingLiU"/>
              <a:ea typeface="MingLiU"/>
            </a:endParaRPr>
          </a:p>
        </p:txBody>
      </p:sp>
      <p:sp>
        <p:nvSpPr>
          <p:cNvPr id="3" name="矩形 2"/>
          <p:cNvSpPr/>
          <p:nvPr/>
        </p:nvSpPr>
        <p:spPr>
          <a:xfrm>
            <a:off x="1691640" y="3995928"/>
            <a:ext cx="13347192" cy="5276088"/>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ts val="3720"/>
              </a:lnSpc>
            </a:pPr>
            <a:r>
              <a:rPr lang="en-US" sz="2200">
                <a:solidFill>
                  <a:srgbClr val="E5CE61"/>
                </a:solidFill>
                <a:latin typeface="Arial"/>
              </a:rPr>
              <a:t>□ </a:t>
            </a:r>
            <a:r>
              <a:rPr lang="zh-TW" sz="2200">
                <a:solidFill>
                  <a:srgbClr val="933134"/>
                </a:solidFill>
                <a:latin typeface="Arial"/>
                <a:ea typeface="Arial"/>
              </a:rPr>
              <a:t>7</a:t>
            </a:r>
            <a:r>
              <a:rPr lang="zh-TW" sz="2400">
                <a:solidFill>
                  <a:srgbClr val="933134"/>
                </a:solidFill>
                <a:latin typeface="MingLiU"/>
                <a:ea typeface="MingLiU"/>
              </a:rPr>
              <a:t>、^^^度小勤渕</a:t>
            </a:r>
            <a:r>
              <a:rPr lang="zh-TW" sz="2200">
                <a:solidFill>
                  <a:srgbClr val="933134"/>
                </a:solidFill>
                <a:latin typeface="Arial"/>
                <a:ea typeface="Arial"/>
              </a:rPr>
              <a:t>2«</a:t>
            </a:r>
            <a:r>
              <a:rPr lang="zh-TW" sz="2400">
                <a:solidFill>
                  <a:srgbClr val="933134"/>
                </a:solidFill>
                <a:latin typeface="MingLiU"/>
                <a:ea typeface="MingLiU"/>
              </a:rPr>
              <a:t>饌布十划</a:t>
            </a:r>
            <a:endParaRPr lang="zh-TW" sz="2400">
              <a:solidFill>
                <a:srgbClr val="933134"/>
              </a:solidFill>
              <a:latin typeface="MingLiU"/>
              <a:ea typeface="MingLiU"/>
            </a:endParaRPr>
          </a:p>
          <a:p>
            <a:pPr indent="0">
              <a:lnSpc>
                <a:spcPts val="3720"/>
              </a:lnSpc>
            </a:pPr>
            <a:r>
              <a:rPr lang="zh-TW" sz="2400">
                <a:solidFill>
                  <a:srgbClr val="486191"/>
                </a:solidFill>
                <a:latin typeface="MingLiU"/>
                <a:ea typeface="MingLiU"/>
              </a:rPr>
              <a:t>回</a:t>
            </a:r>
            <a:r>
              <a:rPr lang="en-US" sz="2200">
                <a:latin typeface="Arial"/>
              </a:rPr>
              <a:t>L</a:t>
            </a:r>
            <a:r>
              <a:rPr lang="zh-TW" sz="2400">
                <a:latin typeface="MingLiU"/>
                <a:ea typeface="MingLiU"/>
              </a:rPr>
              <a:t>关于深化小型水利工程管理体制改基的指导意児（水建管</a:t>
            </a:r>
            <a:r>
              <a:rPr lang="zh-TW" sz="2200">
                <a:latin typeface="Arial"/>
                <a:ea typeface="Arial"/>
              </a:rPr>
              <a:t>（2013） 169</a:t>
            </a:r>
            <a:r>
              <a:rPr lang="zh-TW" sz="2400">
                <a:latin typeface="MingLiU"/>
                <a:ea typeface="MingLiU"/>
              </a:rPr>
              <a:t>号）</a:t>
            </a:r>
            <a:r>
              <a:rPr lang="en-US" sz="2200">
                <a:latin typeface="Arial"/>
              </a:rPr>
              <a:t>.doc</a:t>
            </a:r>
            <a:endParaRPr lang="en-US" sz="2200">
              <a:latin typeface="Arial"/>
            </a:endParaRPr>
          </a:p>
          <a:p>
            <a:pPr indent="0">
              <a:lnSpc>
                <a:spcPts val="3720"/>
              </a:lnSpc>
            </a:pPr>
            <a:r>
              <a:rPr lang="zh-TW" sz="2400">
                <a:solidFill>
                  <a:srgbClr val="486191"/>
                </a:solidFill>
                <a:latin typeface="MingLiU"/>
                <a:ea typeface="MingLiU"/>
              </a:rPr>
              <a:t>回</a:t>
            </a:r>
            <a:r>
              <a:rPr lang="zh-TW" sz="2200">
                <a:latin typeface="Arial"/>
                <a:ea typeface="Arial"/>
              </a:rPr>
              <a:t>2</a:t>
            </a:r>
            <a:r>
              <a:rPr lang="zh-TW" sz="2400">
                <a:latin typeface="MingLiU"/>
                <a:ea typeface="MingLiU"/>
              </a:rPr>
              <a:t>、安渤省人民政府关于深化改堇推进小型水利工程改造提升的指导意兄（院政〔</a:t>
            </a:r>
            <a:r>
              <a:rPr lang="zh-TW" sz="2200">
                <a:latin typeface="Arial"/>
                <a:ea typeface="Arial"/>
              </a:rPr>
              <a:t>2013</a:t>
            </a:r>
            <a:r>
              <a:rPr lang="zh-TW" sz="2400">
                <a:latin typeface="MingLiU"/>
                <a:ea typeface="MingLiU"/>
              </a:rPr>
              <a:t>〕</a:t>
            </a:r>
            <a:r>
              <a:rPr lang="zh-TW" sz="2200">
                <a:latin typeface="Arial"/>
                <a:ea typeface="Arial"/>
              </a:rPr>
              <a:t>66</a:t>
            </a:r>
            <a:r>
              <a:rPr lang="zh-TW" sz="2400">
                <a:latin typeface="MingLiU"/>
                <a:ea typeface="MingLiU"/>
              </a:rPr>
              <a:t>号）</a:t>
            </a:r>
            <a:r>
              <a:rPr lang="en-US" sz="2400">
                <a:latin typeface="MingLiU"/>
              </a:rPr>
              <a:t>・</a:t>
            </a:r>
            <a:r>
              <a:rPr lang="en-US" sz="2200">
                <a:latin typeface="Arial"/>
              </a:rPr>
              <a:t>doc</a:t>
            </a:r>
            <a:endParaRPr lang="en-US" sz="2200">
              <a:latin typeface="Arial"/>
            </a:endParaRPr>
          </a:p>
          <a:p>
            <a:pPr indent="0">
              <a:lnSpc>
                <a:spcPts val="3720"/>
              </a:lnSpc>
            </a:pPr>
            <a:r>
              <a:rPr lang="zh-TW" sz="2200">
                <a:solidFill>
                  <a:srgbClr val="F3191C"/>
                </a:solidFill>
                <a:latin typeface="Arial"/>
                <a:ea typeface="Arial"/>
              </a:rPr>
              <a:t>7 </a:t>
            </a:r>
            <a:r>
              <a:rPr lang="zh-TW" sz="2200">
                <a:latin typeface="Arial"/>
                <a:ea typeface="Arial"/>
              </a:rPr>
              <a:t>3 </a:t>
            </a:r>
            <a:r>
              <a:rPr lang="en-US" sz="2400">
                <a:latin typeface="MingLiU"/>
              </a:rPr>
              <a:t>.</a:t>
            </a:r>
            <a:r>
              <a:rPr lang="zh-TW" sz="2400">
                <a:latin typeface="MingLiU"/>
                <a:ea typeface="MingLiU"/>
              </a:rPr>
              <a:t>安教首人民政府办公厅关于印发安教有</a:t>
            </a:r>
            <a:r>
              <a:rPr lang="zh-CN" sz="2400">
                <a:latin typeface="MingLiU"/>
                <a:ea typeface="MingLiU"/>
              </a:rPr>
              <a:t>“十</a:t>
            </a:r>
            <a:r>
              <a:rPr lang="zh-TW" sz="2400">
                <a:latin typeface="MingLiU"/>
                <a:ea typeface="MingLiU"/>
              </a:rPr>
              <a:t>三五"水利发展规划的通知（院政办〔</a:t>
            </a:r>
            <a:r>
              <a:rPr lang="zh-TW" sz="2200">
                <a:latin typeface="Arial"/>
                <a:ea typeface="Arial"/>
              </a:rPr>
              <a:t>2016） 81</a:t>
            </a:r>
            <a:r>
              <a:rPr lang="zh-TW" sz="2400">
                <a:latin typeface="MingLiU"/>
                <a:ea typeface="MingLiU"/>
              </a:rPr>
              <a:t>号</a:t>
            </a:r>
            <a:r>
              <a:rPr lang="zh-TW" sz="2400" i="1">
                <a:latin typeface="MingLiU"/>
                <a:ea typeface="MingLiU"/>
              </a:rPr>
              <a:t>）</a:t>
            </a:r>
            <a:r>
              <a:rPr lang="en-US" sz="2200">
                <a:latin typeface="Arial"/>
              </a:rPr>
              <a:t>.pdf </a:t>
            </a:r>
            <a:r>
              <a:rPr lang="zh-TW" sz="2400">
                <a:solidFill>
                  <a:srgbClr val="486191"/>
                </a:solidFill>
                <a:latin typeface="MingLiU"/>
                <a:ea typeface="MingLiU"/>
              </a:rPr>
              <a:t>更</a:t>
            </a:r>
            <a:r>
              <a:rPr lang="zh-TW" sz="2200">
                <a:latin typeface="Arial"/>
                <a:ea typeface="Arial"/>
              </a:rPr>
              <a:t>5</a:t>
            </a:r>
            <a:r>
              <a:rPr lang="zh-TW" sz="2400">
                <a:latin typeface="MingLiU"/>
                <a:ea typeface="MingLiU"/>
              </a:rPr>
              <a:t>、安教省小型水利工程改造提升奖补办法（财农</a:t>
            </a:r>
            <a:r>
              <a:rPr lang="zh-TW" sz="2200">
                <a:latin typeface="Arial"/>
                <a:ea typeface="Arial"/>
              </a:rPr>
              <a:t>（2013） 1978</a:t>
            </a:r>
            <a:r>
              <a:rPr lang="zh-TW" sz="2400">
                <a:latin typeface="MingLiU"/>
                <a:ea typeface="MingLiU"/>
              </a:rPr>
              <a:t>号</a:t>
            </a:r>
            <a:r>
              <a:rPr lang="zh-TW" sz="2200">
                <a:latin typeface="Arial"/>
                <a:ea typeface="Arial"/>
              </a:rPr>
              <a:t>）</a:t>
            </a:r>
            <a:r>
              <a:rPr lang="en-US" sz="2200">
                <a:latin typeface="Arial"/>
              </a:rPr>
              <a:t>.docx</a:t>
            </a:r>
            <a:endParaRPr lang="en-US" sz="2200">
              <a:latin typeface="Arial"/>
            </a:endParaRPr>
          </a:p>
          <a:p>
            <a:pPr indent="0">
              <a:lnSpc>
                <a:spcPts val="3720"/>
              </a:lnSpc>
            </a:pPr>
            <a:r>
              <a:rPr lang="zh-TW" sz="2400">
                <a:solidFill>
                  <a:srgbClr val="486191"/>
                </a:solidFill>
                <a:latin typeface="MingLiU"/>
                <a:ea typeface="MingLiU"/>
              </a:rPr>
              <a:t>回</a:t>
            </a:r>
            <a:r>
              <a:rPr lang="zh-TW" sz="2200">
                <a:latin typeface="Arial"/>
                <a:ea typeface="Arial"/>
              </a:rPr>
              <a:t>6</a:t>
            </a:r>
            <a:r>
              <a:rPr lang="zh-TW" sz="2400">
                <a:latin typeface="MingLiU"/>
                <a:ea typeface="MingLiU"/>
              </a:rPr>
              <a:t>、安敬省小型水利工程投资、建设和管护改革实施办法（院政办秘〔</a:t>
            </a:r>
            <a:r>
              <a:rPr lang="zh-TW" sz="2200">
                <a:latin typeface="Arial"/>
                <a:ea typeface="Arial"/>
              </a:rPr>
              <a:t>2014</a:t>
            </a:r>
            <a:r>
              <a:rPr lang="zh-TW" sz="2400">
                <a:latin typeface="MingLiU"/>
                <a:ea typeface="MingLiU"/>
              </a:rPr>
              <a:t>〕</a:t>
            </a:r>
            <a:r>
              <a:rPr lang="zh-TW" sz="2200">
                <a:latin typeface="Arial"/>
                <a:ea typeface="Arial"/>
              </a:rPr>
              <a:t>100^ ） </a:t>
            </a:r>
            <a:r>
              <a:rPr lang="en-US" sz="2200">
                <a:latin typeface="Arial"/>
              </a:rPr>
              <a:t>.doc</a:t>
            </a:r>
            <a:endParaRPr lang="en-US" sz="2200">
              <a:latin typeface="Arial"/>
            </a:endParaRPr>
          </a:p>
          <a:p>
            <a:pPr indent="0">
              <a:lnSpc>
                <a:spcPts val="3720"/>
              </a:lnSpc>
            </a:pPr>
            <a:r>
              <a:rPr lang="zh-TW" sz="2400">
                <a:solidFill>
                  <a:srgbClr val="486191"/>
                </a:solidFill>
                <a:latin typeface="MingLiU"/>
                <a:ea typeface="MingLiU"/>
              </a:rPr>
              <a:t>回</a:t>
            </a:r>
            <a:r>
              <a:rPr lang="zh-TW" sz="2200">
                <a:latin typeface="Arial"/>
                <a:ea typeface="Arial"/>
              </a:rPr>
              <a:t>8</a:t>
            </a:r>
            <a:r>
              <a:rPr lang="zh-TW" sz="2400">
                <a:latin typeface="MingLiU"/>
                <a:ea typeface="MingLiU"/>
              </a:rPr>
              <a:t>、安教省小型农田水利重点县建设验收工作细则</a:t>
            </a:r>
            <a:r>
              <a:rPr lang="en-US" sz="2200">
                <a:latin typeface="Arial"/>
              </a:rPr>
              <a:t>.doc</a:t>
            </a:r>
            <a:endParaRPr lang="en-US" sz="2200">
              <a:latin typeface="Arial"/>
            </a:endParaRPr>
          </a:p>
          <a:p>
            <a:pPr indent="0">
              <a:lnSpc>
                <a:spcPts val="3720"/>
              </a:lnSpc>
            </a:pPr>
            <a:r>
              <a:rPr lang="zh-TW" sz="2400">
                <a:solidFill>
                  <a:srgbClr val="486191"/>
                </a:solidFill>
                <a:latin typeface="MingLiU"/>
                <a:ea typeface="MingLiU"/>
              </a:rPr>
              <a:t>回</a:t>
            </a:r>
            <a:r>
              <a:rPr lang="zh-TW" sz="2200">
                <a:latin typeface="Arial"/>
                <a:ea typeface="Arial"/>
              </a:rPr>
              <a:t>10</a:t>
            </a:r>
            <a:r>
              <a:rPr lang="zh-TW" sz="2400">
                <a:latin typeface="MingLiU"/>
                <a:ea typeface="MingLiU"/>
              </a:rPr>
              <a:t>、安歡省小型农田水利工程设食建设补助专项资金管理办法（试行）</a:t>
            </a:r>
            <a:r>
              <a:rPr lang="en-US" sz="2200">
                <a:latin typeface="Arial"/>
              </a:rPr>
              <a:t>.doc</a:t>
            </a:r>
            <a:endParaRPr lang="en-US" sz="2200">
              <a:latin typeface="Arial"/>
            </a:endParaRPr>
          </a:p>
          <a:p>
            <a:pPr indent="0">
              <a:lnSpc>
                <a:spcPts val="3720"/>
              </a:lnSpc>
            </a:pPr>
            <a:r>
              <a:rPr lang="zh-CN" sz="2400">
                <a:solidFill>
                  <a:srgbClr val="486191"/>
                </a:solidFill>
                <a:latin typeface="MingLiU"/>
                <a:ea typeface="MingLiU"/>
              </a:rPr>
              <a:t>回</a:t>
            </a:r>
            <a:r>
              <a:rPr lang="zh-TW" sz="2200">
                <a:latin typeface="Arial"/>
                <a:ea typeface="Arial"/>
              </a:rPr>
              <a:t>1</a:t>
            </a:r>
            <a:r>
              <a:rPr lang="en-US" sz="2200">
                <a:latin typeface="Arial"/>
              </a:rPr>
              <a:t>L</a:t>
            </a:r>
            <a:r>
              <a:rPr lang="zh-TW" sz="2400">
                <a:latin typeface="MingLiU"/>
                <a:ea typeface="MingLiU"/>
              </a:rPr>
              <a:t>安戲省小蜘利工程升慰政专项站蘇行办法（财农</a:t>
            </a:r>
            <a:r>
              <a:rPr lang="zh-TW" sz="2600">
                <a:latin typeface="宋体" panose="02010600030101010101" pitchFamily="2" charset="-122"/>
                <a:ea typeface="宋体" panose="02010600030101010101" pitchFamily="2" charset="-122"/>
              </a:rPr>
              <a:t>（</a:t>
            </a:r>
            <a:r>
              <a:rPr lang="zh-TW" sz="2200">
                <a:latin typeface="Arial"/>
                <a:ea typeface="Arial"/>
              </a:rPr>
              <a:t>2014 ） 1253</a:t>
            </a:r>
            <a:r>
              <a:rPr lang="zh-TW" sz="2400">
                <a:latin typeface="MingLiU"/>
                <a:ea typeface="MingLiU"/>
              </a:rPr>
              <a:t>号</a:t>
            </a:r>
            <a:r>
              <a:rPr lang="zh-TW" sz="2400" i="1">
                <a:latin typeface="MingLiU"/>
                <a:ea typeface="MingLiU"/>
              </a:rPr>
              <a:t>）</a:t>
            </a:r>
            <a:r>
              <a:rPr lang="en-US" sz="2200">
                <a:latin typeface="Arial"/>
              </a:rPr>
              <a:t>.doc</a:t>
            </a:r>
            <a:endParaRPr lang="en-US" sz="2200">
              <a:latin typeface="Arial"/>
            </a:endParaRPr>
          </a:p>
          <a:p>
            <a:pPr indent="0">
              <a:lnSpc>
                <a:spcPts val="3720"/>
              </a:lnSpc>
            </a:pPr>
            <a:r>
              <a:rPr lang="zh-TW" sz="2400">
                <a:solidFill>
                  <a:srgbClr val="486191"/>
                </a:solidFill>
                <a:latin typeface="MingLiU"/>
                <a:ea typeface="MingLiU"/>
              </a:rPr>
              <a:t>回</a:t>
            </a:r>
            <a:r>
              <a:rPr lang="zh-TW" sz="2200">
                <a:latin typeface="Arial"/>
                <a:ea typeface="Arial"/>
              </a:rPr>
              <a:t>12</a:t>
            </a:r>
            <a:r>
              <a:rPr lang="zh-TW" sz="2400">
                <a:latin typeface="MingLiU"/>
                <a:ea typeface="MingLiU"/>
              </a:rPr>
              <a:t>、安教省病险小型水库除险加固工程建设管理办法（试行）</a:t>
            </a:r>
            <a:r>
              <a:rPr lang="en-US" sz="2400">
                <a:latin typeface="MingLiU"/>
              </a:rPr>
              <a:t>・</a:t>
            </a:r>
            <a:r>
              <a:rPr lang="en-US" sz="2200">
                <a:latin typeface="Arial"/>
              </a:rPr>
              <a:t>doc</a:t>
            </a:r>
            <a:endParaRPr lang="en-US" sz="2200">
              <a:latin typeface="Arial"/>
            </a:endParaRPr>
          </a:p>
          <a:p>
            <a:pPr indent="0">
              <a:lnSpc>
                <a:spcPts val="3720"/>
              </a:lnSpc>
            </a:pPr>
            <a:r>
              <a:rPr lang="zh-TW" sz="2400">
                <a:solidFill>
                  <a:srgbClr val="486191"/>
                </a:solidFill>
                <a:latin typeface="MingLiU"/>
                <a:ea typeface="MingLiU"/>
              </a:rPr>
              <a:t>陞</a:t>
            </a:r>
            <a:r>
              <a:rPr lang="zh-TW" sz="2200">
                <a:latin typeface="Arial"/>
                <a:ea typeface="Arial"/>
              </a:rPr>
              <a:t>|13</a:t>
            </a:r>
            <a:r>
              <a:rPr lang="zh-TW" sz="2400">
                <a:latin typeface="MingLiU"/>
                <a:ea typeface="MingLiU"/>
              </a:rPr>
              <a:t>、安敝省小型水利工程管理体制改茎安渔方案</a:t>
            </a:r>
            <a:r>
              <a:rPr lang="en-US" sz="2200">
                <a:latin typeface="Arial"/>
              </a:rPr>
              <a:t>.docx</a:t>
            </a:r>
            <a:endParaRPr lang="en-US" sz="2200">
              <a:latin typeface="Arial"/>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1975104" y="2377440"/>
            <a:ext cx="865632" cy="448056"/>
          </a:xfrm>
          <a:prstGeom prst="rect">
            <a:avLst/>
          </a:prstGeom>
        </p:spPr>
      </p:pic>
      <p:pic>
        <p:nvPicPr>
          <p:cNvPr id="3" name="图片 2"/>
          <p:cNvPicPr>
            <a:picLocks noChangeAspect="1"/>
          </p:cNvPicPr>
          <p:nvPr/>
        </p:nvPicPr>
        <p:blipFill>
          <a:blip r:embed="rId3"/>
          <a:stretch>
            <a:fillRect/>
          </a:stretch>
        </p:blipFill>
        <p:spPr>
          <a:xfrm>
            <a:off x="8385048" y="8284464"/>
            <a:ext cx="1121664" cy="640080"/>
          </a:xfrm>
          <a:prstGeom prst="rect">
            <a:avLst/>
          </a:prstGeom>
        </p:spPr>
      </p:pic>
      <p:pic>
        <p:nvPicPr>
          <p:cNvPr id="4" name="图片 3"/>
          <p:cNvPicPr>
            <a:picLocks noChangeAspect="1"/>
          </p:cNvPicPr>
          <p:nvPr/>
        </p:nvPicPr>
        <p:blipFill>
          <a:blip r:embed="rId4"/>
          <a:stretch>
            <a:fillRect/>
          </a:stretch>
        </p:blipFill>
        <p:spPr>
          <a:xfrm>
            <a:off x="8369808" y="9427464"/>
            <a:ext cx="1146048" cy="1106424"/>
          </a:xfrm>
          <a:prstGeom prst="rect">
            <a:avLst/>
          </a:prstGeom>
        </p:spPr>
      </p:pic>
      <p:pic>
        <p:nvPicPr>
          <p:cNvPr id="5" name="图片 4"/>
          <p:cNvPicPr>
            <a:picLocks noChangeAspect="1"/>
          </p:cNvPicPr>
          <p:nvPr/>
        </p:nvPicPr>
        <p:blipFill>
          <a:blip r:embed="rId5"/>
          <a:stretch>
            <a:fillRect/>
          </a:stretch>
        </p:blipFill>
        <p:spPr>
          <a:xfrm>
            <a:off x="15712439" y="8686800"/>
            <a:ext cx="566928" cy="414528"/>
          </a:xfrm>
          <a:prstGeom prst="rect">
            <a:avLst/>
          </a:prstGeom>
        </p:spPr>
      </p:pic>
      <p:pic>
        <p:nvPicPr>
          <p:cNvPr id="6" name="图片 5"/>
          <p:cNvPicPr>
            <a:picLocks noChangeAspect="1"/>
          </p:cNvPicPr>
          <p:nvPr/>
        </p:nvPicPr>
        <p:blipFill>
          <a:blip r:embed="rId6"/>
          <a:stretch>
            <a:fillRect/>
          </a:stretch>
        </p:blipFill>
        <p:spPr>
          <a:xfrm>
            <a:off x="12664440" y="9122664"/>
            <a:ext cx="4754880" cy="1246632"/>
          </a:xfrm>
          <a:prstGeom prst="rect">
            <a:avLst/>
          </a:prstGeom>
        </p:spPr>
      </p:pic>
      <p:pic>
        <p:nvPicPr>
          <p:cNvPr id="7" name="图片 6"/>
          <p:cNvPicPr>
            <a:picLocks noChangeAspect="1"/>
          </p:cNvPicPr>
          <p:nvPr/>
        </p:nvPicPr>
        <p:blipFill>
          <a:blip r:embed="rId7"/>
          <a:stretch>
            <a:fillRect/>
          </a:stretch>
        </p:blipFill>
        <p:spPr>
          <a:xfrm>
            <a:off x="14825472" y="10372344"/>
            <a:ext cx="1755648" cy="158496"/>
          </a:xfrm>
          <a:prstGeom prst="rect">
            <a:avLst/>
          </a:prstGeom>
        </p:spPr>
      </p:pic>
      <p:sp>
        <p:nvSpPr>
          <p:cNvPr id="8" name="矩形 7"/>
          <p:cNvSpPr/>
          <p:nvPr/>
        </p:nvSpPr>
        <p:spPr>
          <a:xfrm>
            <a:off x="3139440" y="2334768"/>
            <a:ext cx="4870704" cy="48768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设计绩效评价指标体系</a:t>
            </a:r>
            <a:endParaRPr lang="zh-TW" sz="3800">
              <a:solidFill>
                <a:srgbClr val="404040"/>
              </a:solidFill>
              <a:latin typeface="MingLiU"/>
              <a:ea typeface="MingLiU"/>
            </a:endParaRPr>
          </a:p>
        </p:txBody>
      </p:sp>
      <p:sp>
        <p:nvSpPr>
          <p:cNvPr id="9" name="矩形 8"/>
          <p:cNvSpPr/>
          <p:nvPr/>
        </p:nvSpPr>
        <p:spPr>
          <a:xfrm>
            <a:off x="5742432" y="3532632"/>
            <a:ext cx="5273040" cy="435864"/>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900">
                <a:solidFill>
                  <a:srgbClr val="469EE7"/>
                </a:solidFill>
                <a:latin typeface="Courier New" panose="02070309020205020404"/>
                <a:ea typeface="Courier New" panose="02070309020205020404"/>
              </a:rPr>
              <a:t>1</a:t>
            </a:r>
            <a:r>
              <a:rPr lang="zh-TW" sz="3100" b="1">
                <a:solidFill>
                  <a:srgbClr val="469EE7"/>
                </a:solidFill>
                <a:latin typeface="MingLiU"/>
                <a:ea typeface="MingLiU"/>
              </a:rPr>
              <a:t>、绵效评价指标设计的原则:</a:t>
            </a:r>
            <a:endParaRPr lang="zh-TW" sz="3100" b="1">
              <a:solidFill>
                <a:srgbClr val="469EE7"/>
              </a:solidFill>
              <a:latin typeface="MingLiU"/>
              <a:ea typeface="MingLiU"/>
            </a:endParaRPr>
          </a:p>
        </p:txBody>
      </p:sp>
      <p:sp>
        <p:nvSpPr>
          <p:cNvPr id="10" name="矩形 9"/>
          <p:cNvSpPr/>
          <p:nvPr/>
        </p:nvSpPr>
        <p:spPr>
          <a:xfrm>
            <a:off x="7836408" y="5044440"/>
            <a:ext cx="1783080" cy="381000"/>
          </a:xfrm>
          <a:prstGeom prst="rect">
            <a:avLst/>
          </a:prstGeom>
          <a:solidFill>
            <a:srgbClr val="3495E2"/>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2700" b="1">
                <a:solidFill>
                  <a:srgbClr val="FFFFFF"/>
                </a:solidFill>
                <a:latin typeface="MingLiU"/>
                <a:ea typeface="MingLiU"/>
              </a:rPr>
              <a:t>相关性原则</a:t>
            </a:r>
            <a:endParaRPr lang="zh-TW" sz="2700" b="1">
              <a:solidFill>
                <a:srgbClr val="FFFFFF"/>
              </a:solidFill>
              <a:latin typeface="MingLiU"/>
              <a:ea typeface="MingLiU"/>
            </a:endParaRPr>
          </a:p>
        </p:txBody>
      </p:sp>
      <p:sp>
        <p:nvSpPr>
          <p:cNvPr id="11" name="矩形 10"/>
          <p:cNvSpPr/>
          <p:nvPr/>
        </p:nvSpPr>
        <p:spPr>
          <a:xfrm>
            <a:off x="11871960" y="6574536"/>
            <a:ext cx="1780032" cy="381000"/>
          </a:xfrm>
          <a:prstGeom prst="rect">
            <a:avLst/>
          </a:prstGeom>
          <a:solidFill>
            <a:srgbClr val="F61718"/>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a:r>
              <a:rPr lang="zh-TW" sz="2700" b="1">
                <a:solidFill>
                  <a:srgbClr val="FFFFFF"/>
                </a:solidFill>
                <a:latin typeface="MingLiU"/>
                <a:ea typeface="MingLiU"/>
              </a:rPr>
              <a:t>重要性原则</a:t>
            </a:r>
            <a:endParaRPr lang="zh-TW" sz="2700" b="1">
              <a:solidFill>
                <a:srgbClr val="FFFFFF"/>
              </a:solidFill>
              <a:latin typeface="MingLiU"/>
              <a:ea typeface="MingLiU"/>
            </a:endParaRPr>
          </a:p>
        </p:txBody>
      </p:sp>
      <p:sp>
        <p:nvSpPr>
          <p:cNvPr id="12" name="矩形 11"/>
          <p:cNvSpPr/>
          <p:nvPr/>
        </p:nvSpPr>
        <p:spPr>
          <a:xfrm>
            <a:off x="4130040" y="6571488"/>
            <a:ext cx="1783080" cy="384048"/>
          </a:xfrm>
          <a:prstGeom prst="rect">
            <a:avLst/>
          </a:prstGeom>
          <a:solidFill>
            <a:srgbClr val="F41819"/>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2700" b="1">
                <a:solidFill>
                  <a:srgbClr val="FFFFFF"/>
                </a:solidFill>
                <a:latin typeface="MingLiU"/>
                <a:ea typeface="MingLiU"/>
              </a:rPr>
              <a:t>经济性原则</a:t>
            </a:r>
            <a:endParaRPr lang="zh-TW" sz="2700" b="1">
              <a:solidFill>
                <a:srgbClr val="FFFFFF"/>
              </a:solidFill>
              <a:latin typeface="MingLiU"/>
              <a:ea typeface="MingLiU"/>
            </a:endParaRPr>
          </a:p>
        </p:txBody>
      </p:sp>
      <p:sp>
        <p:nvSpPr>
          <p:cNvPr id="13" name="矩形 12"/>
          <p:cNvSpPr/>
          <p:nvPr/>
        </p:nvSpPr>
        <p:spPr>
          <a:xfrm>
            <a:off x="6019800" y="8628888"/>
            <a:ext cx="1780032" cy="384048"/>
          </a:xfrm>
          <a:prstGeom prst="rect">
            <a:avLst/>
          </a:prstGeom>
          <a:solidFill>
            <a:srgbClr val="258EE2"/>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2700" b="1">
                <a:solidFill>
                  <a:srgbClr val="FFFFFF"/>
                </a:solidFill>
                <a:latin typeface="MingLiU"/>
                <a:ea typeface="MingLiU"/>
              </a:rPr>
              <a:t>系统性原则</a:t>
            </a:r>
            <a:endParaRPr lang="zh-TW" sz="2700" b="1">
              <a:solidFill>
                <a:srgbClr val="FFFFFF"/>
              </a:solidFill>
              <a:latin typeface="MingLiU"/>
              <a:ea typeface="MingLiU"/>
            </a:endParaRPr>
          </a:p>
        </p:txBody>
      </p:sp>
      <p:sp>
        <p:nvSpPr>
          <p:cNvPr id="14" name="矩形 13"/>
          <p:cNvSpPr/>
          <p:nvPr/>
        </p:nvSpPr>
        <p:spPr>
          <a:xfrm>
            <a:off x="10015728" y="8689848"/>
            <a:ext cx="1776984" cy="384048"/>
          </a:xfrm>
          <a:prstGeom prst="rect">
            <a:avLst/>
          </a:prstGeom>
          <a:solidFill>
            <a:srgbClr val="3293E1"/>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2700" b="1">
                <a:solidFill>
                  <a:srgbClr val="FFFFFF"/>
                </a:solidFill>
                <a:latin typeface="MingLiU"/>
                <a:ea typeface="MingLiU"/>
              </a:rPr>
              <a:t>可比性原则</a:t>
            </a:r>
            <a:endParaRPr lang="zh-TW" sz="2700" b="1">
              <a:solidFill>
                <a:srgbClr val="FFFFFF"/>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2670048" y="2334768"/>
            <a:ext cx="5340096"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800">
                <a:solidFill>
                  <a:srgbClr val="404040"/>
                </a:solidFill>
                <a:latin typeface="MingLiU"/>
                <a:ea typeface="MingLiU"/>
              </a:rPr>
              <a:t>）</a:t>
            </a:r>
            <a:r>
              <a:rPr lang="zh-TW" sz="3800">
                <a:solidFill>
                  <a:srgbClr val="404040"/>
                </a:solidFill>
                <a:latin typeface="MingLiU"/>
                <a:ea typeface="MingLiU"/>
              </a:rPr>
              <a:t>设计绩效评价指标体系</a:t>
            </a:r>
            <a:endParaRPr lang="zh-TW" sz="3800">
              <a:solidFill>
                <a:srgbClr val="404040"/>
              </a:solidFill>
              <a:latin typeface="MingLiU"/>
              <a:ea typeface="MingLiU"/>
            </a:endParaRPr>
          </a:p>
        </p:txBody>
      </p:sp>
      <p:sp>
        <p:nvSpPr>
          <p:cNvPr id="3" name="矩形 2"/>
          <p:cNvSpPr/>
          <p:nvPr/>
        </p:nvSpPr>
        <p:spPr>
          <a:xfrm>
            <a:off x="6537960" y="3529584"/>
            <a:ext cx="3663696" cy="43891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900">
                <a:solidFill>
                  <a:srgbClr val="469EE7"/>
                </a:solidFill>
                <a:latin typeface="Courier New" panose="02070309020205020404"/>
                <a:ea typeface="Courier New" panose="02070309020205020404"/>
              </a:rPr>
              <a:t>2</a:t>
            </a:r>
            <a:r>
              <a:rPr lang="zh-TW" sz="3100" b="1">
                <a:solidFill>
                  <a:srgbClr val="469EE7"/>
                </a:solidFill>
                <a:latin typeface="MingLiU"/>
                <a:ea typeface="MingLiU"/>
              </a:rPr>
              <a:t>、剛评价的标准:</a:t>
            </a:r>
            <a:endParaRPr lang="zh-TW" sz="3100" b="1">
              <a:solidFill>
                <a:srgbClr val="469EE7"/>
              </a:solidFill>
              <a:latin typeface="MingLiU"/>
              <a:ea typeface="MingLiU"/>
            </a:endParaRPr>
          </a:p>
        </p:txBody>
      </p:sp>
      <p:sp>
        <p:nvSpPr>
          <p:cNvPr id="4" name="矩形 3"/>
          <p:cNvSpPr/>
          <p:nvPr/>
        </p:nvSpPr>
        <p:spPr>
          <a:xfrm>
            <a:off x="8881872" y="5401056"/>
            <a:ext cx="1444752" cy="2255520"/>
          </a:xfrm>
          <a:prstGeom prst="rect">
            <a:avLst/>
          </a:prstGeom>
          <a:solidFill>
            <a:srgbClr val="3197E8"/>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Aft>
                <a:spcPts val="2870"/>
              </a:spcAft>
            </a:pPr>
            <a:r>
              <a:rPr lang="zh-TW" sz="2700" b="1">
                <a:solidFill>
                  <a:srgbClr val="FFFFFF"/>
                </a:solidFill>
                <a:latin typeface="MingLiU"/>
                <a:ea typeface="MingLiU"/>
              </a:rPr>
              <a:t>计划标准</a:t>
            </a:r>
            <a:endParaRPr lang="zh-TW" sz="2700" b="1">
              <a:solidFill>
                <a:srgbClr val="FFFFFF"/>
              </a:solidFill>
              <a:latin typeface="MingLiU"/>
              <a:ea typeface="MingLiU"/>
            </a:endParaRPr>
          </a:p>
          <a:p>
            <a:pPr indent="0">
              <a:spcAft>
                <a:spcPts val="2870"/>
              </a:spcAft>
            </a:pPr>
            <a:r>
              <a:rPr lang="zh-TW" sz="2700" b="1">
                <a:solidFill>
                  <a:srgbClr val="FFFFFF"/>
                </a:solidFill>
                <a:latin typeface="MingLiU"/>
                <a:ea typeface="MingLiU"/>
              </a:rPr>
              <a:t>行业标准</a:t>
            </a:r>
            <a:endParaRPr lang="zh-TW" sz="2700" b="1">
              <a:solidFill>
                <a:srgbClr val="FFFFFF"/>
              </a:solidFill>
              <a:latin typeface="MingLiU"/>
              <a:ea typeface="MingLiU"/>
            </a:endParaRPr>
          </a:p>
          <a:p>
            <a:pPr indent="0"/>
            <a:r>
              <a:rPr lang="zh-TW" sz="2700" b="1">
                <a:solidFill>
                  <a:srgbClr val="FFFFFF"/>
                </a:solidFill>
                <a:latin typeface="MingLiU"/>
                <a:ea typeface="MingLiU"/>
              </a:rPr>
              <a:t>历史标准</a:t>
            </a:r>
            <a:endParaRPr lang="zh-TW" sz="2700" b="1">
              <a:solidFill>
                <a:srgbClr val="FFFFFF"/>
              </a:solidFill>
              <a:latin typeface="MingLiU"/>
              <a:ea typeface="MingLiU"/>
            </a:endParaRPr>
          </a:p>
        </p:txBody>
      </p:sp>
      <p:sp>
        <p:nvSpPr>
          <p:cNvPr id="5" name="矩形 4"/>
          <p:cNvSpPr/>
          <p:nvPr/>
        </p:nvSpPr>
        <p:spPr>
          <a:xfrm>
            <a:off x="8884920" y="8211312"/>
            <a:ext cx="1441704" cy="384048"/>
          </a:xfrm>
          <a:prstGeom prst="rect">
            <a:avLst/>
          </a:prstGeom>
          <a:solidFill>
            <a:srgbClr val="F72728"/>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2700" b="1">
                <a:solidFill>
                  <a:srgbClr val="FFFFFF"/>
                </a:solidFill>
                <a:latin typeface="MingLiU"/>
                <a:ea typeface="MingLiU"/>
              </a:rPr>
              <a:t>其他标准</a:t>
            </a:r>
            <a:endParaRPr lang="zh-TW" sz="2700" b="1">
              <a:solidFill>
                <a:srgbClr val="FFFFFF"/>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72056" y="2334768"/>
            <a:ext cx="6038088"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(四)设计绩效评价指标体系</a:t>
            </a:r>
            <a:endParaRPr lang="zh-TW" sz="3800">
              <a:solidFill>
                <a:srgbClr val="404040"/>
              </a:solidFill>
              <a:latin typeface="MingLiU"/>
              <a:ea typeface="MingLiU"/>
            </a:endParaRPr>
          </a:p>
        </p:txBody>
      </p:sp>
      <p:sp>
        <p:nvSpPr>
          <p:cNvPr id="3" name="矩形 2"/>
          <p:cNvSpPr/>
          <p:nvPr/>
        </p:nvSpPr>
        <p:spPr>
          <a:xfrm>
            <a:off x="5736336" y="4270248"/>
            <a:ext cx="5279136" cy="43891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spcBef>
                <a:spcPts val="4900"/>
              </a:spcBef>
            </a:pPr>
            <a:r>
              <a:rPr lang="zh-TW" sz="3900">
                <a:solidFill>
                  <a:srgbClr val="469EE7"/>
                </a:solidFill>
                <a:latin typeface="Courier New" panose="02070309020205020404"/>
                <a:ea typeface="Courier New" panose="02070309020205020404"/>
              </a:rPr>
              <a:t>3</a:t>
            </a:r>
            <a:r>
              <a:rPr lang="zh-TW" sz="3100" b="1">
                <a:solidFill>
                  <a:srgbClr val="469EE7"/>
                </a:solidFill>
                <a:latin typeface="MingLiU"/>
                <a:ea typeface="MingLiU"/>
              </a:rPr>
              <a:t>、绩效评价指标的权重设计:</a:t>
            </a:r>
            <a:endParaRPr lang="zh-TW" sz="3100" b="1">
              <a:solidFill>
                <a:srgbClr val="469EE7"/>
              </a:solidFill>
              <a:latin typeface="MingLiU"/>
              <a:ea typeface="MingLiU"/>
            </a:endParaRPr>
          </a:p>
        </p:txBody>
      </p:sp>
      <p:sp>
        <p:nvSpPr>
          <p:cNvPr id="4" name="矩形 3"/>
          <p:cNvSpPr/>
          <p:nvPr/>
        </p:nvSpPr>
        <p:spPr>
          <a:xfrm>
            <a:off x="1972056" y="5846064"/>
            <a:ext cx="13048487" cy="1673352"/>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ts val="5065"/>
              </a:lnSpc>
            </a:pPr>
            <a:r>
              <a:rPr lang="zh-TW" sz="2800">
                <a:solidFill>
                  <a:srgbClr val="404040"/>
                </a:solidFill>
                <a:latin typeface="Arial"/>
                <a:ea typeface="Arial"/>
              </a:rPr>
              <a:t>(1) </a:t>
            </a:r>
            <a:r>
              <a:rPr lang="zh-TW" sz="2800">
                <a:solidFill>
                  <a:srgbClr val="404040"/>
                </a:solidFill>
                <a:latin typeface="MingLiU"/>
                <a:ea typeface="MingLiU"/>
              </a:rPr>
              <a:t>绩效评价指标体系一般从决策、过程、产出、效益四个方面构建；</a:t>
            </a:r>
            <a:endParaRPr lang="zh-TW" sz="2800">
              <a:solidFill>
                <a:srgbClr val="404040"/>
              </a:solidFill>
              <a:latin typeface="MingLiU"/>
              <a:ea typeface="MingLiU"/>
            </a:endParaRPr>
          </a:p>
          <a:p>
            <a:pPr indent="0">
              <a:lnSpc>
                <a:spcPts val="5065"/>
              </a:lnSpc>
            </a:pPr>
            <a:r>
              <a:rPr lang="zh-TW" sz="2800">
                <a:solidFill>
                  <a:srgbClr val="404040"/>
                </a:solidFill>
                <a:latin typeface="Arial"/>
                <a:ea typeface="Arial"/>
              </a:rPr>
              <a:t>(2) </a:t>
            </a:r>
            <a:r>
              <a:rPr lang="zh-TW" sz="2800">
                <a:solidFill>
                  <a:srgbClr val="404040"/>
                </a:solidFill>
                <a:latin typeface="MingLiU"/>
                <a:ea typeface="MingLiU"/>
              </a:rPr>
              <a:t>绩效评价关注的重点是评价对象的实际产出和效益，因此要考虑提高产出类指 标和效益类指标的权重(一般不低于</a:t>
            </a:r>
            <a:r>
              <a:rPr lang="zh-TW" sz="2800">
                <a:solidFill>
                  <a:srgbClr val="404040"/>
                </a:solidFill>
                <a:latin typeface="Arial"/>
                <a:ea typeface="Arial"/>
              </a:rPr>
              <a:t>60%</a:t>
            </a:r>
            <a:r>
              <a:rPr lang="zh-TW" sz="3300">
                <a:solidFill>
                  <a:srgbClr val="404040"/>
                </a:solidFill>
                <a:latin typeface="宋体" panose="02010600030101010101" pitchFamily="2" charset="-122"/>
                <a:ea typeface="宋体" panose="02010600030101010101" pitchFamily="2" charset="-122"/>
              </a:rPr>
              <a:t>)</a:t>
            </a:r>
            <a:endParaRPr lang="zh-TW" sz="3300">
              <a:solidFill>
                <a:srgbClr val="404040"/>
              </a:solidFill>
              <a:latin typeface="宋体" panose="02010600030101010101" pitchFamily="2" charset="-122"/>
              <a:ea typeface="宋体" panose="02010600030101010101" pitchFamily="2" charset="-122"/>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56816" y="2350008"/>
            <a:ext cx="6053328" cy="48463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(四)设计绩效评价指标体系</a:t>
            </a:r>
            <a:endParaRPr lang="zh-TW" sz="3800">
              <a:solidFill>
                <a:srgbClr val="404040"/>
              </a:solidFill>
              <a:latin typeface="MingLiU"/>
              <a:ea typeface="MingLiU"/>
            </a:endParaRPr>
          </a:p>
        </p:txBody>
      </p:sp>
      <p:sp>
        <p:nvSpPr>
          <p:cNvPr id="3" name="矩形 2"/>
          <p:cNvSpPr/>
          <p:nvPr/>
        </p:nvSpPr>
        <p:spPr>
          <a:xfrm>
            <a:off x="6117336" y="4154424"/>
            <a:ext cx="4489704" cy="43891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3900">
                <a:solidFill>
                  <a:srgbClr val="469EE7"/>
                </a:solidFill>
                <a:latin typeface="Courier New" panose="02070309020205020404"/>
                <a:ea typeface="Courier New" panose="02070309020205020404"/>
              </a:rPr>
              <a:t>4</a:t>
            </a:r>
            <a:r>
              <a:rPr lang="zh-TW" sz="3100" b="1">
                <a:solidFill>
                  <a:srgbClr val="469EE7"/>
                </a:solidFill>
                <a:latin typeface="MingLiU"/>
                <a:ea typeface="MingLiU"/>
              </a:rPr>
              <a:t>、做评价指标的赋值:</a:t>
            </a:r>
            <a:endParaRPr lang="zh-TW" sz="3100" b="1">
              <a:solidFill>
                <a:srgbClr val="469EE7"/>
              </a:solidFill>
              <a:latin typeface="MingLiU"/>
              <a:ea typeface="MingLiU"/>
            </a:endParaRPr>
          </a:p>
        </p:txBody>
      </p:sp>
      <p:sp>
        <p:nvSpPr>
          <p:cNvPr id="4" name="矩形 3"/>
          <p:cNvSpPr/>
          <p:nvPr/>
        </p:nvSpPr>
        <p:spPr>
          <a:xfrm>
            <a:off x="1603248" y="5727192"/>
            <a:ext cx="13734287" cy="2337816"/>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42900">
              <a:lnSpc>
                <a:spcPts val="4825"/>
              </a:lnSpc>
            </a:pPr>
            <a:r>
              <a:rPr lang="zh-TW" sz="2800">
                <a:solidFill>
                  <a:srgbClr val="595959"/>
                </a:solidFill>
                <a:latin typeface="Arial"/>
                <a:ea typeface="Arial"/>
              </a:rPr>
              <a:t>(1) </a:t>
            </a:r>
            <a:r>
              <a:rPr lang="zh-TW" sz="2700" b="1">
                <a:solidFill>
                  <a:srgbClr val="595959"/>
                </a:solidFill>
                <a:latin typeface="MingLiU"/>
                <a:ea typeface="MingLiU"/>
              </a:rPr>
              <a:t>依据选定标准，达到标准得分，未达标准扣分；</a:t>
            </a:r>
            <a:endParaRPr lang="zh-TW" sz="2700" b="1">
              <a:solidFill>
                <a:srgbClr val="595959"/>
              </a:solidFill>
              <a:latin typeface="MingLiU"/>
              <a:ea typeface="MingLiU"/>
            </a:endParaRPr>
          </a:p>
          <a:p>
            <a:pPr indent="342900">
              <a:lnSpc>
                <a:spcPts val="4825"/>
              </a:lnSpc>
              <a:spcAft>
                <a:spcPts val="210"/>
              </a:spcAft>
            </a:pPr>
            <a:r>
              <a:rPr lang="zh-TW" sz="2800">
                <a:solidFill>
                  <a:srgbClr val="595959"/>
                </a:solidFill>
                <a:latin typeface="Arial"/>
                <a:ea typeface="Arial"/>
              </a:rPr>
              <a:t>(2) </a:t>
            </a:r>
            <a:r>
              <a:rPr lang="zh-TW" sz="2700" b="1">
                <a:solidFill>
                  <a:srgbClr val="595959"/>
                </a:solidFill>
                <a:latin typeface="MingLiU"/>
                <a:ea typeface="MingLiU"/>
              </a:rPr>
              <a:t>按选定标准，上下区间内一定比例递增递减分值；</a:t>
            </a:r>
            <a:endParaRPr lang="zh-TW" sz="2700" b="1">
              <a:solidFill>
                <a:srgbClr val="595959"/>
              </a:solidFill>
              <a:latin typeface="MingLiU"/>
              <a:ea typeface="MingLiU"/>
            </a:endParaRPr>
          </a:p>
          <a:p>
            <a:pPr marL="306705" indent="12700">
              <a:lnSpc>
                <a:spcPts val="4825"/>
              </a:lnSpc>
            </a:pPr>
            <a:r>
              <a:rPr lang="zh-TW" sz="2800">
                <a:solidFill>
                  <a:srgbClr val="F44043"/>
                </a:solidFill>
                <a:latin typeface="MingLiU"/>
                <a:ea typeface="MingLiU"/>
              </a:rPr>
              <a:t>例如：某项目"投资项目收入完成情况”指标，满分</a:t>
            </a:r>
            <a:r>
              <a:rPr lang="zh-TW" sz="2800">
                <a:solidFill>
                  <a:srgbClr val="F44043"/>
                </a:solidFill>
                <a:latin typeface="Arial"/>
                <a:ea typeface="Arial"/>
              </a:rPr>
              <a:t>10</a:t>
            </a:r>
            <a:r>
              <a:rPr lang="zh-TW" sz="2800">
                <a:solidFill>
                  <a:srgbClr val="F44043"/>
                </a:solidFill>
                <a:latin typeface="MingLiU"/>
                <a:ea typeface="MingLiU"/>
              </a:rPr>
              <a:t>分。完成率达到</a:t>
            </a:r>
            <a:r>
              <a:rPr lang="zh-TW" sz="2800">
                <a:solidFill>
                  <a:srgbClr val="F44043"/>
                </a:solidFill>
                <a:latin typeface="Arial"/>
                <a:ea typeface="Arial"/>
              </a:rPr>
              <a:t>100%</a:t>
            </a:r>
            <a:r>
              <a:rPr lang="zh-TW" sz="2800">
                <a:solidFill>
                  <a:srgbClr val="F44043"/>
                </a:solidFill>
                <a:latin typeface="MingLiU"/>
                <a:ea typeface="MingLiU"/>
              </a:rPr>
              <a:t>得</a:t>
            </a:r>
            <a:r>
              <a:rPr lang="zh-TW" sz="2800">
                <a:solidFill>
                  <a:srgbClr val="F44043"/>
                </a:solidFill>
                <a:latin typeface="Arial"/>
                <a:ea typeface="Arial"/>
              </a:rPr>
              <a:t>10 </a:t>
            </a:r>
            <a:r>
              <a:rPr lang="zh-TW" sz="2800">
                <a:solidFill>
                  <a:srgbClr val="F44043"/>
                </a:solidFill>
                <a:latin typeface="MingLiU"/>
                <a:ea typeface="MingLiU"/>
              </a:rPr>
              <a:t>分，完成率每减少</a:t>
            </a:r>
            <a:r>
              <a:rPr lang="zh-TW" sz="2800">
                <a:solidFill>
                  <a:srgbClr val="F44043"/>
                </a:solidFill>
                <a:latin typeface="Arial"/>
                <a:ea typeface="Arial"/>
              </a:rPr>
              <a:t>5%,</a:t>
            </a:r>
            <a:r>
              <a:rPr lang="zh-TW" sz="2800">
                <a:solidFill>
                  <a:srgbClr val="F44043"/>
                </a:solidFill>
                <a:latin typeface="MingLiU"/>
                <a:ea typeface="MingLiU"/>
              </a:rPr>
              <a:t>得分减少</a:t>
            </a:r>
            <a:r>
              <a:rPr lang="zh-TW" sz="2800">
                <a:solidFill>
                  <a:srgbClr val="F44043"/>
                </a:solidFill>
                <a:latin typeface="Arial"/>
                <a:ea typeface="Arial"/>
              </a:rPr>
              <a:t>1</a:t>
            </a:r>
            <a:r>
              <a:rPr lang="zh-TW" sz="2800">
                <a:solidFill>
                  <a:srgbClr val="F44043"/>
                </a:solidFill>
                <a:latin typeface="MingLiU"/>
                <a:ea typeface="MingLiU"/>
              </a:rPr>
              <a:t>分，扣完为止</a:t>
            </a:r>
            <a:r>
              <a:rPr lang="zh-TW" sz="2800">
                <a:solidFill>
                  <a:srgbClr val="E6838B"/>
                </a:solidFill>
                <a:latin typeface="MingLiU"/>
                <a:ea typeface="MingLiU"/>
              </a:rPr>
              <a:t>。</a:t>
            </a:r>
            <a:endParaRPr lang="zh-TW" sz="2800">
              <a:solidFill>
                <a:srgbClr val="E6838B"/>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56816" y="2334768"/>
            <a:ext cx="6053328"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(四)设计绩效评价指标体系</a:t>
            </a:r>
            <a:endParaRPr lang="zh-TW" sz="3800">
              <a:solidFill>
                <a:srgbClr val="404040"/>
              </a:solidFill>
              <a:latin typeface="MingLiU"/>
              <a:ea typeface="MingLiU"/>
            </a:endParaRPr>
          </a:p>
        </p:txBody>
      </p:sp>
      <p:sp>
        <p:nvSpPr>
          <p:cNvPr id="3" name="矩形 2"/>
          <p:cNvSpPr/>
          <p:nvPr/>
        </p:nvSpPr>
        <p:spPr>
          <a:xfrm>
            <a:off x="6117336" y="3374136"/>
            <a:ext cx="4489704" cy="43891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3900">
                <a:solidFill>
                  <a:srgbClr val="469EE7"/>
                </a:solidFill>
                <a:latin typeface="Courier New" panose="02070309020205020404"/>
                <a:ea typeface="Courier New" panose="02070309020205020404"/>
              </a:rPr>
              <a:t>4</a:t>
            </a:r>
            <a:r>
              <a:rPr lang="zh-TW" sz="3100" b="1">
                <a:solidFill>
                  <a:srgbClr val="469EE7"/>
                </a:solidFill>
                <a:latin typeface="MingLiU"/>
                <a:ea typeface="MingLiU"/>
              </a:rPr>
              <a:t>、绩效评价指标的赋值:</a:t>
            </a:r>
            <a:endParaRPr lang="zh-TW" sz="3100" b="1">
              <a:solidFill>
                <a:srgbClr val="469EE7"/>
              </a:solidFill>
              <a:latin typeface="MingLiU"/>
              <a:ea typeface="MingLiU"/>
            </a:endParaRPr>
          </a:p>
        </p:txBody>
      </p:sp>
      <p:sp>
        <p:nvSpPr>
          <p:cNvPr id="4" name="矩形 3"/>
          <p:cNvSpPr/>
          <p:nvPr/>
        </p:nvSpPr>
        <p:spPr>
          <a:xfrm>
            <a:off x="1618488" y="4383024"/>
            <a:ext cx="13691615" cy="5526024"/>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ts val="4570"/>
              </a:lnSpc>
            </a:pPr>
            <a:r>
              <a:rPr lang="zh-TW" sz="2800" b="1">
                <a:solidFill>
                  <a:srgbClr val="595959"/>
                </a:solidFill>
                <a:latin typeface="Arial"/>
                <a:ea typeface="Arial"/>
              </a:rPr>
              <a:t>(3)</a:t>
            </a:r>
            <a:r>
              <a:rPr lang="zh-TW" sz="2700" b="1">
                <a:solidFill>
                  <a:srgbClr val="595959"/>
                </a:solidFill>
                <a:latin typeface="MingLiU"/>
                <a:ea typeface="MingLiU"/>
              </a:rPr>
              <a:t>通过递进平均法测算标准值，并赋值；适用于不易确定评分等级的指标。</a:t>
            </a:r>
            <a:endParaRPr lang="zh-TW" sz="2700" b="1">
              <a:solidFill>
                <a:srgbClr val="595959"/>
              </a:solidFill>
              <a:latin typeface="MingLiU"/>
              <a:ea typeface="MingLiU"/>
            </a:endParaRPr>
          </a:p>
          <a:p>
            <a:pPr indent="0" algn="just">
              <a:lnSpc>
                <a:spcPts val="4570"/>
              </a:lnSpc>
            </a:pPr>
            <a:r>
              <a:rPr lang="zh-TW" sz="2800">
                <a:solidFill>
                  <a:srgbClr val="F44043"/>
                </a:solidFill>
                <a:latin typeface="MingLiU"/>
                <a:ea typeface="MingLiU"/>
              </a:rPr>
              <a:t>例如：某项目”投资收益率”指标，</a:t>
            </a:r>
            <a:r>
              <a:rPr lang="zh-TW" sz="2800">
                <a:solidFill>
                  <a:srgbClr val="F44043"/>
                </a:solidFill>
                <a:latin typeface="Arial"/>
                <a:ea typeface="Arial"/>
              </a:rPr>
              <a:t>8</a:t>
            </a:r>
            <a:r>
              <a:rPr lang="zh-TW" sz="2800">
                <a:solidFill>
                  <a:srgbClr val="F44043"/>
                </a:solidFill>
                <a:latin typeface="MingLiU"/>
                <a:ea typeface="MingLiU"/>
              </a:rPr>
              <a:t>个评价对象的投资收益率分别为</a:t>
            </a:r>
            <a:r>
              <a:rPr lang="zh-TW" sz="2800">
                <a:solidFill>
                  <a:srgbClr val="F44043"/>
                </a:solidFill>
                <a:latin typeface="Arial"/>
                <a:ea typeface="Arial"/>
              </a:rPr>
              <a:t>5.0%</a:t>
            </a:r>
            <a:r>
              <a:rPr lang="zh-TW" sz="2800">
                <a:solidFill>
                  <a:srgbClr val="F44043"/>
                </a:solidFill>
                <a:latin typeface="MingLiU"/>
                <a:ea typeface="MingLiU"/>
              </a:rPr>
              <a:t>、</a:t>
            </a:r>
            <a:r>
              <a:rPr lang="zh-TW" sz="2800">
                <a:solidFill>
                  <a:srgbClr val="F44043"/>
                </a:solidFill>
                <a:latin typeface="Arial"/>
                <a:ea typeface="Arial"/>
              </a:rPr>
              <a:t>8.0%</a:t>
            </a:r>
            <a:r>
              <a:rPr lang="zh-TW" sz="2800">
                <a:solidFill>
                  <a:srgbClr val="F44043"/>
                </a:solidFill>
                <a:latin typeface="MingLiU"/>
                <a:ea typeface="MingLiU"/>
              </a:rPr>
              <a:t>、 </a:t>
            </a:r>
            <a:r>
              <a:rPr lang="zh-TW" sz="2800">
                <a:solidFill>
                  <a:srgbClr val="F44043"/>
                </a:solidFill>
                <a:latin typeface="Arial"/>
                <a:ea typeface="Arial"/>
              </a:rPr>
              <a:t>12.0%. 16.0%. 19.0%. 13.0%. 6.0%. 22.0%</a:t>
            </a:r>
            <a:r>
              <a:rPr lang="zh-TW" sz="2800">
                <a:solidFill>
                  <a:srgbClr val="F44043"/>
                </a:solidFill>
                <a:latin typeface="MingLiU"/>
                <a:ea typeface="MingLiU"/>
              </a:rPr>
              <a:t>。得令共令为冇档：优蚕.良好.— 船、较差、很差</a:t>
            </a:r>
            <a:endParaRPr lang="zh-TW" sz="2800">
              <a:solidFill>
                <a:srgbClr val="F44043"/>
              </a:solidFill>
              <a:latin typeface="MingLiU"/>
              <a:ea typeface="MingLiU"/>
            </a:endParaRPr>
          </a:p>
          <a:p>
            <a:pPr indent="0" algn="just">
              <a:lnSpc>
                <a:spcPts val="4570"/>
              </a:lnSpc>
            </a:pPr>
            <a:r>
              <a:rPr lang="zh-TW" sz="2800">
                <a:solidFill>
                  <a:srgbClr val="F44043"/>
                </a:solidFill>
                <a:latin typeface="MingLiU"/>
                <a:ea typeface="MingLiU"/>
              </a:rPr>
              <a:t>先计算</a:t>
            </a:r>
            <a:r>
              <a:rPr lang="zh-TW" sz="2800">
                <a:solidFill>
                  <a:srgbClr val="F44043"/>
                </a:solidFill>
                <a:latin typeface="Arial"/>
                <a:ea typeface="Arial"/>
              </a:rPr>
              <a:t>8</a:t>
            </a:r>
            <a:r>
              <a:rPr lang="zh-TW" sz="2800">
                <a:solidFill>
                  <a:srgbClr val="F44043"/>
                </a:solidFill>
                <a:latin typeface="MingLiU"/>
                <a:ea typeface="MingLiU"/>
              </a:rPr>
              <a:t>个评价对象的平均值为</a:t>
            </a:r>
            <a:r>
              <a:rPr lang="zh-TW" sz="2800">
                <a:solidFill>
                  <a:srgbClr val="F44043"/>
                </a:solidFill>
                <a:latin typeface="Arial"/>
                <a:ea typeface="Arial"/>
              </a:rPr>
              <a:t>12.6%,</a:t>
            </a:r>
            <a:r>
              <a:rPr lang="zh-CN" sz="2800">
                <a:solidFill>
                  <a:srgbClr val="F44043"/>
                </a:solidFill>
                <a:latin typeface="MingLiU"/>
                <a:ea typeface="MingLiU"/>
              </a:rPr>
              <a:t>皿</a:t>
            </a:r>
            <a:r>
              <a:rPr lang="zh-CN" sz="2800">
                <a:solidFill>
                  <a:srgbClr val="F44043"/>
                </a:solidFill>
                <a:latin typeface="Arial"/>
                <a:ea typeface="Arial"/>
              </a:rPr>
              <a:t>1 </a:t>
            </a:r>
            <a:r>
              <a:rPr lang="zh-TW" sz="2800">
                <a:solidFill>
                  <a:srgbClr val="F44043"/>
                </a:solidFill>
                <a:latin typeface="MingLiU"/>
                <a:ea typeface="MingLiU"/>
              </a:rPr>
              <a:t>”一虾‘的教值吏为</a:t>
            </a:r>
            <a:r>
              <a:rPr lang="zh-TW" sz="2800">
                <a:solidFill>
                  <a:srgbClr val="F44043"/>
                </a:solidFill>
                <a:latin typeface="Arial"/>
                <a:ea typeface="Arial"/>
              </a:rPr>
              <a:t>12.6%</a:t>
            </a:r>
            <a:endParaRPr lang="zh-TW" sz="2800">
              <a:solidFill>
                <a:srgbClr val="F44043"/>
              </a:solidFill>
              <a:latin typeface="Arial"/>
              <a:ea typeface="Arial"/>
            </a:endParaRPr>
          </a:p>
          <a:p>
            <a:pPr indent="0">
              <a:lnSpc>
                <a:spcPts val="4570"/>
              </a:lnSpc>
            </a:pPr>
            <a:r>
              <a:rPr lang="zh-TW" sz="2800">
                <a:solidFill>
                  <a:srgbClr val="F44043"/>
                </a:solidFill>
                <a:latin typeface="MingLiU"/>
                <a:ea typeface="MingLiU"/>
              </a:rPr>
              <a:t>找出</a:t>
            </a:r>
            <a:r>
              <a:rPr lang="zh-TW" sz="2800">
                <a:solidFill>
                  <a:srgbClr val="F44043"/>
                </a:solidFill>
                <a:latin typeface="Arial"/>
                <a:ea typeface="Arial"/>
              </a:rPr>
              <a:t>8</a:t>
            </a:r>
            <a:r>
              <a:rPr lang="zh-TW" sz="2800">
                <a:solidFill>
                  <a:srgbClr val="F44043"/>
                </a:solidFill>
                <a:latin typeface="MingLiU"/>
                <a:ea typeface="MingLiU"/>
              </a:rPr>
              <a:t>个评价对象超过</a:t>
            </a:r>
            <a:r>
              <a:rPr lang="zh-TW" sz="2800">
                <a:solidFill>
                  <a:srgbClr val="F44043"/>
                </a:solidFill>
                <a:latin typeface="Arial"/>
                <a:ea typeface="Arial"/>
              </a:rPr>
              <a:t>12.6%</a:t>
            </a:r>
            <a:r>
              <a:rPr lang="zh-TW" sz="2800">
                <a:solidFill>
                  <a:srgbClr val="F44043"/>
                </a:solidFill>
                <a:latin typeface="MingLiU"/>
                <a:ea typeface="MingLiU"/>
              </a:rPr>
              <a:t>的投咨收益率：</a:t>
            </a:r>
            <a:r>
              <a:rPr lang="zh-TW" sz="2800">
                <a:solidFill>
                  <a:srgbClr val="F44043"/>
                </a:solidFill>
                <a:latin typeface="Arial"/>
                <a:ea typeface="Arial"/>
              </a:rPr>
              <a:t>16.0%</a:t>
            </a:r>
            <a:r>
              <a:rPr lang="zh-TW" sz="2800">
                <a:solidFill>
                  <a:srgbClr val="F44043"/>
                </a:solidFill>
                <a:latin typeface="MingLiU"/>
                <a:ea typeface="MingLiU"/>
              </a:rPr>
              <a:t>、</a:t>
            </a:r>
            <a:r>
              <a:rPr lang="zh-TW" sz="2800">
                <a:solidFill>
                  <a:srgbClr val="F44043"/>
                </a:solidFill>
                <a:latin typeface="Arial"/>
                <a:ea typeface="Arial"/>
              </a:rPr>
              <a:t>19.0%</a:t>
            </a:r>
            <a:r>
              <a:rPr lang="zh-TW" sz="2800">
                <a:solidFill>
                  <a:srgbClr val="F44043"/>
                </a:solidFill>
                <a:latin typeface="MingLiU"/>
                <a:ea typeface="MingLiU"/>
              </a:rPr>
              <a:t>、</a:t>
            </a:r>
            <a:r>
              <a:rPr lang="zh-TW" sz="2800">
                <a:solidFill>
                  <a:srgbClr val="F44043"/>
                </a:solidFill>
                <a:latin typeface="Arial"/>
                <a:ea typeface="Arial"/>
              </a:rPr>
              <a:t>13.0%</a:t>
            </a:r>
            <a:r>
              <a:rPr lang="zh-TW" sz="2800">
                <a:solidFill>
                  <a:srgbClr val="F44043"/>
                </a:solidFill>
                <a:latin typeface="MingLiU"/>
                <a:ea typeface="MingLiU"/>
              </a:rPr>
              <a:t>、</a:t>
            </a:r>
            <a:r>
              <a:rPr lang="zh-TW" sz="2800">
                <a:solidFill>
                  <a:srgbClr val="F44043"/>
                </a:solidFill>
                <a:latin typeface="Arial"/>
                <a:ea typeface="Arial"/>
              </a:rPr>
              <a:t>22.0%</a:t>
            </a:r>
            <a:r>
              <a:rPr lang="zh-TW" sz="2800">
                <a:solidFill>
                  <a:srgbClr val="F44043"/>
                </a:solidFill>
                <a:latin typeface="MingLiU"/>
                <a:ea typeface="MingLiU"/>
              </a:rPr>
              <a:t>。</a:t>
            </a:r>
            <a:endParaRPr lang="zh-TW" sz="2800">
              <a:solidFill>
                <a:srgbClr val="F44043"/>
              </a:solidFill>
              <a:latin typeface="MingLiU"/>
              <a:ea typeface="MingLiU"/>
            </a:endParaRPr>
          </a:p>
          <a:p>
            <a:pPr indent="0">
              <a:lnSpc>
                <a:spcPts val="4570"/>
              </a:lnSpc>
            </a:pPr>
            <a:r>
              <a:rPr lang="zh-TW" sz="2800">
                <a:solidFill>
                  <a:srgbClr val="F44043"/>
                </a:solidFill>
                <a:latin typeface="MingLiU"/>
                <a:ea typeface="MingLiU"/>
              </a:rPr>
              <a:t>计算上述数字的平均值为</a:t>
            </a:r>
            <a:r>
              <a:rPr lang="zh-TW" sz="2800">
                <a:solidFill>
                  <a:srgbClr val="F44043"/>
                </a:solidFill>
                <a:latin typeface="Arial"/>
                <a:ea typeface="Arial"/>
              </a:rPr>
              <a:t>17.5%</a:t>
            </a:r>
            <a:r>
              <a:rPr lang="zh-TW" sz="2800">
                <a:solidFill>
                  <a:srgbClr val="F44043"/>
                </a:solidFill>
                <a:latin typeface="MingLiU"/>
                <a:ea typeface="MingLiU"/>
              </a:rPr>
              <a:t>，则”良好”的数值定为</a:t>
            </a:r>
            <a:r>
              <a:rPr lang="zh-TW" sz="2800">
                <a:solidFill>
                  <a:srgbClr val="F44043"/>
                </a:solidFill>
                <a:latin typeface="Arial"/>
                <a:ea typeface="Arial"/>
              </a:rPr>
              <a:t>17.5%</a:t>
            </a:r>
            <a:endParaRPr lang="zh-TW" sz="2800">
              <a:solidFill>
                <a:srgbClr val="F44043"/>
              </a:solidFill>
              <a:latin typeface="Arial"/>
              <a:ea typeface="Arial"/>
            </a:endParaRPr>
          </a:p>
          <a:p>
            <a:pPr indent="0">
              <a:lnSpc>
                <a:spcPts val="4570"/>
              </a:lnSpc>
            </a:pPr>
            <a:r>
              <a:rPr lang="zh-TW" sz="2800">
                <a:solidFill>
                  <a:srgbClr val="F44043"/>
                </a:solidFill>
                <a:latin typeface="MingLiU"/>
                <a:ea typeface="MingLiU"/>
              </a:rPr>
              <a:t>找出</a:t>
            </a:r>
            <a:r>
              <a:rPr lang="zh-TW" sz="2800">
                <a:solidFill>
                  <a:srgbClr val="F44043"/>
                </a:solidFill>
                <a:latin typeface="Arial"/>
                <a:ea typeface="Arial"/>
              </a:rPr>
              <a:t>8</a:t>
            </a:r>
            <a:r>
              <a:rPr lang="zh-TW" sz="2800">
                <a:solidFill>
                  <a:srgbClr val="F44043"/>
                </a:solidFill>
                <a:latin typeface="MingLiU"/>
                <a:ea typeface="MingLiU"/>
              </a:rPr>
              <a:t>个评价对象超过</a:t>
            </a:r>
            <a:r>
              <a:rPr lang="zh-TW" sz="2800">
                <a:solidFill>
                  <a:srgbClr val="F44043"/>
                </a:solidFill>
                <a:latin typeface="Arial"/>
                <a:ea typeface="Arial"/>
              </a:rPr>
              <a:t>175%</a:t>
            </a:r>
            <a:r>
              <a:rPr lang="zh-TW" sz="2800">
                <a:solidFill>
                  <a:srgbClr val="F44043"/>
                </a:solidFill>
                <a:latin typeface="MingLiU"/>
                <a:ea typeface="MingLiU"/>
              </a:rPr>
              <a:t>的投资收益率:</a:t>
            </a:r>
            <a:r>
              <a:rPr lang="zh-TW" sz="2800">
                <a:solidFill>
                  <a:srgbClr val="F44043"/>
                </a:solidFill>
                <a:latin typeface="Arial"/>
                <a:ea typeface="Arial"/>
              </a:rPr>
              <a:t>19.0%</a:t>
            </a:r>
            <a:r>
              <a:rPr lang="zh-TW" sz="2800">
                <a:solidFill>
                  <a:srgbClr val="F44043"/>
                </a:solidFill>
                <a:latin typeface="MingLiU"/>
                <a:ea typeface="MingLiU"/>
              </a:rPr>
              <a:t>、</a:t>
            </a:r>
            <a:r>
              <a:rPr lang="zh-TW" sz="2800">
                <a:solidFill>
                  <a:srgbClr val="F44043"/>
                </a:solidFill>
                <a:latin typeface="Arial"/>
                <a:ea typeface="Arial"/>
              </a:rPr>
              <a:t>22.0%</a:t>
            </a:r>
            <a:r>
              <a:rPr lang="zh-TW" sz="2800">
                <a:solidFill>
                  <a:srgbClr val="F44043"/>
                </a:solidFill>
                <a:latin typeface="MingLiU"/>
                <a:ea typeface="MingLiU"/>
              </a:rPr>
              <a:t>。</a:t>
            </a:r>
            <a:endParaRPr lang="zh-TW" sz="2800">
              <a:solidFill>
                <a:srgbClr val="F44043"/>
              </a:solidFill>
              <a:latin typeface="MingLiU"/>
              <a:ea typeface="MingLiU"/>
            </a:endParaRPr>
          </a:p>
          <a:p>
            <a:pPr indent="0">
              <a:lnSpc>
                <a:spcPts val="4570"/>
              </a:lnSpc>
            </a:pPr>
            <a:r>
              <a:rPr lang="zh-TW" sz="2800">
                <a:solidFill>
                  <a:srgbClr val="F44043"/>
                </a:solidFill>
                <a:latin typeface="MingLiU"/>
                <a:ea typeface="MingLiU"/>
              </a:rPr>
              <a:t>计算上述数字的平均值为</a:t>
            </a:r>
            <a:r>
              <a:rPr lang="zh-TW" sz="2800">
                <a:solidFill>
                  <a:srgbClr val="F44043"/>
                </a:solidFill>
                <a:latin typeface="Arial"/>
                <a:ea typeface="Arial"/>
              </a:rPr>
              <a:t>205%,</a:t>
            </a:r>
            <a:r>
              <a:rPr lang="zh-TW" sz="2800">
                <a:solidFill>
                  <a:srgbClr val="F44043"/>
                </a:solidFill>
                <a:latin typeface="MingLiU"/>
                <a:ea typeface="MingLiU"/>
              </a:rPr>
              <a:t>则”优秀”的数值定为</a:t>
            </a:r>
            <a:r>
              <a:rPr lang="zh-TW" sz="2800">
                <a:solidFill>
                  <a:srgbClr val="F44043"/>
                </a:solidFill>
                <a:latin typeface="Arial"/>
                <a:ea typeface="Arial"/>
              </a:rPr>
              <a:t>20.5%</a:t>
            </a:r>
            <a:endParaRPr lang="zh-TW" sz="2800">
              <a:solidFill>
                <a:srgbClr val="F44043"/>
              </a:solidFill>
              <a:latin typeface="Arial"/>
              <a:ea typeface="Arial"/>
            </a:endParaRPr>
          </a:p>
          <a:p>
            <a:pPr indent="0">
              <a:lnSpc>
                <a:spcPts val="4570"/>
              </a:lnSpc>
            </a:pPr>
            <a:r>
              <a:rPr lang="zh-TW" sz="2800">
                <a:solidFill>
                  <a:srgbClr val="F44043"/>
                </a:solidFill>
                <a:latin typeface="MingLiU"/>
                <a:ea typeface="MingLiU"/>
              </a:rPr>
              <a:t>同样类似的方法确定"较差"</a:t>
            </a:r>
            <a:r>
              <a:rPr lang="zh-TW" sz="2800">
                <a:solidFill>
                  <a:srgbClr val="E6838B"/>
                </a:solidFill>
                <a:latin typeface="MingLiU"/>
                <a:ea typeface="MingLiU"/>
              </a:rPr>
              <a:t>、</a:t>
            </a:r>
            <a:r>
              <a:rPr lang="zh-TW" sz="2800">
                <a:solidFill>
                  <a:srgbClr val="F44043"/>
                </a:solidFill>
                <a:latin typeface="MingLiU"/>
                <a:ea typeface="MingLiU"/>
              </a:rPr>
              <a:t>"很差”的</a:t>
            </a:r>
            <a:r>
              <a:rPr lang="zh-CN" sz="2800">
                <a:solidFill>
                  <a:srgbClr val="F44043"/>
                </a:solidFill>
                <a:latin typeface="MingLiU"/>
                <a:ea typeface="MingLiU"/>
              </a:rPr>
              <a:t>数值。</a:t>
            </a:r>
            <a:endParaRPr lang="zh-CN" sz="2800">
              <a:solidFill>
                <a:srgbClr val="F44043"/>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956816" y="2334768"/>
            <a:ext cx="6053328" cy="49987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solidFill>
                  <a:srgbClr val="404040"/>
                </a:solidFill>
                <a:latin typeface="MingLiU"/>
                <a:ea typeface="MingLiU"/>
              </a:rPr>
              <a:t>（四）设计绩效评价指标体系</a:t>
            </a:r>
            <a:endParaRPr lang="zh-TW" sz="3800">
              <a:solidFill>
                <a:srgbClr val="404040"/>
              </a:solidFill>
              <a:latin typeface="MingLiU"/>
              <a:ea typeface="MingLiU"/>
            </a:endParaRPr>
          </a:p>
        </p:txBody>
      </p:sp>
      <p:sp>
        <p:nvSpPr>
          <p:cNvPr id="3" name="矩形 2"/>
          <p:cNvSpPr/>
          <p:nvPr/>
        </p:nvSpPr>
        <p:spPr>
          <a:xfrm>
            <a:off x="6117336" y="3627120"/>
            <a:ext cx="4489704" cy="43891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3900">
                <a:solidFill>
                  <a:srgbClr val="469EE7"/>
                </a:solidFill>
                <a:latin typeface="Courier New" panose="02070309020205020404"/>
                <a:ea typeface="Courier New" panose="02070309020205020404"/>
              </a:rPr>
              <a:t>4</a:t>
            </a:r>
            <a:r>
              <a:rPr lang="zh-TW" sz="3100" b="1">
                <a:solidFill>
                  <a:srgbClr val="469EE7"/>
                </a:solidFill>
                <a:latin typeface="MingLiU"/>
                <a:ea typeface="MingLiU"/>
              </a:rPr>
              <a:t>、绩效评价指标的赋值:</a:t>
            </a:r>
            <a:endParaRPr lang="zh-TW" sz="3100" b="1">
              <a:solidFill>
                <a:srgbClr val="469EE7"/>
              </a:solidFill>
              <a:latin typeface="MingLiU"/>
              <a:ea typeface="MingLiU"/>
            </a:endParaRPr>
          </a:p>
        </p:txBody>
      </p:sp>
      <p:sp>
        <p:nvSpPr>
          <p:cNvPr id="4" name="矩形 3"/>
          <p:cNvSpPr/>
          <p:nvPr/>
        </p:nvSpPr>
        <p:spPr>
          <a:xfrm>
            <a:off x="1652016" y="4907280"/>
            <a:ext cx="13807439" cy="4224528"/>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54000">
              <a:spcAft>
                <a:spcPts val="700"/>
              </a:spcAft>
            </a:pPr>
            <a:r>
              <a:rPr lang="zh-TW" sz="2700" b="1">
                <a:solidFill>
                  <a:srgbClr val="595959"/>
                </a:solidFill>
                <a:latin typeface="MingLiU"/>
                <a:ea typeface="MingLiU"/>
              </a:rPr>
              <a:t>⑷定性指标赋值。对于定性指标，可采用因素分析法，即指标标准定为</a:t>
            </a:r>
            <a:r>
              <a:rPr lang="zh-TW" sz="2800" b="1">
                <a:solidFill>
                  <a:srgbClr val="595959"/>
                </a:solidFill>
                <a:latin typeface="Arial"/>
                <a:ea typeface="Arial"/>
              </a:rPr>
              <a:t>100,</a:t>
            </a:r>
            <a:r>
              <a:rPr lang="zh-TW" sz="2700" b="1">
                <a:solidFill>
                  <a:srgbClr val="595959"/>
                </a:solidFill>
                <a:latin typeface="MingLiU"/>
                <a:ea typeface="MingLiU"/>
              </a:rPr>
              <a:t>并对</a:t>
            </a:r>
            <a:endParaRPr lang="zh-TW" sz="2700" b="1">
              <a:solidFill>
                <a:srgbClr val="595959"/>
              </a:solidFill>
              <a:latin typeface="MingLiU"/>
              <a:ea typeface="MingLiU"/>
            </a:endParaRPr>
          </a:p>
          <a:p>
            <a:pPr indent="0">
              <a:spcAft>
                <a:spcPts val="280"/>
              </a:spcAft>
            </a:pPr>
            <a:r>
              <a:rPr lang="zh-TW" sz="2800">
                <a:solidFill>
                  <a:srgbClr val="F44043"/>
                </a:solidFill>
                <a:latin typeface="MingLiU"/>
                <a:ea typeface="MingLiU"/>
              </a:rPr>
              <a:t>影响招标结果的因素窝彳〒令析，设2出中要景勿向因者及闵衰权重令。</a:t>
            </a:r>
            <a:endParaRPr lang="zh-TW" sz="2800">
              <a:solidFill>
                <a:srgbClr val="F44043"/>
              </a:solidFill>
              <a:latin typeface="MingLiU"/>
              <a:ea typeface="MingLiU"/>
            </a:endParaRPr>
          </a:p>
          <a:p>
            <a:pPr indent="0">
              <a:lnSpc>
                <a:spcPts val="5030"/>
              </a:lnSpc>
            </a:pPr>
            <a:r>
              <a:rPr lang="zh-TW" sz="2800">
                <a:solidFill>
                  <a:srgbClr val="F44043"/>
                </a:solidFill>
                <a:latin typeface="MingLiU"/>
                <a:ea typeface="MingLiU"/>
              </a:rPr>
              <a:t>例如：某项目”执行制度有效性”指标，评价工作组确定了四项主要影响因素：①是否 建立严格的财务报销签字制度，②是否建立严格的印鉴管理机制，③是否建立严格的人 员牵制机制，④是否建立严格定期内部自审自査制度，并赋予每项因素各</a:t>
            </a:r>
            <a:r>
              <a:rPr lang="zh-TW" sz="2800">
                <a:solidFill>
                  <a:srgbClr val="F44043"/>
                </a:solidFill>
                <a:latin typeface="Arial"/>
                <a:ea typeface="Arial"/>
              </a:rPr>
              <a:t>25%</a:t>
            </a:r>
            <a:r>
              <a:rPr lang="zh-TW" sz="2800">
                <a:solidFill>
                  <a:srgbClr val="F44043"/>
                </a:solidFill>
                <a:latin typeface="MingLiU"/>
                <a:ea typeface="MingLiU"/>
              </a:rPr>
              <a:t>的权重。 评价工作小组每位评价人员对以上因素执行情况进行打分，加权得到每位评价人员对该 项指标的评分值，将多人评分值进行算术平均，最终得到该项指标综合评价分值为</a:t>
            </a:r>
            <a:r>
              <a:rPr lang="zh-TW" sz="2800">
                <a:solidFill>
                  <a:srgbClr val="F44043"/>
                </a:solidFill>
                <a:latin typeface="Arial"/>
                <a:ea typeface="Arial"/>
              </a:rPr>
              <a:t>83</a:t>
            </a:r>
            <a:r>
              <a:rPr lang="zh-TW" sz="2800">
                <a:solidFill>
                  <a:srgbClr val="F44043"/>
                </a:solidFill>
                <a:latin typeface="MingLiU"/>
                <a:ea typeface="MingLiU"/>
              </a:rPr>
              <a:t>分。</a:t>
            </a:r>
            <a:endParaRPr lang="zh-TW" sz="2800">
              <a:solidFill>
                <a:srgbClr val="F44043"/>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1969008" y="2377440"/>
            <a:ext cx="871728" cy="448056"/>
          </a:xfrm>
          <a:prstGeom prst="rect">
            <a:avLst/>
          </a:prstGeom>
        </p:spPr>
      </p:pic>
      <p:sp>
        <p:nvSpPr>
          <p:cNvPr id="3" name="矩形 2"/>
          <p:cNvSpPr/>
          <p:nvPr/>
        </p:nvSpPr>
        <p:spPr>
          <a:xfrm>
            <a:off x="3139440" y="2334768"/>
            <a:ext cx="4870704" cy="48768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latin typeface="MingLiU"/>
                <a:ea typeface="MingLiU"/>
              </a:rPr>
              <a:t>设计绩效评价指标体系</a:t>
            </a:r>
            <a:endParaRPr lang="zh-TW" sz="3800">
              <a:latin typeface="MingLiU"/>
              <a:ea typeface="MingLiU"/>
            </a:endParaRPr>
          </a:p>
        </p:txBody>
      </p:sp>
      <p:sp>
        <p:nvSpPr>
          <p:cNvPr id="4" name="矩形 3"/>
          <p:cNvSpPr/>
          <p:nvPr/>
        </p:nvSpPr>
        <p:spPr>
          <a:xfrm>
            <a:off x="4626864" y="3374136"/>
            <a:ext cx="7760208" cy="438912"/>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3100" b="1">
                <a:solidFill>
                  <a:srgbClr val="469EE7"/>
                </a:solidFill>
                <a:latin typeface="MingLiU"/>
                <a:ea typeface="MingLiU"/>
              </a:rPr>
              <a:t>又</a:t>
            </a:r>
            <a:r>
              <a:rPr lang="zh-TW" sz="3900">
                <a:solidFill>
                  <a:srgbClr val="469EE7"/>
                </a:solidFill>
                <a:latin typeface="Courier New" panose="02070309020205020404"/>
                <a:ea typeface="Courier New" panose="02070309020205020404"/>
              </a:rPr>
              <a:t>1603</a:t>
            </a:r>
            <a:r>
              <a:rPr lang="zh-TW" sz="3100" b="1">
                <a:solidFill>
                  <a:srgbClr val="469EE7"/>
                </a:solidFill>
                <a:latin typeface="MingLiU"/>
                <a:ea typeface="MingLiU"/>
              </a:rPr>
              <a:t>号文规定的剛评价指标体系框架</a:t>
            </a:r>
            <a:endParaRPr lang="zh-TW" sz="3100" b="1">
              <a:solidFill>
                <a:srgbClr val="469EE7"/>
              </a:solidFill>
              <a:latin typeface="MingLiU"/>
              <a:ea typeface="MingLiU"/>
            </a:endParaRPr>
          </a:p>
        </p:txBody>
      </p:sp>
      <p:graphicFrame>
        <p:nvGraphicFramePr>
          <p:cNvPr id="5" name="表格 4"/>
          <p:cNvGraphicFramePr>
            <a:graphicFrameLocks noGrp="1"/>
          </p:cNvGraphicFramePr>
          <p:nvPr/>
        </p:nvGraphicFramePr>
        <p:xfrm>
          <a:off x="3115056" y="4468368"/>
          <a:ext cx="10847832" cy="5327904"/>
        </p:xfrm>
        <a:graphic>
          <a:graphicData uri="http://schemas.openxmlformats.org/drawingml/2006/table">
            <a:tbl>
              <a:tblPr/>
              <a:tblGrid>
                <a:gridCol w="682752"/>
                <a:gridCol w="966216"/>
                <a:gridCol w="1115568"/>
                <a:gridCol w="2221992"/>
                <a:gridCol w="5861304"/>
              </a:tblGrid>
              <a:tr h="576072">
                <a:tc>
                  <a:txBody>
                    <a:bodyPr vert="horz" wrap="square">
                      <a:spAutoFit/>
                    </a:bodyPr>
                    <a:lstStyle/>
                    <a:p>
                      <a:pPr indent="0" algn="ctr"/>
                      <a:r>
                        <a:rPr lang="en-US" sz="2600">
                          <a:latin typeface="MingLiU"/>
                        </a:rPr>
                        <a:t>*</a:t>
                      </a:r>
                      <a:endParaRPr lang="en-US" sz="2600">
                        <a:latin typeface="MingLiU"/>
                      </a:endParaRPr>
                    </a:p>
                  </a:txBody>
                  <a:tcPr marL="0" marR="0" marT="0" marB="0"/>
                </a:tc>
                <a:tc>
                  <a:txBody>
                    <a:bodyPr vert="horz" wrap="square">
                      <a:spAutoFit/>
                    </a:bodyPr>
                    <a:lstStyle/>
                    <a:p>
                      <a:pPr indent="0" algn="ctr"/>
                      <a:r>
                        <a:rPr lang="zh-TW" sz="1300">
                          <a:latin typeface="MingLiU"/>
                          <a:ea typeface="MingLiU"/>
                        </a:rPr>
                        <a:t>二缰指転</a:t>
                      </a:r>
                      <a:endParaRPr lang="zh-TW" sz="1300">
                        <a:latin typeface="MingLiU"/>
                        <a:ea typeface="MingLiU"/>
                      </a:endParaRPr>
                    </a:p>
                  </a:txBody>
                  <a:tcPr marL="0" marR="0" marT="0" marB="0" anchor="ctr"/>
                </a:tc>
                <a:tc>
                  <a:txBody>
                    <a:bodyPr vert="horz" wrap="square">
                      <a:spAutoFit/>
                    </a:bodyPr>
                    <a:lstStyle/>
                    <a:p>
                      <a:pPr indent="190500"/>
                      <a:r>
                        <a:rPr lang="zh-TW" sz="1300">
                          <a:latin typeface="MingLiU"/>
                          <a:ea typeface="MingLiU"/>
                        </a:rPr>
                        <a:t>三缰指标</a:t>
                      </a:r>
                      <a:endParaRPr lang="zh-TW" sz="1300">
                        <a:latin typeface="MingLiU"/>
                        <a:ea typeface="MingLiU"/>
                      </a:endParaRPr>
                    </a:p>
                  </a:txBody>
                  <a:tcPr marL="0" marR="0" marT="0" marB="0" anchor="ctr"/>
                </a:tc>
                <a:tc>
                  <a:txBody>
                    <a:bodyPr vert="horz" wrap="square">
                      <a:spAutoFit/>
                    </a:bodyPr>
                    <a:lstStyle/>
                    <a:p>
                      <a:pPr indent="0" algn="ctr"/>
                      <a:r>
                        <a:rPr lang="zh-TW" sz="1300">
                          <a:latin typeface="MingLiU"/>
                          <a:ea typeface="MingLiU"/>
                        </a:rPr>
                        <a:t>指标辭释</a:t>
                      </a:r>
                      <a:endParaRPr lang="zh-TW" sz="1300">
                        <a:latin typeface="MingLiU"/>
                        <a:ea typeface="MingLiU"/>
                      </a:endParaRPr>
                    </a:p>
                  </a:txBody>
                  <a:tcPr marL="0" marR="0" marT="0" marB="0" anchor="ctr"/>
                </a:tc>
                <a:tc>
                  <a:txBody>
                    <a:bodyPr vert="horz" wrap="square">
                      <a:spAutoFit/>
                    </a:bodyPr>
                    <a:lstStyle/>
                    <a:p>
                      <a:pPr indent="0" algn="ctr"/>
                      <a:r>
                        <a:rPr lang="zh-TW" sz="1300">
                          <a:latin typeface="MingLiU"/>
                          <a:ea typeface="MingLiU"/>
                        </a:rPr>
                        <a:t>指标说明</a:t>
                      </a:r>
                      <a:endParaRPr lang="zh-TW" sz="1300">
                        <a:latin typeface="MingLiU"/>
                        <a:ea typeface="MingLiU"/>
                      </a:endParaRPr>
                    </a:p>
                  </a:txBody>
                  <a:tcPr marL="0" marR="0" marT="0" marB="0" anchor="ctr"/>
                </a:tc>
              </a:tr>
              <a:tr h="1862328">
                <a:tc rowSpan="3">
                  <a:txBody>
                    <a:bodyPr vert="horz" wrap="square">
                      <a:spAutoFit/>
                    </a:bodyPr>
                    <a:lstStyle/>
                    <a:p>
                      <a:pPr indent="0" algn="ctr">
                        <a:spcAft>
                          <a:spcPts val="210"/>
                        </a:spcAft>
                      </a:pPr>
                      <a:r>
                        <a:rPr lang="zh-TW" sz="1300">
                          <a:latin typeface="MingLiU"/>
                          <a:ea typeface="MingLiU"/>
                        </a:rPr>
                        <a:t>决策</a:t>
                      </a:r>
                      <a:endParaRPr lang="zh-TW" sz="1300">
                        <a:latin typeface="MingLiU"/>
                        <a:ea typeface="MingLiU"/>
                      </a:endParaRPr>
                    </a:p>
                    <a:p>
                      <a:pPr indent="508000"/>
                      <a:r>
                        <a:rPr lang="zh-TW" sz="950">
                          <a:latin typeface="Arial"/>
                          <a:ea typeface="Arial"/>
                        </a:rPr>
                        <a:t>+</a:t>
                      </a:r>
                      <a:r>
                        <a:rPr lang="en-US" sz="950" baseline="30000">
                          <a:latin typeface="Arial"/>
                        </a:rPr>
                        <a:t>J</a:t>
                      </a:r>
                      <a:endParaRPr lang="en-US" sz="950" baseline="30000">
                        <a:latin typeface="Arial"/>
                      </a:endParaRPr>
                    </a:p>
                  </a:txBody>
                  <a:tcPr marL="0" marR="0" marT="0" marB="0" anchor="ctr"/>
                </a:tc>
                <a:tc rowSpan="2">
                  <a:txBody>
                    <a:bodyPr vert="horz" wrap="square">
                      <a:spAutoFit/>
                    </a:bodyPr>
                    <a:lstStyle/>
                    <a:p>
                      <a:pPr indent="0" algn="ctr"/>
                      <a:r>
                        <a:rPr lang="zh-TW" sz="1300">
                          <a:latin typeface="MingLiU"/>
                          <a:ea typeface="MingLiU"/>
                        </a:rPr>
                        <a:t>项目立顼</a:t>
                      </a:r>
                      <a:endParaRPr lang="zh-TW" sz="1300">
                        <a:latin typeface="MingLiU"/>
                        <a:ea typeface="MingLiU"/>
                      </a:endParaRPr>
                    </a:p>
                  </a:txBody>
                  <a:tcPr marL="0" marR="0" marT="0" marB="0" anchor="ctr"/>
                </a:tc>
                <a:tc>
                  <a:txBody>
                    <a:bodyPr vert="horz" wrap="square">
                      <a:spAutoFit/>
                    </a:bodyPr>
                    <a:lstStyle/>
                    <a:p>
                      <a:pPr indent="0" algn="ctr">
                        <a:lnSpc>
                          <a:spcPts val="1870"/>
                        </a:lnSpc>
                      </a:pPr>
                      <a:r>
                        <a:rPr lang="zh-TW" sz="1300">
                          <a:latin typeface="MingLiU"/>
                          <a:ea typeface="MingLiU"/>
                        </a:rPr>
                        <a:t>立现依据</a:t>
                      </a:r>
                      <a:r>
                        <a:rPr lang="en-US" sz="1100">
                          <a:latin typeface="PMingLiU"/>
                        </a:rPr>
                        <a:t>J </a:t>
                      </a:r>
                      <a:r>
                        <a:rPr lang="zh-TW" sz="1300">
                          <a:latin typeface="MingLiU"/>
                          <a:ea typeface="MingLiU"/>
                        </a:rPr>
                        <a:t>充分性」</a:t>
                      </a:r>
                      <a:endParaRPr lang="zh-TW" sz="1300">
                        <a:latin typeface="MingLiU"/>
                        <a:ea typeface="MingLiU"/>
                      </a:endParaRPr>
                    </a:p>
                  </a:txBody>
                  <a:tcPr marL="0" marR="0" marT="0" marB="0" anchor="ctr"/>
                </a:tc>
                <a:tc>
                  <a:txBody>
                    <a:bodyPr vert="horz" wrap="square">
                      <a:spAutoFit/>
                    </a:bodyPr>
                    <a:lstStyle/>
                    <a:p>
                      <a:pPr indent="0" algn="just">
                        <a:lnSpc>
                          <a:spcPts val="1770"/>
                        </a:lnSpc>
                      </a:pPr>
                      <a:r>
                        <a:rPr lang="zh-TW" sz="1300">
                          <a:latin typeface="MingLiU"/>
                          <a:ea typeface="MingLiU"/>
                        </a:rPr>
                        <a:t>項目</a:t>
                      </a:r>
                      <a:r>
                        <a:rPr lang="en-US" sz="1300">
                          <a:latin typeface="MingLiU"/>
                        </a:rPr>
                        <a:t>M</a:t>
                      </a:r>
                      <a:r>
                        <a:rPr lang="zh-TW" sz="1300">
                          <a:latin typeface="MingLiU"/>
                          <a:ea typeface="MingLiU"/>
                        </a:rPr>
                        <a:t>项（王体是指项目王 菅部门</a:t>
                      </a:r>
                      <a:r>
                        <a:rPr lang="zh-CN" sz="1300">
                          <a:latin typeface="MingLiU"/>
                          <a:ea typeface="MingLiU"/>
                        </a:rPr>
                        <a:t>，下</a:t>
                      </a:r>
                      <a:r>
                        <a:rPr lang="zh-TW" sz="1300">
                          <a:latin typeface="MingLiU"/>
                          <a:ea typeface="MingLiU"/>
                        </a:rPr>
                        <a:t>同〉是否苻合法 律法规</a:t>
                      </a:r>
                      <a:r>
                        <a:rPr lang="zh-CN" sz="1300">
                          <a:latin typeface="MingLiU"/>
                          <a:ea typeface="MingLiU"/>
                        </a:rPr>
                        <a:t>［相关</a:t>
                      </a:r>
                      <a:r>
                        <a:rPr lang="zh-TW" sz="1300">
                          <a:latin typeface="MingLiU"/>
                          <a:ea typeface="MingLiU"/>
                        </a:rPr>
                        <a:t>政策、发展规 划以及部门职责，用以成瞬 和穹核或目立项愀据情况*</a:t>
                      </a:r>
                      <a:endParaRPr lang="zh-TW" sz="1300">
                        <a:latin typeface="MingLiU"/>
                        <a:ea typeface="MingLiU"/>
                      </a:endParaRPr>
                    </a:p>
                  </a:txBody>
                  <a:tcPr marL="0" marR="0" marT="0" marB="0" anchor="ctr"/>
                </a:tc>
                <a:tc>
                  <a:txBody>
                    <a:bodyPr vert="horz" wrap="square">
                      <a:spAutoFit/>
                    </a:bodyPr>
                    <a:lstStyle/>
                    <a:p>
                      <a:pPr indent="0">
                        <a:lnSpc>
                          <a:spcPts val="1775"/>
                        </a:lnSpc>
                      </a:pPr>
                      <a:r>
                        <a:rPr lang="zh-TW" sz="1300">
                          <a:latin typeface="MingLiU"/>
                          <a:ea typeface="MingLiU"/>
                        </a:rPr>
                        <a:t>评价要点：</a:t>
                      </a:r>
                      <a:r>
                        <a:rPr lang="zh-TW" sz="1100">
                          <a:latin typeface="PMingLiU"/>
                          <a:ea typeface="PMingLiU"/>
                        </a:rPr>
                        <a:t>1</a:t>
                      </a:r>
                      <a:endParaRPr lang="zh-TW" sz="1100">
                        <a:latin typeface="PMingLiU"/>
                        <a:ea typeface="PMingLiU"/>
                      </a:endParaRPr>
                    </a:p>
                    <a:p>
                      <a:pPr indent="0">
                        <a:lnSpc>
                          <a:spcPts val="1775"/>
                        </a:lnSpc>
                      </a:pPr>
                      <a:r>
                        <a:rPr lang="zh-TW" sz="1300">
                          <a:latin typeface="MingLiU"/>
                          <a:ea typeface="MingLiU"/>
                        </a:rPr>
                        <a:t>① 项目立项是否符合国参去律法规，国民线济投展殻剣和彳联政策</a:t>
                      </a:r>
                      <a:r>
                        <a:rPr lang="en-US" sz="1300">
                          <a:latin typeface="MingLiU"/>
                        </a:rPr>
                        <a:t>■</a:t>
                      </a:r>
                      <a:r>
                        <a:rPr lang="zh-TW" sz="1300">
                          <a:latin typeface="MingLiU"/>
                          <a:ea typeface="MingLiU"/>
                        </a:rPr>
                        <a:t>丄</a:t>
                      </a:r>
                      <a:endParaRPr lang="zh-TW" sz="1300">
                        <a:latin typeface="MingLiU"/>
                        <a:ea typeface="MingLiU"/>
                      </a:endParaRPr>
                    </a:p>
                    <a:p>
                      <a:pPr indent="0">
                        <a:lnSpc>
                          <a:spcPts val="1775"/>
                        </a:lnSpc>
                      </a:pPr>
                      <a:r>
                        <a:rPr lang="zh-TW" sz="1300">
                          <a:latin typeface="MingLiU"/>
                          <a:ea typeface="MingLiU"/>
                        </a:rPr>
                        <a:t>② 项</a:t>
                      </a:r>
                      <a:r>
                        <a:rPr lang="zh-CN" sz="1300">
                          <a:latin typeface="MingLiU"/>
                          <a:ea typeface="MingLiU"/>
                        </a:rPr>
                        <a:t>目立境</a:t>
                      </a:r>
                      <a:r>
                        <a:rPr lang="zh-TW" sz="1300">
                          <a:latin typeface="MingLiU"/>
                          <a:ea typeface="MingLiU"/>
                        </a:rPr>
                        <a:t>是否符合行业发展规划和政策耍求</a:t>
                      </a:r>
                      <a:r>
                        <a:rPr lang="zh-TW" sz="1100">
                          <a:latin typeface="PMingLiU"/>
                          <a:ea typeface="PMingLiU"/>
                        </a:rPr>
                        <a:t>3 1</a:t>
                      </a:r>
                      <a:endParaRPr lang="zh-TW" sz="1100">
                        <a:latin typeface="PMingLiU"/>
                        <a:ea typeface="PMingLiU"/>
                      </a:endParaRPr>
                    </a:p>
                    <a:p>
                      <a:pPr indent="0">
                        <a:lnSpc>
                          <a:spcPts val="1775"/>
                        </a:lnSpc>
                      </a:pPr>
                      <a:r>
                        <a:rPr lang="zh-TW" sz="1300">
                          <a:latin typeface="MingLiU"/>
                          <a:ea typeface="MingLiU"/>
                        </a:rPr>
                        <a:t>③ 攻目豈唄是否与部门眼责范围相苻，属于部门爐耿所需；丄</a:t>
                      </a:r>
                      <a:endParaRPr lang="zh-TW" sz="1300">
                        <a:latin typeface="MingLiU"/>
                        <a:ea typeface="MingLiU"/>
                      </a:endParaRPr>
                    </a:p>
                    <a:p>
                      <a:pPr indent="0">
                        <a:lnSpc>
                          <a:spcPts val="1775"/>
                        </a:lnSpc>
                      </a:pPr>
                      <a:r>
                        <a:rPr lang="zh-TW" sz="1300">
                          <a:latin typeface="MingLiU"/>
                          <a:ea typeface="MingLiU"/>
                        </a:rPr>
                        <a:t>趙項目是否属于公共财収持范围，是否符合省与市虽妈政事权与支出奏 任相适应原则；丄</a:t>
                      </a:r>
                      <a:endParaRPr lang="zh-TW" sz="1300">
                        <a:latin typeface="MingLiU"/>
                        <a:ea typeface="MingLiU"/>
                      </a:endParaRPr>
                    </a:p>
                    <a:p>
                      <a:pPr indent="0">
                        <a:lnSpc>
                          <a:spcPts val="1775"/>
                        </a:lnSpc>
                      </a:pPr>
                      <a:r>
                        <a:rPr lang="zh-TW" sz="1300">
                          <a:latin typeface="MingLiU"/>
                          <a:ea typeface="MingLiU"/>
                        </a:rPr>
                        <a:t>⑤项目是否与相关部门瞅项目或部门内部相关项目重复</a:t>
                      </a:r>
                      <a:r>
                        <a:rPr lang="en-US" sz="1100">
                          <a:latin typeface="PMingLiU"/>
                        </a:rPr>
                        <a:t>C</a:t>
                      </a:r>
                      <a:r>
                        <a:rPr lang="zh-TW" sz="1300">
                          <a:latin typeface="MingLiU"/>
                          <a:ea typeface="MingLiU"/>
                        </a:rPr>
                        <a:t>■卩</a:t>
                      </a:r>
                      <a:endParaRPr lang="zh-TW" sz="1300">
                        <a:latin typeface="MingLiU"/>
                        <a:ea typeface="MingLiU"/>
                      </a:endParaRPr>
                    </a:p>
                  </a:txBody>
                  <a:tcPr marL="0" marR="0" marT="0" marB="0" anchor="ctr"/>
                </a:tc>
              </a:tr>
              <a:tr h="1322832">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lnSpc>
                          <a:spcPts val="1750"/>
                        </a:lnSpc>
                      </a:pPr>
                      <a:r>
                        <a:rPr lang="zh-TW" sz="1300">
                          <a:latin typeface="MingLiU"/>
                          <a:ea typeface="MingLiU"/>
                        </a:rPr>
                        <a:t>立项</a:t>
                      </a:r>
                      <a:r>
                        <a:rPr lang="zh-CN" sz="1300">
                          <a:latin typeface="MingLiU"/>
                          <a:ea typeface="MingLiU"/>
                        </a:rPr>
                        <a:t>程序』 </a:t>
                      </a:r>
                      <a:r>
                        <a:rPr lang="zh-TW" sz="1300">
                          <a:latin typeface="MingLiU"/>
                          <a:ea typeface="MingLiU"/>
                        </a:rPr>
                        <a:t>鯉范性，</a:t>
                      </a:r>
                      <a:endParaRPr lang="zh-TW" sz="1300">
                        <a:latin typeface="MingLiU"/>
                        <a:ea typeface="MingLiU"/>
                      </a:endParaRPr>
                    </a:p>
                  </a:txBody>
                  <a:tcPr marL="0" marR="0" marT="0" marB="0" anchor="ctr"/>
                </a:tc>
                <a:tc>
                  <a:txBody>
                    <a:bodyPr vert="horz" wrap="square">
                      <a:spAutoFit/>
                    </a:bodyPr>
                    <a:lstStyle/>
                    <a:p>
                      <a:pPr indent="0" algn="just">
                        <a:lnSpc>
                          <a:spcPts val="1800"/>
                        </a:lnSpc>
                      </a:pPr>
                      <a:r>
                        <a:rPr lang="zh-TW" sz="1300">
                          <a:latin typeface="MingLiU"/>
                          <a:ea typeface="MingLiU"/>
                        </a:rPr>
                        <a:t>项目申请、设立过程是否符 合相关要求，用以反映和考 樓项目立顼的规范情配右“</a:t>
                      </a:r>
                      <a:endParaRPr lang="zh-TW" sz="1300">
                        <a:latin typeface="MingLiU"/>
                        <a:ea typeface="MingLiU"/>
                      </a:endParaRPr>
                    </a:p>
                  </a:txBody>
                  <a:tcPr marL="0" marR="0" marT="0" marB="0" anchor="ctr"/>
                </a:tc>
                <a:tc>
                  <a:txBody>
                    <a:bodyPr vert="horz" wrap="square">
                      <a:spAutoFit/>
                    </a:bodyPr>
                    <a:lstStyle/>
                    <a:p>
                      <a:pPr indent="0">
                        <a:lnSpc>
                          <a:spcPts val="1680"/>
                        </a:lnSpc>
                      </a:pPr>
                      <a:r>
                        <a:rPr lang="zh-TW" sz="1300">
                          <a:latin typeface="MingLiU"/>
                          <a:ea typeface="MingLiU"/>
                        </a:rPr>
                        <a:t>评价要点：丄</a:t>
                      </a:r>
                      <a:endParaRPr lang="zh-TW" sz="1300">
                        <a:latin typeface="MingLiU"/>
                        <a:ea typeface="MingLiU"/>
                      </a:endParaRPr>
                    </a:p>
                    <a:p>
                      <a:pPr indent="0">
                        <a:lnSpc>
                          <a:spcPts val="1680"/>
                        </a:lnSpc>
                      </a:pPr>
                      <a:r>
                        <a:rPr lang="zh-TW" sz="1300">
                          <a:latin typeface="MingLiU"/>
                          <a:ea typeface="MingLiU"/>
                        </a:rPr>
                        <a:t>① 项目是否按照舞定的程序申请</a:t>
                      </a:r>
                      <a:r>
                        <a:rPr lang="zh-CN" sz="1300">
                          <a:latin typeface="MingLiU"/>
                          <a:ea typeface="MingLiU"/>
                        </a:rPr>
                        <a:t>设立.</a:t>
                      </a:r>
                      <a:r>
                        <a:rPr lang="zh-TW" sz="1100">
                          <a:latin typeface="PMingLiU"/>
                          <a:ea typeface="PMingLiU"/>
                        </a:rPr>
                        <a:t>4</a:t>
                      </a:r>
                      <a:endParaRPr lang="zh-TW" sz="1100">
                        <a:latin typeface="PMingLiU"/>
                        <a:ea typeface="PMingLiU"/>
                      </a:endParaRPr>
                    </a:p>
                    <a:p>
                      <a:pPr indent="0">
                        <a:lnSpc>
                          <a:spcPts val="1680"/>
                        </a:lnSpc>
                      </a:pPr>
                      <a:r>
                        <a:rPr lang="zh-TW" sz="1300">
                          <a:latin typeface="MingLiU"/>
                          <a:ea typeface="MingLiU"/>
                        </a:rPr>
                        <a:t>② 亩批文作、材料是否符合相美要求</a:t>
                      </a:r>
                      <a:r>
                        <a:rPr lang="en-US" sz="1100">
                          <a:latin typeface="PMingLiU"/>
                        </a:rPr>
                        <a:t>F </a:t>
                      </a:r>
                      <a:r>
                        <a:rPr lang="zh-TW" sz="1100">
                          <a:latin typeface="PMingLiU"/>
                          <a:ea typeface="PMingLiU"/>
                        </a:rPr>
                        <a:t>4</a:t>
                      </a:r>
                      <a:endParaRPr lang="zh-TW" sz="1100">
                        <a:latin typeface="PMingLiU"/>
                        <a:ea typeface="PMingLiU"/>
                      </a:endParaRPr>
                    </a:p>
                    <a:p>
                      <a:pPr indent="0">
                        <a:lnSpc>
                          <a:spcPts val="1680"/>
                        </a:lnSpc>
                      </a:pPr>
                      <a:r>
                        <a:rPr lang="zh-CN" sz="1300">
                          <a:latin typeface="MingLiU"/>
                          <a:ea typeface="MingLiU"/>
                        </a:rPr>
                        <a:t>囱事前</a:t>
                      </a:r>
                      <a:r>
                        <a:rPr lang="zh-TW" sz="1300">
                          <a:latin typeface="MingLiU"/>
                          <a:ea typeface="MingLiU"/>
                        </a:rPr>
                        <a:t>是否已经过必要的可行性研究、专家论证、风陰评估、繽效评估、 集体决策</a:t>
                      </a:r>
                      <a:r>
                        <a:rPr lang="en-US" sz="1300">
                          <a:latin typeface="MingLiU"/>
                        </a:rPr>
                        <a:t>* </a:t>
                      </a:r>
                      <a:r>
                        <a:rPr lang="zh-TW" sz="1300">
                          <a:latin typeface="MingLiU"/>
                          <a:ea typeface="MingLiU"/>
                        </a:rPr>
                        <a:t>4</a:t>
                      </a:r>
                      <a:endParaRPr lang="zh-TW" sz="1300">
                        <a:latin typeface="MingLiU"/>
                        <a:ea typeface="MingLiU"/>
                      </a:endParaRPr>
                    </a:p>
                  </a:txBody>
                  <a:tcPr marL="0" marR="0" marT="0" marB="0" anchor="ctr"/>
                </a:tc>
              </a:tr>
              <a:tr h="1566672">
                <a:tc vMerge="1">
                  <a:txBody>
                    <a:bodyPr vert="horz" wrap="square"/>
                    <a:lstStyle/>
                    <a:p/>
                  </a:txBody>
                  <a:tcPr marL="0" marR="0" marT="0" marB="0"/>
                </a:tc>
                <a:tc>
                  <a:txBody>
                    <a:bodyPr vert="horz" wrap="square">
                      <a:spAutoFit/>
                    </a:bodyPr>
                    <a:lstStyle/>
                    <a:p>
                      <a:pPr indent="0" algn="ctr"/>
                      <a:r>
                        <a:rPr lang="zh-TW" sz="1300">
                          <a:latin typeface="MingLiU"/>
                          <a:ea typeface="MingLiU"/>
                        </a:rPr>
                        <a:t>绩敦目标</a:t>
                      </a:r>
                      <a:endParaRPr lang="zh-TW" sz="1300">
                        <a:latin typeface="MingLiU"/>
                        <a:ea typeface="MingLiU"/>
                      </a:endParaRPr>
                    </a:p>
                  </a:txBody>
                  <a:tcPr marL="0" marR="0" marT="0" marB="0" anchor="ctr"/>
                </a:tc>
                <a:tc>
                  <a:txBody>
                    <a:bodyPr vert="horz" wrap="square">
                      <a:spAutoFit/>
                    </a:bodyPr>
                    <a:lstStyle/>
                    <a:p>
                      <a:pPr indent="0" algn="ctr">
                        <a:lnSpc>
                          <a:spcPts val="1775"/>
                        </a:lnSpc>
                      </a:pPr>
                      <a:r>
                        <a:rPr lang="zh-TW" sz="1300">
                          <a:latin typeface="MingLiU"/>
                          <a:ea typeface="MingLiU"/>
                        </a:rPr>
                        <a:t>鏡敘目标」 合理性</a:t>
                      </a:r>
                      <a:r>
                        <a:rPr lang="en-US" sz="1100">
                          <a:latin typeface="PMingLiU"/>
                        </a:rPr>
                        <a:t>n</a:t>
                      </a:r>
                      <a:endParaRPr lang="en-US" sz="1100">
                        <a:latin typeface="PMingLiU"/>
                      </a:endParaRPr>
                    </a:p>
                  </a:txBody>
                  <a:tcPr marL="0" marR="0" marT="0" marB="0" anchor="ctr"/>
                </a:tc>
                <a:tc>
                  <a:txBody>
                    <a:bodyPr vert="horz" wrap="square">
                      <a:spAutoFit/>
                    </a:bodyPr>
                    <a:lstStyle/>
                    <a:p>
                      <a:pPr indent="0" algn="just">
                        <a:lnSpc>
                          <a:spcPts val="1825"/>
                        </a:lnSpc>
                      </a:pPr>
                      <a:r>
                        <a:rPr lang="zh-TW" sz="1300">
                          <a:latin typeface="MingLiU"/>
                          <a:ea typeface="MingLiU"/>
                        </a:rPr>
                        <a:t>項目所设定的绩效目标是 否依据充分，是否符合客规 </a:t>
                      </a:r>
                      <a:r>
                        <a:rPr lang="zh-CN" sz="1300">
                          <a:latin typeface="MingLiU"/>
                          <a:ea typeface="MingLiU"/>
                        </a:rPr>
                        <a:t>菊礼秘</a:t>
                      </a:r>
                      <a:r>
                        <a:rPr lang="zh-TW" sz="1300">
                          <a:latin typeface="MingLiU"/>
                          <a:ea typeface="MingLiU"/>
                        </a:rPr>
                        <a:t>反映和考核项目 绩效目标与】页目爽施的相 符情况。卩</a:t>
                      </a:r>
                      <a:endParaRPr lang="zh-TW" sz="1300">
                        <a:latin typeface="MingLiU"/>
                        <a:ea typeface="MingLiU"/>
                      </a:endParaRPr>
                    </a:p>
                  </a:txBody>
                  <a:tcPr marL="0" marR="0" marT="0" marB="0" anchor="ctr"/>
                </a:tc>
                <a:tc>
                  <a:txBody>
                    <a:bodyPr vert="horz" wrap="square">
                      <a:spAutoFit/>
                    </a:bodyPr>
                    <a:lstStyle/>
                    <a:p>
                      <a:pPr indent="0">
                        <a:lnSpc>
                          <a:spcPts val="1800"/>
                        </a:lnSpc>
                      </a:pPr>
                      <a:r>
                        <a:rPr lang="zh-TW" sz="1300">
                          <a:latin typeface="MingLiU"/>
                          <a:ea typeface="MingLiU"/>
                        </a:rPr>
                        <a:t>评价要点:</a:t>
                      </a:r>
                      <a:endParaRPr lang="zh-TW" sz="1300">
                        <a:latin typeface="MingLiU"/>
                        <a:ea typeface="MingLiU"/>
                      </a:endParaRPr>
                    </a:p>
                    <a:p>
                      <a:pPr indent="139700">
                        <a:lnSpc>
                          <a:spcPts val="1800"/>
                        </a:lnSpc>
                      </a:pPr>
                      <a:r>
                        <a:rPr lang="zh-TW" sz="1300">
                          <a:latin typeface="MingLiU"/>
                          <a:ea typeface="MingLiU"/>
                        </a:rPr>
                        <a:t>（如未金哥页算矮致目标，也可考桜其他工作任务目标）丄</a:t>
                      </a:r>
                      <a:endParaRPr lang="zh-TW" sz="1300">
                        <a:latin typeface="MingLiU"/>
                        <a:ea typeface="MingLiU"/>
                      </a:endParaRPr>
                    </a:p>
                    <a:p>
                      <a:pPr indent="0">
                        <a:lnSpc>
                          <a:spcPts val="1800"/>
                        </a:lnSpc>
                      </a:pPr>
                      <a:r>
                        <a:rPr lang="zh-TW" sz="1100">
                          <a:latin typeface="PMingLiU"/>
                          <a:ea typeface="PMingLiU"/>
                        </a:rPr>
                        <a:t>① </a:t>
                      </a:r>
                      <a:r>
                        <a:rPr lang="zh-TW" sz="1300">
                          <a:latin typeface="MingLiU"/>
                          <a:ea typeface="MingLiU"/>
                        </a:rPr>
                        <a:t>项目是否有绩效目标；</a:t>
                      </a:r>
                      <a:r>
                        <a:rPr lang="zh-TW" sz="1100">
                          <a:latin typeface="PMingLiU"/>
                          <a:ea typeface="PMingLiU"/>
                        </a:rPr>
                        <a:t>1</a:t>
                      </a:r>
                      <a:endParaRPr lang="zh-TW" sz="1100">
                        <a:latin typeface="PMingLiU"/>
                        <a:ea typeface="PMingLiU"/>
                      </a:endParaRPr>
                    </a:p>
                    <a:p>
                      <a:pPr indent="0">
                        <a:lnSpc>
                          <a:spcPts val="1800"/>
                        </a:lnSpc>
                      </a:pPr>
                      <a:r>
                        <a:rPr lang="zh-TW" sz="1300" i="1">
                          <a:latin typeface="MingLiU"/>
                          <a:ea typeface="MingLiU"/>
                        </a:rPr>
                        <a:t>② 项</a:t>
                      </a:r>
                      <a:r>
                        <a:rPr lang="zh-TW" sz="1300">
                          <a:latin typeface="MingLiU"/>
                          <a:ea typeface="MingLiU"/>
                        </a:rPr>
                        <a:t>目绩效目标与实际工作内容是否具有相</a:t>
                      </a:r>
                      <a:r>
                        <a:rPr lang="zh-CN" sz="1300">
                          <a:latin typeface="MingLiU"/>
                          <a:ea typeface="MingLiU"/>
                        </a:rPr>
                        <a:t>关性］</a:t>
                      </a:r>
                      <a:endParaRPr lang="zh-CN" sz="1300">
                        <a:latin typeface="MingLiU"/>
                        <a:ea typeface="MingLiU"/>
                      </a:endParaRPr>
                    </a:p>
                    <a:p>
                      <a:pPr indent="0">
                        <a:lnSpc>
                          <a:spcPts val="1800"/>
                        </a:lnSpc>
                      </a:pPr>
                      <a:r>
                        <a:rPr lang="zh-CN" sz="1300">
                          <a:latin typeface="MingLiU"/>
                          <a:ea typeface="MingLiU"/>
                        </a:rPr>
                        <a:t>③ </a:t>
                      </a:r>
                      <a:r>
                        <a:rPr lang="zh-TW" sz="1300">
                          <a:latin typeface="MingLiU"/>
                          <a:ea typeface="MingLiU"/>
                        </a:rPr>
                        <a:t>项目簷朗产出效益和效果是否符合正常的业绩水平；-， 園是否与预度補定的项目投资融或资金量相匹觀。</a:t>
                      </a:r>
                      <a:r>
                        <a:rPr lang="en-US" sz="1400">
                          <a:latin typeface="Times New Roman" panose="02020603050405020304"/>
                        </a:rPr>
                        <a:t>♦</a:t>
                      </a:r>
                      <a:endParaRPr lang="en-US" sz="1400">
                        <a:latin typeface="Times New Roman" panose="02020603050405020304"/>
                      </a:endParaRPr>
                    </a:p>
                  </a:txBody>
                  <a:tcPr marL="0" marR="0" marT="0" marB="0" anchor="ctr"/>
                </a:tc>
              </a:tr>
            </a:tbl>
          </a:graphicData>
        </a:graphic>
      </p:graphicFrame>
    </p:spTree>
  </p:cSld>
  <p:clrMapOvr>
    <a:overrideClrMapping bg1="lt1" tx1="dk1" bg2="lt2" tx2="dk2" accent1="accent1" accent2="accent2" accent3="accent3" accent4="accent4" accent5="accent5" accent6="accent6" hlink="hlink" folHlink="folHlink"/>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8C9E2"/>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972312" y="2176272"/>
            <a:ext cx="615696" cy="716280"/>
          </a:xfrm>
          <a:prstGeom prst="rect">
            <a:avLst/>
          </a:prstGeom>
        </p:spPr>
      </p:pic>
      <p:pic>
        <p:nvPicPr>
          <p:cNvPr id="3" name="图片 2"/>
          <p:cNvPicPr>
            <a:picLocks noChangeAspect="1"/>
          </p:cNvPicPr>
          <p:nvPr/>
        </p:nvPicPr>
        <p:blipFill>
          <a:blip r:embed="rId3"/>
          <a:stretch>
            <a:fillRect/>
          </a:stretch>
        </p:blipFill>
        <p:spPr>
          <a:xfrm>
            <a:off x="1243584" y="7394448"/>
            <a:ext cx="15953232" cy="3578352"/>
          </a:xfrm>
          <a:prstGeom prst="rect">
            <a:avLst/>
          </a:prstGeom>
        </p:spPr>
      </p:pic>
      <p:pic>
        <p:nvPicPr>
          <p:cNvPr id="4" name="图片 3"/>
          <p:cNvPicPr>
            <a:picLocks noChangeAspect="1"/>
          </p:cNvPicPr>
          <p:nvPr/>
        </p:nvPicPr>
        <p:blipFill>
          <a:blip r:embed="rId4"/>
          <a:stretch>
            <a:fillRect/>
          </a:stretch>
        </p:blipFill>
        <p:spPr>
          <a:xfrm>
            <a:off x="2191512" y="2374392"/>
            <a:ext cx="426720" cy="432816"/>
          </a:xfrm>
          <a:prstGeom prst="rect">
            <a:avLst/>
          </a:prstGeom>
        </p:spPr>
      </p:pic>
      <p:sp>
        <p:nvSpPr>
          <p:cNvPr id="5" name="矩形 4"/>
          <p:cNvSpPr/>
          <p:nvPr/>
        </p:nvSpPr>
        <p:spPr>
          <a:xfrm>
            <a:off x="3139440" y="2334768"/>
            <a:ext cx="4870704" cy="48768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latin typeface="MingLiU"/>
                <a:ea typeface="MingLiU"/>
              </a:rPr>
              <a:t>设计绩效评价指标体系</a:t>
            </a:r>
            <a:endParaRPr lang="zh-TW" sz="3800">
              <a:latin typeface="MingLiU"/>
              <a:ea typeface="MingLiU"/>
            </a:endParaRPr>
          </a:p>
        </p:txBody>
      </p:sp>
      <p:sp>
        <p:nvSpPr>
          <p:cNvPr id="6" name="矩形 5"/>
          <p:cNvSpPr/>
          <p:nvPr/>
        </p:nvSpPr>
        <p:spPr>
          <a:xfrm>
            <a:off x="1956816" y="2374392"/>
            <a:ext cx="893064" cy="46024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3800">
                <a:latin typeface="MingLiU"/>
                <a:ea typeface="MingLiU"/>
              </a:rPr>
              <a:t>( )</a:t>
            </a:r>
            <a:endParaRPr lang="zh-TW" sz="3800">
              <a:latin typeface="MingLiU"/>
              <a:ea typeface="MingLiU"/>
            </a:endParaRPr>
          </a:p>
        </p:txBody>
      </p:sp>
      <p:pic>
        <p:nvPicPr>
          <p:cNvPr id="7" name="图片 6"/>
          <p:cNvPicPr>
            <a:picLocks noChangeAspect="1"/>
          </p:cNvPicPr>
          <p:nvPr/>
        </p:nvPicPr>
        <p:blipFill>
          <a:blip r:embed="rId4"/>
          <a:stretch>
            <a:fillRect/>
          </a:stretch>
        </p:blipFill>
        <p:spPr>
          <a:xfrm>
            <a:off x="2191512" y="2374392"/>
            <a:ext cx="426720" cy="432816"/>
          </a:xfrm>
          <a:prstGeom prst="rect">
            <a:avLst/>
          </a:prstGeom>
        </p:spPr>
      </p:pic>
      <p:graphicFrame>
        <p:nvGraphicFramePr>
          <p:cNvPr id="8" name="表格 7"/>
          <p:cNvGraphicFramePr>
            <a:graphicFrameLocks noGrp="1"/>
          </p:cNvGraphicFramePr>
          <p:nvPr/>
        </p:nvGraphicFramePr>
        <p:xfrm>
          <a:off x="2990088" y="3218688"/>
          <a:ext cx="10969752" cy="6461760"/>
        </p:xfrm>
        <a:graphic>
          <a:graphicData uri="http://schemas.openxmlformats.org/drawingml/2006/table">
            <a:tbl>
              <a:tblPr/>
              <a:tblGrid>
                <a:gridCol w="719328"/>
                <a:gridCol w="960120"/>
                <a:gridCol w="1127760"/>
                <a:gridCol w="2231136"/>
                <a:gridCol w="5931408"/>
              </a:tblGrid>
              <a:tr h="573024">
                <a:tc>
                  <a:txBody>
                    <a:bodyPr vert="horz" wrap="square">
                      <a:spAutoFit/>
                    </a:bodyPr>
                    <a:lstStyle/>
                    <a:p>
                      <a:pPr indent="190500" algn="just"/>
                      <a:r>
                        <a:rPr lang="en-US" sz="1300">
                          <a:latin typeface="MingLiU"/>
                        </a:rPr>
                        <a:t>一</a:t>
                      </a:r>
                      <a:r>
                        <a:rPr lang="zh-TW" sz="1300">
                          <a:latin typeface="MingLiU"/>
                          <a:ea typeface="MingLiU"/>
                        </a:rPr>
                        <a:t>袈</a:t>
                      </a:r>
                      <a:endParaRPr lang="zh-TW" sz="1300">
                        <a:latin typeface="MingLiU"/>
                        <a:ea typeface="MingLiU"/>
                      </a:endParaRPr>
                    </a:p>
                    <a:p>
                      <a:pPr indent="190500"/>
                      <a:r>
                        <a:rPr lang="zh-TW" sz="1300">
                          <a:latin typeface="MingLiU"/>
                          <a:ea typeface="MingLiU"/>
                        </a:rPr>
                        <a:t>指</a:t>
                      </a:r>
                      <a:endParaRPr lang="zh-TW" sz="1300">
                        <a:latin typeface="MingLiU"/>
                        <a:ea typeface="MingLiU"/>
                      </a:endParaRPr>
                    </a:p>
                  </a:txBody>
                  <a:tcPr marL="0" marR="0" marT="0" marB="0" anchor="ctr"/>
                </a:tc>
                <a:tc>
                  <a:txBody>
                    <a:bodyPr vert="horz" wrap="square">
                      <a:spAutoFit/>
                    </a:bodyPr>
                    <a:lstStyle/>
                    <a:p>
                      <a:pPr indent="0" algn="ctr"/>
                      <a:r>
                        <a:rPr lang="zh-TW" sz="1300">
                          <a:latin typeface="MingLiU"/>
                          <a:ea typeface="MingLiU"/>
                        </a:rPr>
                        <a:t>二里指标</a:t>
                      </a:r>
                      <a:endParaRPr lang="zh-TW" sz="1300">
                        <a:latin typeface="MingLiU"/>
                        <a:ea typeface="MingLiU"/>
                      </a:endParaRPr>
                    </a:p>
                  </a:txBody>
                  <a:tcPr marL="0" marR="0" marT="0" marB="0" anchor="ctr"/>
                </a:tc>
                <a:tc>
                  <a:txBody>
                    <a:bodyPr vert="horz" wrap="square">
                      <a:spAutoFit/>
                    </a:bodyPr>
                    <a:lstStyle/>
                    <a:p>
                      <a:pPr indent="203200" algn="just"/>
                      <a:r>
                        <a:rPr lang="zh-TW" sz="1300">
                          <a:latin typeface="MingLiU"/>
                          <a:ea typeface="MingLiU"/>
                        </a:rPr>
                        <a:t>三缀指标</a:t>
                      </a:r>
                      <a:r>
                        <a:rPr lang="en-US" sz="1100">
                          <a:latin typeface="PMingLiU"/>
                        </a:rPr>
                        <a:t>H</a:t>
                      </a:r>
                      <a:endParaRPr lang="en-US" sz="1100">
                        <a:latin typeface="PMingLiU"/>
                      </a:endParaRPr>
                    </a:p>
                  </a:txBody>
                  <a:tcPr marL="0" marR="0" marT="0" marB="0" anchor="ctr"/>
                </a:tc>
                <a:tc>
                  <a:txBody>
                    <a:bodyPr vert="horz" wrap="square">
                      <a:spAutoFit/>
                    </a:bodyPr>
                    <a:lstStyle/>
                    <a:p>
                      <a:pPr indent="0" algn="ctr"/>
                      <a:r>
                        <a:rPr lang="zh-TW" sz="1300">
                          <a:latin typeface="MingLiU"/>
                          <a:ea typeface="MingLiU"/>
                        </a:rPr>
                        <a:t>指标解釋</a:t>
                      </a:r>
                      <a:endParaRPr lang="zh-TW" sz="1300">
                        <a:latin typeface="MingLiU"/>
                        <a:ea typeface="MingLiU"/>
                      </a:endParaRPr>
                    </a:p>
                  </a:txBody>
                  <a:tcPr marL="0" marR="0" marT="0" marB="0" anchor="ctr"/>
                </a:tc>
                <a:tc>
                  <a:txBody>
                    <a:bodyPr vert="horz" wrap="square">
                      <a:spAutoFit/>
                    </a:bodyPr>
                    <a:lstStyle/>
                    <a:p>
                      <a:pPr marL="2541905" indent="0"/>
                      <a:r>
                        <a:rPr lang="zh-TW" sz="1300">
                          <a:latin typeface="MingLiU"/>
                          <a:ea typeface="MingLiU"/>
                        </a:rPr>
                        <a:t>指标说明</a:t>
                      </a:r>
                      <a:endParaRPr lang="zh-TW" sz="1300">
                        <a:latin typeface="MingLiU"/>
                        <a:ea typeface="MingLiU"/>
                      </a:endParaRPr>
                    </a:p>
                  </a:txBody>
                  <a:tcPr marL="0" marR="0" marT="0" marB="0" anchor="ctr"/>
                </a:tc>
              </a:tr>
              <a:tr h="1085088">
                <a:tc rowSpan="3">
                  <a:txBody>
                    <a:bodyPr vert="horz" wrap="square">
                      <a:spAutoFit/>
                    </a:bodyPr>
                    <a:lstStyle/>
                    <a:p>
                      <a:pPr indent="0" algn="ctr"/>
                      <a:r>
                        <a:rPr lang="zh-TW" sz="1100">
                          <a:latin typeface="MingLiU"/>
                          <a:ea typeface="MingLiU"/>
                        </a:rPr>
                        <a:t>决策</a:t>
                      </a:r>
                      <a:endParaRPr lang="zh-TW" sz="1100">
                        <a:latin typeface="MingLiU"/>
                        <a:ea typeface="MingLiU"/>
                      </a:endParaRPr>
                    </a:p>
                  </a:txBody>
                  <a:tcPr marL="0" marR="0" marT="0" marB="0" anchor="ctr"/>
                </a:tc>
                <a:tc>
                  <a:txBody>
                    <a:bodyPr vert="horz" wrap="square">
                      <a:spAutoFit/>
                    </a:bodyPr>
                    <a:lstStyle/>
                    <a:p>
                      <a:pPr indent="0" algn="ctr"/>
                      <a:r>
                        <a:rPr lang="zh-TW" sz="1100">
                          <a:latin typeface="MingLiU"/>
                          <a:ea typeface="MingLiU"/>
                        </a:rPr>
                        <a:t>绩效目标</a:t>
                      </a:r>
                      <a:endParaRPr lang="zh-TW" sz="1100">
                        <a:latin typeface="MingLiU"/>
                        <a:ea typeface="MingLiU"/>
                      </a:endParaRPr>
                    </a:p>
                  </a:txBody>
                  <a:tcPr marL="0" marR="0" marT="0" marB="0" anchor="ctr"/>
                </a:tc>
                <a:tc>
                  <a:txBody>
                    <a:bodyPr vert="horz" wrap="square">
                      <a:spAutoFit/>
                    </a:bodyPr>
                    <a:lstStyle/>
                    <a:p>
                      <a:pPr indent="203200" algn="just">
                        <a:spcAft>
                          <a:spcPts val="140"/>
                        </a:spcAft>
                      </a:pPr>
                      <a:r>
                        <a:rPr lang="zh-TW" sz="1100">
                          <a:latin typeface="MingLiU"/>
                          <a:ea typeface="MingLiU"/>
                        </a:rPr>
                        <a:t>绩效指标</a:t>
                      </a:r>
                      <a:endParaRPr lang="zh-TW" sz="1100">
                        <a:latin typeface="MingLiU"/>
                        <a:ea typeface="MingLiU"/>
                      </a:endParaRPr>
                    </a:p>
                    <a:p>
                      <a:pPr indent="0" algn="ctr"/>
                      <a:r>
                        <a:rPr lang="zh-TW" sz="1100">
                          <a:latin typeface="MingLiU"/>
                          <a:ea typeface="MingLiU"/>
                        </a:rPr>
                        <a:t>明确性</a:t>
                      </a:r>
                      <a:endParaRPr lang="zh-TW" sz="1100">
                        <a:latin typeface="MingLiU"/>
                        <a:ea typeface="MingLiU"/>
                      </a:endParaRPr>
                    </a:p>
                  </a:txBody>
                  <a:tcPr marL="0" marR="0" marT="0" marB="0" anchor="ctr"/>
                </a:tc>
                <a:tc>
                  <a:txBody>
                    <a:bodyPr vert="horz" wrap="square">
                      <a:spAutoFit/>
                    </a:bodyPr>
                    <a:lstStyle/>
                    <a:p>
                      <a:pPr indent="0" algn="just">
                        <a:lnSpc>
                          <a:spcPts val="1610"/>
                        </a:lnSpc>
                      </a:pPr>
                      <a:r>
                        <a:rPr lang="zh-TW" sz="1100">
                          <a:latin typeface="MingLiU"/>
                          <a:ea typeface="MingLiU"/>
                        </a:rPr>
                        <a:t>依据绩效目标设定的绩效 指标是否清晰、细化、可衡 量等，用以反映和考核项目 绩效目标</a:t>
                      </a:r>
                      <a:r>
                        <a:rPr lang="zh-TW" sz="1100" u="sng">
                          <a:latin typeface="MingLiU"/>
                          <a:ea typeface="MingLiU"/>
                        </a:rPr>
                        <a:t>的明细化</a:t>
                      </a:r>
                      <a:r>
                        <a:rPr lang="zh-CN" sz="1100">
                          <a:latin typeface="MingLiU"/>
                          <a:ea typeface="MingLiU"/>
                        </a:rPr>
                        <a:t>情况。</a:t>
                      </a:r>
                      <a:endParaRPr lang="zh-CN" sz="1100">
                        <a:latin typeface="MingLiU"/>
                        <a:ea typeface="MingLiU"/>
                      </a:endParaRPr>
                    </a:p>
                  </a:txBody>
                  <a:tcPr marL="0" marR="0" marT="0" marB="0" anchor="ctr"/>
                </a:tc>
                <a:tc>
                  <a:txBody>
                    <a:bodyPr vert="horz" wrap="square">
                      <a:spAutoFit/>
                    </a:bodyPr>
                    <a:lstStyle/>
                    <a:p>
                      <a:pPr indent="0">
                        <a:spcAft>
                          <a:spcPts val="140"/>
                        </a:spcAft>
                      </a:pPr>
                      <a:r>
                        <a:rPr lang="zh-TW" sz="1100">
                          <a:latin typeface="MingLiU"/>
                          <a:ea typeface="MingLiU"/>
                        </a:rPr>
                        <a:t>评价要点：</a:t>
                      </a:r>
                      <a:endParaRPr lang="zh-TW" sz="1100">
                        <a:latin typeface="MingLiU"/>
                        <a:ea typeface="MingLiU"/>
                      </a:endParaRPr>
                    </a:p>
                    <a:p>
                      <a:pPr indent="0">
                        <a:spcAft>
                          <a:spcPts val="140"/>
                        </a:spcAft>
                      </a:pPr>
                      <a:r>
                        <a:rPr lang="zh-TW" sz="1100">
                          <a:latin typeface="MingLiU"/>
                          <a:ea typeface="MingLiU"/>
                        </a:rPr>
                        <a:t>① 是否将项目绩效目标细化分解为具体的绩效指标</a:t>
                      </a:r>
                      <a:r>
                        <a:rPr lang="zh-TW" sz="1200">
                          <a:latin typeface="Times New Roman" panose="02020603050405020304"/>
                          <a:ea typeface="Times New Roman" panose="02020603050405020304"/>
                        </a:rPr>
                        <a:t>3</a:t>
                      </a:r>
                      <a:endParaRPr lang="zh-TW" sz="1200">
                        <a:latin typeface="Times New Roman" panose="02020603050405020304"/>
                        <a:ea typeface="Times New Roman" panose="02020603050405020304"/>
                      </a:endParaRPr>
                    </a:p>
                    <a:p>
                      <a:pPr indent="0">
                        <a:spcAft>
                          <a:spcPts val="140"/>
                        </a:spcAft>
                      </a:pPr>
                      <a:r>
                        <a:rPr lang="zh-TW" sz="1100">
                          <a:latin typeface="MingLiU"/>
                          <a:ea typeface="MingLiU"/>
                        </a:rPr>
                        <a:t>② 是否通过清晰、可衡量的指标值壬以体现</a:t>
                      </a:r>
                      <a:r>
                        <a:rPr lang="en-US" sz="1200">
                          <a:latin typeface="Times New Roman" panose="02020603050405020304"/>
                        </a:rPr>
                        <a:t>J</a:t>
                      </a:r>
                      <a:endParaRPr lang="en-US" sz="1200">
                        <a:latin typeface="Times New Roman" panose="02020603050405020304"/>
                      </a:endParaRPr>
                    </a:p>
                    <a:p>
                      <a:pPr indent="0"/>
                      <a:r>
                        <a:rPr lang="zh-TW" sz="1100">
                          <a:latin typeface="MingLiU"/>
                          <a:ea typeface="MingLiU"/>
                        </a:rPr>
                        <a:t>词丄是否与项目目标任务数或计划数相对应丄</a:t>
                      </a:r>
                      <a:endParaRPr lang="zh-TW" sz="1100">
                        <a:latin typeface="MingLiU"/>
                        <a:ea typeface="MingLiU"/>
                      </a:endParaRPr>
                    </a:p>
                  </a:txBody>
                  <a:tcPr marL="0" marR="0" marT="0" marB="0"/>
                </a:tc>
              </a:tr>
              <a:tr h="1472184">
                <a:tc vMerge="1">
                  <a:txBody>
                    <a:bodyPr vert="horz" wrap="square"/>
                    <a:lstStyle/>
                    <a:p/>
                  </a:txBody>
                  <a:tcPr marL="0" marR="0" marT="0" marB="0"/>
                </a:tc>
                <a:tc rowSpan="2">
                  <a:txBody>
                    <a:bodyPr vert="horz" wrap="square">
                      <a:spAutoFit/>
                    </a:bodyPr>
                    <a:lstStyle/>
                    <a:p>
                      <a:pPr indent="0" algn="ctr"/>
                      <a:r>
                        <a:rPr lang="zh-TW" sz="1100">
                          <a:latin typeface="MingLiU"/>
                          <a:ea typeface="MingLiU"/>
                        </a:rPr>
                        <a:t>资金投入</a:t>
                      </a:r>
                      <a:endParaRPr lang="zh-TW" sz="1100">
                        <a:latin typeface="MingLiU"/>
                        <a:ea typeface="MingLiU"/>
                      </a:endParaRPr>
                    </a:p>
                  </a:txBody>
                  <a:tcPr marL="0" marR="0" marT="0" marB="0" anchor="ctr"/>
                </a:tc>
                <a:tc>
                  <a:txBody>
                    <a:bodyPr vert="horz" wrap="square">
                      <a:spAutoFit/>
                    </a:bodyPr>
                    <a:lstStyle/>
                    <a:p>
                      <a:pPr indent="0" algn="ctr">
                        <a:lnSpc>
                          <a:spcPts val="1630"/>
                        </a:lnSpc>
                      </a:pPr>
                      <a:r>
                        <a:rPr lang="zh-TW" sz="1100">
                          <a:latin typeface="MingLiU"/>
                          <a:ea typeface="MingLiU"/>
                        </a:rPr>
                        <a:t>预算编制 科学性</a:t>
                      </a:r>
                      <a:endParaRPr lang="zh-TW" sz="1100">
                        <a:latin typeface="MingLiU"/>
                        <a:ea typeface="MingLiU"/>
                      </a:endParaRPr>
                    </a:p>
                  </a:txBody>
                  <a:tcPr marL="0" marR="0" marT="0" marB="0" anchor="ctr"/>
                </a:tc>
                <a:tc>
                  <a:txBody>
                    <a:bodyPr vert="horz" wrap="square">
                      <a:spAutoFit/>
                    </a:bodyPr>
                    <a:lstStyle/>
                    <a:p>
                      <a:pPr indent="0" algn="just">
                        <a:lnSpc>
                          <a:spcPts val="1630"/>
                        </a:lnSpc>
                      </a:pPr>
                      <a:r>
                        <a:rPr lang="zh-TW" sz="1100">
                          <a:latin typeface="MingLiU"/>
                          <a:ea typeface="MingLiU"/>
                        </a:rPr>
                        <a:t>项目预算编制（主体是指项 目资金管理使用单位，下 同）是否经过科学论证、有 明确标准，资金额度与年度 目标是否相适应，用以反映 和考核项目预算编制的科 学性、合理性情况。</a:t>
                      </a:r>
                      <a:endParaRPr lang="zh-TW" sz="1100">
                        <a:latin typeface="MingLiU"/>
                        <a:ea typeface="MingLiU"/>
                      </a:endParaRPr>
                    </a:p>
                  </a:txBody>
                  <a:tcPr marL="0" marR="0" marT="0" marB="0"/>
                </a:tc>
                <a:tc>
                  <a:txBody>
                    <a:bodyPr vert="horz" wrap="square">
                      <a:spAutoFit/>
                    </a:bodyPr>
                    <a:lstStyle/>
                    <a:p>
                      <a:pPr indent="0">
                        <a:lnSpc>
                          <a:spcPts val="1630"/>
                        </a:lnSpc>
                      </a:pPr>
                      <a:r>
                        <a:rPr lang="zh-TW" sz="1100">
                          <a:latin typeface="MingLiU"/>
                          <a:ea typeface="MingLiU"/>
                        </a:rPr>
                        <a:t>评价要点：</a:t>
                      </a:r>
                      <a:endParaRPr lang="zh-TW" sz="1100">
                        <a:latin typeface="MingLiU"/>
                        <a:ea typeface="MingLiU"/>
                      </a:endParaRPr>
                    </a:p>
                    <a:p>
                      <a:pPr indent="0">
                        <a:lnSpc>
                          <a:spcPts val="1630"/>
                        </a:lnSpc>
                      </a:pPr>
                      <a:r>
                        <a:rPr lang="zh-TW" sz="1100">
                          <a:latin typeface="MingLiU"/>
                          <a:ea typeface="MingLiU"/>
                        </a:rPr>
                        <a:t>① 预算编制是否经过科学论证;</a:t>
                      </a:r>
                      <a:endParaRPr lang="zh-TW" sz="1100">
                        <a:latin typeface="MingLiU"/>
                        <a:ea typeface="MingLiU"/>
                      </a:endParaRPr>
                    </a:p>
                    <a:p>
                      <a:pPr indent="0">
                        <a:lnSpc>
                          <a:spcPts val="1630"/>
                        </a:lnSpc>
                      </a:pPr>
                      <a:r>
                        <a:rPr lang="zh-TW" sz="1100">
                          <a:latin typeface="MingLiU"/>
                          <a:ea typeface="MingLiU"/>
                        </a:rPr>
                        <a:t>② 预算内容与项目内容是否匹配；</a:t>
                      </a:r>
                      <a:endParaRPr lang="zh-TW" sz="1100">
                        <a:latin typeface="MingLiU"/>
                        <a:ea typeface="MingLiU"/>
                      </a:endParaRPr>
                    </a:p>
                    <a:p>
                      <a:pPr indent="0">
                        <a:lnSpc>
                          <a:spcPts val="1630"/>
                        </a:lnSpc>
                      </a:pPr>
                      <a:r>
                        <a:rPr lang="zh-TW" sz="1100">
                          <a:latin typeface="MingLiU"/>
                          <a:ea typeface="MingLiU"/>
                        </a:rPr>
                        <a:t>団预算额度测算依据是否充分，是否按</a:t>
                      </a:r>
                      <a:r>
                        <a:rPr lang="zh-CN" sz="1100">
                          <a:latin typeface="MingLiU"/>
                          <a:ea typeface="MingLiU"/>
                        </a:rPr>
                        <a:t>照标准</a:t>
                      </a:r>
                      <a:r>
                        <a:rPr lang="zh-TW" sz="1100">
                          <a:latin typeface="MingLiU"/>
                          <a:ea typeface="MingLiU"/>
                        </a:rPr>
                        <a:t>编制项 回预算确定的项目投资额或资金量是否与工作任务相匹配。</a:t>
                      </a:r>
                      <a:endParaRPr lang="zh-TW" sz="1100">
                        <a:latin typeface="MingLiU"/>
                        <a:ea typeface="MingLiU"/>
                      </a:endParaRPr>
                    </a:p>
                  </a:txBody>
                  <a:tcPr marL="0" marR="0" marT="0" marB="0" anchor="ctr"/>
                </a:tc>
              </a:tr>
              <a:tr h="1261872">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lnSpc>
                          <a:spcPts val="1655"/>
                        </a:lnSpc>
                      </a:pPr>
                      <a:r>
                        <a:rPr lang="zh-TW" sz="1100">
                          <a:latin typeface="MingLiU"/>
                          <a:ea typeface="MingLiU"/>
                        </a:rPr>
                        <a:t>资金分配 合理性</a:t>
                      </a:r>
                      <a:endParaRPr lang="zh-TW" sz="1100">
                        <a:latin typeface="MingLiU"/>
                        <a:ea typeface="MingLiU"/>
                      </a:endParaRPr>
                    </a:p>
                  </a:txBody>
                  <a:tcPr marL="0" marR="0" marT="0" marB="0" anchor="ctr"/>
                </a:tc>
                <a:tc>
                  <a:txBody>
                    <a:bodyPr vert="horz" wrap="square">
                      <a:spAutoFit/>
                    </a:bodyPr>
                    <a:lstStyle/>
                    <a:p>
                      <a:pPr indent="0" algn="just">
                        <a:lnSpc>
                          <a:spcPts val="1645"/>
                        </a:lnSpc>
                      </a:pPr>
                      <a:r>
                        <a:rPr lang="zh-TW" sz="1100">
                          <a:latin typeface="MingLiU"/>
                          <a:ea typeface="MingLiU"/>
                        </a:rPr>
                        <a:t>项目预算资金分配是否有 测算依据，与补助单位或地 方实际是否相适应，用以反 映和考核项目预算资金分 配的科学性、合理性情况。</a:t>
                      </a:r>
                      <a:endParaRPr lang="zh-TW" sz="1100">
                        <a:latin typeface="MingLiU"/>
                        <a:ea typeface="MingLiU"/>
                      </a:endParaRPr>
                    </a:p>
                  </a:txBody>
                  <a:tcPr marL="0" marR="0" marT="0" marB="0" anchor="ctr"/>
                </a:tc>
                <a:tc>
                  <a:txBody>
                    <a:bodyPr vert="horz" wrap="square">
                      <a:spAutoFit/>
                    </a:bodyPr>
                    <a:lstStyle/>
                    <a:p>
                      <a:pPr indent="0">
                        <a:spcAft>
                          <a:spcPts val="140"/>
                        </a:spcAft>
                      </a:pPr>
                      <a:r>
                        <a:rPr lang="zh-TW" sz="1100">
                          <a:latin typeface="MingLiU"/>
                          <a:ea typeface="MingLiU"/>
                        </a:rPr>
                        <a:t>评价要点：</a:t>
                      </a:r>
                      <a:endParaRPr lang="zh-TW" sz="1100">
                        <a:latin typeface="MingLiU"/>
                        <a:ea typeface="MingLiU"/>
                      </a:endParaRPr>
                    </a:p>
                    <a:p>
                      <a:pPr indent="0">
                        <a:spcAft>
                          <a:spcPts val="140"/>
                        </a:spcAft>
                      </a:pPr>
                      <a:r>
                        <a:rPr lang="zh-TW" sz="1100">
                          <a:latin typeface="MingLiU"/>
                          <a:ea typeface="MingLiU"/>
                        </a:rPr>
                        <a:t>① 预算资金分配依据是否充分;</a:t>
                      </a:r>
                      <a:endParaRPr lang="zh-TW" sz="1100">
                        <a:latin typeface="MingLiU"/>
                        <a:ea typeface="MingLiU"/>
                      </a:endParaRPr>
                    </a:p>
                    <a:p>
                      <a:pPr indent="0"/>
                      <a:r>
                        <a:rPr lang="zh-TW" sz="1100">
                          <a:latin typeface="MingLiU"/>
                          <a:ea typeface="MingLiU"/>
                        </a:rPr>
                        <a:t>② 预算资金分配额度是否合理，与项目单位或地方实际是否相适应。</a:t>
                      </a:r>
                      <a:endParaRPr lang="zh-TW" sz="1100">
                        <a:latin typeface="MingLiU"/>
                        <a:ea typeface="MingLiU"/>
                      </a:endParaRPr>
                    </a:p>
                  </a:txBody>
                  <a:tcPr marL="0" marR="0" marT="0" marB="0" anchor="ctr"/>
                </a:tc>
              </a:tr>
              <a:tr h="1054608">
                <a:tc rowSpan="2">
                  <a:txBody>
                    <a:bodyPr vert="horz" wrap="square">
                      <a:spAutoFit/>
                    </a:bodyPr>
                    <a:lstStyle/>
                    <a:p>
                      <a:pPr indent="0" algn="ctr"/>
                      <a:r>
                        <a:rPr lang="zh-TW" sz="1100">
                          <a:latin typeface="MingLiU"/>
                          <a:ea typeface="MingLiU"/>
                        </a:rPr>
                        <a:t>过程</a:t>
                      </a:r>
                      <a:endParaRPr lang="zh-TW" sz="1100">
                        <a:latin typeface="MingLiU"/>
                        <a:ea typeface="MingLiU"/>
                      </a:endParaRPr>
                    </a:p>
                  </a:txBody>
                  <a:tcPr marL="0" marR="0" marT="0" marB="0" anchor="ctr"/>
                </a:tc>
                <a:tc rowSpan="2">
                  <a:txBody>
                    <a:bodyPr vert="horz" wrap="square">
                      <a:spAutoFit/>
                    </a:bodyPr>
                    <a:lstStyle/>
                    <a:p>
                      <a:pPr indent="114300" algn="just"/>
                      <a:r>
                        <a:rPr lang="zh-TW" sz="1100">
                          <a:latin typeface="MingLiU"/>
                          <a:ea typeface="MingLiU"/>
                        </a:rPr>
                        <a:t>资金管理</a:t>
                      </a:r>
                      <a:r>
                        <a:rPr lang="en-US" sz="1100">
                          <a:latin typeface="MingLiU"/>
                        </a:rPr>
                        <a:t>Q</a:t>
                      </a:r>
                      <a:endParaRPr lang="en-US" sz="1100">
                        <a:latin typeface="MingLiU"/>
                      </a:endParaRPr>
                    </a:p>
                  </a:txBody>
                  <a:tcPr marL="0" marR="0" marT="0" marB="0" anchor="ctr"/>
                </a:tc>
                <a:tc>
                  <a:txBody>
                    <a:bodyPr vert="horz" wrap="square">
                      <a:spAutoFit/>
                    </a:bodyPr>
                    <a:lstStyle/>
                    <a:p>
                      <a:pPr indent="0" algn="ctr"/>
                      <a:r>
                        <a:rPr lang="zh-TW" sz="1100">
                          <a:latin typeface="MingLiU"/>
                          <a:ea typeface="MingLiU"/>
                        </a:rPr>
                        <a:t>资金到位率.-</a:t>
                      </a:r>
                      <a:endParaRPr lang="zh-TW" sz="1100">
                        <a:latin typeface="MingLiU"/>
                        <a:ea typeface="MingLiU"/>
                      </a:endParaRPr>
                    </a:p>
                  </a:txBody>
                  <a:tcPr marL="0" marR="0" marT="0" marB="0" anchor="ctr"/>
                </a:tc>
                <a:tc>
                  <a:txBody>
                    <a:bodyPr vert="horz" wrap="square">
                      <a:spAutoFit/>
                    </a:bodyPr>
                    <a:lstStyle/>
                    <a:p>
                      <a:pPr indent="0" algn="just">
                        <a:lnSpc>
                          <a:spcPts val="1640"/>
                        </a:lnSpc>
                      </a:pPr>
                      <a:r>
                        <a:rPr lang="zh-TW" sz="1100">
                          <a:latin typeface="MingLiU"/>
                          <a:ea typeface="MingLiU"/>
                        </a:rPr>
                        <a:t>实际到位资金与预算资金 的比率，用以反映和考核资 金落实情况对项目实施的 总体保障程度。</a:t>
                      </a:r>
                      <a:endParaRPr lang="zh-TW" sz="1100">
                        <a:latin typeface="MingLiU"/>
                        <a:ea typeface="MingLiU"/>
                      </a:endParaRPr>
                    </a:p>
                  </a:txBody>
                  <a:tcPr marL="0" marR="0" marT="0" marB="0" anchor="ctr"/>
                </a:tc>
                <a:tc>
                  <a:txBody>
                    <a:bodyPr vert="horz" wrap="square">
                      <a:spAutoFit/>
                    </a:bodyPr>
                    <a:lstStyle/>
                    <a:p>
                      <a:pPr indent="0">
                        <a:lnSpc>
                          <a:spcPts val="1535"/>
                        </a:lnSpc>
                      </a:pPr>
                      <a:r>
                        <a:rPr lang="zh-TW" sz="1100">
                          <a:latin typeface="MingLiU"/>
                          <a:ea typeface="MingLiU"/>
                        </a:rPr>
                        <a:t>资金到位率=（实际到位资金</a:t>
                      </a:r>
                      <a:r>
                        <a:rPr lang="zh-CN" sz="1100">
                          <a:latin typeface="MingLiU"/>
                          <a:ea typeface="MingLiU"/>
                        </a:rPr>
                        <a:t>，•预</a:t>
                      </a:r>
                      <a:r>
                        <a:rPr lang="zh-TW" sz="1100">
                          <a:latin typeface="MingLiU"/>
                          <a:ea typeface="MingLiU"/>
                        </a:rPr>
                        <a:t>算资金）</a:t>
                      </a:r>
                      <a:r>
                        <a:rPr lang="en-US" sz="1200">
                          <a:latin typeface="Times New Roman" panose="02020603050405020304"/>
                        </a:rPr>
                        <a:t>X10"</a:t>
                      </a:r>
                      <a:r>
                        <a:rPr lang="en-US" sz="1100">
                          <a:latin typeface="MingLiU"/>
                        </a:rPr>
                        <a:t>。</a:t>
                      </a:r>
                      <a:endParaRPr lang="en-US" sz="1100">
                        <a:latin typeface="MingLiU"/>
                      </a:endParaRPr>
                    </a:p>
                    <a:p>
                      <a:pPr indent="0">
                        <a:lnSpc>
                          <a:spcPts val="1535"/>
                        </a:lnSpc>
                      </a:pPr>
                      <a:r>
                        <a:rPr lang="zh-TW" sz="1100">
                          <a:latin typeface="MingLiU"/>
                          <a:ea typeface="MingLiU"/>
                        </a:rPr>
                        <a:t>实际到位资金：一定时期（本年度或项目期）内落实到具体项目的资金。 预算资金：一定时期（本年度或项目期）</a:t>
                      </a:r>
                      <a:r>
                        <a:rPr lang="zh-TW" sz="1100" u="sng">
                          <a:latin typeface="MingLiU"/>
                          <a:ea typeface="MingLiU"/>
                        </a:rPr>
                        <a:t>内预算</a:t>
                      </a:r>
                      <a:r>
                        <a:rPr lang="zh-TW" sz="1100">
                          <a:latin typeface="MingLiU"/>
                          <a:ea typeface="MingLiU"/>
                        </a:rPr>
                        <a:t>安排到具体项目的</a:t>
                      </a:r>
                      <a:r>
                        <a:rPr lang="zh-CN" sz="1100">
                          <a:latin typeface="MingLiU"/>
                          <a:ea typeface="MingLiU"/>
                        </a:rPr>
                        <a:t>资金.</a:t>
                      </a:r>
                      <a:endParaRPr lang="zh-CN" sz="1100">
                        <a:latin typeface="MingLiU"/>
                        <a:ea typeface="MingLiU"/>
                      </a:endParaRPr>
                    </a:p>
                  </a:txBody>
                  <a:tcPr marL="0" marR="0" marT="0" marB="0" anchor="ctr"/>
                </a:tc>
              </a:tr>
              <a:tr h="1014984">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lnSpc>
                          <a:spcPts val="1655"/>
                        </a:lnSpc>
                      </a:pPr>
                      <a:r>
                        <a:rPr lang="zh-TW" sz="1100">
                          <a:latin typeface="MingLiU"/>
                          <a:ea typeface="MingLiU"/>
                        </a:rPr>
                        <a:t>资金拨付 及时性</a:t>
                      </a:r>
                      <a:endParaRPr lang="zh-TW" sz="1100">
                        <a:latin typeface="MingLiU"/>
                        <a:ea typeface="MingLiU"/>
                      </a:endParaRPr>
                    </a:p>
                  </a:txBody>
                  <a:tcPr marL="0" marR="0" marT="0" marB="0" anchor="ctr"/>
                </a:tc>
                <a:tc>
                  <a:txBody>
                    <a:bodyPr vert="horz" wrap="square">
                      <a:spAutoFit/>
                    </a:bodyPr>
                    <a:lstStyle/>
                    <a:p>
                      <a:pPr indent="0" algn="just">
                        <a:lnSpc>
                          <a:spcPts val="1690"/>
                        </a:lnSpc>
                      </a:pPr>
                      <a:r>
                        <a:rPr lang="zh-TW" sz="1100">
                          <a:latin typeface="MingLiU"/>
                          <a:ea typeface="MingLiU"/>
                        </a:rPr>
                        <a:t>项目资金是否按照依法依 规及时拨忖，用以反映和考 核项目资金拨付时效情况。</a:t>
                      </a:r>
                      <a:endParaRPr lang="zh-TW" sz="1100">
                        <a:latin typeface="MingLiU"/>
                        <a:ea typeface="MingLiU"/>
                      </a:endParaRPr>
                    </a:p>
                  </a:txBody>
                  <a:tcPr marL="0" marR="0" marT="0" marB="0" anchor="ctr"/>
                </a:tc>
                <a:tc>
                  <a:txBody>
                    <a:bodyPr vert="horz" wrap="square">
                      <a:spAutoFit/>
                    </a:bodyPr>
                    <a:lstStyle/>
                    <a:p>
                      <a:pPr indent="0">
                        <a:lnSpc>
                          <a:spcPts val="1655"/>
                        </a:lnSpc>
                      </a:pPr>
                      <a:r>
                        <a:rPr lang="zh-TW" sz="1100">
                          <a:latin typeface="MingLiU"/>
                          <a:ea typeface="MingLiU"/>
                        </a:rPr>
                        <a:t>项目资金是否按照《预算法》等法律法规规定的期限内分配下达，是否符 合项目资金管理办法、工作实施方案等明确的时限要求反时拨付。</a:t>
                      </a:r>
                      <a:endParaRPr lang="zh-TW" sz="1100">
                        <a:latin typeface="MingLiU"/>
                        <a:ea typeface="MingLiU"/>
                      </a:endParaRPr>
                    </a:p>
                  </a:txBody>
                  <a:tcPr marL="0" marR="0" marT="0" marB="0" anchor="ctr"/>
                </a:tc>
              </a:tr>
            </a:tbl>
          </a:graphicData>
        </a:graphic>
      </p:graphicFrame>
    </p:spTree>
  </p:cSld>
  <p:clrMapOvr>
    <a:overrideClrMapping bg1="lt1" tx1="dk1" bg2="lt2" tx2="dk2" accent1="accent1" accent2="accent2" accent3="accent3" accent4="accent4" accent5="accent5" accent6="accent6" hlink="hlink" folHlink="folHlink"/>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969264" y="2176272"/>
            <a:ext cx="618744" cy="716280"/>
          </a:xfrm>
          <a:prstGeom prst="rect">
            <a:avLst/>
          </a:prstGeom>
        </p:spPr>
      </p:pic>
      <p:pic>
        <p:nvPicPr>
          <p:cNvPr id="3" name="图片 2"/>
          <p:cNvPicPr>
            <a:picLocks noChangeAspect="1"/>
          </p:cNvPicPr>
          <p:nvPr/>
        </p:nvPicPr>
        <p:blipFill>
          <a:blip r:embed="rId3"/>
          <a:stretch>
            <a:fillRect/>
          </a:stretch>
        </p:blipFill>
        <p:spPr>
          <a:xfrm>
            <a:off x="2191512" y="2374392"/>
            <a:ext cx="426720" cy="432816"/>
          </a:xfrm>
          <a:prstGeom prst="rect">
            <a:avLst/>
          </a:prstGeom>
        </p:spPr>
      </p:pic>
      <p:pic>
        <p:nvPicPr>
          <p:cNvPr id="4" name="图片 3"/>
          <p:cNvPicPr>
            <a:picLocks noChangeAspect="1"/>
          </p:cNvPicPr>
          <p:nvPr/>
        </p:nvPicPr>
        <p:blipFill>
          <a:blip r:embed="rId4"/>
          <a:stretch>
            <a:fillRect/>
          </a:stretch>
        </p:blipFill>
        <p:spPr>
          <a:xfrm>
            <a:off x="2423160" y="10357104"/>
            <a:ext cx="880872" cy="573024"/>
          </a:xfrm>
          <a:prstGeom prst="rect">
            <a:avLst/>
          </a:prstGeom>
        </p:spPr>
      </p:pic>
      <p:pic>
        <p:nvPicPr>
          <p:cNvPr id="5" name="图片 4"/>
          <p:cNvPicPr>
            <a:picLocks noChangeAspect="1"/>
          </p:cNvPicPr>
          <p:nvPr/>
        </p:nvPicPr>
        <p:blipFill>
          <a:blip r:embed="rId5"/>
          <a:stretch>
            <a:fillRect/>
          </a:stretch>
        </p:blipFill>
        <p:spPr>
          <a:xfrm>
            <a:off x="12954000" y="10360152"/>
            <a:ext cx="390144" cy="569976"/>
          </a:xfrm>
          <a:prstGeom prst="rect">
            <a:avLst/>
          </a:prstGeom>
        </p:spPr>
      </p:pic>
      <p:sp>
        <p:nvSpPr>
          <p:cNvPr id="6" name="矩形 5"/>
          <p:cNvSpPr/>
          <p:nvPr/>
        </p:nvSpPr>
        <p:spPr>
          <a:xfrm>
            <a:off x="3139440" y="2334768"/>
            <a:ext cx="4870704" cy="48768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latin typeface="MingLiU"/>
                <a:ea typeface="MingLiU"/>
              </a:rPr>
              <a:t>设计绩效评价指标体系</a:t>
            </a:r>
            <a:endParaRPr lang="zh-TW" sz="3800">
              <a:latin typeface="MingLiU"/>
              <a:ea typeface="MingLiU"/>
            </a:endParaRPr>
          </a:p>
        </p:txBody>
      </p:sp>
      <p:sp>
        <p:nvSpPr>
          <p:cNvPr id="7" name="矩形 6"/>
          <p:cNvSpPr/>
          <p:nvPr/>
        </p:nvSpPr>
        <p:spPr>
          <a:xfrm>
            <a:off x="1956816" y="2374392"/>
            <a:ext cx="893064" cy="46024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TW" sz="3800">
                <a:latin typeface="MingLiU"/>
                <a:ea typeface="MingLiU"/>
              </a:rPr>
              <a:t>( )</a:t>
            </a:r>
            <a:endParaRPr lang="zh-TW" sz="3800">
              <a:latin typeface="MingLiU"/>
              <a:ea typeface="MingLiU"/>
            </a:endParaRPr>
          </a:p>
        </p:txBody>
      </p:sp>
      <p:pic>
        <p:nvPicPr>
          <p:cNvPr id="8" name="图片 7"/>
          <p:cNvPicPr>
            <a:picLocks noChangeAspect="1"/>
          </p:cNvPicPr>
          <p:nvPr/>
        </p:nvPicPr>
        <p:blipFill>
          <a:blip r:embed="rId3"/>
          <a:stretch>
            <a:fillRect/>
          </a:stretch>
        </p:blipFill>
        <p:spPr>
          <a:xfrm>
            <a:off x="2191512" y="2374392"/>
            <a:ext cx="426720" cy="432816"/>
          </a:xfrm>
          <a:prstGeom prst="rect">
            <a:avLst/>
          </a:prstGeom>
        </p:spPr>
      </p:pic>
      <p:graphicFrame>
        <p:nvGraphicFramePr>
          <p:cNvPr id="9" name="表格 8"/>
          <p:cNvGraphicFramePr>
            <a:graphicFrameLocks noGrp="1"/>
          </p:cNvGraphicFramePr>
          <p:nvPr/>
        </p:nvGraphicFramePr>
        <p:xfrm>
          <a:off x="3081528" y="3130296"/>
          <a:ext cx="10710672" cy="6787896"/>
        </p:xfrm>
        <a:graphic>
          <a:graphicData uri="http://schemas.openxmlformats.org/drawingml/2006/table">
            <a:tbl>
              <a:tblPr/>
              <a:tblGrid>
                <a:gridCol w="725424"/>
                <a:gridCol w="935736"/>
                <a:gridCol w="1097280"/>
                <a:gridCol w="2179320"/>
                <a:gridCol w="5772912"/>
              </a:tblGrid>
              <a:tr h="609600">
                <a:tc>
                  <a:txBody>
                    <a:bodyPr vert="horz" wrap="square">
                      <a:spAutoFit/>
                    </a:bodyPr>
                    <a:lstStyle/>
                    <a:p>
                      <a:pPr indent="215900"/>
                      <a:r>
                        <a:rPr lang="en-US" sz="2100">
                          <a:latin typeface="Courier New" panose="02070309020205020404"/>
                        </a:rPr>
                        <a:t>-4</a:t>
                      </a:r>
                      <a:r>
                        <a:rPr lang="zh-TW" sz="2100">
                          <a:latin typeface="Courier New" panose="02070309020205020404"/>
                          <a:ea typeface="Courier New" panose="02070309020205020404"/>
                        </a:rPr>
                        <a:t>&amp;</a:t>
                      </a:r>
                      <a:endParaRPr lang="zh-TW" sz="2100">
                        <a:latin typeface="Courier New" panose="02070309020205020404"/>
                        <a:ea typeface="Courier New" panose="02070309020205020404"/>
                      </a:endParaRPr>
                    </a:p>
                  </a:txBody>
                  <a:tcPr marL="0" marR="0" marT="0" marB="0" anchor="ctr"/>
                </a:tc>
                <a:tc>
                  <a:txBody>
                    <a:bodyPr vert="horz" wrap="square">
                      <a:spAutoFit/>
                    </a:bodyPr>
                    <a:lstStyle/>
                    <a:p>
                      <a:pPr indent="114300"/>
                      <a:r>
                        <a:rPr lang="zh-TW" sz="1100">
                          <a:latin typeface="MingLiU"/>
                          <a:ea typeface="MingLiU"/>
                        </a:rPr>
                        <a:t>二缀</a:t>
                      </a:r>
                      <a:r>
                        <a:rPr lang="zh-TW" sz="1300">
                          <a:latin typeface="MingLiU"/>
                          <a:ea typeface="MingLiU"/>
                        </a:rPr>
                        <a:t>指标-</a:t>
                      </a:r>
                      <a:endParaRPr lang="zh-TW" sz="1300">
                        <a:latin typeface="MingLiU"/>
                        <a:ea typeface="MingLiU"/>
                      </a:endParaRPr>
                    </a:p>
                  </a:txBody>
                  <a:tcPr marL="0" marR="0" marT="0" marB="0" anchor="ctr"/>
                </a:tc>
                <a:tc>
                  <a:txBody>
                    <a:bodyPr vert="horz" wrap="square">
                      <a:spAutoFit/>
                    </a:bodyPr>
                    <a:lstStyle/>
                    <a:p>
                      <a:pPr indent="190500"/>
                      <a:r>
                        <a:rPr lang="zh-TW" sz="1100">
                          <a:latin typeface="MingLiU"/>
                          <a:ea typeface="MingLiU"/>
                        </a:rPr>
                        <a:t>三绿</a:t>
                      </a:r>
                      <a:r>
                        <a:rPr lang="zh-TW" sz="1300">
                          <a:latin typeface="MingLiU"/>
                          <a:ea typeface="MingLiU"/>
                        </a:rPr>
                        <a:t>指标卩</a:t>
                      </a:r>
                      <a:endParaRPr lang="zh-TW" sz="1300">
                        <a:latin typeface="MingLiU"/>
                        <a:ea typeface="MingLiU"/>
                      </a:endParaRPr>
                    </a:p>
                  </a:txBody>
                  <a:tcPr marL="0" marR="0" marT="0" marB="0" anchor="ctr"/>
                </a:tc>
                <a:tc>
                  <a:txBody>
                    <a:bodyPr vert="horz" wrap="square">
                      <a:spAutoFit/>
                    </a:bodyPr>
                    <a:lstStyle/>
                    <a:p>
                      <a:pPr indent="0" algn="ctr"/>
                      <a:r>
                        <a:rPr lang="zh-TW" sz="1300">
                          <a:latin typeface="MingLiU"/>
                          <a:ea typeface="MingLiU"/>
                        </a:rPr>
                        <a:t>指标解释</a:t>
                      </a:r>
                      <a:endParaRPr lang="zh-TW" sz="1300">
                        <a:latin typeface="MingLiU"/>
                        <a:ea typeface="MingLiU"/>
                      </a:endParaRPr>
                    </a:p>
                  </a:txBody>
                  <a:tcPr marL="0" marR="0" marT="0" marB="0" anchor="ctr"/>
                </a:tc>
                <a:tc>
                  <a:txBody>
                    <a:bodyPr vert="horz" wrap="square">
                      <a:spAutoFit/>
                    </a:bodyPr>
                    <a:lstStyle/>
                    <a:p>
                      <a:pPr indent="0" algn="ctr"/>
                      <a:r>
                        <a:rPr lang="zh-TW" sz="1300">
                          <a:latin typeface="MingLiU"/>
                          <a:ea typeface="MingLiU"/>
                        </a:rPr>
                        <a:t>指标说明</a:t>
                      </a:r>
                      <a:endParaRPr lang="zh-TW" sz="1300">
                        <a:latin typeface="MingLiU"/>
                        <a:ea typeface="MingLiU"/>
                      </a:endParaRPr>
                    </a:p>
                  </a:txBody>
                  <a:tcPr marL="0" marR="0" marT="0" marB="0" anchor="ctr"/>
                </a:tc>
              </a:tr>
              <a:tr h="758952">
                <a:tc rowSpan="4">
                  <a:txBody>
                    <a:bodyPr vert="horz" wrap="square">
                      <a:spAutoFit/>
                    </a:bodyPr>
                    <a:lstStyle/>
                    <a:p>
                      <a:pPr indent="215900"/>
                      <a:r>
                        <a:rPr lang="zh-TW" sz="1100">
                          <a:latin typeface="MingLiU"/>
                          <a:ea typeface="MingLiU"/>
                        </a:rPr>
                        <a:t>过程</a:t>
                      </a:r>
                      <a:endParaRPr lang="zh-TW" sz="1100">
                        <a:latin typeface="MingLiU"/>
                        <a:ea typeface="MingLiU"/>
                      </a:endParaRPr>
                    </a:p>
                  </a:txBody>
                  <a:tcPr marL="0" marR="0" marT="0" marB="0" anchor="ctr"/>
                </a:tc>
                <a:tc rowSpan="2">
                  <a:txBody>
                    <a:bodyPr vert="horz" wrap="square">
                      <a:spAutoFit/>
                    </a:bodyPr>
                    <a:lstStyle/>
                    <a:p>
                      <a:pPr indent="114300"/>
                      <a:r>
                        <a:rPr lang="zh-TW" sz="1100">
                          <a:latin typeface="MingLiU"/>
                          <a:ea typeface="MingLiU"/>
                        </a:rPr>
                        <a:t>资金管理・</a:t>
                      </a:r>
                      <a:endParaRPr lang="zh-TW" sz="1100">
                        <a:latin typeface="MingLiU"/>
                        <a:ea typeface="MingLiU"/>
                      </a:endParaRPr>
                    </a:p>
                  </a:txBody>
                  <a:tcPr marL="0" marR="0" marT="0" marB="0" anchor="ctr"/>
                </a:tc>
                <a:tc>
                  <a:txBody>
                    <a:bodyPr vert="horz" wrap="square">
                      <a:spAutoFit/>
                    </a:bodyPr>
                    <a:lstStyle/>
                    <a:p>
                      <a:pPr indent="114300"/>
                      <a:r>
                        <a:rPr lang="zh-TW" sz="1100">
                          <a:latin typeface="MingLiU"/>
                          <a:ea typeface="MingLiU"/>
                        </a:rPr>
                        <a:t>预算执行率•-</a:t>
                      </a:r>
                      <a:endParaRPr lang="zh-TW" sz="1100">
                        <a:latin typeface="MingLiU"/>
                        <a:ea typeface="MingLiU"/>
                      </a:endParaRPr>
                    </a:p>
                  </a:txBody>
                  <a:tcPr marL="0" marR="0" marT="0" marB="0" anchor="ctr"/>
                </a:tc>
                <a:tc>
                  <a:txBody>
                    <a:bodyPr vert="horz" wrap="square">
                      <a:spAutoFit/>
                    </a:bodyPr>
                    <a:lstStyle/>
                    <a:p>
                      <a:pPr indent="0" algn="just">
                        <a:lnSpc>
                          <a:spcPts val="1705"/>
                        </a:lnSpc>
                      </a:pPr>
                      <a:r>
                        <a:rPr lang="zh-TW" sz="1100">
                          <a:latin typeface="MingLiU"/>
                          <a:ea typeface="MingLiU"/>
                        </a:rPr>
                        <a:t>项目预算资金是否按照计 划执行，用以.反映或考核项 目预算执行情况。</a:t>
                      </a:r>
                      <a:endParaRPr lang="zh-TW" sz="1100">
                        <a:latin typeface="MingLiU"/>
                        <a:ea typeface="MingLiU"/>
                      </a:endParaRPr>
                    </a:p>
                  </a:txBody>
                  <a:tcPr marL="0" marR="0" marT="0" marB="0" anchor="b"/>
                </a:tc>
                <a:tc>
                  <a:txBody>
                    <a:bodyPr vert="horz" wrap="square">
                      <a:spAutoFit/>
                    </a:bodyPr>
                    <a:lstStyle/>
                    <a:p>
                      <a:pPr indent="0">
                        <a:spcAft>
                          <a:spcPts val="140"/>
                        </a:spcAft>
                      </a:pPr>
                      <a:r>
                        <a:rPr lang="zh-TW" sz="1100">
                          <a:latin typeface="MingLiU"/>
                          <a:ea typeface="MingLiU"/>
                        </a:rPr>
                        <a:t>预算执行率</a:t>
                      </a:r>
                      <a:r>
                        <a:rPr lang="zh-TW" sz="1200">
                          <a:latin typeface="Times New Roman" panose="02020603050405020304"/>
                          <a:ea typeface="Times New Roman" panose="02020603050405020304"/>
                        </a:rPr>
                        <a:t>=（</a:t>
                      </a:r>
                      <a:r>
                        <a:rPr lang="zh-TW" sz="1100">
                          <a:latin typeface="MingLiU"/>
                          <a:ea typeface="MingLiU"/>
                        </a:rPr>
                        <a:t>实际支出资金，••实际到位资金）</a:t>
                      </a:r>
                      <a:r>
                        <a:rPr lang="zh-TW" sz="1200">
                          <a:latin typeface="Times New Roman" panose="02020603050405020304"/>
                          <a:ea typeface="Times New Roman" panose="02020603050405020304"/>
                        </a:rPr>
                        <a:t>X 100^0</a:t>
                      </a:r>
                      <a:endParaRPr lang="zh-TW" sz="1200">
                        <a:latin typeface="Times New Roman" panose="02020603050405020304"/>
                        <a:ea typeface="Times New Roman" panose="02020603050405020304"/>
                      </a:endParaRPr>
                    </a:p>
                    <a:p>
                      <a:pPr indent="0"/>
                      <a:r>
                        <a:rPr lang="zh-TW" sz="1100">
                          <a:latin typeface="MingLiU"/>
                          <a:ea typeface="MingLiU"/>
                        </a:rPr>
                        <a:t>实际支出资金：一定时期（本年度或项目期）内项目实际拨付的资金。</a:t>
                      </a:r>
                      <a:endParaRPr lang="zh-TW" sz="1100">
                        <a:latin typeface="MingLiU"/>
                        <a:ea typeface="MingLiU"/>
                      </a:endParaRPr>
                    </a:p>
                  </a:txBody>
                  <a:tcPr marL="0" marR="0" marT="0" marB="0" anchor="ctr"/>
                </a:tc>
              </a:tr>
              <a:tr h="1438656">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lnSpc>
                          <a:spcPts val="1850"/>
                        </a:lnSpc>
                      </a:pPr>
                      <a:r>
                        <a:rPr lang="zh-TW" sz="1100">
                          <a:latin typeface="MingLiU"/>
                          <a:ea typeface="MingLiU"/>
                        </a:rPr>
                        <a:t>资金使用 合规性</a:t>
                      </a:r>
                      <a:r>
                        <a:rPr lang="en-US" sz="1200">
                          <a:latin typeface="Times New Roman" panose="02020603050405020304"/>
                        </a:rPr>
                        <a:t>H</a:t>
                      </a:r>
                      <a:endParaRPr lang="en-US" sz="1200">
                        <a:latin typeface="Times New Roman" panose="02020603050405020304"/>
                      </a:endParaRPr>
                    </a:p>
                  </a:txBody>
                  <a:tcPr marL="0" marR="0" marT="0" marB="0" anchor="ctr"/>
                </a:tc>
                <a:tc>
                  <a:txBody>
                    <a:bodyPr vert="horz" wrap="square">
                      <a:spAutoFit/>
                    </a:bodyPr>
                    <a:lstStyle/>
                    <a:p>
                      <a:pPr indent="0" algn="just">
                        <a:lnSpc>
                          <a:spcPts val="1750"/>
                        </a:lnSpc>
                      </a:pPr>
                      <a:r>
                        <a:rPr lang="zh-TW" sz="1100">
                          <a:latin typeface="MingLiU"/>
                          <a:ea typeface="MingLiU"/>
                        </a:rPr>
                        <a:t>项目资金使用是否符合相 关的财务管理制度规定，用 以.反映和考核项目资金的 规范运行情况。</a:t>
                      </a:r>
                      <a:endParaRPr lang="zh-TW" sz="1100">
                        <a:latin typeface="MingLiU"/>
                        <a:ea typeface="MingLiU"/>
                      </a:endParaRPr>
                    </a:p>
                  </a:txBody>
                  <a:tcPr marL="0" marR="0" marT="0" marB="0" anchor="ctr"/>
                </a:tc>
                <a:tc>
                  <a:txBody>
                    <a:bodyPr vert="horz" wrap="square">
                      <a:spAutoFit/>
                    </a:bodyPr>
                    <a:lstStyle/>
                    <a:p>
                      <a:pPr indent="0">
                        <a:lnSpc>
                          <a:spcPts val="1750"/>
                        </a:lnSpc>
                      </a:pPr>
                      <a:r>
                        <a:rPr lang="zh-TW" sz="1100">
                          <a:latin typeface="MingLiU"/>
                          <a:ea typeface="MingLiU"/>
                        </a:rPr>
                        <a:t>评价要点：丄</a:t>
                      </a:r>
                      <a:endParaRPr lang="zh-TW" sz="1100">
                        <a:latin typeface="MingLiU"/>
                        <a:ea typeface="MingLiU"/>
                      </a:endParaRPr>
                    </a:p>
                    <a:p>
                      <a:pPr indent="0">
                        <a:lnSpc>
                          <a:spcPts val="1750"/>
                        </a:lnSpc>
                      </a:pPr>
                      <a:r>
                        <a:rPr lang="zh-TW" sz="1100">
                          <a:latin typeface="MingLiU"/>
                          <a:ea typeface="MingLiU"/>
                        </a:rPr>
                        <a:t>① 是否符合国家财经法规和财务管理制度</a:t>
                      </a:r>
                      <a:r>
                        <a:rPr lang="zh-CN" sz="1100">
                          <a:latin typeface="MingLiU"/>
                          <a:ea typeface="MingLiU"/>
                        </a:rPr>
                        <a:t>以及</a:t>
                      </a:r>
                      <a:r>
                        <a:rPr lang="zh-TW" sz="1100">
                          <a:latin typeface="MingLiU"/>
                          <a:ea typeface="MingLiU"/>
                        </a:rPr>
                        <a:t>有关专项资金管理办法的规 定；丄</a:t>
                      </a:r>
                      <a:endParaRPr lang="zh-TW" sz="1100">
                        <a:latin typeface="MingLiU"/>
                        <a:ea typeface="MingLiU"/>
                      </a:endParaRPr>
                    </a:p>
                    <a:p>
                      <a:pPr indent="0">
                        <a:lnSpc>
                          <a:spcPts val="1750"/>
                        </a:lnSpc>
                      </a:pPr>
                      <a:r>
                        <a:rPr lang="zh-TW" sz="1100">
                          <a:latin typeface="MingLiU"/>
                          <a:ea typeface="MingLiU"/>
                        </a:rPr>
                        <a:t>② 资金的拨付是否有完整的宙批程序和手续；</a:t>
                      </a:r>
                      <a:endParaRPr lang="zh-TW" sz="1100">
                        <a:latin typeface="MingLiU"/>
                        <a:ea typeface="MingLiU"/>
                      </a:endParaRPr>
                    </a:p>
                    <a:p>
                      <a:pPr indent="0">
                        <a:lnSpc>
                          <a:spcPts val="1750"/>
                        </a:lnSpc>
                      </a:pPr>
                      <a:r>
                        <a:rPr lang="zh-TW" sz="1100">
                          <a:latin typeface="MingLiU"/>
                          <a:ea typeface="MingLiU"/>
                        </a:rPr>
                        <a:t>①是否符合项目预算批复或合同规定的用途;</a:t>
                      </a:r>
                      <a:endParaRPr lang="zh-TW" sz="1100">
                        <a:latin typeface="MingLiU"/>
                        <a:ea typeface="MingLiU"/>
                      </a:endParaRPr>
                    </a:p>
                    <a:p>
                      <a:pPr indent="0">
                        <a:lnSpc>
                          <a:spcPts val="1750"/>
                        </a:lnSpc>
                      </a:pPr>
                      <a:r>
                        <a:rPr lang="zh-TW" sz="1100">
                          <a:latin typeface="MingLiU"/>
                          <a:ea typeface="MingLiU"/>
                        </a:rPr>
                        <a:t>但是否存在截留、挤占、挪用、虚列支出等情况。</a:t>
                      </a:r>
                      <a:endParaRPr lang="zh-TW" sz="1100">
                        <a:latin typeface="MingLiU"/>
                        <a:ea typeface="MingLiU"/>
                      </a:endParaRPr>
                    </a:p>
                  </a:txBody>
                  <a:tcPr marL="0" marR="0" marT="0" marB="0"/>
                </a:tc>
              </a:tr>
              <a:tr h="1194816">
                <a:tc vMerge="1">
                  <a:txBody>
                    <a:bodyPr vert="horz" wrap="square"/>
                    <a:lstStyle/>
                    <a:p/>
                  </a:txBody>
                  <a:tcPr marL="0" marR="0" marT="0" marB="0"/>
                </a:tc>
                <a:tc rowSpan="2">
                  <a:txBody>
                    <a:bodyPr vert="horz" wrap="square">
                      <a:spAutoFit/>
                    </a:bodyPr>
                    <a:lstStyle/>
                    <a:p>
                      <a:pPr indent="114300"/>
                      <a:r>
                        <a:rPr lang="zh-TW" sz="1100">
                          <a:latin typeface="MingLiU"/>
                          <a:ea typeface="MingLiU"/>
                        </a:rPr>
                        <a:t>组织实施</a:t>
                      </a:r>
                      <a:endParaRPr lang="zh-TW" sz="1100">
                        <a:latin typeface="MingLiU"/>
                        <a:ea typeface="MingLiU"/>
                      </a:endParaRPr>
                    </a:p>
                  </a:txBody>
                  <a:tcPr marL="0" marR="0" marT="0" marB="0" anchor="ctr"/>
                </a:tc>
                <a:tc>
                  <a:txBody>
                    <a:bodyPr vert="horz" wrap="square">
                      <a:spAutoFit/>
                    </a:bodyPr>
                    <a:lstStyle/>
                    <a:p>
                      <a:pPr indent="0" algn="ctr">
                        <a:lnSpc>
                          <a:spcPts val="1750"/>
                        </a:lnSpc>
                      </a:pPr>
                      <a:r>
                        <a:rPr lang="zh-TW" sz="1100">
                          <a:latin typeface="MingLiU"/>
                          <a:ea typeface="MingLiU"/>
                        </a:rPr>
                        <a:t>管理</a:t>
                      </a:r>
                      <a:r>
                        <a:rPr lang="zh-CN" sz="1100">
                          <a:latin typeface="MingLiU"/>
                          <a:ea typeface="MingLiU"/>
                        </a:rPr>
                        <a:t>制度— </a:t>
                      </a:r>
                      <a:r>
                        <a:rPr lang="zh-TW" sz="1100">
                          <a:latin typeface="MingLiU"/>
                          <a:ea typeface="MingLiU"/>
                        </a:rPr>
                        <a:t>健全性</a:t>
                      </a:r>
                      <a:r>
                        <a:rPr lang="en-US" sz="1200">
                          <a:latin typeface="Times New Roman" panose="02020603050405020304"/>
                        </a:rPr>
                        <a:t>H</a:t>
                      </a:r>
                      <a:endParaRPr lang="en-US" sz="1200">
                        <a:latin typeface="Times New Roman" panose="02020603050405020304"/>
                      </a:endParaRPr>
                    </a:p>
                  </a:txBody>
                  <a:tcPr marL="0" marR="0" marT="0" marB="0" anchor="ctr"/>
                </a:tc>
                <a:tc>
                  <a:txBody>
                    <a:bodyPr vert="horz" wrap="square">
                      <a:spAutoFit/>
                    </a:bodyPr>
                    <a:lstStyle/>
                    <a:p>
                      <a:pPr indent="0" algn="just">
                        <a:lnSpc>
                          <a:spcPts val="1750"/>
                        </a:lnSpc>
                      </a:pPr>
                      <a:r>
                        <a:rPr lang="zh-TW" sz="1100">
                          <a:latin typeface="MingLiU"/>
                          <a:ea typeface="MingLiU"/>
                        </a:rPr>
                        <a:t>项目实施单位的财务和业 务管理制度是否健全，用以 反映和考核财务和业务管 理制度对项目顺利实施的 保障情况。</a:t>
                      </a:r>
                      <a:endParaRPr lang="zh-TW" sz="1100">
                        <a:latin typeface="MingLiU"/>
                        <a:ea typeface="MingLiU"/>
                      </a:endParaRPr>
                    </a:p>
                  </a:txBody>
                  <a:tcPr marL="0" marR="0" marT="0" marB="0"/>
                </a:tc>
                <a:tc>
                  <a:txBody>
                    <a:bodyPr vert="horz" wrap="square">
                      <a:spAutoFit/>
                    </a:bodyPr>
                    <a:lstStyle/>
                    <a:p>
                      <a:pPr indent="0">
                        <a:spcAft>
                          <a:spcPts val="140"/>
                        </a:spcAft>
                      </a:pPr>
                      <a:r>
                        <a:rPr lang="zh-TW" sz="1100">
                          <a:latin typeface="MingLiU"/>
                          <a:ea typeface="MingLiU"/>
                        </a:rPr>
                        <a:t>评价要点：丄</a:t>
                      </a:r>
                      <a:endParaRPr lang="zh-TW" sz="1100">
                        <a:latin typeface="MingLiU"/>
                        <a:ea typeface="MingLiU"/>
                      </a:endParaRPr>
                    </a:p>
                    <a:p>
                      <a:pPr indent="0">
                        <a:spcAft>
                          <a:spcPts val="140"/>
                        </a:spcAft>
                      </a:pPr>
                      <a:r>
                        <a:rPr lang="zh-TW" sz="1100">
                          <a:latin typeface="MingLiU"/>
                          <a:ea typeface="MingLiU"/>
                        </a:rPr>
                        <a:t>① 是否已制定或具有相应的财务和业务管理制度！</a:t>
                      </a:r>
                      <a:endParaRPr lang="zh-TW" sz="1100">
                        <a:latin typeface="MingLiU"/>
                        <a:ea typeface="MingLiU"/>
                      </a:endParaRPr>
                    </a:p>
                    <a:p>
                      <a:pPr indent="0"/>
                      <a:r>
                        <a:rPr lang="zh-TW" sz="1100">
                          <a:latin typeface="MingLiU"/>
                          <a:ea typeface="MingLiU"/>
                        </a:rPr>
                        <a:t>② 财务和业务管理制度是否合法、合规、完整。</a:t>
                      </a:r>
                      <a:endParaRPr lang="zh-TW" sz="1100">
                        <a:latin typeface="MingLiU"/>
                        <a:ea typeface="MingLiU"/>
                      </a:endParaRPr>
                    </a:p>
                  </a:txBody>
                  <a:tcPr marL="0" marR="0" marT="0" marB="0" anchor="ctr"/>
                </a:tc>
              </a:tr>
              <a:tr h="1216152">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lnSpc>
                          <a:spcPts val="1750"/>
                        </a:lnSpc>
                      </a:pPr>
                      <a:r>
                        <a:rPr lang="zh-TW" sz="1100">
                          <a:latin typeface="MingLiU"/>
                          <a:ea typeface="MingLiU"/>
                        </a:rPr>
                        <a:t>制度执行・ 有效性</a:t>
                      </a:r>
                      <a:endParaRPr lang="zh-TW" sz="1100">
                        <a:latin typeface="MingLiU"/>
                        <a:ea typeface="MingLiU"/>
                      </a:endParaRPr>
                    </a:p>
                  </a:txBody>
                  <a:tcPr marL="0" marR="0" marT="0" marB="0" anchor="ctr"/>
                </a:tc>
                <a:tc>
                  <a:txBody>
                    <a:bodyPr vert="horz" wrap="square">
                      <a:spAutoFit/>
                    </a:bodyPr>
                    <a:lstStyle/>
                    <a:p>
                      <a:pPr indent="0" algn="just">
                        <a:lnSpc>
                          <a:spcPts val="1750"/>
                        </a:lnSpc>
                      </a:pPr>
                      <a:r>
                        <a:rPr lang="zh-TW" sz="1100">
                          <a:latin typeface="MingLiU"/>
                          <a:ea typeface="MingLiU"/>
                        </a:rPr>
                        <a:t>项目实施是否符合相关管 理规定，用以.反映和考核相 关管理制度的有效执行情 况。</a:t>
                      </a:r>
                      <a:r>
                        <a:rPr lang="en-US" sz="1200">
                          <a:latin typeface="Times New Roman" panose="02020603050405020304"/>
                        </a:rPr>
                        <a:t>H</a:t>
                      </a:r>
                      <a:endParaRPr lang="en-US" sz="1200">
                        <a:latin typeface="Times New Roman" panose="02020603050405020304"/>
                      </a:endParaRPr>
                    </a:p>
                  </a:txBody>
                  <a:tcPr marL="0" marR="0" marT="0" marB="0" anchor="ctr"/>
                </a:tc>
                <a:tc>
                  <a:txBody>
                    <a:bodyPr vert="horz" wrap="square">
                      <a:spAutoFit/>
                    </a:bodyPr>
                    <a:lstStyle/>
                    <a:p>
                      <a:pPr indent="0">
                        <a:lnSpc>
                          <a:spcPts val="1825"/>
                        </a:lnSpc>
                      </a:pPr>
                      <a:r>
                        <a:rPr lang="zh-TW" sz="1100">
                          <a:latin typeface="MingLiU"/>
                          <a:ea typeface="MingLiU"/>
                        </a:rPr>
                        <a:t>评价要点：丄</a:t>
                      </a:r>
                      <a:endParaRPr lang="zh-TW" sz="1100">
                        <a:latin typeface="MingLiU"/>
                        <a:ea typeface="MingLiU"/>
                      </a:endParaRPr>
                    </a:p>
                    <a:p>
                      <a:pPr indent="0">
                        <a:lnSpc>
                          <a:spcPts val="1825"/>
                        </a:lnSpc>
                      </a:pPr>
                      <a:r>
                        <a:rPr lang="zh-TW" sz="1100">
                          <a:latin typeface="MingLiU"/>
                          <a:ea typeface="MingLiU"/>
                        </a:rPr>
                        <a:t>① 是否道守相关法律法规和相关管理</a:t>
                      </a:r>
                      <a:r>
                        <a:rPr lang="zh-CN" sz="1100">
                          <a:latin typeface="MingLiU"/>
                          <a:ea typeface="MingLiU"/>
                        </a:rPr>
                        <a:t>规定：</a:t>
                      </a:r>
                      <a:endParaRPr lang="zh-CN" sz="1100">
                        <a:latin typeface="MingLiU"/>
                        <a:ea typeface="MingLiU"/>
                      </a:endParaRPr>
                    </a:p>
                    <a:p>
                      <a:pPr indent="0">
                        <a:lnSpc>
                          <a:spcPts val="1825"/>
                        </a:lnSpc>
                      </a:pPr>
                      <a:r>
                        <a:rPr lang="zh-TW" sz="1100">
                          <a:latin typeface="MingLiU"/>
                          <a:ea typeface="MingLiU"/>
                        </a:rPr>
                        <a:t>② 项目调整及支出调整手续是否完备；</a:t>
                      </a:r>
                      <a:endParaRPr lang="zh-TW" sz="1100">
                        <a:latin typeface="MingLiU"/>
                        <a:ea typeface="MingLiU"/>
                      </a:endParaRPr>
                    </a:p>
                    <a:p>
                      <a:pPr indent="0">
                        <a:lnSpc>
                          <a:spcPts val="1825"/>
                        </a:lnSpc>
                      </a:pPr>
                      <a:r>
                        <a:rPr lang="zh-TW" sz="1100">
                          <a:latin typeface="MingLiU"/>
                          <a:ea typeface="MingLiU"/>
                        </a:rPr>
                        <a:t>国项目合同书、验收报告、技术鉴定等资料是否齐全并及时归档！ 回项目实施的人员条件、场地设备、信息支揮等是否落实到位。</a:t>
                      </a:r>
                      <a:endParaRPr lang="zh-TW" sz="1100">
                        <a:latin typeface="MingLiU"/>
                        <a:ea typeface="MingLiU"/>
                      </a:endParaRPr>
                    </a:p>
                  </a:txBody>
                  <a:tcPr marL="0" marR="0" marT="0" marB="0"/>
                </a:tc>
              </a:tr>
              <a:tr h="1569720">
                <a:tc>
                  <a:txBody>
                    <a:bodyPr vert="horz" wrap="square">
                      <a:spAutoFit/>
                    </a:bodyPr>
                    <a:lstStyle/>
                    <a:p>
                      <a:pPr indent="215900"/>
                      <a:r>
                        <a:rPr lang="zh-TW" sz="1100">
                          <a:latin typeface="MingLiU"/>
                          <a:ea typeface="MingLiU"/>
                        </a:rPr>
                        <a:t>产出-</a:t>
                      </a:r>
                      <a:endParaRPr lang="zh-TW" sz="1100">
                        <a:latin typeface="MingLiU"/>
                        <a:ea typeface="MingLiU"/>
                      </a:endParaRPr>
                    </a:p>
                  </a:txBody>
                  <a:tcPr marL="0" marR="0" marT="0" marB="0" anchor="ctr"/>
                </a:tc>
                <a:tc>
                  <a:txBody>
                    <a:bodyPr vert="horz" wrap="square">
                      <a:spAutoFit/>
                    </a:bodyPr>
                    <a:lstStyle/>
                    <a:p>
                      <a:pPr indent="114300"/>
                      <a:r>
                        <a:rPr lang="zh-TW" sz="1100">
                          <a:latin typeface="MingLiU"/>
                          <a:ea typeface="MingLiU"/>
                        </a:rPr>
                        <a:t>产出数量-</a:t>
                      </a:r>
                      <a:endParaRPr lang="zh-TW" sz="1100">
                        <a:latin typeface="MingLiU"/>
                        <a:ea typeface="MingLiU"/>
                      </a:endParaRPr>
                    </a:p>
                  </a:txBody>
                  <a:tcPr marL="0" marR="0" marT="0" marB="0" anchor="ctr"/>
                </a:tc>
                <a:tc>
                  <a:txBody>
                    <a:bodyPr vert="horz" wrap="square">
                      <a:spAutoFit/>
                    </a:bodyPr>
                    <a:lstStyle/>
                    <a:p>
                      <a:pPr indent="114300"/>
                      <a:r>
                        <a:rPr lang="zh-TW" sz="1100">
                          <a:latin typeface="MingLiU"/>
                          <a:ea typeface="MingLiU"/>
                        </a:rPr>
                        <a:t>实际完成率#</a:t>
                      </a:r>
                      <a:endParaRPr lang="zh-TW" sz="1100">
                        <a:latin typeface="MingLiU"/>
                        <a:ea typeface="MingLiU"/>
                      </a:endParaRPr>
                    </a:p>
                  </a:txBody>
                  <a:tcPr marL="0" marR="0" marT="0" marB="0" anchor="ctr"/>
                </a:tc>
                <a:tc>
                  <a:txBody>
                    <a:bodyPr vert="horz" wrap="square">
                      <a:spAutoFit/>
                    </a:bodyPr>
                    <a:lstStyle/>
                    <a:p>
                      <a:pPr indent="0" algn="just">
                        <a:lnSpc>
                          <a:spcPts val="1750"/>
                        </a:lnSpc>
                      </a:pPr>
                      <a:r>
                        <a:rPr lang="zh-TW" sz="1100">
                          <a:latin typeface="MingLiU"/>
                          <a:ea typeface="MingLiU"/>
                        </a:rPr>
                        <a:t>项目实施的实际产出数与 计划产出数的比率，用以.反 映和考核项目产出数量目 标的实现程度。</a:t>
                      </a:r>
                      <a:endParaRPr lang="zh-TW" sz="1100">
                        <a:latin typeface="MingLiU"/>
                        <a:ea typeface="MingLiU"/>
                      </a:endParaRPr>
                    </a:p>
                  </a:txBody>
                  <a:tcPr marL="0" marR="0" marT="0" marB="0" anchor="ctr"/>
                </a:tc>
                <a:tc>
                  <a:txBody>
                    <a:bodyPr vert="horz" wrap="square">
                      <a:spAutoFit/>
                    </a:bodyPr>
                    <a:lstStyle/>
                    <a:p>
                      <a:pPr indent="0">
                        <a:lnSpc>
                          <a:spcPts val="1630"/>
                        </a:lnSpc>
                        <a:spcAft>
                          <a:spcPts val="210"/>
                        </a:spcAft>
                      </a:pPr>
                      <a:r>
                        <a:rPr lang="zh-TW" sz="1100">
                          <a:latin typeface="MingLiU"/>
                          <a:ea typeface="MingLiU"/>
                        </a:rPr>
                        <a:t>实际完成率=（实际产出数,</a:t>
                      </a:r>
                      <a:r>
                        <a:rPr lang="zh-CN" sz="1100">
                          <a:latin typeface="MingLiU"/>
                          <a:ea typeface="MingLiU"/>
                        </a:rPr>
                        <a:t>.•计</a:t>
                      </a:r>
                      <a:r>
                        <a:rPr lang="zh-TW" sz="1100">
                          <a:latin typeface="MingLiU"/>
                          <a:ea typeface="MingLiU"/>
                        </a:rPr>
                        <a:t>划产出数）</a:t>
                      </a:r>
                      <a:r>
                        <a:rPr lang="zh-TW" sz="1200">
                          <a:latin typeface="Times New Roman" panose="02020603050405020304"/>
                          <a:ea typeface="Times New Roman" panose="02020603050405020304"/>
                        </a:rPr>
                        <a:t>X 100^3 0</a:t>
                      </a:r>
                      <a:endParaRPr lang="zh-TW" sz="1200">
                        <a:latin typeface="Times New Roman" panose="02020603050405020304"/>
                        <a:ea typeface="Times New Roman" panose="02020603050405020304"/>
                      </a:endParaRPr>
                    </a:p>
                    <a:p>
                      <a:pPr indent="0">
                        <a:lnSpc>
                          <a:spcPts val="1585"/>
                        </a:lnSpc>
                        <a:spcAft>
                          <a:spcPts val="210"/>
                        </a:spcAft>
                      </a:pPr>
                      <a:r>
                        <a:rPr lang="zh-TW" sz="1100">
                          <a:latin typeface="MingLiU"/>
                          <a:ea typeface="MingLiU"/>
                        </a:rPr>
                        <a:t>实际产出数：一定时期（本年度或项目期）内项目实际产出的产品或提供 的服务数量。</a:t>
                      </a:r>
                      <a:endParaRPr lang="zh-TW" sz="1100">
                        <a:latin typeface="MingLiU"/>
                        <a:ea typeface="MingLiU"/>
                      </a:endParaRPr>
                    </a:p>
                    <a:p>
                      <a:pPr indent="0">
                        <a:lnSpc>
                          <a:spcPts val="1680"/>
                        </a:lnSpc>
                      </a:pPr>
                      <a:r>
                        <a:rPr lang="zh-TW" sz="1100">
                          <a:latin typeface="MingLiU"/>
                          <a:ea typeface="MingLiU"/>
                        </a:rPr>
                        <a:t>计划产出数：项目绩效目标确定的在一定时期（本年度或项目期）内计划 产出的产品或提供的服务数量。</a:t>
                      </a:r>
                      <a:endParaRPr lang="zh-TW" sz="1100">
                        <a:latin typeface="MingLiU"/>
                        <a:ea typeface="MingLiU"/>
                      </a:endParaRPr>
                    </a:p>
                  </a:txBody>
                  <a:tcPr marL="0" marR="0" marT="0" marB="0" anchor="ctr"/>
                </a:tc>
              </a:tr>
            </a:tbl>
          </a:graphicData>
        </a:graphic>
      </p:graphicFrame>
    </p:spTree>
  </p:cSld>
  <p:clrMapOvr>
    <a:overrideClrMapping bg1="lt1" tx1="dk1" bg2="lt2" tx2="dk2" accent1="accent1" accent2="accent2" accent3="accent3" accent4="accent4" accent5="accent5" accent6="accent6" hlink="hlink" folHlink="folHlink"/>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990600" y="2194560"/>
            <a:ext cx="579120" cy="679704"/>
          </a:xfrm>
          <a:prstGeom prst="rect">
            <a:avLst/>
          </a:prstGeom>
        </p:spPr>
      </p:pic>
      <p:pic>
        <p:nvPicPr>
          <p:cNvPr id="3" name="图片 2"/>
          <p:cNvPicPr>
            <a:picLocks noChangeAspect="1"/>
          </p:cNvPicPr>
          <p:nvPr/>
        </p:nvPicPr>
        <p:blipFill>
          <a:blip r:embed="rId3"/>
          <a:stretch>
            <a:fillRect/>
          </a:stretch>
        </p:blipFill>
        <p:spPr>
          <a:xfrm>
            <a:off x="1969008" y="2377440"/>
            <a:ext cx="871728" cy="448056"/>
          </a:xfrm>
          <a:prstGeom prst="rect">
            <a:avLst/>
          </a:prstGeom>
        </p:spPr>
      </p:pic>
      <p:sp>
        <p:nvSpPr>
          <p:cNvPr id="4" name="矩形 3"/>
          <p:cNvSpPr/>
          <p:nvPr/>
        </p:nvSpPr>
        <p:spPr>
          <a:xfrm>
            <a:off x="3139440" y="2334768"/>
            <a:ext cx="4870704" cy="48768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latin typeface="MingLiU"/>
                <a:ea typeface="MingLiU"/>
              </a:rPr>
              <a:t>设计绩效评价指标体系</a:t>
            </a:r>
            <a:endParaRPr lang="zh-TW" sz="3800">
              <a:latin typeface="MingLiU"/>
              <a:ea typeface="MingLiU"/>
            </a:endParaRPr>
          </a:p>
        </p:txBody>
      </p:sp>
      <p:graphicFrame>
        <p:nvGraphicFramePr>
          <p:cNvPr id="5" name="表格 4"/>
          <p:cNvGraphicFramePr>
            <a:graphicFrameLocks noGrp="1"/>
          </p:cNvGraphicFramePr>
          <p:nvPr/>
        </p:nvGraphicFramePr>
        <p:xfrm>
          <a:off x="3136392" y="3215640"/>
          <a:ext cx="10823448" cy="6480048"/>
        </p:xfrm>
        <a:graphic>
          <a:graphicData uri="http://schemas.openxmlformats.org/drawingml/2006/table">
            <a:tbl>
              <a:tblPr/>
              <a:tblGrid>
                <a:gridCol w="685800"/>
                <a:gridCol w="954024"/>
                <a:gridCol w="1121664"/>
                <a:gridCol w="2215896"/>
                <a:gridCol w="5846064"/>
              </a:tblGrid>
              <a:tr h="579120">
                <a:tc>
                  <a:txBody>
                    <a:bodyPr vert="horz" wrap="square">
                      <a:spAutoFit/>
                    </a:bodyPr>
                    <a:lstStyle/>
                    <a:p>
                      <a:pPr indent="0" algn="ctr"/>
                      <a:r>
                        <a:rPr lang="zh-TW" sz="2600">
                          <a:latin typeface="MingLiU"/>
                          <a:ea typeface="MingLiU"/>
                        </a:rPr>
                        <a:t>為</a:t>
                      </a:r>
                      <a:endParaRPr lang="zh-TW" sz="2600">
                        <a:latin typeface="MingLiU"/>
                        <a:ea typeface="MingLiU"/>
                      </a:endParaRPr>
                    </a:p>
                  </a:txBody>
                  <a:tcPr marL="0" marR="0" marT="0" marB="0" anchor="ctr"/>
                </a:tc>
                <a:tc>
                  <a:txBody>
                    <a:bodyPr vert="horz" wrap="square">
                      <a:spAutoFit/>
                    </a:bodyPr>
                    <a:lstStyle/>
                    <a:p>
                      <a:pPr indent="114300"/>
                      <a:r>
                        <a:rPr lang="zh-TW" sz="1100">
                          <a:latin typeface="MingLiU"/>
                          <a:ea typeface="MingLiU"/>
                        </a:rPr>
                        <a:t>二缀</a:t>
                      </a:r>
                      <a:r>
                        <a:rPr lang="zh-CN" sz="1300">
                          <a:latin typeface="MingLiU"/>
                          <a:ea typeface="MingLiU"/>
                        </a:rPr>
                        <a:t>指标厂</a:t>
                      </a:r>
                      <a:endParaRPr lang="zh-CN" sz="1300">
                        <a:latin typeface="MingLiU"/>
                        <a:ea typeface="MingLiU"/>
                      </a:endParaRPr>
                    </a:p>
                  </a:txBody>
                  <a:tcPr marL="0" marR="0" marT="0" marB="0" anchor="ctr"/>
                </a:tc>
                <a:tc>
                  <a:txBody>
                    <a:bodyPr vert="horz" wrap="square">
                      <a:spAutoFit/>
                    </a:bodyPr>
                    <a:lstStyle/>
                    <a:p>
                      <a:pPr indent="190500" algn="just"/>
                      <a:r>
                        <a:rPr lang="zh-TW" sz="1100">
                          <a:latin typeface="MingLiU"/>
                          <a:ea typeface="MingLiU"/>
                        </a:rPr>
                        <a:t>三</a:t>
                      </a:r>
                      <a:r>
                        <a:rPr lang="zh-TW" sz="1300">
                          <a:latin typeface="MingLiU"/>
                          <a:ea typeface="MingLiU"/>
                        </a:rPr>
                        <a:t>缀指标</a:t>
                      </a:r>
                      <a:r>
                        <a:rPr lang="zh-CN" sz="1300">
                          <a:latin typeface="MingLiU"/>
                          <a:ea typeface="MingLiU"/>
                        </a:rPr>
                        <a:t>-</a:t>
                      </a:r>
                      <a:endParaRPr lang="zh-CN" sz="1300">
                        <a:latin typeface="MingLiU"/>
                        <a:ea typeface="MingLiU"/>
                      </a:endParaRPr>
                    </a:p>
                  </a:txBody>
                  <a:tcPr marL="0" marR="0" marT="0" marB="0" anchor="ctr"/>
                </a:tc>
                <a:tc>
                  <a:txBody>
                    <a:bodyPr vert="horz" wrap="square">
                      <a:spAutoFit/>
                    </a:bodyPr>
                    <a:lstStyle/>
                    <a:p>
                      <a:pPr indent="0" algn="ctr"/>
                      <a:r>
                        <a:rPr lang="zh-TW" sz="1300">
                          <a:latin typeface="MingLiU"/>
                          <a:ea typeface="MingLiU"/>
                        </a:rPr>
                        <a:t>指标解雅貝</a:t>
                      </a:r>
                      <a:endParaRPr lang="zh-TW" sz="1300">
                        <a:latin typeface="MingLiU"/>
                        <a:ea typeface="MingLiU"/>
                      </a:endParaRPr>
                    </a:p>
                  </a:txBody>
                  <a:tcPr marL="0" marR="0" marT="0" marB="0" anchor="ctr"/>
                </a:tc>
                <a:tc>
                  <a:txBody>
                    <a:bodyPr vert="horz" wrap="square">
                      <a:spAutoFit/>
                    </a:bodyPr>
                    <a:lstStyle/>
                    <a:p>
                      <a:pPr indent="0" algn="ctr"/>
                      <a:r>
                        <a:rPr lang="zh-TW" sz="1300">
                          <a:latin typeface="MingLiU"/>
                          <a:ea typeface="MingLiU"/>
                        </a:rPr>
                        <a:t>指标说明</a:t>
                      </a:r>
                      <a:endParaRPr lang="zh-TW" sz="1300">
                        <a:latin typeface="MingLiU"/>
                        <a:ea typeface="MingLiU"/>
                      </a:endParaRPr>
                    </a:p>
                  </a:txBody>
                  <a:tcPr marL="0" marR="0" marT="0" marB="0" anchor="ctr"/>
                </a:tc>
              </a:tr>
              <a:tr h="1380744">
                <a:tc rowSpan="3">
                  <a:txBody>
                    <a:bodyPr vert="horz" wrap="square">
                      <a:spAutoFit/>
                    </a:bodyPr>
                    <a:lstStyle/>
                    <a:p>
                      <a:pPr indent="165100"/>
                      <a:r>
                        <a:rPr lang="zh-CN" sz="1100">
                          <a:latin typeface="MingLiU"/>
                          <a:ea typeface="MingLiU"/>
                        </a:rPr>
                        <a:t>产出^</a:t>
                      </a:r>
                      <a:endParaRPr lang="zh-CN" sz="1100">
                        <a:latin typeface="MingLiU"/>
                        <a:ea typeface="MingLiU"/>
                      </a:endParaRPr>
                    </a:p>
                  </a:txBody>
                  <a:tcPr marL="0" marR="0" marT="0" marB="0" anchor="ctr"/>
                </a:tc>
                <a:tc>
                  <a:txBody>
                    <a:bodyPr vert="horz" wrap="square">
                      <a:spAutoFit/>
                    </a:bodyPr>
                    <a:lstStyle/>
                    <a:p>
                      <a:pPr indent="114300"/>
                      <a:r>
                        <a:rPr lang="zh-TW" sz="1100">
                          <a:latin typeface="MingLiU"/>
                          <a:ea typeface="MingLiU"/>
                        </a:rPr>
                        <a:t>产出质量*</a:t>
                      </a:r>
                      <a:r>
                        <a:rPr lang="en-US" sz="1100" baseline="30000">
                          <a:latin typeface="MingLiU"/>
                        </a:rPr>
                        <a:t>J</a:t>
                      </a:r>
                      <a:endParaRPr lang="en-US" sz="1100" baseline="30000">
                        <a:latin typeface="MingLiU"/>
                      </a:endParaRPr>
                    </a:p>
                  </a:txBody>
                  <a:tcPr marL="0" marR="0" marT="0" marB="0" anchor="ctr"/>
                </a:tc>
                <a:tc>
                  <a:txBody>
                    <a:bodyPr vert="horz" wrap="square">
                      <a:spAutoFit/>
                    </a:bodyPr>
                    <a:lstStyle/>
                    <a:p>
                      <a:pPr indent="114300"/>
                      <a:r>
                        <a:rPr lang="zh-TW" sz="1100">
                          <a:latin typeface="MingLiU"/>
                          <a:ea typeface="MingLiU"/>
                        </a:rPr>
                        <a:t>质量达标率</a:t>
                      </a:r>
                      <a:r>
                        <a:rPr lang="zh-TW" sz="1200">
                          <a:latin typeface="Times New Roman" panose="02020603050405020304"/>
                          <a:ea typeface="Times New Roman" panose="02020603050405020304"/>
                        </a:rPr>
                        <a:t>8</a:t>
                      </a:r>
                      <a:endParaRPr lang="zh-TW" sz="1200">
                        <a:latin typeface="Times New Roman" panose="02020603050405020304"/>
                        <a:ea typeface="Times New Roman" panose="02020603050405020304"/>
                      </a:endParaRPr>
                    </a:p>
                  </a:txBody>
                  <a:tcPr marL="0" marR="0" marT="0" marB="0" anchor="ctr"/>
                </a:tc>
                <a:tc>
                  <a:txBody>
                    <a:bodyPr vert="horz" wrap="square">
                      <a:spAutoFit/>
                    </a:bodyPr>
                    <a:lstStyle/>
                    <a:p>
                      <a:pPr indent="0" algn="just">
                        <a:lnSpc>
                          <a:spcPts val="1785"/>
                        </a:lnSpc>
                      </a:pPr>
                      <a:r>
                        <a:rPr lang="zh-TW" sz="1100">
                          <a:latin typeface="MingLiU"/>
                          <a:ea typeface="MingLiU"/>
                        </a:rPr>
                        <a:t>项目完成的质量达标产出 数与实际产出数的比率，用 以.反映和考核项目产出质 量目标的实现程度。</a:t>
                      </a:r>
                      <a:endParaRPr lang="zh-TW" sz="1100">
                        <a:latin typeface="MingLiU"/>
                        <a:ea typeface="MingLiU"/>
                      </a:endParaRPr>
                    </a:p>
                  </a:txBody>
                  <a:tcPr marL="0" marR="0" marT="0" marB="0" anchor="ctr"/>
                </a:tc>
                <a:tc>
                  <a:txBody>
                    <a:bodyPr vert="horz" wrap="square">
                      <a:spAutoFit/>
                    </a:bodyPr>
                    <a:lstStyle/>
                    <a:p>
                      <a:pPr indent="0" algn="just">
                        <a:lnSpc>
                          <a:spcPts val="1740"/>
                        </a:lnSpc>
                        <a:spcAft>
                          <a:spcPts val="140"/>
                        </a:spcAft>
                      </a:pPr>
                      <a:r>
                        <a:rPr lang="zh-TW" sz="1100">
                          <a:latin typeface="MingLiU"/>
                          <a:ea typeface="MingLiU"/>
                        </a:rPr>
                        <a:t>质量达标率</a:t>
                      </a:r>
                      <a:r>
                        <a:rPr lang="zh-TW" sz="1200">
                          <a:latin typeface="Times New Roman" panose="02020603050405020304"/>
                          <a:ea typeface="Times New Roman" panose="02020603050405020304"/>
                        </a:rPr>
                        <a:t>=（</a:t>
                      </a:r>
                      <a:r>
                        <a:rPr lang="zh-TW" sz="1100">
                          <a:latin typeface="MingLiU"/>
                          <a:ea typeface="MingLiU"/>
                        </a:rPr>
                        <a:t>质量达标产出数</a:t>
                      </a:r>
                      <a:r>
                        <a:rPr lang="en-US" sz="1100">
                          <a:latin typeface="MingLiU"/>
                        </a:rPr>
                        <a:t>..</a:t>
                      </a:r>
                      <a:r>
                        <a:rPr lang="zh-CN" sz="1100">
                          <a:latin typeface="MingLiU"/>
                          <a:ea typeface="MingLiU"/>
                        </a:rPr>
                        <a:t>••实</a:t>
                      </a:r>
                      <a:r>
                        <a:rPr lang="zh-TW" sz="1100">
                          <a:latin typeface="MingLiU"/>
                          <a:ea typeface="MingLiU"/>
                        </a:rPr>
                        <a:t>际产出数）</a:t>
                      </a:r>
                      <a:r>
                        <a:rPr lang="zh-TW" sz="1200">
                          <a:latin typeface="Times New Roman" panose="02020603050405020304"/>
                          <a:ea typeface="Times New Roman" panose="02020603050405020304"/>
                        </a:rPr>
                        <a:t>X 100^0</a:t>
                      </a:r>
                      <a:endParaRPr lang="zh-TW" sz="1200">
                        <a:latin typeface="Times New Roman" panose="02020603050405020304"/>
                        <a:ea typeface="Times New Roman" panose="02020603050405020304"/>
                      </a:endParaRPr>
                    </a:p>
                    <a:p>
                      <a:pPr indent="0" algn="just">
                        <a:lnSpc>
                          <a:spcPts val="1740"/>
                        </a:lnSpc>
                      </a:pPr>
                      <a:r>
                        <a:rPr lang="zh-TW" sz="1100">
                          <a:latin typeface="MingLiU"/>
                          <a:ea typeface="MingLiU"/>
                        </a:rPr>
                        <a:t>质量达标产出数：一定时期（本年度或项目期）内实际达到既定质量标准 的产品或服务数量。既定质量标准是指项目实施单位设立绩效目标时依据 计划标准、行业标准、历史标准或其他标准而设定的绩效指标值°</a:t>
                      </a:r>
                      <a:endParaRPr lang="zh-TW" sz="1100">
                        <a:latin typeface="MingLiU"/>
                        <a:ea typeface="MingLiU"/>
                      </a:endParaRPr>
                    </a:p>
                  </a:txBody>
                  <a:tcPr marL="0" marR="0" marT="0" marB="0" anchor="ctr"/>
                </a:tc>
              </a:tr>
              <a:tr h="1213104">
                <a:tc vMerge="1">
                  <a:txBody>
                    <a:bodyPr vert="horz" wrap="square"/>
                    <a:lstStyle/>
                    <a:p/>
                  </a:txBody>
                  <a:tcPr marL="0" marR="0" marT="0" marB="0"/>
                </a:tc>
                <a:tc>
                  <a:txBody>
                    <a:bodyPr vert="horz" wrap="square">
                      <a:spAutoFit/>
                    </a:bodyPr>
                    <a:lstStyle/>
                    <a:p>
                      <a:pPr indent="114300"/>
                      <a:r>
                        <a:rPr lang="zh-TW" sz="1100">
                          <a:latin typeface="MingLiU"/>
                          <a:ea typeface="MingLiU"/>
                        </a:rPr>
                        <a:t>产出时效</a:t>
                      </a:r>
                      <a:r>
                        <a:rPr lang="zh-TW" sz="1200">
                          <a:latin typeface="Times New Roman" panose="02020603050405020304"/>
                          <a:ea typeface="Times New Roman" panose="02020603050405020304"/>
                        </a:rPr>
                        <a:t>9</a:t>
                      </a:r>
                      <a:endParaRPr lang="zh-TW" sz="1200">
                        <a:latin typeface="Times New Roman" panose="02020603050405020304"/>
                        <a:ea typeface="Times New Roman" panose="02020603050405020304"/>
                      </a:endParaRPr>
                    </a:p>
                  </a:txBody>
                  <a:tcPr marL="0" marR="0" marT="0" marB="0" anchor="ctr"/>
                </a:tc>
                <a:tc>
                  <a:txBody>
                    <a:bodyPr vert="horz" wrap="square">
                      <a:spAutoFit/>
                    </a:bodyPr>
                    <a:lstStyle/>
                    <a:p>
                      <a:pPr indent="114300"/>
                      <a:r>
                        <a:rPr lang="zh-TW" sz="1100">
                          <a:latin typeface="MingLiU"/>
                          <a:ea typeface="MingLiU"/>
                        </a:rPr>
                        <a:t>完成及.时性</a:t>
                      </a:r>
                      <a:r>
                        <a:rPr lang="en-US" sz="1200">
                          <a:latin typeface="Times New Roman" panose="02020603050405020304"/>
                        </a:rPr>
                        <a:t>H</a:t>
                      </a:r>
                      <a:endParaRPr lang="en-US" sz="1200">
                        <a:latin typeface="Times New Roman" panose="02020603050405020304"/>
                      </a:endParaRPr>
                    </a:p>
                  </a:txBody>
                  <a:tcPr marL="0" marR="0" marT="0" marB="0" anchor="ctr"/>
                </a:tc>
                <a:tc>
                  <a:txBody>
                    <a:bodyPr vert="horz" wrap="square">
                      <a:spAutoFit/>
                    </a:bodyPr>
                    <a:lstStyle/>
                    <a:p>
                      <a:pPr indent="0" algn="just">
                        <a:lnSpc>
                          <a:spcPts val="1785"/>
                        </a:lnSpc>
                      </a:pPr>
                      <a:r>
                        <a:rPr lang="zh-TW" sz="1100">
                          <a:latin typeface="MingLiU"/>
                          <a:ea typeface="MingLiU"/>
                        </a:rPr>
                        <a:t>项目实际完成时间与计划 完成时间的比较，用以反映 和考核项目产出时效目标 的实现程度。</a:t>
                      </a:r>
                      <a:endParaRPr lang="zh-TW" sz="1100">
                        <a:latin typeface="MingLiU"/>
                        <a:ea typeface="MingLiU"/>
                      </a:endParaRPr>
                    </a:p>
                  </a:txBody>
                  <a:tcPr marL="0" marR="0" marT="0" marB="0" anchor="ctr"/>
                </a:tc>
                <a:tc>
                  <a:txBody>
                    <a:bodyPr vert="horz" wrap="square">
                      <a:spAutoFit/>
                    </a:bodyPr>
                    <a:lstStyle/>
                    <a:p>
                      <a:pPr indent="0" algn="just">
                        <a:spcAft>
                          <a:spcPts val="210"/>
                        </a:spcAft>
                      </a:pPr>
                      <a:r>
                        <a:rPr lang="zh-TW" sz="1100">
                          <a:latin typeface="MingLiU"/>
                          <a:ea typeface="MingLiU"/>
                        </a:rPr>
                        <a:t>实际完成时间：项目实施单位完成该项目实际所耗用的时间。</a:t>
                      </a:r>
                      <a:endParaRPr lang="zh-TW" sz="1100">
                        <a:latin typeface="MingLiU"/>
                        <a:ea typeface="MingLiU"/>
                      </a:endParaRPr>
                    </a:p>
                    <a:p>
                      <a:pPr indent="0" algn="just"/>
                      <a:r>
                        <a:rPr lang="zh-TW" sz="1100">
                          <a:latin typeface="MingLiU"/>
                          <a:ea typeface="MingLiU"/>
                        </a:rPr>
                        <a:t>计划完成时间：按照项目实施计划或相关规定完成该项目所需的时间。</a:t>
                      </a:r>
                      <a:endParaRPr lang="zh-TW" sz="1100">
                        <a:latin typeface="MingLiU"/>
                        <a:ea typeface="MingLiU"/>
                      </a:endParaRPr>
                    </a:p>
                  </a:txBody>
                  <a:tcPr marL="0" marR="0" marT="0" marB="0" anchor="ctr"/>
                </a:tc>
              </a:tr>
              <a:tr h="1655064">
                <a:tc vMerge="1">
                  <a:txBody>
                    <a:bodyPr vert="horz" wrap="square"/>
                    <a:lstStyle/>
                    <a:p/>
                  </a:txBody>
                  <a:tcPr marL="0" marR="0" marT="0" marB="0"/>
                </a:tc>
                <a:tc>
                  <a:txBody>
                    <a:bodyPr vert="horz" wrap="square">
                      <a:spAutoFit/>
                    </a:bodyPr>
                    <a:lstStyle/>
                    <a:p>
                      <a:pPr indent="114300"/>
                      <a:r>
                        <a:rPr lang="zh-TW" sz="1100">
                          <a:latin typeface="MingLiU"/>
                          <a:ea typeface="MingLiU"/>
                        </a:rPr>
                        <a:t>产出</a:t>
                      </a:r>
                      <a:r>
                        <a:rPr lang="zh-CN" sz="1100">
                          <a:latin typeface="MingLiU"/>
                          <a:ea typeface="MingLiU"/>
                        </a:rPr>
                        <a:t>成本厂</a:t>
                      </a:r>
                      <a:endParaRPr lang="zh-CN" sz="1100">
                        <a:latin typeface="MingLiU"/>
                        <a:ea typeface="MingLiU"/>
                      </a:endParaRPr>
                    </a:p>
                  </a:txBody>
                  <a:tcPr marL="0" marR="0" marT="0" marB="0" anchor="ctr"/>
                </a:tc>
                <a:tc>
                  <a:txBody>
                    <a:bodyPr vert="horz" wrap="square">
                      <a:spAutoFit/>
                    </a:bodyPr>
                    <a:lstStyle/>
                    <a:p>
                      <a:pPr indent="114300"/>
                      <a:r>
                        <a:rPr lang="zh-TW" sz="1100">
                          <a:latin typeface="MingLiU"/>
                          <a:ea typeface="MingLiU"/>
                        </a:rPr>
                        <a:t>成本节</a:t>
                      </a:r>
                      <a:r>
                        <a:rPr lang="zh-CN" sz="1100">
                          <a:latin typeface="MingLiU"/>
                          <a:ea typeface="MingLiU"/>
                        </a:rPr>
                        <a:t>约率,</a:t>
                      </a:r>
                      <a:endParaRPr lang="zh-CN" sz="1100">
                        <a:latin typeface="MingLiU"/>
                        <a:ea typeface="MingLiU"/>
                      </a:endParaRPr>
                    </a:p>
                  </a:txBody>
                  <a:tcPr marL="0" marR="0" marT="0" marB="0" anchor="ctr"/>
                </a:tc>
                <a:tc>
                  <a:txBody>
                    <a:bodyPr vert="horz" wrap="square">
                      <a:spAutoFit/>
                    </a:bodyPr>
                    <a:lstStyle/>
                    <a:p>
                      <a:pPr indent="0" algn="just">
                        <a:lnSpc>
                          <a:spcPts val="1810"/>
                        </a:lnSpc>
                      </a:pPr>
                      <a:r>
                        <a:rPr lang="zh-TW" sz="1100">
                          <a:latin typeface="MingLiU"/>
                          <a:ea typeface="MingLiU"/>
                        </a:rPr>
                        <a:t>完成项目计划工作目标的 实际节约成本与计划成本 的比率，用以反映和考核项 目的成本节约程度。</a:t>
                      </a:r>
                      <a:endParaRPr lang="zh-TW" sz="1100">
                        <a:latin typeface="MingLiU"/>
                        <a:ea typeface="MingLiU"/>
                      </a:endParaRPr>
                    </a:p>
                  </a:txBody>
                  <a:tcPr marL="0" marR="0" marT="0" marB="0" anchor="ctr"/>
                </a:tc>
                <a:tc>
                  <a:txBody>
                    <a:bodyPr vert="horz" wrap="square">
                      <a:spAutoFit/>
                    </a:bodyPr>
                    <a:lstStyle/>
                    <a:p>
                      <a:pPr indent="0" algn="just">
                        <a:lnSpc>
                          <a:spcPts val="1775"/>
                        </a:lnSpc>
                      </a:pPr>
                      <a:r>
                        <a:rPr lang="zh-TW" sz="1100">
                          <a:latin typeface="MingLiU"/>
                          <a:ea typeface="MingLiU"/>
                        </a:rPr>
                        <a:t>丄</a:t>
                      </a:r>
                      <a:endParaRPr lang="zh-TW" sz="1100">
                        <a:latin typeface="MingLiU"/>
                        <a:ea typeface="MingLiU"/>
                      </a:endParaRPr>
                    </a:p>
                    <a:p>
                      <a:pPr indent="0" algn="just">
                        <a:lnSpc>
                          <a:spcPts val="1775"/>
                        </a:lnSpc>
                      </a:pPr>
                      <a:r>
                        <a:rPr lang="zh-TW" sz="1100">
                          <a:latin typeface="MingLiU"/>
                          <a:ea typeface="MingLiU"/>
                        </a:rPr>
                        <a:t>成本节约率</a:t>
                      </a:r>
                      <a:r>
                        <a:rPr lang="en-US" sz="1100">
                          <a:latin typeface="MingLiU"/>
                        </a:rPr>
                        <a:t>=［</a:t>
                      </a:r>
                      <a:r>
                        <a:rPr lang="zh-TW" sz="1100">
                          <a:latin typeface="MingLiU"/>
                          <a:ea typeface="MingLiU"/>
                        </a:rPr>
                        <a:t>（计划成本-实际成本）/计划成本：</a:t>
                      </a:r>
                      <a:r>
                        <a:rPr lang="zh-TW" sz="1200">
                          <a:latin typeface="Times New Roman" panose="02020603050405020304"/>
                          <a:ea typeface="Times New Roman" panose="02020603050405020304"/>
                        </a:rPr>
                        <a:t>X 100^0</a:t>
                      </a:r>
                      <a:endParaRPr lang="zh-TW" sz="1200">
                        <a:latin typeface="Times New Roman" panose="02020603050405020304"/>
                        <a:ea typeface="Times New Roman" panose="02020603050405020304"/>
                      </a:endParaRPr>
                    </a:p>
                    <a:p>
                      <a:pPr indent="0" algn="just">
                        <a:lnSpc>
                          <a:spcPts val="1775"/>
                        </a:lnSpc>
                      </a:pPr>
                      <a:r>
                        <a:rPr lang="zh-TW" sz="1100">
                          <a:latin typeface="MingLiU"/>
                          <a:ea typeface="MingLiU"/>
                        </a:rPr>
                        <a:t>实际或本：项目实施单位如期、保质、保量完或既定工作目标实际所耗费 的支出。</a:t>
                      </a:r>
                      <a:endParaRPr lang="zh-TW" sz="1100">
                        <a:latin typeface="MingLiU"/>
                        <a:ea typeface="MingLiU"/>
                      </a:endParaRPr>
                    </a:p>
                    <a:p>
                      <a:pPr indent="0" algn="just">
                        <a:lnSpc>
                          <a:spcPts val="1775"/>
                        </a:lnSpc>
                      </a:pPr>
                      <a:r>
                        <a:rPr lang="zh-TW" sz="1100">
                          <a:latin typeface="MingLiU"/>
                          <a:ea typeface="MingLiU"/>
                        </a:rPr>
                        <a:t>计划成本：项目实施单位为完成工作目标计划安排的支出，一般以.项目预 算为参考。</a:t>
                      </a:r>
                      <a:endParaRPr lang="zh-TW" sz="1100">
                        <a:latin typeface="MingLiU"/>
                        <a:ea typeface="MingLiU"/>
                      </a:endParaRPr>
                    </a:p>
                  </a:txBody>
                  <a:tcPr marL="0" marR="0" marT="0" marB="0" anchor="ctr"/>
                </a:tc>
              </a:tr>
              <a:tr h="728472">
                <a:tc rowSpan="2">
                  <a:txBody>
                    <a:bodyPr vert="horz" wrap="square">
                      <a:spAutoFit/>
                    </a:bodyPr>
                    <a:lstStyle/>
                    <a:p>
                      <a:pPr indent="165100"/>
                      <a:r>
                        <a:rPr lang="zh-TW" sz="1100">
                          <a:latin typeface="MingLiU"/>
                          <a:ea typeface="MingLiU"/>
                        </a:rPr>
                        <a:t>效益</a:t>
                      </a:r>
                      <a:endParaRPr lang="zh-TW" sz="1100">
                        <a:latin typeface="MingLiU"/>
                        <a:ea typeface="MingLiU"/>
                      </a:endParaRPr>
                    </a:p>
                  </a:txBody>
                  <a:tcPr marL="0" marR="0" marT="0" marB="0" anchor="ctr"/>
                </a:tc>
                <a:tc rowSpan="2">
                  <a:txBody>
                    <a:bodyPr vert="horz" wrap="square">
                      <a:spAutoFit/>
                    </a:bodyPr>
                    <a:lstStyle/>
                    <a:p>
                      <a:pPr indent="114300"/>
                      <a:r>
                        <a:rPr lang="zh-TW" sz="1100">
                          <a:latin typeface="MingLiU"/>
                          <a:ea typeface="MingLiU"/>
                        </a:rPr>
                        <a:t>项目效益</a:t>
                      </a:r>
                      <a:endParaRPr lang="zh-TW" sz="1100">
                        <a:latin typeface="MingLiU"/>
                        <a:ea typeface="MingLiU"/>
                      </a:endParaRPr>
                    </a:p>
                  </a:txBody>
                  <a:tcPr marL="0" marR="0" marT="0" marB="0" anchor="ctr"/>
                </a:tc>
                <a:tc>
                  <a:txBody>
                    <a:bodyPr vert="horz" wrap="square">
                      <a:spAutoFit/>
                    </a:bodyPr>
                    <a:lstStyle/>
                    <a:p>
                      <a:pPr indent="190500"/>
                      <a:r>
                        <a:rPr lang="zh-TW" sz="1100">
                          <a:latin typeface="MingLiU"/>
                          <a:ea typeface="MingLiU"/>
                        </a:rPr>
                        <a:t>实施效益4</a:t>
                      </a:r>
                      <a:endParaRPr lang="zh-TW" sz="1100">
                        <a:latin typeface="MingLiU"/>
                        <a:ea typeface="MingLiU"/>
                      </a:endParaRPr>
                    </a:p>
                  </a:txBody>
                  <a:tcPr marL="0" marR="0" marT="0" marB="0" anchor="ctr"/>
                </a:tc>
                <a:tc>
                  <a:txBody>
                    <a:bodyPr vert="horz" wrap="square">
                      <a:spAutoFit/>
                    </a:bodyPr>
                    <a:lstStyle/>
                    <a:p>
                      <a:pPr indent="0" algn="just"/>
                      <a:r>
                        <a:rPr lang="zh-TW" sz="1100">
                          <a:latin typeface="MingLiU"/>
                          <a:ea typeface="MingLiU"/>
                        </a:rPr>
                        <a:t>项目实施所产生的效</a:t>
                      </a:r>
                      <a:r>
                        <a:rPr lang="zh-CN" sz="1100">
                          <a:latin typeface="MingLiU"/>
                          <a:ea typeface="MingLiU"/>
                        </a:rPr>
                        <a:t>益。,</a:t>
                      </a:r>
                      <a:endParaRPr lang="zh-CN" sz="1100">
                        <a:latin typeface="MingLiU"/>
                        <a:ea typeface="MingLiU"/>
                      </a:endParaRPr>
                    </a:p>
                  </a:txBody>
                  <a:tcPr marL="0" marR="0" marT="0" marB="0" anchor="ctr"/>
                </a:tc>
                <a:tc>
                  <a:txBody>
                    <a:bodyPr vert="horz" wrap="square">
                      <a:spAutoFit/>
                    </a:bodyPr>
                    <a:lstStyle/>
                    <a:p>
                      <a:pPr indent="0" algn="just">
                        <a:lnSpc>
                          <a:spcPts val="1825"/>
                        </a:lnSpc>
                      </a:pPr>
                      <a:r>
                        <a:rPr lang="zh-TW" sz="1100">
                          <a:latin typeface="MingLiU"/>
                          <a:ea typeface="MingLiU"/>
                        </a:rPr>
                        <a:t>项目实施所产生的社会效益、经济效益、生态效益、可持续影响等。可根 据项目实际情况有选择地设置和细化。</a:t>
                      </a:r>
                      <a:endParaRPr lang="zh-TW" sz="1100">
                        <a:latin typeface="MingLiU"/>
                        <a:ea typeface="MingLiU"/>
                      </a:endParaRPr>
                    </a:p>
                  </a:txBody>
                  <a:tcPr marL="0" marR="0" marT="0" marB="0" anchor="ctr"/>
                </a:tc>
              </a:tr>
              <a:tr h="923544">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266700"/>
                      <a:r>
                        <a:rPr lang="zh-TW" sz="1100">
                          <a:latin typeface="MingLiU"/>
                          <a:ea typeface="MingLiU"/>
                        </a:rPr>
                        <a:t>满意度</a:t>
                      </a:r>
                      <a:r>
                        <a:rPr lang="en-US" sz="1100">
                          <a:latin typeface="MingLiU"/>
                        </a:rPr>
                        <a:t>｛</a:t>
                      </a:r>
                      <a:endParaRPr lang="en-US" sz="1100">
                        <a:latin typeface="MingLiU"/>
                      </a:endParaRPr>
                    </a:p>
                  </a:txBody>
                  <a:tcPr marL="0" marR="0" marT="0" marB="0" anchor="ctr"/>
                </a:tc>
                <a:tc>
                  <a:txBody>
                    <a:bodyPr vert="horz" wrap="square">
                      <a:spAutoFit/>
                    </a:bodyPr>
                    <a:lstStyle/>
                    <a:p>
                      <a:pPr indent="0" algn="just">
                        <a:lnSpc>
                          <a:spcPts val="1775"/>
                        </a:lnSpc>
                      </a:pPr>
                      <a:r>
                        <a:rPr lang="zh-TW" sz="1100">
                          <a:latin typeface="MingLiU"/>
                          <a:ea typeface="MingLiU"/>
                        </a:rPr>
                        <a:t>社会公众或服务对象对项 目实施效果的满意程度。</a:t>
                      </a:r>
                      <a:endParaRPr lang="zh-TW" sz="1100">
                        <a:latin typeface="MingLiU"/>
                        <a:ea typeface="MingLiU"/>
                      </a:endParaRPr>
                    </a:p>
                  </a:txBody>
                  <a:tcPr marL="0" marR="0" marT="0" marB="0" anchor="ctr"/>
                </a:tc>
                <a:tc>
                  <a:txBody>
                    <a:bodyPr vert="horz" wrap="square">
                      <a:spAutoFit/>
                    </a:bodyPr>
                    <a:lstStyle/>
                    <a:p>
                      <a:pPr indent="0" algn="just">
                        <a:lnSpc>
                          <a:spcPts val="1775"/>
                        </a:lnSpc>
                      </a:pPr>
                      <a:r>
                        <a:rPr lang="zh-TW" sz="1100">
                          <a:latin typeface="MingLiU"/>
                          <a:ea typeface="MingLiU"/>
                        </a:rPr>
                        <a:t>社会公众或服务对象是指因该项目实施而受到影响的部门（单位）、群体 或个人。一般采取社会调查的方式。</a:t>
                      </a:r>
                      <a:r>
                        <a:rPr lang="en-US" sz="1100">
                          <a:latin typeface="MingLiU"/>
                        </a:rPr>
                        <a:t>◎</a:t>
                      </a:r>
                      <a:endParaRPr lang="en-US" sz="1100">
                        <a:latin typeface="MingLiU"/>
                      </a:endParaRPr>
                    </a:p>
                  </a:txBody>
                  <a:tcPr marL="0" marR="0" marT="0" marB="0" anchor="ctr"/>
                </a:tc>
              </a:tr>
            </a:tbl>
          </a:graphicData>
        </a:graphic>
      </p:graphicFrame>
    </p:spTree>
  </p:cSld>
  <p:clrMapOvr>
    <a:overrideClrMapping bg1="lt1" tx1="dk1" bg2="lt2" tx2="dk2" accent1="accent1" accent2="accent2" accent3="accent3" accent4="accent4" accent5="accent5" accent6="accent6" hlink="hlink" folHlink="folHlink"/>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008888" y="2182368"/>
            <a:ext cx="7001256" cy="70408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3800">
                <a:solidFill>
                  <a:srgbClr val="404040"/>
                </a:solidFill>
                <a:latin typeface="MingLiU"/>
              </a:rPr>
              <a:t>' </a:t>
            </a:r>
            <a:r>
              <a:rPr lang="zh-TW" sz="3800">
                <a:solidFill>
                  <a:srgbClr val="404040"/>
                </a:solidFill>
                <a:latin typeface="MingLiU"/>
                <a:ea typeface="MingLiU"/>
              </a:rPr>
              <a:t>（四）设计绩效评价指标体系</a:t>
            </a:r>
            <a:endParaRPr lang="zh-TW" sz="3800">
              <a:solidFill>
                <a:srgbClr val="404040"/>
              </a:solidFill>
              <a:latin typeface="MingLiU"/>
              <a:ea typeface="MingLiU"/>
            </a:endParaRPr>
          </a:p>
        </p:txBody>
      </p:sp>
      <p:sp>
        <p:nvSpPr>
          <p:cNvPr id="3" name="矩形 2"/>
          <p:cNvSpPr/>
          <p:nvPr/>
        </p:nvSpPr>
        <p:spPr>
          <a:xfrm>
            <a:off x="2511552" y="3654552"/>
            <a:ext cx="11923776" cy="5565648"/>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spcAft>
                <a:spcPts val="1050"/>
              </a:spcAft>
            </a:pPr>
            <a:r>
              <a:rPr lang="zh-TW" sz="3100" b="1">
                <a:solidFill>
                  <a:srgbClr val="404040"/>
                </a:solidFill>
                <a:latin typeface="MingLiU"/>
                <a:ea typeface="MingLiU"/>
              </a:rPr>
              <a:t>"八小水利”项目的绩效评价指标体系制定过程：</a:t>
            </a:r>
            <a:endParaRPr lang="zh-TW" sz="3100" b="1">
              <a:solidFill>
                <a:srgbClr val="404040"/>
              </a:solidFill>
              <a:latin typeface="MingLiU"/>
              <a:ea typeface="MingLiU"/>
            </a:endParaRPr>
          </a:p>
          <a:p>
            <a:pPr indent="0">
              <a:spcAft>
                <a:spcPts val="700"/>
              </a:spcAft>
            </a:pPr>
            <a:r>
              <a:rPr lang="zh-TW" sz="3800">
                <a:solidFill>
                  <a:srgbClr val="404040"/>
                </a:solidFill>
                <a:latin typeface="Arial"/>
                <a:ea typeface="Arial"/>
              </a:rPr>
              <a:t>1</a:t>
            </a:r>
            <a:r>
              <a:rPr lang="zh-TW" sz="3100">
                <a:solidFill>
                  <a:srgbClr val="404040"/>
                </a:solidFill>
                <a:latin typeface="MingLiU"/>
                <a:ea typeface="MingLiU"/>
              </a:rPr>
              <a:t>、 参考绩效评价指标体系框架；</a:t>
            </a:r>
            <a:endParaRPr lang="zh-TW" sz="3100">
              <a:solidFill>
                <a:srgbClr val="404040"/>
              </a:solidFill>
              <a:latin typeface="MingLiU"/>
              <a:ea typeface="MingLiU"/>
            </a:endParaRPr>
          </a:p>
          <a:p>
            <a:pPr indent="0" algn="just">
              <a:spcAft>
                <a:spcPts val="1050"/>
              </a:spcAft>
            </a:pPr>
            <a:r>
              <a:rPr lang="zh-TW" sz="3800">
                <a:solidFill>
                  <a:srgbClr val="404040"/>
                </a:solidFill>
                <a:latin typeface="Arial"/>
                <a:ea typeface="Arial"/>
              </a:rPr>
              <a:t>2</a:t>
            </a:r>
            <a:r>
              <a:rPr lang="zh-TW" sz="3100">
                <a:solidFill>
                  <a:srgbClr val="404040"/>
                </a:solidFill>
                <a:latin typeface="MingLiU"/>
                <a:ea typeface="MingLiU"/>
              </a:rPr>
              <a:t>、 参考上年度绩效指标体系；</a:t>
            </a:r>
            <a:endParaRPr lang="zh-TW" sz="3100">
              <a:solidFill>
                <a:srgbClr val="404040"/>
              </a:solidFill>
              <a:latin typeface="MingLiU"/>
              <a:ea typeface="MingLiU"/>
            </a:endParaRPr>
          </a:p>
          <a:p>
            <a:pPr indent="0" algn="just">
              <a:spcAft>
                <a:spcPts val="1470"/>
              </a:spcAft>
            </a:pPr>
            <a:r>
              <a:rPr lang="zh-TW" sz="3800">
                <a:solidFill>
                  <a:srgbClr val="404040"/>
                </a:solidFill>
                <a:latin typeface="Arial"/>
                <a:ea typeface="Arial"/>
              </a:rPr>
              <a:t>3</a:t>
            </a:r>
            <a:r>
              <a:rPr lang="zh-TW" sz="3100">
                <a:solidFill>
                  <a:srgbClr val="404040"/>
                </a:solidFill>
                <a:latin typeface="MingLiU"/>
                <a:ea typeface="MingLiU"/>
              </a:rPr>
              <a:t>、 考虑本年度新的文件以及委托单位的要求：</a:t>
            </a:r>
            <a:endParaRPr lang="zh-TW" sz="3100">
              <a:solidFill>
                <a:srgbClr val="404040"/>
              </a:solidFill>
              <a:latin typeface="MingLiU"/>
              <a:ea typeface="MingLiU"/>
            </a:endParaRPr>
          </a:p>
          <a:p>
            <a:pPr indent="0" algn="just">
              <a:spcAft>
                <a:spcPts val="280"/>
              </a:spcAft>
            </a:pPr>
            <a:r>
              <a:rPr lang="zh-TW" sz="3100">
                <a:solidFill>
                  <a:srgbClr val="404040"/>
                </a:solidFill>
                <a:latin typeface="MingLiU"/>
                <a:ea typeface="MingLiU"/>
              </a:rPr>
              <a:t>（</a:t>
            </a:r>
            <a:r>
              <a:rPr lang="zh-TW" sz="3800">
                <a:solidFill>
                  <a:srgbClr val="404040"/>
                </a:solidFill>
                <a:latin typeface="Arial"/>
                <a:ea typeface="Arial"/>
              </a:rPr>
              <a:t>1</a:t>
            </a:r>
            <a:r>
              <a:rPr lang="zh-TW" sz="3100">
                <a:solidFill>
                  <a:srgbClr val="404040"/>
                </a:solidFill>
                <a:latin typeface="MingLiU"/>
                <a:ea typeface="MingLiU"/>
              </a:rPr>
              <a:t>） 在立项的规范性指标增加对贫困村的支持；</a:t>
            </a:r>
            <a:endParaRPr lang="zh-TW" sz="3100">
              <a:solidFill>
                <a:srgbClr val="404040"/>
              </a:solidFill>
              <a:latin typeface="MingLiU"/>
              <a:ea typeface="MingLiU"/>
            </a:endParaRPr>
          </a:p>
          <a:p>
            <a:pPr indent="0" algn="just">
              <a:spcAft>
                <a:spcPts val="280"/>
              </a:spcAft>
            </a:pPr>
            <a:r>
              <a:rPr lang="zh-TW" sz="4500">
                <a:solidFill>
                  <a:srgbClr val="404040"/>
                </a:solidFill>
                <a:latin typeface="宋体" panose="02010600030101010101" pitchFamily="2" charset="-122"/>
                <a:ea typeface="宋体" panose="02010600030101010101" pitchFamily="2" charset="-122"/>
              </a:rPr>
              <a:t>（</a:t>
            </a:r>
            <a:r>
              <a:rPr lang="zh-TW" sz="3800">
                <a:solidFill>
                  <a:srgbClr val="404040"/>
                </a:solidFill>
                <a:latin typeface="Arial"/>
                <a:ea typeface="Arial"/>
              </a:rPr>
              <a:t>2</a:t>
            </a:r>
            <a:r>
              <a:rPr lang="zh-TW" sz="4500">
                <a:solidFill>
                  <a:srgbClr val="404040"/>
                </a:solidFill>
                <a:latin typeface="宋体" panose="02010600030101010101" pitchFamily="2" charset="-122"/>
                <a:ea typeface="宋体" panose="02010600030101010101" pitchFamily="2" charset="-122"/>
              </a:rPr>
              <a:t>）</a:t>
            </a:r>
            <a:r>
              <a:rPr lang="zh-TW" sz="3800">
                <a:solidFill>
                  <a:srgbClr val="404040"/>
                </a:solidFill>
                <a:latin typeface="Arial"/>
                <a:ea typeface="Arial"/>
              </a:rPr>
              <a:t> </a:t>
            </a:r>
            <a:r>
              <a:rPr lang="zh-TW" sz="3100">
                <a:solidFill>
                  <a:srgbClr val="404040"/>
                </a:solidFill>
                <a:latin typeface="MingLiU"/>
                <a:ea typeface="MingLiU"/>
              </a:rPr>
              <a:t>在资金支付的规范性指标增加支付前公示的要求；</a:t>
            </a:r>
            <a:endParaRPr lang="zh-TW" sz="3100">
              <a:solidFill>
                <a:srgbClr val="404040"/>
              </a:solidFill>
              <a:latin typeface="MingLiU"/>
              <a:ea typeface="MingLiU"/>
            </a:endParaRPr>
          </a:p>
          <a:p>
            <a:pPr indent="0" algn="just">
              <a:spcAft>
                <a:spcPts val="1470"/>
              </a:spcAft>
            </a:pPr>
            <a:r>
              <a:rPr lang="zh-TW" sz="4500">
                <a:solidFill>
                  <a:srgbClr val="404040"/>
                </a:solidFill>
                <a:latin typeface="宋体" panose="02010600030101010101" pitchFamily="2" charset="-122"/>
                <a:ea typeface="宋体" panose="02010600030101010101" pitchFamily="2" charset="-122"/>
              </a:rPr>
              <a:t>（</a:t>
            </a:r>
            <a:r>
              <a:rPr lang="zh-TW" sz="3800">
                <a:solidFill>
                  <a:srgbClr val="404040"/>
                </a:solidFill>
                <a:latin typeface="Arial"/>
                <a:ea typeface="Arial"/>
              </a:rPr>
              <a:t>3</a:t>
            </a:r>
            <a:r>
              <a:rPr lang="zh-TW" sz="4500">
                <a:solidFill>
                  <a:srgbClr val="404040"/>
                </a:solidFill>
                <a:latin typeface="宋体" panose="02010600030101010101" pitchFamily="2" charset="-122"/>
                <a:ea typeface="宋体" panose="02010600030101010101" pitchFamily="2" charset="-122"/>
              </a:rPr>
              <a:t>）</a:t>
            </a:r>
            <a:r>
              <a:rPr lang="zh-TW" sz="3800">
                <a:solidFill>
                  <a:srgbClr val="404040"/>
                </a:solidFill>
                <a:latin typeface="Arial"/>
                <a:ea typeface="Arial"/>
              </a:rPr>
              <a:t> </a:t>
            </a:r>
            <a:r>
              <a:rPr lang="zh-TW" sz="3100">
                <a:solidFill>
                  <a:srgbClr val="404040"/>
                </a:solidFill>
                <a:latin typeface="MingLiU"/>
                <a:ea typeface="MingLiU"/>
              </a:rPr>
              <a:t>在完成进度要求在</a:t>
            </a:r>
            <a:r>
              <a:rPr lang="en-US" sz="3800">
                <a:solidFill>
                  <a:srgbClr val="404040"/>
                </a:solidFill>
                <a:latin typeface="Arial"/>
              </a:rPr>
              <a:t>201X</a:t>
            </a:r>
            <a:r>
              <a:rPr lang="zh-TW" sz="3100">
                <a:solidFill>
                  <a:srgbClr val="404040"/>
                </a:solidFill>
                <a:latin typeface="MingLiU"/>
                <a:ea typeface="MingLiU"/>
              </a:rPr>
              <a:t>年底前完成除小水库以外的其余工程</a:t>
            </a:r>
            <a:r>
              <a:rPr lang="zh-TW" sz="4500">
                <a:solidFill>
                  <a:srgbClr val="404040"/>
                </a:solidFill>
                <a:latin typeface="宋体" panose="02010600030101010101" pitchFamily="2" charset="-122"/>
                <a:ea typeface="宋体" panose="02010600030101010101" pitchFamily="2" charset="-122"/>
              </a:rPr>
              <a:t>；</a:t>
            </a:r>
            <a:endParaRPr lang="zh-TW" sz="4500">
              <a:solidFill>
                <a:srgbClr val="404040"/>
              </a:solidFill>
              <a:latin typeface="宋体" panose="02010600030101010101" pitchFamily="2" charset="-122"/>
              <a:ea typeface="宋体" panose="02010600030101010101" pitchFamily="2" charset="-122"/>
            </a:endParaRPr>
          </a:p>
          <a:p>
            <a:pPr marL="213995" indent="0"/>
            <a:r>
              <a:rPr lang="zh-TW" sz="3100">
                <a:solidFill>
                  <a:srgbClr val="404040"/>
                </a:solidFill>
                <a:latin typeface="MingLiU"/>
                <a:ea typeface="MingLiU"/>
              </a:rPr>
              <a:t>⑷在制度创新指标要求。。。。。</a:t>
            </a:r>
            <a:endParaRPr lang="zh-TW" sz="3100">
              <a:solidFill>
                <a:srgbClr val="404040"/>
              </a:solidFill>
              <a:latin typeface="MingLiU"/>
              <a:ea typeface="MingLiU"/>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sp>
        <p:nvSpPr>
          <p:cNvPr id="2" name="矩形 1"/>
          <p:cNvSpPr/>
          <p:nvPr/>
        </p:nvSpPr>
        <p:spPr>
          <a:xfrm>
            <a:off x="1615440" y="2179320"/>
            <a:ext cx="6394704" cy="707136"/>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a:r>
              <a:rPr lang="en-US" sz="3800">
                <a:latin typeface="MingLiU"/>
              </a:rPr>
              <a:t>' </a:t>
            </a:r>
            <a:r>
              <a:rPr lang="zh-TW" sz="3800">
                <a:latin typeface="MingLiU"/>
                <a:ea typeface="MingLiU"/>
              </a:rPr>
              <a:t>（四）设计绩效评价指标体系</a:t>
            </a:r>
            <a:endParaRPr lang="zh-TW" sz="3800">
              <a:latin typeface="MingLiU"/>
              <a:ea typeface="MingLiU"/>
            </a:endParaRPr>
          </a:p>
        </p:txBody>
      </p:sp>
      <p:graphicFrame>
        <p:nvGraphicFramePr>
          <p:cNvPr id="3" name="表格 2"/>
          <p:cNvGraphicFramePr>
            <a:graphicFrameLocks noGrp="1"/>
          </p:cNvGraphicFramePr>
          <p:nvPr/>
        </p:nvGraphicFramePr>
        <p:xfrm>
          <a:off x="1615440" y="3115056"/>
          <a:ext cx="13786104" cy="6705600"/>
        </p:xfrm>
        <a:graphic>
          <a:graphicData uri="http://schemas.openxmlformats.org/drawingml/2006/table">
            <a:tbl>
              <a:tblPr/>
              <a:tblGrid>
                <a:gridCol w="408432"/>
                <a:gridCol w="542544"/>
                <a:gridCol w="579120"/>
                <a:gridCol w="707136"/>
                <a:gridCol w="429768"/>
                <a:gridCol w="3026664"/>
                <a:gridCol w="208280"/>
                <a:gridCol w="3925824"/>
                <a:gridCol w="208280"/>
                <a:gridCol w="3541776"/>
                <a:gridCol w="208280"/>
              </a:tblGrid>
              <a:tr h="362712">
                <a:tc>
                  <a:txBody>
                    <a:bodyPr vert="horz" wrap="square">
                      <a:spAutoFit/>
                    </a:bodyPr>
                    <a:lstStyle/>
                    <a:p>
                      <a:endParaRPr sz="1800"/>
                    </a:p>
                  </a:txBody>
                  <a:tcPr marL="0" marR="0" marT="0" marB="0"/>
                </a:tc>
                <a:tc>
                  <a:txBody>
                    <a:bodyPr vert="horz" wrap="square">
                      <a:spAutoFit/>
                    </a:bodyPr>
                    <a:lstStyle/>
                    <a:p>
                      <a:pPr indent="0" algn="ctr"/>
                      <a:r>
                        <a:rPr lang="zh-TW" sz="1000">
                          <a:latin typeface="MingLiU"/>
                          <a:ea typeface="MingLiU"/>
                        </a:rPr>
                        <a:t>指韦</a:t>
                      </a:r>
                      <a:r>
                        <a:rPr lang="en-US" sz="1000">
                          <a:latin typeface="MingLiU"/>
                        </a:rPr>
                        <a:t>▼</a:t>
                      </a:r>
                      <a:endParaRPr lang="en-US" sz="1000">
                        <a:latin typeface="MingLiU"/>
                      </a:endParaRPr>
                    </a:p>
                  </a:txBody>
                  <a:tcPr marL="0" marR="0" marT="0" marB="0" anchor="b"/>
                </a:tc>
                <a:tc>
                  <a:txBody>
                    <a:bodyPr vert="horz" wrap="square">
                      <a:spAutoFit/>
                    </a:bodyPr>
                    <a:lstStyle/>
                    <a:p>
                      <a:pPr indent="0" algn="ctr"/>
                      <a:r>
                        <a:rPr lang="zh-TW" sz="2800">
                          <a:latin typeface="MingLiU"/>
                          <a:ea typeface="MingLiU"/>
                        </a:rPr>
                        <a:t>識</a:t>
                      </a:r>
                      <a:endParaRPr lang="zh-TW" sz="2800">
                        <a:latin typeface="MingLiU"/>
                        <a:ea typeface="MingLiU"/>
                      </a:endParaRPr>
                    </a:p>
                  </a:txBody>
                  <a:tcPr marL="0" marR="0" marT="0" marB="0" anchor="b"/>
                </a:tc>
                <a:tc>
                  <a:txBody>
                    <a:bodyPr vert="wordArtVertRtl" wrap="square">
                      <a:spAutoFit/>
                    </a:bodyPr>
                    <a:lstStyle/>
                    <a:p>
                      <a:pPr indent="228600">
                        <a:lnSpc>
                          <a:spcPts val="1175"/>
                        </a:lnSpc>
                      </a:pPr>
                      <a:r>
                        <a:rPr lang="en-US" sz="1100">
                          <a:latin typeface="MingLiU"/>
                        </a:rPr>
                        <a:t>▼</a:t>
                      </a:r>
                      <a:endParaRPr lang="en-US" sz="1100">
                        <a:latin typeface="MingLiU"/>
                      </a:endParaRPr>
                    </a:p>
                    <a:p>
                      <a:pPr indent="0">
                        <a:lnSpc>
                          <a:spcPts val="1175"/>
                        </a:lnSpc>
                      </a:pPr>
                      <a:r>
                        <a:rPr lang="zh-TW" sz="1100">
                          <a:latin typeface="MingLiU"/>
                          <a:ea typeface="MingLiU"/>
                        </a:rPr>
                        <a:t>缀标</a:t>
                      </a:r>
                      <a:endParaRPr lang="zh-TW" sz="1100">
                        <a:latin typeface="MingLiU"/>
                        <a:ea typeface="MingLiU"/>
                      </a:endParaRPr>
                    </a:p>
                    <a:p>
                      <a:pPr indent="0">
                        <a:lnSpc>
                          <a:spcPts val="1175"/>
                        </a:lnSpc>
                      </a:pPr>
                      <a:r>
                        <a:rPr lang="zh-TW" sz="1100">
                          <a:latin typeface="MingLiU"/>
                          <a:ea typeface="MingLiU"/>
                        </a:rPr>
                        <a:t>三指</a:t>
                      </a:r>
                      <a:endParaRPr lang="zh-TW" sz="1100">
                        <a:latin typeface="MingLiU"/>
                        <a:ea typeface="MingLiU"/>
                      </a:endParaRPr>
                    </a:p>
                  </a:txBody>
                  <a:tcPr marL="0" marR="0" marT="0" marB="0" vert="wordArtVertRtl" anchor="b"/>
                </a:tc>
                <a:tc>
                  <a:txBody>
                    <a:bodyPr vert="horz" wrap="square">
                      <a:spAutoFit/>
                    </a:bodyPr>
                    <a:lstStyle/>
                    <a:p>
                      <a:pPr indent="0" algn="ctr"/>
                      <a:r>
                        <a:rPr lang="zh-TW" sz="1000">
                          <a:latin typeface="MingLiU"/>
                          <a:ea typeface="MingLiU"/>
                        </a:rPr>
                        <a:t>分,</a:t>
                      </a:r>
                      <a:endParaRPr lang="zh-TW" sz="1000">
                        <a:latin typeface="MingLiU"/>
                        <a:ea typeface="MingLiU"/>
                      </a:endParaRPr>
                    </a:p>
                  </a:txBody>
                  <a:tcPr marL="0" marR="0" marT="0" marB="0" anchor="ctr"/>
                </a:tc>
                <a:tc>
                  <a:txBody>
                    <a:bodyPr vert="horz" wrap="square">
                      <a:spAutoFit/>
                    </a:bodyPr>
                    <a:lstStyle/>
                    <a:p>
                      <a:pPr indent="0" algn="ctr"/>
                      <a:r>
                        <a:rPr lang="zh-TW" sz="1100" b="1">
                          <a:latin typeface="MingLiU"/>
                          <a:ea typeface="MingLiU"/>
                        </a:rPr>
                        <a:t>指标解释</a:t>
                      </a:r>
                      <a:endParaRPr lang="zh-TW" sz="1100" b="1">
                        <a:latin typeface="MingLiU"/>
                        <a:ea typeface="MingLiU"/>
                      </a:endParaRPr>
                    </a:p>
                  </a:txBody>
                  <a:tcPr marL="0" marR="0" marT="0" marB="0" anchor="ctr"/>
                </a:tc>
                <a:tc>
                  <a:txBody>
                    <a:bodyPr vert="horz" wrap="square">
                      <a:spAutoFit/>
                    </a:bodyPr>
                    <a:lstStyle/>
                    <a:p>
                      <a:endParaRPr sz="1800"/>
                    </a:p>
                  </a:txBody>
                  <a:tcPr marL="0" marR="0" marT="0" marB="0"/>
                </a:tc>
                <a:tc>
                  <a:txBody>
                    <a:bodyPr vert="horz" wrap="square">
                      <a:spAutoFit/>
                    </a:bodyPr>
                    <a:lstStyle/>
                    <a:p>
                      <a:pPr indent="0" algn="ctr"/>
                      <a:r>
                        <a:rPr lang="zh-TW" sz="1000">
                          <a:latin typeface="MingLiU"/>
                          <a:ea typeface="MingLiU"/>
                        </a:rPr>
                        <a:t>指标说明</a:t>
                      </a:r>
                      <a:endParaRPr lang="zh-TW" sz="1000">
                        <a:latin typeface="MingLiU"/>
                        <a:ea typeface="MingLiU"/>
                      </a:endParaRPr>
                    </a:p>
                  </a:txBody>
                  <a:tcPr marL="0" marR="0" marT="0" marB="0" anchor="ctr"/>
                </a:tc>
                <a:tc>
                  <a:txBody>
                    <a:bodyPr vert="horz" wrap="square">
                      <a:spAutoFit/>
                    </a:bodyPr>
                    <a:lstStyle/>
                    <a:p>
                      <a:endParaRPr sz="1800"/>
                    </a:p>
                  </a:txBody>
                  <a:tcPr marL="0" marR="0" marT="0" marB="0"/>
                </a:tc>
                <a:tc>
                  <a:txBody>
                    <a:bodyPr vert="horz" wrap="square">
                      <a:spAutoFit/>
                    </a:bodyPr>
                    <a:lstStyle/>
                    <a:p>
                      <a:pPr indent="0" algn="ctr"/>
                      <a:r>
                        <a:rPr lang="zh-TW" sz="1000">
                          <a:latin typeface="MingLiU"/>
                          <a:ea typeface="MingLiU"/>
                        </a:rPr>
                        <a:t>评分标准</a:t>
                      </a:r>
                      <a:endParaRPr lang="zh-TW" sz="1000">
                        <a:latin typeface="MingLiU"/>
                        <a:ea typeface="MingLiU"/>
                      </a:endParaRPr>
                    </a:p>
                  </a:txBody>
                  <a:tcPr marL="0" marR="0" marT="0" marB="0" anchor="ctr"/>
                </a:tc>
                <a:tc>
                  <a:txBody>
                    <a:bodyPr vert="horz" wrap="square">
                      <a:spAutoFit/>
                    </a:bodyPr>
                    <a:lstStyle/>
                    <a:p>
                      <a:pPr indent="0"/>
                      <a:r>
                        <a:rPr lang="en-US" sz="450">
                          <a:latin typeface="Arial"/>
                        </a:rPr>
                        <a:t>▼</a:t>
                      </a:r>
                      <a:endParaRPr lang="en-US" sz="450">
                        <a:latin typeface="Arial"/>
                      </a:endParaRPr>
                    </a:p>
                  </a:txBody>
                  <a:tcPr marL="0" marR="0" marT="0" marB="0" anchor="b"/>
                </a:tc>
              </a:tr>
              <a:tr h="1085088">
                <a:tc>
                  <a:txBody>
                    <a:bodyPr vert="horz" wrap="square">
                      <a:spAutoFit/>
                    </a:bodyPr>
                    <a:lstStyle/>
                    <a:p>
                      <a:endParaRPr sz="5200"/>
                    </a:p>
                  </a:txBody>
                  <a:tcPr marL="0" marR="0" marT="0" marB="0"/>
                </a:tc>
                <a:tc>
                  <a:txBody>
                    <a:bodyPr vert="horz" wrap="square">
                      <a:spAutoFit/>
                    </a:bodyPr>
                    <a:lstStyle/>
                    <a:p>
                      <a:endParaRPr sz="5200"/>
                    </a:p>
                  </a:txBody>
                  <a:tcPr marL="0" marR="0" marT="0" marB="0"/>
                </a:tc>
                <a:tc>
                  <a:txBody>
                    <a:bodyPr vert="horz" wrap="square">
                      <a:spAutoFit/>
                    </a:bodyPr>
                    <a:lstStyle/>
                    <a:p>
                      <a:endParaRPr sz="5200"/>
                    </a:p>
                  </a:txBody>
                  <a:tcPr marL="0" marR="0" marT="0" marB="0"/>
                </a:tc>
                <a:tc>
                  <a:txBody>
                    <a:bodyPr vert="horz" wrap="square">
                      <a:spAutoFit/>
                    </a:bodyPr>
                    <a:lstStyle/>
                    <a:p>
                      <a:pPr indent="0" algn="ctr">
                        <a:lnSpc>
                          <a:spcPts val="1270"/>
                        </a:lnSpc>
                      </a:pPr>
                      <a:r>
                        <a:rPr lang="zh-TW" sz="1000">
                          <a:latin typeface="MingLiU"/>
                          <a:ea typeface="MingLiU"/>
                        </a:rPr>
                        <a:t>项目立项 规范性</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3</a:t>
                      </a:r>
                      <a:endParaRPr lang="zh-TW" sz="1000">
                        <a:latin typeface="宋体" panose="02010600030101010101" pitchFamily="2" charset="-122"/>
                        <a:ea typeface="宋体" panose="02010600030101010101" pitchFamily="2" charset="-122"/>
                      </a:endParaRPr>
                    </a:p>
                  </a:txBody>
                  <a:tcPr marL="0" marR="0" marT="0" marB="0" anchor="ctr"/>
                </a:tc>
                <a:tc gridSpan="2">
                  <a:txBody>
                    <a:bodyPr vert="horz" wrap="square">
                      <a:spAutoFit/>
                    </a:bodyPr>
                    <a:lstStyle/>
                    <a:p>
                      <a:pPr indent="0">
                        <a:lnSpc>
                          <a:spcPts val="1270"/>
                        </a:lnSpc>
                      </a:pPr>
                      <a:r>
                        <a:rPr lang="zh-TW" sz="1000">
                          <a:latin typeface="MingLiU"/>
                          <a:ea typeface="MingLiU"/>
                        </a:rPr>
                        <a:t>项目立项依据是否充分、立项过程是否符合相关要 求，用以.反映项目立项的规范情况</a:t>
                      </a:r>
                      <a:endParaRPr lang="zh-TW" sz="1000">
                        <a:latin typeface="MingLiU"/>
                        <a:ea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lnSpc>
                          <a:spcPts val="1295"/>
                        </a:lnSpc>
                      </a:pPr>
                      <a:r>
                        <a:rPr lang="zh-TW" sz="1000">
                          <a:latin typeface="MingLiU"/>
                          <a:ea typeface="MingLiU"/>
                        </a:rPr>
                        <a:t>评价要点：</a:t>
                      </a:r>
                      <a:endParaRPr lang="zh-TW" sz="1000">
                        <a:latin typeface="MingLiU"/>
                        <a:ea typeface="MingLiU"/>
                      </a:endParaRPr>
                    </a:p>
                    <a:p>
                      <a:pPr indent="0">
                        <a:lnSpc>
                          <a:spcPts val="1295"/>
                        </a:lnSpc>
                      </a:pPr>
                      <a:r>
                        <a:rPr lang="zh-TW" sz="1000">
                          <a:latin typeface="MingLiU"/>
                          <a:ea typeface="MingLiU"/>
                        </a:rPr>
                        <a:t>① 是否编制小型水利工程改造提升</a:t>
                      </a:r>
                      <a:r>
                        <a:rPr lang="zh-TW" sz="1000">
                          <a:latin typeface="宋体" panose="02010600030101010101" pitchFamily="2" charset="-122"/>
                          <a:ea typeface="宋体" panose="02010600030101010101" pitchFamily="2" charset="-122"/>
                        </a:rPr>
                        <a:t>5</a:t>
                      </a:r>
                      <a:r>
                        <a:rPr lang="zh-TW" sz="1000">
                          <a:latin typeface="MingLiU"/>
                          <a:ea typeface="MingLiU"/>
                        </a:rPr>
                        <a:t>年总体规划；</a:t>
                      </a:r>
                      <a:endParaRPr lang="zh-TW" sz="1000">
                        <a:latin typeface="MingLiU"/>
                        <a:ea typeface="MingLiU"/>
                      </a:endParaRPr>
                    </a:p>
                    <a:p>
                      <a:pPr indent="0">
                        <a:lnSpc>
                          <a:spcPts val="1295"/>
                        </a:lnSpc>
                      </a:pPr>
                      <a:r>
                        <a:rPr lang="zh-TW" sz="1000">
                          <a:latin typeface="MingLiU"/>
                          <a:ea typeface="MingLiU"/>
                        </a:rPr>
                        <a:t>② 是否依据</a:t>
                      </a:r>
                      <a:r>
                        <a:rPr lang="zh-TW" sz="1000">
                          <a:latin typeface="宋体" panose="02010600030101010101" pitchFamily="2" charset="-122"/>
                          <a:ea typeface="宋体" panose="02010600030101010101" pitchFamily="2" charset="-122"/>
                        </a:rPr>
                        <a:t>5</a:t>
                      </a:r>
                      <a:r>
                        <a:rPr lang="zh-TW" sz="1000">
                          <a:latin typeface="MingLiU"/>
                          <a:ea typeface="MingLiU"/>
                        </a:rPr>
                        <a:t>年总体规划编制年度实施计划；</a:t>
                      </a:r>
                      <a:endParaRPr lang="zh-TW" sz="1000">
                        <a:latin typeface="MingLiU"/>
                        <a:ea typeface="MingLiU"/>
                      </a:endParaRPr>
                    </a:p>
                    <a:p>
                      <a:pPr indent="0">
                        <a:lnSpc>
                          <a:spcPts val="1295"/>
                        </a:lnSpc>
                      </a:pPr>
                      <a:r>
                        <a:rPr lang="zh-TW" sz="1000">
                          <a:latin typeface="MingLiU"/>
                          <a:ea typeface="MingLiU"/>
                        </a:rPr>
                        <a:t>①涉及小型水利设施建设的项目，是否按要求编制建设方案并经宙 批程序；</a:t>
                      </a:r>
                      <a:endParaRPr lang="zh-TW" sz="1000">
                        <a:latin typeface="MingLiU"/>
                        <a:ea typeface="MingLiU"/>
                      </a:endParaRPr>
                    </a:p>
                    <a:p>
                      <a:pPr indent="0">
                        <a:lnSpc>
                          <a:spcPts val="1295"/>
                        </a:lnSpc>
                      </a:pPr>
                      <a:r>
                        <a:rPr lang="zh-TW" sz="1000">
                          <a:latin typeface="MingLiU"/>
                          <a:ea typeface="MingLiU"/>
                        </a:rPr>
                        <a:t>瓯项目安排是否优先对贫困村的支持。</a:t>
                      </a:r>
                      <a:endParaRPr lang="zh-TW" sz="1000">
                        <a:latin typeface="MingLiU"/>
                        <a:ea typeface="MingLiU"/>
                      </a:endParaRPr>
                    </a:p>
                  </a:txBody>
                  <a:tcPr marL="0" marR="0" marT="0" marB="0" anchor="b"/>
                </a:tc>
                <a:tc hMerge="1">
                  <a:txBody>
                    <a:bodyPr vert="horz" wrap="square"/>
                    <a:lstStyle/>
                    <a:p/>
                  </a:txBody>
                  <a:tcPr marL="0" marR="0" marT="0" marB="0"/>
                </a:tc>
                <a:tc gridSpan="2">
                  <a:txBody>
                    <a:bodyPr vert="horz" wrap="square">
                      <a:spAutoFit/>
                    </a:bodyPr>
                    <a:lstStyle/>
                    <a:p>
                      <a:pPr indent="0"/>
                      <a:r>
                        <a:rPr lang="zh-TW" sz="1000">
                          <a:latin typeface="MingLiU"/>
                          <a:ea typeface="MingLiU"/>
                        </a:rPr>
                        <a:t>① 编制小型水利工程改造提升</a:t>
                      </a:r>
                      <a:r>
                        <a:rPr lang="zh-TW" sz="1000">
                          <a:latin typeface="宋体" panose="02010600030101010101" pitchFamily="2" charset="-122"/>
                          <a:ea typeface="宋体" panose="02010600030101010101" pitchFamily="2" charset="-122"/>
                        </a:rPr>
                        <a:t>5</a:t>
                      </a:r>
                      <a:r>
                        <a:rPr lang="zh-TW" sz="1000">
                          <a:latin typeface="MingLiU"/>
                          <a:ea typeface="MingLiU"/>
                        </a:rPr>
                        <a:t>年总体规划，得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r>
                        <a:rPr lang="zh-TW" sz="1000">
                          <a:latin typeface="MingLiU"/>
                          <a:ea typeface="MingLiU"/>
                        </a:rPr>
                        <a:t>② 依据</a:t>
                      </a:r>
                      <a:r>
                        <a:rPr lang="zh-TW" sz="1000">
                          <a:latin typeface="宋体" panose="02010600030101010101" pitchFamily="2" charset="-122"/>
                          <a:ea typeface="宋体" panose="02010600030101010101" pitchFamily="2" charset="-122"/>
                        </a:rPr>
                        <a:t>5</a:t>
                      </a:r>
                      <a:r>
                        <a:rPr lang="zh-TW" sz="1000">
                          <a:latin typeface="MingLiU"/>
                          <a:ea typeface="MingLiU"/>
                        </a:rPr>
                        <a:t>年总体规划编制年度实施计划，得</a:t>
                      </a:r>
                      <a:r>
                        <a:rPr lang="en-US" sz="1000">
                          <a:latin typeface="宋体" panose="02010600030101010101" pitchFamily="2" charset="-122"/>
                        </a:rPr>
                        <a:t>0.5</a:t>
                      </a:r>
                      <a:r>
                        <a:rPr lang="zh-TW" sz="1000">
                          <a:latin typeface="MingLiU"/>
                          <a:ea typeface="MingLiU"/>
                        </a:rPr>
                        <a:t>分；</a:t>
                      </a:r>
                      <a:endParaRPr lang="zh-TW" sz="1000">
                        <a:latin typeface="MingLiU"/>
                        <a:ea typeface="MingLiU"/>
                      </a:endParaRPr>
                    </a:p>
                    <a:p>
                      <a:pPr indent="0"/>
                      <a:r>
                        <a:rPr lang="zh-TW" sz="1000">
                          <a:latin typeface="MingLiU"/>
                          <a:ea typeface="MingLiU"/>
                        </a:rPr>
                        <a:t>會涉夏小型水利设施建设的项目</a:t>
                      </a:r>
                      <a:r>
                        <a:rPr lang="zh-TW" sz="1000" i="1">
                          <a:latin typeface="MingLiU"/>
                          <a:ea typeface="MingLiU"/>
                        </a:rPr>
                        <a:t>，</a:t>
                      </a:r>
                      <a:r>
                        <a:rPr lang="zh-TW" sz="1000">
                          <a:latin typeface="MingLiU"/>
                          <a:ea typeface="MingLiU"/>
                        </a:rPr>
                        <a:t>按要求编制建设方案或签</a:t>
                      </a:r>
                      <a:endParaRPr lang="zh-TW" sz="1000">
                        <a:latin typeface="MingLiU"/>
                        <a:ea typeface="MingLiU"/>
                      </a:endParaRPr>
                    </a:p>
                    <a:p>
                      <a:pPr indent="0"/>
                      <a:r>
                        <a:rPr lang="zh-TW" sz="1000">
                          <a:latin typeface="MingLiU"/>
                          <a:ea typeface="MingLiU"/>
                        </a:rPr>
                        <a:t>订建设合同并经亩批程序，得</a:t>
                      </a:r>
                      <a:r>
                        <a:rPr lang="en-US" sz="1000">
                          <a:latin typeface="宋体" panose="02010600030101010101" pitchFamily="2" charset="-122"/>
                        </a:rPr>
                        <a:t>0.5</a:t>
                      </a:r>
                      <a:r>
                        <a:rPr lang="zh-TW" sz="1000">
                          <a:latin typeface="MingLiU"/>
                          <a:ea typeface="MingLiU"/>
                        </a:rPr>
                        <a:t>分。</a:t>
                      </a:r>
                      <a:endParaRPr lang="zh-TW" sz="1000">
                        <a:latin typeface="MingLiU"/>
                        <a:ea typeface="MingLiU"/>
                      </a:endParaRPr>
                    </a:p>
                    <a:p>
                      <a:pPr indent="0"/>
                      <a:r>
                        <a:rPr lang="zh-CN" sz="1000">
                          <a:latin typeface="MingLiU"/>
                          <a:ea typeface="MingLiU"/>
                        </a:rPr>
                        <a:t>曲项目</a:t>
                      </a:r>
                      <a:r>
                        <a:rPr lang="zh-TW" sz="1000">
                          <a:latin typeface="MingLiU"/>
                          <a:ea typeface="MingLiU"/>
                        </a:rPr>
                        <a:t>安排优先对贫困村支持的得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txBody>
                  <a:tcPr marL="0" marR="0" marT="0" marB="0" anchor="ctr"/>
                </a:tc>
                <a:tc hMerge="1">
                  <a:txBody>
                    <a:bodyPr vert="horz" wrap="square"/>
                    <a:lstStyle/>
                    <a:p/>
                  </a:txBody>
                  <a:tcPr marL="0" marR="0" marT="0" marB="0"/>
                </a:tc>
              </a:tr>
              <a:tr h="868680">
                <a:tc>
                  <a:txBody>
                    <a:bodyPr vert="horz" wrap="square">
                      <a:spAutoFit/>
                    </a:bodyPr>
                    <a:lstStyle/>
                    <a:p>
                      <a:pPr indent="0" algn="ctr"/>
                      <a:r>
                        <a:rPr lang="zh-TW" sz="1000" baseline="30000">
                          <a:latin typeface="宋体" panose="02010600030101010101" pitchFamily="2" charset="-122"/>
                          <a:ea typeface="宋体" panose="02010600030101010101" pitchFamily="2" charset="-122"/>
                        </a:rPr>
                        <a:t>2</a:t>
                      </a:r>
                      <a:endParaRPr lang="zh-TW" sz="1000" baseline="30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endParaRPr sz="4200"/>
                    </a:p>
                  </a:txBody>
                  <a:tcPr marL="0" marR="0" marT="0" marB="0"/>
                </a:tc>
                <a:tc>
                  <a:txBody>
                    <a:bodyPr vert="horz" wrap="square">
                      <a:spAutoFit/>
                    </a:bodyPr>
                    <a:lstStyle/>
                    <a:p>
                      <a:pPr indent="0" algn="ctr">
                        <a:lnSpc>
                          <a:spcPts val="1270"/>
                        </a:lnSpc>
                      </a:pPr>
                      <a:r>
                        <a:rPr lang="zh-TW" sz="1000">
                          <a:latin typeface="MingLiU"/>
                          <a:ea typeface="MingLiU"/>
                        </a:rPr>
                        <a:t>项目立 项</a:t>
                      </a:r>
                      <a:r>
                        <a:rPr lang="zh-TW" sz="1000">
                          <a:latin typeface="宋体" panose="02010600030101010101" pitchFamily="2" charset="-122"/>
                          <a:ea typeface="宋体" panose="02010600030101010101" pitchFamily="2" charset="-122"/>
                        </a:rPr>
                        <a:t>（12</a:t>
                      </a:r>
                      <a:endParaRPr lang="zh-TW" sz="1000">
                        <a:latin typeface="宋体" panose="02010600030101010101" pitchFamily="2" charset="-122"/>
                        <a:ea typeface="宋体" panose="02010600030101010101" pitchFamily="2" charset="-122"/>
                      </a:endParaRPr>
                    </a:p>
                  </a:txBody>
                  <a:tcPr marL="0" marR="0" marT="0" marB="0" anchor="b"/>
                </a:tc>
                <a:tc>
                  <a:txBody>
                    <a:bodyPr vert="horz" wrap="square">
                      <a:spAutoFit/>
                    </a:bodyPr>
                    <a:lstStyle/>
                    <a:p>
                      <a:pPr indent="0" algn="ctr">
                        <a:lnSpc>
                          <a:spcPts val="1370"/>
                        </a:lnSpc>
                      </a:pPr>
                      <a:r>
                        <a:rPr lang="zh-TW" sz="1000">
                          <a:latin typeface="MingLiU"/>
                          <a:ea typeface="MingLiU"/>
                        </a:rPr>
                        <a:t>项目申报 合规性</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3</a:t>
                      </a:r>
                      <a:endParaRPr lang="zh-TW" sz="1000">
                        <a:latin typeface="宋体" panose="02010600030101010101" pitchFamily="2" charset="-122"/>
                        <a:ea typeface="宋体" panose="02010600030101010101" pitchFamily="2" charset="-122"/>
                      </a:endParaRPr>
                    </a:p>
                  </a:txBody>
                  <a:tcPr marL="0" marR="0" marT="0" marB="0" anchor="ctr"/>
                </a:tc>
                <a:tc gridSpan="2">
                  <a:txBody>
                    <a:bodyPr vert="horz" wrap="square">
                      <a:spAutoFit/>
                    </a:bodyPr>
                    <a:lstStyle/>
                    <a:p>
                      <a:pPr indent="0">
                        <a:lnSpc>
                          <a:spcPts val="1235"/>
                        </a:lnSpc>
                      </a:pPr>
                      <a:r>
                        <a:rPr lang="zh-TW" sz="1000">
                          <a:latin typeface="MingLiU"/>
                          <a:ea typeface="MingLiU"/>
                        </a:rPr>
                        <a:t>项目申报资料是否符合相关制度' 文件的要求，项目 由报过程是否符合相关制度、文件要求，用以反映项 目申报的合规</a:t>
                      </a:r>
                      <a:r>
                        <a:rPr lang="zh-CN" sz="1000">
                          <a:latin typeface="MingLiU"/>
                          <a:ea typeface="MingLiU"/>
                        </a:rPr>
                        <a:t>情况。</a:t>
                      </a:r>
                      <a:endParaRPr lang="zh-CN" sz="1000">
                        <a:latin typeface="MingLiU"/>
                        <a:ea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r>
                        <a:rPr lang="zh-TW" sz="1000">
                          <a:latin typeface="MingLiU"/>
                          <a:ea typeface="MingLiU"/>
                        </a:rPr>
                        <a:t>评价要点：</a:t>
                      </a:r>
                      <a:endParaRPr lang="zh-TW" sz="1000">
                        <a:latin typeface="MingLiU"/>
                        <a:ea typeface="MingLiU"/>
                      </a:endParaRPr>
                    </a:p>
                    <a:p>
                      <a:pPr indent="0"/>
                      <a:r>
                        <a:rPr lang="zh-TW" sz="1000">
                          <a:latin typeface="MingLiU"/>
                          <a:ea typeface="MingLiU"/>
                        </a:rPr>
                        <a:t>① 项目的申报资料是否符合相关制度、文件要求；</a:t>
                      </a:r>
                      <a:endParaRPr lang="zh-TW" sz="1000">
                        <a:latin typeface="MingLiU"/>
                        <a:ea typeface="MingLiU"/>
                      </a:endParaRPr>
                    </a:p>
                    <a:p>
                      <a:pPr indent="0"/>
                      <a:r>
                        <a:rPr lang="zh-TW" sz="1000">
                          <a:latin typeface="MingLiU"/>
                          <a:ea typeface="MingLiU"/>
                        </a:rPr>
                        <a:t>② 各级主管部门是否在项目申报格式文本上履行了亩核把关程序；</a:t>
                      </a:r>
                      <a:endParaRPr lang="zh-TW" sz="1000">
                        <a:latin typeface="MingLiU"/>
                        <a:ea typeface="MingLiU"/>
                      </a:endParaRPr>
                    </a:p>
                    <a:p>
                      <a:pPr indent="0"/>
                      <a:r>
                        <a:rPr lang="zh-TW" sz="1000">
                          <a:latin typeface="MingLiU"/>
                          <a:ea typeface="MingLiU"/>
                        </a:rPr>
                        <a:t>①是否逐级报送省、市水利、财政部门备案。</a:t>
                      </a:r>
                      <a:endParaRPr lang="zh-TW" sz="1000">
                        <a:latin typeface="MingLiU"/>
                        <a:ea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lnSpc>
                          <a:spcPts val="1270"/>
                        </a:lnSpc>
                      </a:pPr>
                      <a:r>
                        <a:rPr lang="zh-TW" sz="1000">
                          <a:latin typeface="MingLiU"/>
                          <a:ea typeface="MingLiU"/>
                        </a:rPr>
                        <a:t>① 项目的申报资料是否符合相关制度' 文件要求，得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270"/>
                        </a:lnSpc>
                      </a:pPr>
                      <a:r>
                        <a:rPr lang="zh-TW" sz="1000">
                          <a:latin typeface="MingLiU"/>
                          <a:ea typeface="MingLiU"/>
                        </a:rPr>
                        <a:t>② 各级主管部门是否在项目申报格式文本上履行了宙核把关程 序的得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270"/>
                        </a:lnSpc>
                      </a:pPr>
                      <a:r>
                        <a:rPr lang="zh-TW" sz="1000">
                          <a:latin typeface="MingLiU"/>
                          <a:ea typeface="MingLiU"/>
                        </a:rPr>
                        <a:t>會逐级报送省、市水利、财政部门备案得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txBody>
                  <a:tcPr marL="0" marR="0" marT="0" marB="0" anchor="ctr"/>
                </a:tc>
                <a:tc hMerge="1">
                  <a:txBody>
                    <a:bodyPr vert="horz" wrap="square"/>
                    <a:lstStyle/>
                    <a:p/>
                  </a:txBody>
                  <a:tcPr marL="0" marR="0" marT="0" marB="0"/>
                </a:tc>
              </a:tr>
              <a:tr h="771144">
                <a:tc>
                  <a:txBody>
                    <a:bodyPr vert="horz" wrap="square">
                      <a:spAutoFit/>
                    </a:bodyPr>
                    <a:lstStyle/>
                    <a:p>
                      <a:pPr indent="0" algn="ctr"/>
                      <a:r>
                        <a:rPr lang="zh-TW" sz="1000" baseline="30000">
                          <a:latin typeface="宋体" panose="02010600030101010101" pitchFamily="2" charset="-122"/>
                          <a:ea typeface="宋体" panose="02010600030101010101" pitchFamily="2" charset="-122"/>
                        </a:rPr>
                        <a:t>3</a:t>
                      </a:r>
                      <a:endParaRPr lang="zh-TW" sz="1000" baseline="30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endParaRPr sz="3700"/>
                    </a:p>
                  </a:txBody>
                  <a:tcPr marL="0" marR="0" marT="0" marB="0"/>
                </a:tc>
                <a:tc>
                  <a:txBody>
                    <a:bodyPr vert="horz" wrap="square">
                      <a:spAutoFit/>
                    </a:bodyPr>
                    <a:lstStyle/>
                    <a:p>
                      <a:pPr indent="0" algn="ctr"/>
                      <a:r>
                        <a:rPr lang="zh-TW" sz="1000">
                          <a:latin typeface="MingLiU"/>
                          <a:ea typeface="MingLiU"/>
                        </a:rPr>
                        <a:t>分）</a:t>
                      </a:r>
                      <a:endParaRPr lang="zh-TW" sz="1000">
                        <a:latin typeface="MingLiU"/>
                        <a:ea typeface="MingLiU"/>
                      </a:endParaRPr>
                    </a:p>
                  </a:txBody>
                  <a:tcPr marL="0" marR="0" marT="0" marB="0"/>
                </a:tc>
                <a:tc>
                  <a:txBody>
                    <a:bodyPr vert="horz" wrap="square">
                      <a:spAutoFit/>
                    </a:bodyPr>
                    <a:lstStyle/>
                    <a:p>
                      <a:pPr indent="0" algn="ctr">
                        <a:lnSpc>
                          <a:spcPts val="1270"/>
                        </a:lnSpc>
                      </a:pPr>
                      <a:r>
                        <a:rPr lang="zh-TW" sz="1000">
                          <a:latin typeface="MingLiU"/>
                          <a:ea typeface="MingLiU"/>
                        </a:rPr>
                        <a:t>绩效目标 合理性</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2</a:t>
                      </a:r>
                      <a:endParaRPr lang="zh-TW" sz="1000">
                        <a:latin typeface="宋体" panose="02010600030101010101" pitchFamily="2" charset="-122"/>
                        <a:ea typeface="宋体" panose="02010600030101010101" pitchFamily="2" charset="-122"/>
                      </a:endParaRPr>
                    </a:p>
                  </a:txBody>
                  <a:tcPr marL="0" marR="0" marT="0" marB="0" anchor="ctr"/>
                </a:tc>
                <a:tc gridSpan="2">
                  <a:txBody>
                    <a:bodyPr vert="horz" wrap="square">
                      <a:spAutoFit/>
                    </a:bodyPr>
                    <a:lstStyle/>
                    <a:p>
                      <a:pPr indent="0">
                        <a:lnSpc>
                          <a:spcPts val="1150"/>
                        </a:lnSpc>
                      </a:pPr>
                      <a:r>
                        <a:rPr lang="zh-TW" sz="1000">
                          <a:latin typeface="MingLiU"/>
                          <a:ea typeface="MingLiU"/>
                        </a:rPr>
                        <a:t>项目所设定的绩效目标是否符合客观实际，用以反映 和考核项目绩效目标与项目实施的相符</a:t>
                      </a:r>
                      <a:r>
                        <a:rPr lang="zh-CN" sz="1000">
                          <a:latin typeface="MingLiU"/>
                          <a:ea typeface="MingLiU"/>
                        </a:rPr>
                        <a:t>情况。</a:t>
                      </a:r>
                      <a:endParaRPr lang="zh-CN" sz="1000">
                        <a:latin typeface="MingLiU"/>
                        <a:ea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r>
                        <a:rPr lang="zh-TW" sz="1000">
                          <a:latin typeface="MingLiU"/>
                          <a:ea typeface="MingLiU"/>
                        </a:rPr>
                        <a:t>评价要点：</a:t>
                      </a:r>
                      <a:endParaRPr lang="zh-TW" sz="1000">
                        <a:latin typeface="MingLiU"/>
                        <a:ea typeface="MingLiU"/>
                      </a:endParaRPr>
                    </a:p>
                    <a:p>
                      <a:pPr indent="0"/>
                      <a:r>
                        <a:rPr lang="zh-TW" sz="1000">
                          <a:latin typeface="MingLiU"/>
                          <a:ea typeface="MingLiU"/>
                        </a:rPr>
                        <a:t>① 项目是否设定</a:t>
                      </a:r>
                      <a:r>
                        <a:rPr lang="en-US" sz="1000">
                          <a:latin typeface="宋体" panose="02010600030101010101" pitchFamily="2" charset="-122"/>
                        </a:rPr>
                        <a:t>J"</a:t>
                      </a:r>
                      <a:r>
                        <a:rPr lang="zh-CN" sz="1000">
                          <a:latin typeface="MingLiU"/>
                          <a:ea typeface="MingLiU"/>
                        </a:rPr>
                        <a:t>陵</a:t>
                      </a:r>
                      <a:r>
                        <a:rPr lang="zh-TW" sz="1000">
                          <a:latin typeface="MingLiU"/>
                          <a:ea typeface="MingLiU"/>
                        </a:rPr>
                        <a:t>哝目标</a:t>
                      </a:r>
                      <a:endParaRPr lang="zh-TW" sz="1000">
                        <a:latin typeface="MingLiU"/>
                        <a:ea typeface="MingLiU"/>
                      </a:endParaRPr>
                    </a:p>
                    <a:p>
                      <a:pPr indent="0"/>
                      <a:r>
                        <a:rPr lang="zh-TW" sz="1000">
                          <a:latin typeface="MingLiU"/>
                          <a:ea typeface="MingLiU"/>
                        </a:rPr>
                        <a:t>② 设定的绩效目标是否符合客观实际。</a:t>
                      </a:r>
                      <a:endParaRPr lang="zh-TW" sz="1000">
                        <a:latin typeface="MingLiU"/>
                        <a:ea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r>
                        <a:rPr lang="zh-TW" sz="1000">
                          <a:latin typeface="MingLiU"/>
                          <a:ea typeface="MingLiU"/>
                        </a:rPr>
                        <a:t>① 项目设定了绩效目标，得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r>
                        <a:rPr lang="zh-TW" sz="1000">
                          <a:latin typeface="MingLiU"/>
                          <a:ea typeface="MingLiU"/>
                        </a:rPr>
                        <a:t>② 设定的绩效目符合客观实际，得</a:t>
                      </a:r>
                      <a:r>
                        <a:rPr lang="zh-TW" sz="1000">
                          <a:latin typeface="宋体" panose="02010600030101010101" pitchFamily="2" charset="-122"/>
                          <a:ea typeface="宋体" panose="02010600030101010101" pitchFamily="2" charset="-122"/>
                        </a:rPr>
                        <a:t>1</a:t>
                      </a:r>
                      <a:r>
                        <a:rPr lang="zh-CN" sz="1000">
                          <a:latin typeface="MingLiU"/>
                          <a:ea typeface="MingLiU"/>
                        </a:rPr>
                        <a:t>分.</a:t>
                      </a:r>
                      <a:endParaRPr lang="zh-CN" sz="1000">
                        <a:latin typeface="MingLiU"/>
                        <a:ea typeface="MingLiU"/>
                      </a:endParaRPr>
                    </a:p>
                  </a:txBody>
                  <a:tcPr marL="0" marR="0" marT="0" marB="0" anchor="ctr"/>
                </a:tc>
                <a:tc hMerge="1">
                  <a:txBody>
                    <a:bodyPr vert="horz" wrap="square"/>
                    <a:lstStyle/>
                    <a:p/>
                  </a:txBody>
                  <a:tcPr marL="0" marR="0" marT="0" marB="0"/>
                </a:tc>
              </a:tr>
              <a:tr h="966216">
                <a:tc>
                  <a:txBody>
                    <a:bodyPr vert="horz" wrap="square">
                      <a:spAutoFit/>
                    </a:bodyPr>
                    <a:lstStyle/>
                    <a:p>
                      <a:endParaRPr sz="4600"/>
                    </a:p>
                  </a:txBody>
                  <a:tcPr marL="0" marR="0" marT="0" marB="0"/>
                </a:tc>
                <a:tc>
                  <a:txBody>
                    <a:bodyPr vert="wordArtVertRtl" wrap="square">
                      <a:spAutoFit/>
                    </a:bodyPr>
                    <a:lstStyle/>
                    <a:p>
                      <a:endParaRPr sz="4600"/>
                    </a:p>
                  </a:txBody>
                  <a:tcPr marL="0" marR="0" marT="0" marB="0" vert="wordArtVertRtl"/>
                </a:tc>
                <a:tc>
                  <a:txBody>
                    <a:bodyPr vert="horz" wrap="square">
                      <a:spAutoFit/>
                    </a:bodyPr>
                    <a:lstStyle/>
                    <a:p>
                      <a:endParaRPr sz="4600"/>
                    </a:p>
                  </a:txBody>
                  <a:tcPr marL="0" marR="0" marT="0" marB="0"/>
                </a:tc>
                <a:tc>
                  <a:txBody>
                    <a:bodyPr vert="horz" wrap="square">
                      <a:spAutoFit/>
                    </a:bodyPr>
                    <a:lstStyle/>
                    <a:p>
                      <a:pPr indent="0" algn="ctr">
                        <a:lnSpc>
                          <a:spcPts val="1295"/>
                        </a:lnSpc>
                      </a:pPr>
                      <a:r>
                        <a:rPr lang="zh-TW" sz="1000">
                          <a:latin typeface="MingLiU"/>
                          <a:ea typeface="MingLiU"/>
                        </a:rPr>
                        <a:t>绩效指标 明确性</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4</a:t>
                      </a:r>
                      <a:endParaRPr lang="zh-TW" sz="1000">
                        <a:latin typeface="宋体" panose="02010600030101010101" pitchFamily="2" charset="-122"/>
                        <a:ea typeface="宋体" panose="02010600030101010101" pitchFamily="2" charset="-122"/>
                      </a:endParaRPr>
                    </a:p>
                  </a:txBody>
                  <a:tcPr marL="0" marR="0" marT="0" marB="0" anchor="ctr"/>
                </a:tc>
                <a:tc gridSpan="2">
                  <a:txBody>
                    <a:bodyPr vert="horz" wrap="square">
                      <a:spAutoFit/>
                    </a:bodyPr>
                    <a:lstStyle/>
                    <a:p>
                      <a:pPr indent="0">
                        <a:lnSpc>
                          <a:spcPts val="1200"/>
                        </a:lnSpc>
                      </a:pPr>
                      <a:r>
                        <a:rPr lang="zh-TW" sz="1000">
                          <a:latin typeface="MingLiU"/>
                          <a:ea typeface="MingLiU"/>
                        </a:rPr>
                        <a:t>包含的项目目标是否清晰、细化、可衡量的绩效指 标，用以,反映和考核项目绩效目标的明细化情况.</a:t>
                      </a:r>
                      <a:endParaRPr lang="zh-TW" sz="1000">
                        <a:latin typeface="MingLiU"/>
                        <a:ea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lnSpc>
                          <a:spcPts val="1270"/>
                        </a:lnSpc>
                      </a:pPr>
                      <a:r>
                        <a:rPr lang="zh-TW" sz="1000">
                          <a:latin typeface="MingLiU"/>
                          <a:ea typeface="MingLiU"/>
                        </a:rPr>
                        <a:t>评价要点：</a:t>
                      </a:r>
                      <a:endParaRPr lang="zh-TW" sz="1000">
                        <a:latin typeface="MingLiU"/>
                        <a:ea typeface="MingLiU"/>
                      </a:endParaRPr>
                    </a:p>
                    <a:p>
                      <a:pPr indent="0">
                        <a:lnSpc>
                          <a:spcPts val="1270"/>
                        </a:lnSpc>
                      </a:pPr>
                      <a:r>
                        <a:rPr lang="zh-TW" sz="1000">
                          <a:latin typeface="MingLiU"/>
                          <a:ea typeface="MingLiU"/>
                        </a:rPr>
                        <a:t>① 是否将项目绩效目标细化分解为具体的绩效指标；</a:t>
                      </a:r>
                      <a:endParaRPr lang="zh-TW" sz="1000">
                        <a:latin typeface="MingLiU"/>
                        <a:ea typeface="MingLiU"/>
                      </a:endParaRPr>
                    </a:p>
                    <a:p>
                      <a:pPr indent="0">
                        <a:lnSpc>
                          <a:spcPts val="1270"/>
                        </a:lnSpc>
                      </a:pPr>
                      <a:r>
                        <a:rPr lang="zh-TW" sz="1000">
                          <a:latin typeface="MingLiU"/>
                          <a:ea typeface="MingLiU"/>
                        </a:rPr>
                        <a:t>② 是否通过清晰、可衡量的指标值予以体现； 伺</a:t>
                      </a:r>
                      <a:r>
                        <a:rPr lang="zh-TW" sz="1000" baseline="30000">
                          <a:latin typeface="MingLiU"/>
                          <a:ea typeface="MingLiU"/>
                        </a:rPr>
                        <a:t>1</a:t>
                      </a:r>
                      <a:r>
                        <a:rPr lang="zh-TW" sz="1000">
                          <a:latin typeface="MingLiU"/>
                          <a:ea typeface="MingLiU"/>
                        </a:rPr>
                        <a:t>是否与项目年度任务数或计划数相对应；</a:t>
                      </a:r>
                      <a:endParaRPr lang="zh-TW" sz="1000">
                        <a:latin typeface="MingLiU"/>
                        <a:ea typeface="MingLiU"/>
                      </a:endParaRPr>
                    </a:p>
                    <a:p>
                      <a:pPr indent="0"/>
                      <a:r>
                        <a:rPr lang="zh-TW" sz="1000">
                          <a:latin typeface="MingLiU"/>
                          <a:ea typeface="MingLiU"/>
                        </a:rPr>
                        <a:t>會是否与预算确定的项目投资额或资金量相</a:t>
                      </a:r>
                      <a:r>
                        <a:rPr lang="zh-CN" sz="1000">
                          <a:latin typeface="MingLiU"/>
                          <a:ea typeface="MingLiU"/>
                        </a:rPr>
                        <a:t>匹配。</a:t>
                      </a:r>
                      <a:endParaRPr lang="zh-CN" sz="1000">
                        <a:latin typeface="MingLiU"/>
                        <a:ea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lnSpc>
                          <a:spcPts val="1295"/>
                        </a:lnSpc>
                      </a:pPr>
                      <a:r>
                        <a:rPr lang="zh-TW" sz="1000">
                          <a:latin typeface="MingLiU"/>
                          <a:ea typeface="MingLiU"/>
                        </a:rPr>
                        <a:t>① 将项目绩效目标细化分解为具体的绩效指标，得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295"/>
                        </a:lnSpc>
                      </a:pPr>
                      <a:r>
                        <a:rPr lang="zh-TW" sz="1000">
                          <a:latin typeface="MingLiU"/>
                          <a:ea typeface="MingLiU"/>
                        </a:rPr>
                        <a:t>② 通过清晰、可衡量的指标值予以体现，得</a:t>
                      </a:r>
                      <a:r>
                        <a:rPr lang="zh-TW" sz="1000">
                          <a:latin typeface="宋体" panose="02010600030101010101" pitchFamily="2" charset="-122"/>
                          <a:ea typeface="宋体" panose="02010600030101010101" pitchFamily="2" charset="-122"/>
                        </a:rPr>
                        <a:t>1</a:t>
                      </a:r>
                      <a:r>
                        <a:rPr lang="zh-TW" sz="1000">
                          <a:latin typeface="MingLiU"/>
                          <a:ea typeface="MingLiU"/>
                        </a:rPr>
                        <a:t>分； 會与项目年度任务数或计划数相对应，得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295"/>
                        </a:lnSpc>
                      </a:pPr>
                      <a:r>
                        <a:rPr lang="zh-TW" sz="1000">
                          <a:latin typeface="MingLiU"/>
                          <a:ea typeface="MingLiU"/>
                        </a:rPr>
                        <a:t>函与预算确定的项目投资额或资金量相匹配，得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txBody>
                  <a:tcPr marL="0" marR="0" marT="0" marB="0" anchor="ctr"/>
                </a:tc>
                <a:tc hMerge="1">
                  <a:txBody>
                    <a:bodyPr vert="horz" wrap="square"/>
                    <a:lstStyle/>
                    <a:p/>
                  </a:txBody>
                  <a:tcPr marL="0" marR="0" marT="0" marB="0"/>
                </a:tc>
              </a:tr>
              <a:tr h="743712">
                <a:tc>
                  <a:txBody>
                    <a:bodyPr vert="horz" wrap="square">
                      <a:spAutoFit/>
                    </a:bodyPr>
                    <a:lstStyle/>
                    <a:p>
                      <a:endParaRPr sz="3600"/>
                    </a:p>
                  </a:txBody>
                  <a:tcPr marL="0" marR="0" marT="0" marB="0"/>
                </a:tc>
                <a:tc>
                  <a:txBody>
                    <a:bodyPr vert="horz" wrap="square">
                      <a:spAutoFit/>
                    </a:bodyPr>
                    <a:lstStyle/>
                    <a:p>
                      <a:endParaRPr sz="3600"/>
                    </a:p>
                  </a:txBody>
                  <a:tcPr marL="0" marR="0" marT="0" marB="0"/>
                </a:tc>
                <a:tc>
                  <a:txBody>
                    <a:bodyPr vert="horz" wrap="square">
                      <a:spAutoFit/>
                    </a:bodyPr>
                    <a:lstStyle/>
                    <a:p>
                      <a:endParaRPr sz="3600"/>
                    </a:p>
                  </a:txBody>
                  <a:tcPr marL="0" marR="0" marT="0" marB="0"/>
                </a:tc>
                <a:tc>
                  <a:txBody>
                    <a:bodyPr vert="horz" wrap="square">
                      <a:spAutoFit/>
                    </a:bodyPr>
                    <a:lstStyle/>
                    <a:p>
                      <a:pPr indent="0" algn="ctr">
                        <a:lnSpc>
                          <a:spcPts val="1295"/>
                        </a:lnSpc>
                      </a:pPr>
                      <a:r>
                        <a:rPr lang="zh-TW" sz="1000">
                          <a:latin typeface="MingLiU"/>
                          <a:ea typeface="MingLiU"/>
                        </a:rPr>
                        <a:t>资金安排 规范性</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3</a:t>
                      </a:r>
                      <a:endParaRPr lang="zh-TW" sz="1000">
                        <a:latin typeface="宋体" panose="02010600030101010101" pitchFamily="2" charset="-122"/>
                        <a:ea typeface="宋体" panose="02010600030101010101" pitchFamily="2" charset="-122"/>
                      </a:endParaRPr>
                    </a:p>
                  </a:txBody>
                  <a:tcPr marL="0" marR="0" marT="0" marB="0" anchor="ctr"/>
                </a:tc>
                <a:tc gridSpan="2">
                  <a:txBody>
                    <a:bodyPr vert="horz" wrap="square">
                      <a:spAutoFit/>
                    </a:bodyPr>
                    <a:lstStyle/>
                    <a:p>
                      <a:pPr indent="0">
                        <a:lnSpc>
                          <a:spcPts val="1285"/>
                        </a:lnSpc>
                      </a:pPr>
                      <a:r>
                        <a:rPr lang="zh-TW" sz="1000">
                          <a:latin typeface="MingLiU"/>
                          <a:ea typeface="MingLiU"/>
                        </a:rPr>
                        <a:t>资金安排是否依据标准，资金安排是否经过相关程 序，评价财政专项资金安排、分配是否符合规定和分 配依据</a:t>
                      </a:r>
                      <a:endParaRPr lang="zh-TW" sz="1000">
                        <a:latin typeface="MingLiU"/>
                        <a:ea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r>
                        <a:rPr lang="zh-TW" sz="1000">
                          <a:latin typeface="MingLiU"/>
                          <a:ea typeface="MingLiU"/>
                        </a:rPr>
                        <a:t>评价要点：</a:t>
                      </a:r>
                      <a:endParaRPr lang="zh-TW" sz="1000">
                        <a:latin typeface="MingLiU"/>
                        <a:ea typeface="MingLiU"/>
                      </a:endParaRPr>
                    </a:p>
                    <a:p>
                      <a:pPr indent="0"/>
                      <a:r>
                        <a:rPr lang="zh-TW" sz="1000">
                          <a:latin typeface="MingLiU"/>
                          <a:ea typeface="MingLiU"/>
                        </a:rPr>
                        <a:t>① 专项资金分配是否制定了统一的标准并按标准执行；</a:t>
                      </a:r>
                      <a:endParaRPr lang="zh-TW" sz="1000">
                        <a:latin typeface="MingLiU"/>
                        <a:ea typeface="MingLiU"/>
                      </a:endParaRPr>
                    </a:p>
                    <a:p>
                      <a:pPr indent="0"/>
                      <a:r>
                        <a:rPr lang="zh-TW" sz="1000">
                          <a:latin typeface="MingLiU"/>
                          <a:ea typeface="MingLiU"/>
                        </a:rPr>
                        <a:t>② 专项资金安排是否依据项目概预算等分配基础；</a:t>
                      </a:r>
                      <a:endParaRPr lang="zh-TW" sz="1000">
                        <a:latin typeface="MingLiU"/>
                        <a:ea typeface="MingLiU"/>
                      </a:endParaRPr>
                    </a:p>
                    <a:p>
                      <a:pPr indent="0"/>
                      <a:r>
                        <a:rPr lang="zh-TW" sz="1000">
                          <a:latin typeface="MingLiU"/>
                          <a:ea typeface="MingLiU"/>
                        </a:rPr>
                        <a:t>③ 是否在睑收合格并公示</a:t>
                      </a:r>
                      <a:r>
                        <a:rPr lang="zh-TW" sz="1000" i="1">
                          <a:latin typeface="MingLiU"/>
                          <a:ea typeface="MingLiU"/>
                        </a:rPr>
                        <a:t>无异议</a:t>
                      </a:r>
                      <a:r>
                        <a:rPr lang="zh-TW" sz="1000">
                          <a:latin typeface="MingLiU"/>
                          <a:ea typeface="MingLiU"/>
                        </a:rPr>
                        <a:t>后足额支付。</a:t>
                      </a:r>
                      <a:endParaRPr lang="zh-TW" sz="1000">
                        <a:latin typeface="MingLiU"/>
                        <a:ea typeface="MingLiU"/>
                      </a:endParaRPr>
                    </a:p>
                  </a:txBody>
                  <a:tcPr marL="0" marR="0" marT="0" marB="0" anchor="b"/>
                </a:tc>
                <a:tc hMerge="1">
                  <a:txBody>
                    <a:bodyPr vert="horz" wrap="square"/>
                    <a:lstStyle/>
                    <a:p/>
                  </a:txBody>
                  <a:tcPr marL="0" marR="0" marT="0" marB="0"/>
                </a:tc>
                <a:tc gridSpan="2">
                  <a:txBody>
                    <a:bodyPr vert="horz" wrap="square">
                      <a:spAutoFit/>
                    </a:bodyPr>
                    <a:lstStyle/>
                    <a:p>
                      <a:pPr indent="0">
                        <a:lnSpc>
                          <a:spcPts val="1270"/>
                        </a:lnSpc>
                      </a:pPr>
                      <a:r>
                        <a:rPr lang="zh-TW" sz="1000">
                          <a:latin typeface="MingLiU"/>
                          <a:ea typeface="MingLiU"/>
                        </a:rPr>
                        <a:t>① 专项资金分配依据统一的标准执行得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270"/>
                        </a:lnSpc>
                      </a:pPr>
                      <a:r>
                        <a:rPr lang="zh-TW" sz="1000">
                          <a:latin typeface="MingLiU"/>
                          <a:ea typeface="MingLiU"/>
                        </a:rPr>
                        <a:t>② 专项资金安排经过相关的审批管理程序得</a:t>
                      </a:r>
                      <a:r>
                        <a:rPr lang="zh-TW" sz="1000">
                          <a:latin typeface="宋体" panose="02010600030101010101" pitchFamily="2" charset="-122"/>
                          <a:ea typeface="宋体" panose="02010600030101010101" pitchFamily="2" charset="-122"/>
                        </a:rPr>
                        <a:t>1</a:t>
                      </a:r>
                      <a:r>
                        <a:rPr lang="zh-TW" sz="1000">
                          <a:latin typeface="MingLiU"/>
                          <a:ea typeface="MingLiU"/>
                        </a:rPr>
                        <a:t>分； 国在验收合格并公示无界议后足额支付得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txBody>
                  <a:tcPr marL="0" marR="0" marT="0" marB="0" anchor="ctr"/>
                </a:tc>
                <a:tc hMerge="1">
                  <a:txBody>
                    <a:bodyPr vert="horz" wrap="square"/>
                    <a:lstStyle/>
                    <a:p/>
                  </a:txBody>
                  <a:tcPr marL="0" marR="0" marT="0" marB="0"/>
                </a:tc>
              </a:tr>
              <a:tr h="1139952">
                <a:tc>
                  <a:txBody>
                    <a:bodyPr vert="horz" wrap="square">
                      <a:spAutoFit/>
                    </a:bodyPr>
                    <a:lstStyle/>
                    <a:p>
                      <a:pPr indent="0" algn="ctr"/>
                      <a:r>
                        <a:rPr lang="zh-TW" sz="1000" i="1">
                          <a:solidFill>
                            <a:srgbClr val="404040"/>
                          </a:solidFill>
                          <a:latin typeface="Arial"/>
                          <a:ea typeface="Arial"/>
                        </a:rPr>
                        <a:t>6</a:t>
                      </a:r>
                      <a:endParaRPr lang="zh-TW" sz="1000" i="1">
                        <a:solidFill>
                          <a:srgbClr val="404040"/>
                        </a:solidFill>
                        <a:latin typeface="Arial"/>
                        <a:ea typeface="Arial"/>
                      </a:endParaRPr>
                    </a:p>
                  </a:txBody>
                  <a:tcPr marL="0" marR="0" marT="0" marB="0" anchor="ctr"/>
                </a:tc>
                <a:tc>
                  <a:txBody>
                    <a:bodyPr vert="horz" wrap="square">
                      <a:spAutoFit/>
                    </a:bodyPr>
                    <a:lstStyle/>
                    <a:p>
                      <a:endParaRPr sz="5400"/>
                    </a:p>
                  </a:txBody>
                  <a:tcPr marL="0" marR="0" marT="0" marB="0"/>
                </a:tc>
                <a:tc>
                  <a:txBody>
                    <a:bodyPr vert="horz" wrap="square">
                      <a:spAutoFit/>
                    </a:bodyPr>
                    <a:lstStyle/>
                    <a:p>
                      <a:pPr indent="0" algn="ctr">
                        <a:lnSpc>
                          <a:spcPts val="1285"/>
                        </a:lnSpc>
                      </a:pPr>
                      <a:r>
                        <a:rPr lang="zh-TW" sz="1000">
                          <a:latin typeface="MingLiU"/>
                          <a:ea typeface="MingLiU"/>
                        </a:rPr>
                        <a:t>资金落 实</a:t>
                      </a:r>
                      <a:r>
                        <a:rPr lang="zh-TW" sz="1000">
                          <a:latin typeface="宋体" panose="02010600030101010101" pitchFamily="2" charset="-122"/>
                          <a:ea typeface="宋体" panose="02010600030101010101" pitchFamily="2" charset="-122"/>
                        </a:rPr>
                        <a:t>（8 </a:t>
                      </a:r>
                      <a:r>
                        <a:rPr lang="zh-TW" sz="1000">
                          <a:latin typeface="MingLiU"/>
                          <a:ea typeface="MingLiU"/>
                        </a:rPr>
                        <a:t>分）</a:t>
                      </a:r>
                      <a:endParaRPr lang="zh-TW" sz="1000">
                        <a:latin typeface="MingLiU"/>
                        <a:ea typeface="MingLiU"/>
                      </a:endParaRPr>
                    </a:p>
                  </a:txBody>
                  <a:tcPr marL="0" marR="0" marT="0" marB="0" anchor="ctr"/>
                </a:tc>
                <a:tc>
                  <a:txBody>
                    <a:bodyPr vert="horz" wrap="square">
                      <a:spAutoFit/>
                    </a:bodyPr>
                    <a:lstStyle/>
                    <a:p>
                      <a:pPr indent="0">
                        <a:lnSpc>
                          <a:spcPts val="1270"/>
                        </a:lnSpc>
                      </a:pPr>
                      <a:r>
                        <a:rPr lang="zh-TW" sz="1000">
                          <a:latin typeface="MingLiU"/>
                          <a:ea typeface="MingLiU"/>
                        </a:rPr>
                        <a:t>资金保障 落实情况</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3</a:t>
                      </a:r>
                      <a:endParaRPr lang="zh-TW" sz="1000">
                        <a:latin typeface="宋体" panose="02010600030101010101" pitchFamily="2" charset="-122"/>
                        <a:ea typeface="宋体" panose="02010600030101010101" pitchFamily="2" charset="-122"/>
                      </a:endParaRPr>
                    </a:p>
                  </a:txBody>
                  <a:tcPr marL="0" marR="0" marT="0" marB="0" anchor="ctr"/>
                </a:tc>
                <a:tc gridSpan="2">
                  <a:txBody>
                    <a:bodyPr vert="horz" wrap="square">
                      <a:spAutoFit/>
                    </a:bodyPr>
                    <a:lstStyle/>
                    <a:p>
                      <a:pPr indent="0">
                        <a:lnSpc>
                          <a:spcPts val="1270"/>
                        </a:lnSpc>
                      </a:pPr>
                      <a:r>
                        <a:rPr lang="zh-TW" sz="1000">
                          <a:latin typeface="MingLiU"/>
                          <a:ea typeface="MingLiU"/>
                        </a:rPr>
                        <a:t>用以.反映和考核资金落实情况对项目实施的总体保障 程度。资金是舌足额安排</a:t>
                      </a:r>
                      <a:r>
                        <a:rPr lang="en-US" sz="1000">
                          <a:latin typeface="MingLiU"/>
                        </a:rPr>
                        <a:t>.，</a:t>
                      </a:r>
                      <a:r>
                        <a:rPr lang="zh-TW" sz="1000">
                          <a:latin typeface="MingLiU"/>
                          <a:ea typeface="MingLiU"/>
                        </a:rPr>
                        <a:t>是否対项目实施</a:t>
                      </a:r>
                      <a:r>
                        <a:rPr lang="en-US" sz="1000">
                          <a:latin typeface="MingLiU"/>
                        </a:rPr>
                        <a:t>L</a:t>
                      </a:r>
                      <a:r>
                        <a:rPr lang="zh-TW" sz="1000">
                          <a:latin typeface="MingLiU"/>
                          <a:ea typeface="MingLiU"/>
                        </a:rPr>
                        <a:t>生影响</a:t>
                      </a:r>
                      <a:endParaRPr lang="zh-TW" sz="1000">
                        <a:latin typeface="MingLiU"/>
                        <a:ea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r>
                        <a:rPr lang="zh-TW" sz="1000">
                          <a:latin typeface="MingLiU"/>
                          <a:ea typeface="MingLiU"/>
                        </a:rPr>
                        <a:t>评价要点：</a:t>
                      </a:r>
                      <a:endParaRPr lang="zh-TW" sz="1000">
                        <a:latin typeface="MingLiU"/>
                        <a:ea typeface="MingLiU"/>
                      </a:endParaRPr>
                    </a:p>
                    <a:p>
                      <a:pPr indent="0"/>
                      <a:r>
                        <a:rPr lang="zh-TW" sz="1000">
                          <a:latin typeface="MingLiU"/>
                          <a:ea typeface="MingLiU"/>
                        </a:rPr>
                        <a:t>各级资金是否安排落实，是否对项目实施产生</a:t>
                      </a:r>
                      <a:r>
                        <a:rPr lang="zh-CN" sz="1000">
                          <a:latin typeface="MingLiU"/>
                          <a:ea typeface="MingLiU"/>
                        </a:rPr>
                        <a:t>影响.</a:t>
                      </a:r>
                      <a:endParaRPr lang="zh-CN" sz="1000">
                        <a:latin typeface="MingLiU"/>
                        <a:ea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lnSpc>
                          <a:spcPts val="1345"/>
                        </a:lnSpc>
                      </a:pPr>
                      <a:r>
                        <a:rPr lang="zh-TW" sz="1000">
                          <a:latin typeface="MingLiU"/>
                          <a:ea typeface="MingLiU"/>
                        </a:rPr>
                        <a:t>① 中央或省綴资金按规定足额安排的，得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345"/>
                        </a:lnSpc>
                      </a:pPr>
                      <a:r>
                        <a:rPr lang="zh-TW" sz="1000">
                          <a:latin typeface="MingLiU"/>
                          <a:ea typeface="MingLiU"/>
                        </a:rPr>
                        <a:t>② 市、县资金按规定足额安排的，得</a:t>
                      </a:r>
                      <a:r>
                        <a:rPr lang="zh-TW" sz="1000">
                          <a:latin typeface="宋体" panose="02010600030101010101" pitchFamily="2" charset="-122"/>
                          <a:ea typeface="宋体" panose="02010600030101010101" pitchFamily="2" charset="-122"/>
                        </a:rPr>
                        <a:t>2</a:t>
                      </a:r>
                      <a:r>
                        <a:rPr lang="zh-TW" sz="1000">
                          <a:latin typeface="MingLiU"/>
                          <a:ea typeface="MingLiU"/>
                        </a:rPr>
                        <a:t>分； 国市、县资金未按规定足额安排的，得</a:t>
                      </a:r>
                      <a:r>
                        <a:rPr lang="zh-TW" sz="1000">
                          <a:latin typeface="宋体" panose="02010600030101010101" pitchFamily="2" charset="-122"/>
                          <a:ea typeface="宋体" panose="02010600030101010101" pitchFamily="2" charset="-122"/>
                        </a:rPr>
                        <a:t>0</a:t>
                      </a:r>
                      <a:r>
                        <a:rPr lang="zh-CN" sz="1000">
                          <a:latin typeface="MingLiU"/>
                          <a:ea typeface="MingLiU"/>
                        </a:rPr>
                        <a:t>分.</a:t>
                      </a:r>
                      <a:endParaRPr lang="zh-CN" sz="1000">
                        <a:latin typeface="MingLiU"/>
                        <a:ea typeface="MingLiU"/>
                      </a:endParaRPr>
                    </a:p>
                  </a:txBody>
                  <a:tcPr marL="0" marR="0" marT="0" marB="0" anchor="ctr"/>
                </a:tc>
                <a:tc hMerge="1">
                  <a:txBody>
                    <a:bodyPr vert="horz" wrap="square"/>
                    <a:lstStyle/>
                    <a:p/>
                  </a:txBody>
                  <a:tcPr marL="0" marR="0" marT="0" marB="0"/>
                </a:tc>
              </a:tr>
              <a:tr h="768096">
                <a:tc>
                  <a:txBody>
                    <a:bodyPr vert="horz" wrap="square">
                      <a:spAutoFit/>
                    </a:bodyPr>
                    <a:lstStyle/>
                    <a:p>
                      <a:pPr indent="0" algn="ctr"/>
                      <a:r>
                        <a:rPr lang="zh-TW" sz="1000">
                          <a:latin typeface="宋体" panose="02010600030101010101" pitchFamily="2" charset="-122"/>
                          <a:ea typeface="宋体" panose="02010600030101010101" pitchFamily="2" charset="-122"/>
                        </a:rPr>
                        <a:t>7</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endParaRPr sz="3700"/>
                    </a:p>
                  </a:txBody>
                  <a:tcPr marL="0" marR="0" marT="0" marB="0"/>
                </a:tc>
                <a:tc>
                  <a:txBody>
                    <a:bodyPr vert="horz" wrap="square">
                      <a:spAutoFit/>
                    </a:bodyPr>
                    <a:lstStyle/>
                    <a:p>
                      <a:endParaRPr sz="3700"/>
                    </a:p>
                  </a:txBody>
                  <a:tcPr marL="0" marR="0" marT="0" marB="0"/>
                </a:tc>
                <a:tc>
                  <a:txBody>
                    <a:bodyPr vert="horz" wrap="square">
                      <a:spAutoFit/>
                    </a:bodyPr>
                    <a:lstStyle/>
                    <a:p>
                      <a:pPr indent="0">
                        <a:lnSpc>
                          <a:spcPts val="1270"/>
                        </a:lnSpc>
                      </a:pPr>
                      <a:r>
                        <a:rPr lang="zh-TW" sz="1000">
                          <a:latin typeface="MingLiU"/>
                          <a:ea typeface="MingLiU"/>
                        </a:rPr>
                        <a:t>资金拨付 及时情况</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2</a:t>
                      </a:r>
                      <a:endParaRPr lang="zh-TW" sz="1000">
                        <a:latin typeface="宋体" panose="02010600030101010101" pitchFamily="2" charset="-122"/>
                        <a:ea typeface="宋体" panose="02010600030101010101" pitchFamily="2" charset="-122"/>
                      </a:endParaRPr>
                    </a:p>
                  </a:txBody>
                  <a:tcPr marL="0" marR="0" marT="0" marB="0" anchor="ctr"/>
                </a:tc>
                <a:tc gridSpan="2">
                  <a:txBody>
                    <a:bodyPr vert="horz" wrap="square">
                      <a:spAutoFit/>
                    </a:bodyPr>
                    <a:lstStyle/>
                    <a:p>
                      <a:pPr indent="0"/>
                      <a:r>
                        <a:rPr lang="zh-TW" sz="1000">
                          <a:latin typeface="MingLiU"/>
                          <a:ea typeface="MingLiU"/>
                        </a:rPr>
                        <a:t>资金拨付是否及时！是否对项目进度</a:t>
                      </a:r>
                      <a:r>
                        <a:rPr lang="en-US" sz="1000">
                          <a:latin typeface="MingLiU"/>
                        </a:rPr>
                        <a:t>L</a:t>
                      </a:r>
                      <a:r>
                        <a:rPr lang="zh-TW" sz="1000">
                          <a:latin typeface="MingLiU"/>
                          <a:ea typeface="MingLiU"/>
                        </a:rPr>
                        <a:t>生影响</a:t>
                      </a:r>
                      <a:r>
                        <a:rPr lang="en-US" sz="1000">
                          <a:latin typeface="MingLiU"/>
                        </a:rPr>
                        <a:t>◎</a:t>
                      </a:r>
                      <a:endParaRPr lang="en-US" sz="1000">
                        <a:latin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r>
                        <a:rPr lang="zh-TW" sz="1000">
                          <a:latin typeface="MingLiU"/>
                          <a:ea typeface="MingLiU"/>
                        </a:rPr>
                        <a:t>评价要点：</a:t>
                      </a:r>
                      <a:endParaRPr lang="zh-TW" sz="1000">
                        <a:latin typeface="MingLiU"/>
                        <a:ea typeface="MingLiU"/>
                      </a:endParaRPr>
                    </a:p>
                    <a:p>
                      <a:pPr indent="0"/>
                      <a:r>
                        <a:rPr lang="zh-TW" sz="1000">
                          <a:latin typeface="MingLiU"/>
                          <a:ea typeface="MingLiU"/>
                        </a:rPr>
                        <a:t>资金拨付是否及时！是否对项目进度</a:t>
                      </a:r>
                      <a:r>
                        <a:rPr lang="en-US" sz="1000">
                          <a:latin typeface="MingLiU"/>
                        </a:rPr>
                        <a:t>L</a:t>
                      </a:r>
                      <a:r>
                        <a:rPr lang="zh-TW" sz="1000">
                          <a:latin typeface="MingLiU"/>
                          <a:ea typeface="MingLiU"/>
                        </a:rPr>
                        <a:t>生影响</a:t>
                      </a:r>
                      <a:r>
                        <a:rPr lang="en-US" sz="1000">
                          <a:latin typeface="MingLiU"/>
                        </a:rPr>
                        <a:t>n</a:t>
                      </a:r>
                      <a:endParaRPr lang="en-US" sz="1000">
                        <a:latin typeface="MingLiU"/>
                      </a:endParaRPr>
                    </a:p>
                  </a:txBody>
                  <a:tcPr marL="0" marR="0" marT="0" marB="0" anchor="ctr"/>
                </a:tc>
                <a:tc hMerge="1">
                  <a:txBody>
                    <a:bodyPr vert="horz" wrap="square"/>
                    <a:lstStyle/>
                    <a:p/>
                  </a:txBody>
                  <a:tcPr marL="0" marR="0" marT="0" marB="0"/>
                </a:tc>
                <a:tc gridSpan="2">
                  <a:txBody>
                    <a:bodyPr vert="horz" wrap="square">
                      <a:spAutoFit/>
                    </a:bodyPr>
                    <a:lstStyle/>
                    <a:p>
                      <a:pPr indent="0">
                        <a:lnSpc>
                          <a:spcPts val="1250"/>
                        </a:lnSpc>
                      </a:pPr>
                      <a:r>
                        <a:rPr lang="zh-TW" sz="1000">
                          <a:latin typeface="MingLiU"/>
                          <a:ea typeface="MingLiU"/>
                        </a:rPr>
                        <a:t>① 资金按进度反时拨付，得</a:t>
                      </a:r>
                      <a:r>
                        <a:rPr lang="zh-TW" sz="1000">
                          <a:latin typeface="宋体" panose="02010600030101010101" pitchFamily="2" charset="-122"/>
                          <a:ea typeface="宋体" panose="02010600030101010101" pitchFamily="2" charset="-122"/>
                        </a:rPr>
                        <a:t>2</a:t>
                      </a:r>
                      <a:r>
                        <a:rPr lang="zh-TW" sz="1000">
                          <a:latin typeface="MingLiU"/>
                          <a:ea typeface="MingLiU"/>
                        </a:rPr>
                        <a:t>分；</a:t>
                      </a:r>
                      <a:endParaRPr lang="zh-TW" sz="1000">
                        <a:latin typeface="MingLiU"/>
                        <a:ea typeface="MingLiU"/>
                      </a:endParaRPr>
                    </a:p>
                    <a:p>
                      <a:pPr indent="0">
                        <a:lnSpc>
                          <a:spcPts val="1250"/>
                        </a:lnSpc>
                      </a:pPr>
                      <a:r>
                        <a:rPr lang="zh-TW" sz="1000">
                          <a:latin typeface="MingLiU"/>
                          <a:ea typeface="MingLiU"/>
                        </a:rPr>
                        <a:t>② 资金未夏时拨付，怛未影响项目进度，得</a:t>
                      </a:r>
                      <a:r>
                        <a:rPr lang="zh-TW" sz="1000">
                          <a:latin typeface="宋体" panose="02010600030101010101" pitchFamily="2" charset="-122"/>
                          <a:ea typeface="宋体" panose="02010600030101010101" pitchFamily="2" charset="-122"/>
                        </a:rPr>
                        <a:t>1</a:t>
                      </a:r>
                      <a:r>
                        <a:rPr lang="zh-TW" sz="1000">
                          <a:latin typeface="MingLiU"/>
                          <a:ea typeface="MingLiU"/>
                        </a:rPr>
                        <a:t>分； 日资金未夏</a:t>
                      </a:r>
                      <a:r>
                        <a:rPr lang="en-US" sz="1000">
                          <a:latin typeface="宋体" panose="02010600030101010101" pitchFamily="2" charset="-122"/>
                        </a:rPr>
                        <a:t>M</a:t>
                      </a:r>
                      <a:r>
                        <a:rPr lang="zh-TW" sz="1000">
                          <a:latin typeface="MingLiU"/>
                          <a:ea typeface="MingLiU"/>
                        </a:rPr>
                        <a:t>族材\影响项目进程，得。分。</a:t>
                      </a:r>
                      <a:endParaRPr lang="zh-TW" sz="1000">
                        <a:latin typeface="MingLiU"/>
                        <a:ea typeface="MingLiU"/>
                      </a:endParaRPr>
                    </a:p>
                  </a:txBody>
                  <a:tcPr marL="0" marR="0" marT="0" marB="0" anchor="ctr"/>
                </a:tc>
                <a:tc hMerge="1">
                  <a:txBody>
                    <a:bodyPr vert="horz" wrap="square"/>
                    <a:lstStyle/>
                    <a:p/>
                  </a:txBody>
                  <a:tcPr marL="0" marR="0" marT="0" marB="0"/>
                </a:tc>
              </a:tr>
            </a:tbl>
          </a:graphicData>
        </a:graphic>
      </p:graphicFrame>
    </p:spTree>
  </p:cSld>
  <p:clrMapOvr>
    <a:overrideClrMapping bg1="lt1" tx1="dk1" bg2="lt2" tx2="dk2" accent1="accent1" accent2="accent2" accent3="accent3" accent4="accent4" accent5="accent5" accent6="accent6" hlink="hlink" folHlink="folHlink"/>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9C9E1"/>
        </a:solidFill>
        <a:effectLst/>
      </p:bgPr>
    </p:bg>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990600" y="2194560"/>
            <a:ext cx="579120" cy="679704"/>
          </a:xfrm>
          <a:prstGeom prst="rect">
            <a:avLst/>
          </a:prstGeom>
        </p:spPr>
      </p:pic>
      <p:pic>
        <p:nvPicPr>
          <p:cNvPr id="3" name="图片 2"/>
          <p:cNvPicPr>
            <a:picLocks noChangeAspect="1"/>
          </p:cNvPicPr>
          <p:nvPr/>
        </p:nvPicPr>
        <p:blipFill>
          <a:blip r:embed="rId3"/>
          <a:stretch>
            <a:fillRect/>
          </a:stretch>
        </p:blipFill>
        <p:spPr>
          <a:xfrm>
            <a:off x="1969008" y="2377440"/>
            <a:ext cx="871728" cy="448056"/>
          </a:xfrm>
          <a:prstGeom prst="rect">
            <a:avLst/>
          </a:prstGeom>
        </p:spPr>
      </p:pic>
      <p:sp>
        <p:nvSpPr>
          <p:cNvPr id="4" name="矩形 3"/>
          <p:cNvSpPr/>
          <p:nvPr/>
        </p:nvSpPr>
        <p:spPr>
          <a:xfrm>
            <a:off x="3139440" y="2334768"/>
            <a:ext cx="4870704" cy="487680"/>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latin typeface="MingLiU"/>
                <a:ea typeface="MingLiU"/>
              </a:rPr>
              <a:t>设计绩效评价指标体系</a:t>
            </a:r>
            <a:endParaRPr lang="zh-TW" sz="3800">
              <a:latin typeface="MingLiU"/>
              <a:ea typeface="MingLiU"/>
            </a:endParaRPr>
          </a:p>
        </p:txBody>
      </p:sp>
      <p:graphicFrame>
        <p:nvGraphicFramePr>
          <p:cNvPr id="5" name="表格 4"/>
          <p:cNvGraphicFramePr>
            <a:graphicFrameLocks noGrp="1"/>
          </p:cNvGraphicFramePr>
          <p:nvPr/>
        </p:nvGraphicFramePr>
        <p:xfrm>
          <a:off x="1450848" y="3221736"/>
          <a:ext cx="14286992" cy="6516624"/>
        </p:xfrm>
        <a:graphic>
          <a:graphicData uri="http://schemas.openxmlformats.org/drawingml/2006/table">
            <a:tbl>
              <a:tblPr/>
              <a:tblGrid>
                <a:gridCol w="399288"/>
                <a:gridCol w="557784"/>
                <a:gridCol w="597408"/>
                <a:gridCol w="725424"/>
                <a:gridCol w="448056"/>
                <a:gridCol w="3297936"/>
                <a:gridCol w="4221480"/>
                <a:gridCol w="3831336"/>
                <a:gridCol w="208280"/>
              </a:tblGrid>
              <a:tr h="356616">
                <a:tc>
                  <a:txBody>
                    <a:bodyPr vert="horz" wrap="square">
                      <a:spAutoFit/>
                    </a:bodyPr>
                    <a:lstStyle/>
                    <a:p>
                      <a:pPr indent="0" algn="ctr"/>
                      <a:r>
                        <a:rPr lang="zh-TW" sz="1100">
                          <a:latin typeface="MingLiU"/>
                          <a:ea typeface="MingLiU"/>
                        </a:rPr>
                        <a:t>序</a:t>
                      </a:r>
                      <a:r>
                        <a:rPr lang="en-US" sz="1100">
                          <a:latin typeface="MingLiU"/>
                        </a:rPr>
                        <a:t>▼</a:t>
                      </a:r>
                      <a:endParaRPr lang="en-US" sz="1100">
                        <a:latin typeface="MingLiU"/>
                      </a:endParaRPr>
                    </a:p>
                  </a:txBody>
                  <a:tcPr marL="0" marR="0" marT="0" marB="0" anchor="ctr"/>
                </a:tc>
                <a:tc>
                  <a:txBody>
                    <a:bodyPr vert="horz" wrap="square">
                      <a:spAutoFit/>
                    </a:bodyPr>
                    <a:lstStyle/>
                    <a:p>
                      <a:pPr indent="0" algn="ctr"/>
                      <a:r>
                        <a:rPr lang="zh-TW" sz="1100">
                          <a:latin typeface="MingLiU"/>
                          <a:ea typeface="MingLiU"/>
                        </a:rPr>
                        <a:t>指＞</a:t>
                      </a:r>
                      <a:endParaRPr lang="zh-TW" sz="1100">
                        <a:latin typeface="MingLiU"/>
                        <a:ea typeface="MingLiU"/>
                      </a:endParaRPr>
                    </a:p>
                  </a:txBody>
                  <a:tcPr marL="0" marR="0" marT="0" marB="0" anchor="b"/>
                </a:tc>
                <a:tc>
                  <a:txBody>
                    <a:bodyPr vert="wordArtVertRtl" wrap="square">
                      <a:spAutoFit/>
                    </a:bodyPr>
                    <a:lstStyle/>
                    <a:p>
                      <a:pPr indent="228600">
                        <a:lnSpc>
                          <a:spcPts val="1200"/>
                        </a:lnSpc>
                      </a:pPr>
                      <a:r>
                        <a:rPr lang="en-US" sz="1100">
                          <a:latin typeface="MingLiU"/>
                        </a:rPr>
                        <a:t>▼</a:t>
                      </a:r>
                      <a:endParaRPr lang="en-US" sz="1100">
                        <a:latin typeface="MingLiU"/>
                      </a:endParaRPr>
                    </a:p>
                    <a:p>
                      <a:pPr indent="0">
                        <a:lnSpc>
                          <a:spcPts val="1200"/>
                        </a:lnSpc>
                      </a:pPr>
                      <a:r>
                        <a:rPr lang="zh-TW" sz="1100">
                          <a:latin typeface="MingLiU"/>
                          <a:ea typeface="MingLiU"/>
                        </a:rPr>
                        <a:t>级有</a:t>
                      </a:r>
                      <a:endParaRPr lang="zh-TW" sz="1100">
                        <a:latin typeface="MingLiU"/>
                        <a:ea typeface="MingLiU"/>
                      </a:endParaRPr>
                    </a:p>
                    <a:p>
                      <a:pPr indent="0">
                        <a:lnSpc>
                          <a:spcPts val="1200"/>
                        </a:lnSpc>
                      </a:pPr>
                      <a:r>
                        <a:rPr lang="zh-TW" sz="1100">
                          <a:latin typeface="MingLiU"/>
                          <a:ea typeface="MingLiU"/>
                        </a:rPr>
                        <a:t>二指</a:t>
                      </a:r>
                      <a:endParaRPr lang="zh-TW" sz="1100">
                        <a:latin typeface="MingLiU"/>
                        <a:ea typeface="MingLiU"/>
                      </a:endParaRPr>
                    </a:p>
                  </a:txBody>
                  <a:tcPr marL="0" marR="0" marT="0" marB="0" vert="wordArtVertRtl" anchor="b"/>
                </a:tc>
                <a:tc>
                  <a:txBody>
                    <a:bodyPr vert="wordArtVertRtl" wrap="square">
                      <a:spAutoFit/>
                    </a:bodyPr>
                    <a:lstStyle/>
                    <a:p>
                      <a:pPr indent="228600">
                        <a:lnSpc>
                          <a:spcPts val="1225"/>
                        </a:lnSpc>
                      </a:pPr>
                      <a:r>
                        <a:rPr lang="en-US" sz="1100">
                          <a:latin typeface="MingLiU"/>
                        </a:rPr>
                        <a:t>▼</a:t>
                      </a:r>
                      <a:endParaRPr lang="en-US" sz="1100">
                        <a:latin typeface="MingLiU"/>
                      </a:endParaRPr>
                    </a:p>
                    <a:p>
                      <a:pPr indent="0">
                        <a:lnSpc>
                          <a:spcPts val="1225"/>
                        </a:lnSpc>
                      </a:pPr>
                      <a:r>
                        <a:rPr lang="zh-TW" sz="1100">
                          <a:latin typeface="MingLiU"/>
                          <a:ea typeface="MingLiU"/>
                        </a:rPr>
                        <a:t>绿标</a:t>
                      </a:r>
                      <a:endParaRPr lang="zh-TW" sz="1100">
                        <a:latin typeface="MingLiU"/>
                        <a:ea typeface="MingLiU"/>
                      </a:endParaRPr>
                    </a:p>
                    <a:p>
                      <a:pPr indent="0">
                        <a:lnSpc>
                          <a:spcPts val="1225"/>
                        </a:lnSpc>
                      </a:pPr>
                      <a:r>
                        <a:rPr lang="zh-TW" sz="1100">
                          <a:latin typeface="MingLiU"/>
                          <a:ea typeface="MingLiU"/>
                        </a:rPr>
                        <a:t>三指</a:t>
                      </a:r>
                      <a:endParaRPr lang="zh-TW" sz="1100">
                        <a:latin typeface="MingLiU"/>
                        <a:ea typeface="MingLiU"/>
                      </a:endParaRPr>
                    </a:p>
                  </a:txBody>
                  <a:tcPr marL="0" marR="0" marT="0" marB="0" vert="wordArtVertRtl" anchor="b"/>
                </a:tc>
                <a:tc>
                  <a:txBody>
                    <a:bodyPr vert="horz" wrap="square">
                      <a:spAutoFit/>
                    </a:bodyPr>
                    <a:lstStyle/>
                    <a:p>
                      <a:pPr indent="0"/>
                      <a:r>
                        <a:rPr lang="zh-TW" sz="1100">
                          <a:latin typeface="MingLiU"/>
                          <a:ea typeface="MingLiU"/>
                        </a:rPr>
                        <a:t>分</a:t>
                      </a:r>
                      <a:r>
                        <a:rPr lang="en-US" sz="1100" b="1">
                          <a:latin typeface="Times New Roman" panose="02020603050405020304"/>
                        </a:rPr>
                        <a:t>F</a:t>
                      </a:r>
                      <a:endParaRPr lang="en-US" sz="1100" b="1">
                        <a:latin typeface="Times New Roman" panose="02020603050405020304"/>
                      </a:endParaRPr>
                    </a:p>
                  </a:txBody>
                  <a:tcPr marL="0" marR="0" marT="0" marB="0" anchor="b"/>
                </a:tc>
                <a:tc>
                  <a:txBody>
                    <a:bodyPr vert="horz" wrap="square">
                      <a:spAutoFit/>
                    </a:bodyPr>
                    <a:lstStyle/>
                    <a:p>
                      <a:pPr indent="0" algn="ctr"/>
                      <a:r>
                        <a:rPr lang="zh-TW" sz="1100">
                          <a:latin typeface="MingLiU"/>
                          <a:ea typeface="MingLiU"/>
                        </a:rPr>
                        <a:t>指标解释</a:t>
                      </a:r>
                      <a:endParaRPr lang="zh-TW" sz="1100">
                        <a:latin typeface="MingLiU"/>
                        <a:ea typeface="MingLiU"/>
                      </a:endParaRPr>
                    </a:p>
                  </a:txBody>
                  <a:tcPr marL="0" marR="0" marT="0" marB="0" anchor="ctr"/>
                </a:tc>
                <a:tc>
                  <a:txBody>
                    <a:bodyPr vert="horz" wrap="square">
                      <a:spAutoFit/>
                    </a:bodyPr>
                    <a:lstStyle/>
                    <a:p>
                      <a:pPr indent="0" algn="ctr"/>
                      <a:r>
                        <a:rPr lang="zh-TW" sz="1100">
                          <a:latin typeface="MingLiU"/>
                          <a:ea typeface="MingLiU"/>
                        </a:rPr>
                        <a:t>指标说明</a:t>
                      </a:r>
                      <a:endParaRPr lang="zh-TW" sz="1100">
                        <a:latin typeface="MingLiU"/>
                        <a:ea typeface="MingLiU"/>
                      </a:endParaRPr>
                    </a:p>
                  </a:txBody>
                  <a:tcPr marL="0" marR="0" marT="0" marB="0" anchor="ctr"/>
                </a:tc>
                <a:tc>
                  <a:txBody>
                    <a:bodyPr vert="horz" wrap="square">
                      <a:spAutoFit/>
                    </a:bodyPr>
                    <a:lstStyle/>
                    <a:p>
                      <a:pPr indent="0" algn="ctr"/>
                      <a:r>
                        <a:rPr lang="zh-TW" sz="1100">
                          <a:latin typeface="MingLiU"/>
                          <a:ea typeface="MingLiU"/>
                        </a:rPr>
                        <a:t>评分标准</a:t>
                      </a:r>
                      <a:endParaRPr lang="zh-TW" sz="1100">
                        <a:latin typeface="MingLiU"/>
                        <a:ea typeface="MingLiU"/>
                      </a:endParaRPr>
                    </a:p>
                  </a:txBody>
                  <a:tcPr marL="0" marR="0" marT="0" marB="0" anchor="ctr"/>
                </a:tc>
                <a:tc>
                  <a:txBody>
                    <a:bodyPr vert="horz" wrap="square">
                      <a:spAutoFit/>
                    </a:bodyPr>
                    <a:lstStyle/>
                    <a:p>
                      <a:endParaRPr sz="1700"/>
                    </a:p>
                  </a:txBody>
                  <a:tcPr marL="0" marR="0" marT="0" marB="0"/>
                </a:tc>
              </a:tr>
              <a:tr h="1167384">
                <a:tc>
                  <a:txBody>
                    <a:bodyPr vert="horz" wrap="square">
                      <a:spAutoFit/>
                    </a:bodyPr>
                    <a:lstStyle/>
                    <a:p>
                      <a:pPr indent="0" algn="ctr">
                        <a:spcAft>
                          <a:spcPts val="2800"/>
                        </a:spcAft>
                      </a:pPr>
                      <a:r>
                        <a:rPr lang="en-US" sz="1000">
                          <a:solidFill>
                            <a:srgbClr val="7F7F7F"/>
                          </a:solidFill>
                          <a:latin typeface="宋体" panose="02010600030101010101" pitchFamily="2" charset="-122"/>
                        </a:rPr>
                        <a:t>■</a:t>
                      </a:r>
                      <a:endParaRPr lang="en-US" sz="1000">
                        <a:solidFill>
                          <a:srgbClr val="7F7F7F"/>
                        </a:solidFill>
                        <a:latin typeface="宋体" panose="02010600030101010101" pitchFamily="2" charset="-122"/>
                      </a:endParaRPr>
                    </a:p>
                    <a:p>
                      <a:pPr indent="0" algn="ctr"/>
                      <a:r>
                        <a:rPr lang="zh-TW" sz="1000">
                          <a:solidFill>
                            <a:srgbClr val="404040"/>
                          </a:solidFill>
                          <a:latin typeface="宋体" panose="02010600030101010101" pitchFamily="2" charset="-122"/>
                          <a:ea typeface="宋体" panose="02010600030101010101" pitchFamily="2" charset="-122"/>
                        </a:rPr>
                        <a:t>8</a:t>
                      </a:r>
                      <a:endParaRPr lang="zh-TW" sz="1000">
                        <a:solidFill>
                          <a:srgbClr val="404040"/>
                        </a:solidFill>
                        <a:latin typeface="宋体" panose="02010600030101010101" pitchFamily="2" charset="-122"/>
                        <a:ea typeface="宋体" panose="02010600030101010101" pitchFamily="2" charset="-122"/>
                      </a:endParaRPr>
                    </a:p>
                  </a:txBody>
                  <a:tcPr marL="0" marR="0" marT="0" marB="0"/>
                </a:tc>
                <a:tc rowSpan="2">
                  <a:txBody>
                    <a:bodyPr vert="horz" wrap="square">
                      <a:spAutoFit/>
                    </a:bodyPr>
                    <a:lstStyle/>
                    <a:p>
                      <a:endParaRPr sz="5600"/>
                    </a:p>
                  </a:txBody>
                  <a:tcPr marL="0" marR="0" marT="0" marB="0"/>
                </a:tc>
                <a:tc rowSpan="2">
                  <a:txBody>
                    <a:bodyPr vert="horz" wrap="square">
                      <a:spAutoFit/>
                    </a:bodyPr>
                    <a:lstStyle/>
                    <a:p>
                      <a:endParaRPr sz="5600"/>
                    </a:p>
                  </a:txBody>
                  <a:tcPr marL="0" marR="0" marT="0" marB="0"/>
                </a:tc>
                <a:tc>
                  <a:txBody>
                    <a:bodyPr vert="horz" wrap="square">
                      <a:spAutoFit/>
                    </a:bodyPr>
                    <a:lstStyle/>
                    <a:p>
                      <a:pPr indent="0" algn="ctr">
                        <a:lnSpc>
                          <a:spcPts val="1310"/>
                        </a:lnSpc>
                      </a:pPr>
                      <a:r>
                        <a:rPr lang="zh-TW" sz="1000">
                          <a:latin typeface="MingLiU"/>
                          <a:ea typeface="MingLiU"/>
                        </a:rPr>
                        <a:t>工作组织 和责任落 实情;兄</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2</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lnSpc>
                          <a:spcPts val="1250"/>
                        </a:lnSpc>
                      </a:pPr>
                      <a:r>
                        <a:rPr lang="zh-TW" sz="1000">
                          <a:latin typeface="MingLiU"/>
                          <a:ea typeface="MingLiU"/>
                        </a:rPr>
                        <a:t>是否建立了领导和协调机制、明确责任，用以反映项 目的组织实施</a:t>
                      </a:r>
                      <a:r>
                        <a:rPr lang="zh-CN" sz="1000">
                          <a:latin typeface="MingLiU"/>
                          <a:ea typeface="MingLiU"/>
                        </a:rPr>
                        <a:t>保障。</a:t>
                      </a:r>
                      <a:endParaRPr lang="zh-CN" sz="1000">
                        <a:latin typeface="MingLiU"/>
                        <a:ea typeface="MingLiU"/>
                      </a:endParaRPr>
                    </a:p>
                  </a:txBody>
                  <a:tcPr marL="0" marR="0" marT="0" marB="0" anchor="ctr"/>
                </a:tc>
                <a:tc>
                  <a:txBody>
                    <a:bodyPr vert="horz" wrap="square">
                      <a:spAutoFit/>
                    </a:bodyPr>
                    <a:lstStyle/>
                    <a:p>
                      <a:pPr indent="0"/>
                      <a:r>
                        <a:rPr lang="zh-TW" sz="1000">
                          <a:latin typeface="MingLiU"/>
                          <a:ea typeface="MingLiU"/>
                        </a:rPr>
                        <a:t>评价要点：</a:t>
                      </a:r>
                      <a:endParaRPr lang="zh-TW" sz="1000">
                        <a:latin typeface="MingLiU"/>
                        <a:ea typeface="MingLiU"/>
                      </a:endParaRPr>
                    </a:p>
                    <a:p>
                      <a:pPr indent="0"/>
                      <a:r>
                        <a:rPr lang="zh-TW" sz="1000">
                          <a:latin typeface="MingLiU"/>
                          <a:ea typeface="MingLiU"/>
                        </a:rPr>
                        <a:t>① 是否落实了小型水利工程建设管理县（市、区）长负责制；</a:t>
                      </a:r>
                      <a:endParaRPr lang="zh-TW" sz="1000">
                        <a:latin typeface="MingLiU"/>
                        <a:ea typeface="MingLiU"/>
                      </a:endParaRPr>
                    </a:p>
                    <a:p>
                      <a:pPr indent="0"/>
                      <a:r>
                        <a:rPr lang="zh-TW" sz="1000">
                          <a:latin typeface="MingLiU"/>
                          <a:ea typeface="MingLiU"/>
                        </a:rPr>
                        <a:t>② 是否分綴签订签订小型水利工程目标责任书，以落实建设任务；</a:t>
                      </a:r>
                      <a:endParaRPr lang="zh-TW" sz="1000">
                        <a:latin typeface="MingLiU"/>
                        <a:ea typeface="MingLiU"/>
                      </a:endParaRPr>
                    </a:p>
                    <a:p>
                      <a:pPr indent="0"/>
                      <a:r>
                        <a:rPr lang="zh-CN" sz="1000">
                          <a:latin typeface="MingLiU"/>
                          <a:ea typeface="MingLiU"/>
                        </a:rPr>
                        <a:t>①是否</a:t>
                      </a:r>
                      <a:r>
                        <a:rPr lang="zh-TW" sz="1000">
                          <a:latin typeface="MingLiU"/>
                          <a:ea typeface="MingLiU"/>
                        </a:rPr>
                        <a:t>建立领导和协调机制</a:t>
                      </a:r>
                      <a:r>
                        <a:rPr lang="en-US" sz="1000">
                          <a:latin typeface="宋体" panose="02010600030101010101" pitchFamily="2" charset="-122"/>
                        </a:rPr>
                        <a:t>O</a:t>
                      </a:r>
                      <a:endParaRPr lang="en-US" sz="1000">
                        <a:latin typeface="宋体" panose="02010600030101010101" pitchFamily="2" charset="-122"/>
                      </a:endParaRPr>
                    </a:p>
                  </a:txBody>
                  <a:tcPr marL="0" marR="0" marT="0" marB="0" anchor="ctr"/>
                </a:tc>
                <a:tc>
                  <a:txBody>
                    <a:bodyPr vert="horz" wrap="square">
                      <a:spAutoFit/>
                    </a:bodyPr>
                    <a:lstStyle/>
                    <a:p>
                      <a:pPr indent="0">
                        <a:lnSpc>
                          <a:spcPts val="815"/>
                        </a:lnSpc>
                      </a:pPr>
                      <a:r>
                        <a:rPr lang="zh-TW" sz="1000">
                          <a:latin typeface="MingLiU"/>
                          <a:ea typeface="MingLiU"/>
                        </a:rPr>
                        <a:t>① 落实了小型水利工程建设管理县（市、区）长负责制，得</a:t>
                      </a:r>
                      <a:endParaRPr lang="zh-TW" sz="1000">
                        <a:latin typeface="MingLiU"/>
                        <a:ea typeface="MingLiU"/>
                      </a:endParaRPr>
                    </a:p>
                    <a:p>
                      <a:pPr indent="0">
                        <a:lnSpc>
                          <a:spcPts val="815"/>
                        </a:lnSpc>
                      </a:pPr>
                      <a:r>
                        <a:rPr lang="en-US" sz="1000">
                          <a:latin typeface="宋体" panose="02010600030101010101" pitchFamily="2" charset="-122"/>
                        </a:rPr>
                        <a:t>0. </a:t>
                      </a:r>
                      <a:r>
                        <a:rPr lang="zh-TW" sz="1000">
                          <a:latin typeface="宋体" panose="02010600030101010101" pitchFamily="2" charset="-122"/>
                          <a:ea typeface="宋体" panose="02010600030101010101" pitchFamily="2" charset="-122"/>
                        </a:rPr>
                        <a:t>5</a:t>
                      </a:r>
                      <a:r>
                        <a:rPr lang="zh-TW" sz="1000">
                          <a:latin typeface="MingLiU"/>
                          <a:ea typeface="MingLiU"/>
                        </a:rPr>
                        <a:t>分 </a:t>
                      </a:r>
                      <a:r>
                        <a:rPr lang="zh-TW" sz="1000">
                          <a:latin typeface="宋体" panose="02010600030101010101" pitchFamily="2" charset="-122"/>
                          <a:ea typeface="宋体" panose="02010600030101010101" pitchFamily="2" charset="-122"/>
                        </a:rPr>
                        <a:t>5</a:t>
                      </a:r>
                      <a:endParaRPr lang="zh-TW" sz="1000">
                        <a:latin typeface="宋体" panose="02010600030101010101" pitchFamily="2" charset="-122"/>
                        <a:ea typeface="宋体" panose="02010600030101010101" pitchFamily="2" charset="-122"/>
                      </a:endParaRPr>
                    </a:p>
                    <a:p>
                      <a:pPr indent="0">
                        <a:lnSpc>
                          <a:spcPts val="815"/>
                        </a:lnSpc>
                      </a:pPr>
                      <a:r>
                        <a:rPr lang="zh-TW" sz="1000">
                          <a:latin typeface="MingLiU"/>
                          <a:ea typeface="MingLiU"/>
                        </a:rPr>
                        <a:t>② 分级签订签订小型水利工程目标责任书，</a:t>
                      </a:r>
                      <a:r>
                        <a:rPr lang="zh-CN" sz="1000">
                          <a:latin typeface="MingLiU"/>
                          <a:ea typeface="MingLiU"/>
                        </a:rPr>
                        <a:t>以落</a:t>
                      </a:r>
                      <a:r>
                        <a:rPr lang="zh-TW" sz="1000">
                          <a:latin typeface="MingLiU"/>
                          <a:ea typeface="MingLiU"/>
                        </a:rPr>
                        <a:t>实建设任务， 得°, </a:t>
                      </a:r>
                      <a:r>
                        <a:rPr lang="zh-TW" sz="1000">
                          <a:latin typeface="宋体" panose="02010600030101010101" pitchFamily="2" charset="-122"/>
                          <a:ea typeface="宋体" panose="02010600030101010101" pitchFamily="2" charset="-122"/>
                        </a:rPr>
                        <a:t>5</a:t>
                      </a:r>
                      <a:r>
                        <a:rPr lang="zh-TW" sz="1000">
                          <a:latin typeface="MingLiU"/>
                          <a:ea typeface="MingLiU"/>
                        </a:rPr>
                        <a:t>分；</a:t>
                      </a:r>
                      <a:endParaRPr lang="zh-TW" sz="1000">
                        <a:latin typeface="MingLiU"/>
                        <a:ea typeface="MingLiU"/>
                      </a:endParaRPr>
                    </a:p>
                    <a:p>
                      <a:pPr indent="0">
                        <a:lnSpc>
                          <a:spcPts val="815"/>
                        </a:lnSpc>
                      </a:pPr>
                      <a:r>
                        <a:rPr lang="zh-TW" sz="1000">
                          <a:latin typeface="MingLiU"/>
                          <a:ea typeface="MingLiU"/>
                        </a:rPr>
                        <a:t>①建立领导和协调机制，得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txBody>
                  <a:tcPr marL="0" marR="0" marT="0" marB="0" anchor="ctr"/>
                </a:tc>
                <a:tc>
                  <a:txBody>
                    <a:bodyPr vert="horz" wrap="square">
                      <a:spAutoFit/>
                    </a:bodyPr>
                    <a:lstStyle/>
                    <a:p>
                      <a:endParaRPr sz="5600"/>
                    </a:p>
                  </a:txBody>
                  <a:tcPr marL="0" marR="0" marT="0" marB="0"/>
                </a:tc>
              </a:tr>
              <a:tr h="969264">
                <a:tc>
                  <a:txBody>
                    <a:bodyPr vert="horz" wrap="square">
                      <a:spAutoFit/>
                    </a:bodyPr>
                    <a:lstStyle/>
                    <a:p>
                      <a:pPr indent="0" algn="ctr">
                        <a:spcAft>
                          <a:spcPts val="1680"/>
                        </a:spcAft>
                      </a:pPr>
                      <a:r>
                        <a:rPr lang="zh-TW" sz="1000">
                          <a:solidFill>
                            <a:srgbClr val="404040"/>
                          </a:solidFill>
                          <a:latin typeface="宋体" panose="02010600030101010101" pitchFamily="2" charset="-122"/>
                          <a:ea typeface="宋体" panose="02010600030101010101" pitchFamily="2" charset="-122"/>
                        </a:rPr>
                        <a:t>9</a:t>
                      </a:r>
                      <a:endParaRPr lang="zh-TW" sz="1000">
                        <a:solidFill>
                          <a:srgbClr val="404040"/>
                        </a:solidFill>
                        <a:latin typeface="宋体" panose="02010600030101010101" pitchFamily="2" charset="-122"/>
                        <a:ea typeface="宋体" panose="02010600030101010101" pitchFamily="2" charset="-122"/>
                      </a:endParaRPr>
                    </a:p>
                    <a:p>
                      <a:pPr indent="0" algn="just"/>
                      <a:r>
                        <a:rPr lang="zh-TW" sz="1000">
                          <a:latin typeface="宋体" panose="02010600030101010101" pitchFamily="2" charset="-122"/>
                          <a:ea typeface="宋体" panose="02010600030101010101" pitchFamily="2" charset="-122"/>
                        </a:rPr>
                        <a:t>1</a:t>
                      </a:r>
                      <a:endParaRPr lang="zh-TW" sz="1000">
                        <a:latin typeface="宋体" panose="02010600030101010101" pitchFamily="2" charset="-122"/>
                        <a:ea typeface="宋体" panose="02010600030101010101" pitchFamily="2" charset="-122"/>
                      </a:endParaRPr>
                    </a:p>
                  </a:txBody>
                  <a:tcPr marL="0" marR="0" marT="0" marB="0" anchor="b"/>
                </a:tc>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lnSpc>
                          <a:spcPts val="1320"/>
                        </a:lnSpc>
                      </a:pPr>
                      <a:r>
                        <a:rPr lang="zh-TW" sz="1000">
                          <a:latin typeface="MingLiU"/>
                          <a:ea typeface="MingLiU"/>
                        </a:rPr>
                        <a:t>管理制度 制订与执 行有效性</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2</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lnSpc>
                          <a:spcPts val="1250"/>
                        </a:lnSpc>
                      </a:pPr>
                      <a:r>
                        <a:rPr lang="zh-TW" sz="1000">
                          <a:latin typeface="MingLiU"/>
                          <a:ea typeface="MingLiU"/>
                        </a:rPr>
                        <a:t>业务管理制度是否健全，</a:t>
                      </a:r>
                      <a:r>
                        <a:rPr lang="zh-CN" sz="1000">
                          <a:latin typeface="MingLiU"/>
                          <a:ea typeface="MingLiU"/>
                        </a:rPr>
                        <a:t>用以反</a:t>
                      </a:r>
                      <a:r>
                        <a:rPr lang="zh-TW" sz="1000">
                          <a:latin typeface="MingLiU"/>
                          <a:ea typeface="MingLiU"/>
                        </a:rPr>
                        <a:t>映和考核业务管理制 度对项目顺利实施的保障情况。</a:t>
                      </a:r>
                      <a:endParaRPr lang="zh-TW" sz="1000">
                        <a:latin typeface="MingLiU"/>
                        <a:ea typeface="MingLiU"/>
                      </a:endParaRPr>
                    </a:p>
                  </a:txBody>
                  <a:tcPr marL="0" marR="0" marT="0" marB="0" anchor="ctr"/>
                </a:tc>
                <a:tc>
                  <a:txBody>
                    <a:bodyPr vert="horz" wrap="square">
                      <a:spAutoFit/>
                    </a:bodyPr>
                    <a:lstStyle/>
                    <a:p>
                      <a:pPr indent="0"/>
                      <a:r>
                        <a:rPr lang="zh-TW" sz="1000">
                          <a:latin typeface="MingLiU"/>
                          <a:ea typeface="MingLiU"/>
                        </a:rPr>
                        <a:t>评价要点：</a:t>
                      </a:r>
                      <a:endParaRPr lang="zh-TW" sz="1000">
                        <a:latin typeface="MingLiU"/>
                        <a:ea typeface="MingLiU"/>
                      </a:endParaRPr>
                    </a:p>
                    <a:p>
                      <a:pPr indent="0"/>
                      <a:r>
                        <a:rPr lang="zh-TW" sz="1000">
                          <a:latin typeface="宋体" panose="02010600030101010101" pitchFamily="2" charset="-122"/>
                          <a:ea typeface="宋体" panose="02010600030101010101" pitchFamily="2" charset="-122"/>
                        </a:rPr>
                        <a:t>① </a:t>
                      </a:r>
                      <a:r>
                        <a:rPr lang="zh-TW" sz="1000">
                          <a:latin typeface="MingLiU"/>
                          <a:ea typeface="MingLiU"/>
                        </a:rPr>
                        <a:t>是否制定工程申报、建设、验收、补助等具体操作细则；</a:t>
                      </a:r>
                      <a:endParaRPr lang="zh-TW" sz="1000">
                        <a:latin typeface="MingLiU"/>
                        <a:ea typeface="MingLiU"/>
                      </a:endParaRPr>
                    </a:p>
                    <a:p>
                      <a:pPr indent="0"/>
                      <a:r>
                        <a:rPr lang="zh-TW" sz="1000">
                          <a:latin typeface="MingLiU"/>
                          <a:ea typeface="MingLiU"/>
                        </a:rPr>
                        <a:t>② 是否按业务管理制度或办法实施项目</a:t>
                      </a:r>
                      <a:r>
                        <a:rPr lang="zh-CN" sz="1000">
                          <a:latin typeface="MingLiU"/>
                          <a:ea typeface="MingLiU"/>
                        </a:rPr>
                        <a:t>管理。</a:t>
                      </a:r>
                      <a:endParaRPr lang="zh-CN" sz="1000">
                        <a:latin typeface="MingLiU"/>
                        <a:ea typeface="MingLiU"/>
                      </a:endParaRPr>
                    </a:p>
                  </a:txBody>
                  <a:tcPr marL="0" marR="0" marT="0" marB="0" anchor="ctr"/>
                </a:tc>
                <a:tc>
                  <a:txBody>
                    <a:bodyPr vert="horz" wrap="square">
                      <a:spAutoFit/>
                    </a:bodyPr>
                    <a:lstStyle/>
                    <a:p>
                      <a:pPr indent="0">
                        <a:lnSpc>
                          <a:spcPts val="1320"/>
                        </a:lnSpc>
                      </a:pPr>
                      <a:r>
                        <a:rPr lang="zh-TW" sz="1000">
                          <a:latin typeface="宋体" panose="02010600030101010101" pitchFamily="2" charset="-122"/>
                          <a:ea typeface="宋体" panose="02010600030101010101" pitchFamily="2" charset="-122"/>
                        </a:rPr>
                        <a:t>① </a:t>
                      </a:r>
                      <a:r>
                        <a:rPr lang="zh-TW" sz="1000">
                          <a:latin typeface="MingLiU"/>
                          <a:ea typeface="MingLiU"/>
                        </a:rPr>
                        <a:t>制定工程申报、建设、验收、补助等具体操作细则，得</a:t>
                      </a:r>
                      <a:r>
                        <a:rPr lang="zh-TW" sz="1000">
                          <a:latin typeface="宋体" panose="02010600030101010101" pitchFamily="2" charset="-122"/>
                          <a:ea typeface="宋体" panose="02010600030101010101" pitchFamily="2" charset="-122"/>
                        </a:rPr>
                        <a:t>1 </a:t>
                      </a:r>
                      <a:r>
                        <a:rPr lang="zh-TW" sz="1000">
                          <a:latin typeface="MingLiU"/>
                          <a:ea typeface="MingLiU"/>
                        </a:rPr>
                        <a:t>分；</a:t>
                      </a:r>
                      <a:endParaRPr lang="zh-TW" sz="1000">
                        <a:latin typeface="MingLiU"/>
                        <a:ea typeface="MingLiU"/>
                      </a:endParaRPr>
                    </a:p>
                    <a:p>
                      <a:pPr indent="0">
                        <a:lnSpc>
                          <a:spcPts val="1320"/>
                        </a:lnSpc>
                      </a:pPr>
                      <a:r>
                        <a:rPr lang="zh-TW" sz="1000">
                          <a:latin typeface="MingLiU"/>
                          <a:ea typeface="MingLiU"/>
                        </a:rPr>
                        <a:t>② 按业务管理制度或办法实施项目管理，或自主建设工程按目 主建设程序操作，得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txBody>
                  <a:tcPr marL="0" marR="0" marT="0" marB="0" anchor="ctr"/>
                </a:tc>
                <a:tc rowSpan="2">
                  <a:txBody>
                    <a:bodyPr vert="horz" wrap="square">
                      <a:spAutoFit/>
                    </a:bodyPr>
                    <a:lstStyle/>
                    <a:p>
                      <a:pPr indent="0"/>
                      <a:r>
                        <a:rPr lang="zh-TW" sz="1000">
                          <a:latin typeface="MingLiU"/>
                          <a:ea typeface="MingLiU"/>
                        </a:rPr>
                        <a:t>-</a:t>
                      </a:r>
                      <a:endParaRPr lang="zh-TW" sz="1000">
                        <a:latin typeface="MingLiU"/>
                        <a:ea typeface="MingLiU"/>
                      </a:endParaRPr>
                    </a:p>
                  </a:txBody>
                  <a:tcPr marL="0" marR="0" marT="0" marB="0" anchor="ctr"/>
                </a:tc>
              </a:tr>
              <a:tr h="816864">
                <a:tc>
                  <a:txBody>
                    <a:bodyPr vert="horz" wrap="square">
                      <a:spAutoFit/>
                    </a:bodyPr>
                    <a:lstStyle/>
                    <a:p>
                      <a:pPr indent="139700" algn="just"/>
                      <a:r>
                        <a:rPr lang="zh-TW" sz="1000">
                          <a:latin typeface="宋体" panose="02010600030101010101" pitchFamily="2" charset="-122"/>
                          <a:ea typeface="宋体" panose="02010600030101010101" pitchFamily="2" charset="-122"/>
                        </a:rPr>
                        <a:t>10</a:t>
                      </a:r>
                      <a:endParaRPr lang="zh-TW" sz="1000">
                        <a:latin typeface="宋体" panose="02010600030101010101" pitchFamily="2" charset="-122"/>
                        <a:ea typeface="宋体" panose="02010600030101010101" pitchFamily="2" charset="-122"/>
                      </a:endParaRPr>
                    </a:p>
                  </a:txBody>
                  <a:tcPr marL="0" marR="0" marT="0" marB="0" anchor="ctr"/>
                </a:tc>
                <a:tc rowSpan="4">
                  <a:txBody>
                    <a:bodyPr vert="horz" wrap="square">
                      <a:spAutoFit/>
                    </a:bodyPr>
                    <a:lstStyle/>
                    <a:p>
                      <a:endParaRPr sz="3900"/>
                    </a:p>
                  </a:txBody>
                  <a:tcPr marL="0" marR="0" marT="0" marB="0"/>
                </a:tc>
                <a:tc rowSpan="4">
                  <a:txBody>
                    <a:bodyPr vert="horz" wrap="square">
                      <a:spAutoFit/>
                    </a:bodyPr>
                    <a:lstStyle/>
                    <a:p>
                      <a:pPr indent="0" algn="ctr">
                        <a:lnSpc>
                          <a:spcPts val="1225"/>
                        </a:lnSpc>
                      </a:pPr>
                      <a:r>
                        <a:rPr lang="zh-TW" sz="1000">
                          <a:latin typeface="MingLiU"/>
                          <a:ea typeface="MingLiU"/>
                        </a:rPr>
                        <a:t>项目管 理</a:t>
                      </a:r>
                      <a:r>
                        <a:rPr lang="zh-TW" sz="1000">
                          <a:latin typeface="宋体" panose="02010600030101010101" pitchFamily="2" charset="-122"/>
                          <a:ea typeface="宋体" panose="02010600030101010101" pitchFamily="2" charset="-122"/>
                        </a:rPr>
                        <a:t>（20</a:t>
                      </a:r>
                      <a:endParaRPr lang="zh-TW" sz="1000">
                        <a:latin typeface="宋体" panose="02010600030101010101" pitchFamily="2" charset="-122"/>
                        <a:ea typeface="宋体" panose="02010600030101010101" pitchFamily="2" charset="-122"/>
                      </a:endParaRPr>
                    </a:p>
                    <a:p>
                      <a:pPr indent="0" algn="ctr">
                        <a:lnSpc>
                          <a:spcPts val="1225"/>
                        </a:lnSpc>
                      </a:pPr>
                      <a:r>
                        <a:rPr lang="zh-TW" sz="1000">
                          <a:latin typeface="MingLiU"/>
                          <a:ea typeface="MingLiU"/>
                        </a:rPr>
                        <a:t>分）</a:t>
                      </a:r>
                      <a:endParaRPr lang="zh-TW" sz="1000">
                        <a:latin typeface="MingLiU"/>
                        <a:ea typeface="MingLiU"/>
                      </a:endParaRPr>
                    </a:p>
                  </a:txBody>
                  <a:tcPr marL="0" marR="0" marT="0" marB="0" anchor="ctr"/>
                </a:tc>
                <a:tc>
                  <a:txBody>
                    <a:bodyPr vert="horz" wrap="square">
                      <a:spAutoFit/>
                    </a:bodyPr>
                    <a:lstStyle/>
                    <a:p>
                      <a:pPr indent="0" algn="ctr">
                        <a:lnSpc>
                          <a:spcPts val="1320"/>
                        </a:lnSpc>
                      </a:pPr>
                      <a:r>
                        <a:rPr lang="zh-TW" sz="1000">
                          <a:latin typeface="MingLiU"/>
                          <a:ea typeface="MingLiU"/>
                        </a:rPr>
                        <a:t>项目实施 管理</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3</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r>
                        <a:rPr lang="zh-TW" sz="1000">
                          <a:latin typeface="MingLiU"/>
                          <a:ea typeface="MingLiU"/>
                        </a:rPr>
                        <a:t>反映对顼目实施过程进行监督</a:t>
                      </a:r>
                      <a:r>
                        <a:rPr lang="zh-CN" sz="1000">
                          <a:latin typeface="MingLiU"/>
                          <a:ea typeface="MingLiU"/>
                        </a:rPr>
                        <a:t>指导.</a:t>
                      </a:r>
                      <a:endParaRPr lang="zh-CN" sz="1000">
                        <a:latin typeface="MingLiU"/>
                        <a:ea typeface="MingLiU"/>
                      </a:endParaRPr>
                    </a:p>
                  </a:txBody>
                  <a:tcPr marL="0" marR="0" marT="0" marB="0" anchor="ctr"/>
                </a:tc>
                <a:tc>
                  <a:txBody>
                    <a:bodyPr vert="horz" wrap="square">
                      <a:spAutoFit/>
                    </a:bodyPr>
                    <a:lstStyle/>
                    <a:p>
                      <a:pPr indent="0">
                        <a:lnSpc>
                          <a:spcPts val="1295"/>
                        </a:lnSpc>
                      </a:pPr>
                      <a:r>
                        <a:rPr lang="zh-TW" sz="1000">
                          <a:latin typeface="MingLiU"/>
                          <a:ea typeface="MingLiU"/>
                        </a:rPr>
                        <a:t>评价要点：</a:t>
                      </a:r>
                      <a:endParaRPr lang="zh-TW" sz="1000">
                        <a:latin typeface="MingLiU"/>
                        <a:ea typeface="MingLiU"/>
                      </a:endParaRPr>
                    </a:p>
                    <a:p>
                      <a:pPr indent="0">
                        <a:lnSpc>
                          <a:spcPts val="1295"/>
                        </a:lnSpc>
                      </a:pPr>
                      <a:r>
                        <a:rPr lang="zh-TW" sz="1000">
                          <a:latin typeface="宋体" panose="02010600030101010101" pitchFamily="2" charset="-122"/>
                          <a:ea typeface="宋体" panose="02010600030101010101" pitchFamily="2" charset="-122"/>
                        </a:rPr>
                        <a:t>① </a:t>
                      </a:r>
                      <a:r>
                        <a:rPr lang="zh-TW" sz="1000">
                          <a:latin typeface="MingLiU"/>
                          <a:ea typeface="MingLiU"/>
                        </a:rPr>
                        <a:t>是否建立分级检查督查机制；</a:t>
                      </a:r>
                      <a:endParaRPr lang="zh-TW" sz="1000">
                        <a:latin typeface="MingLiU"/>
                        <a:ea typeface="MingLiU"/>
                      </a:endParaRPr>
                    </a:p>
                    <a:p>
                      <a:pPr indent="0">
                        <a:lnSpc>
                          <a:spcPts val="1295"/>
                        </a:lnSpc>
                      </a:pPr>
                      <a:r>
                        <a:rPr lang="zh-TW" sz="1000">
                          <a:latin typeface="宋体" panose="02010600030101010101" pitchFamily="2" charset="-122"/>
                          <a:ea typeface="宋体" panose="02010600030101010101" pitchFamily="2" charset="-122"/>
                        </a:rPr>
                        <a:t>② </a:t>
                      </a:r>
                      <a:r>
                        <a:rPr lang="zh-TW" sz="1000">
                          <a:latin typeface="MingLiU"/>
                          <a:ea typeface="MingLiU"/>
                        </a:rPr>
                        <a:t>是否对项目实施情况进行技术指导和质量监管； ①技术指导和质量监管是否得到及时处理。</a:t>
                      </a:r>
                      <a:endParaRPr lang="zh-TW" sz="1000">
                        <a:latin typeface="MingLiU"/>
                        <a:ea typeface="MingLiU"/>
                      </a:endParaRPr>
                    </a:p>
                  </a:txBody>
                  <a:tcPr marL="0" marR="0" marT="0" marB="0" anchor="ctr"/>
                </a:tc>
                <a:tc>
                  <a:txBody>
                    <a:bodyPr vert="horz" wrap="square">
                      <a:spAutoFit/>
                    </a:bodyPr>
                    <a:lstStyle/>
                    <a:p>
                      <a:pPr indent="0">
                        <a:lnSpc>
                          <a:spcPts val="1175"/>
                        </a:lnSpc>
                      </a:pPr>
                      <a:r>
                        <a:rPr lang="zh-TW" sz="1000">
                          <a:latin typeface="MingLiU"/>
                          <a:ea typeface="MingLiU"/>
                        </a:rPr>
                        <a:t>① 建立分级检查督查机制，得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175"/>
                        </a:lnSpc>
                      </a:pPr>
                      <a:r>
                        <a:rPr lang="zh-TW" sz="1000">
                          <a:latin typeface="MingLiU"/>
                          <a:ea typeface="MingLiU"/>
                        </a:rPr>
                        <a:t>② 对项目实施情况进行技术指导和质量监管，得</a:t>
                      </a:r>
                      <a:r>
                        <a:rPr lang="zh-TW" sz="1000">
                          <a:latin typeface="宋体" panose="02010600030101010101" pitchFamily="2" charset="-122"/>
                          <a:ea typeface="宋体" panose="02010600030101010101" pitchFamily="2" charset="-122"/>
                        </a:rPr>
                        <a:t>1</a:t>
                      </a:r>
                      <a:r>
                        <a:rPr lang="zh-TW" sz="1000">
                          <a:latin typeface="MingLiU"/>
                          <a:ea typeface="MingLiU"/>
                        </a:rPr>
                        <a:t>分； 回技术指导和质量监管是否得到及时处理，得</a:t>
                      </a:r>
                      <a:r>
                        <a:rPr lang="zh-TW" sz="1000">
                          <a:latin typeface="宋体" panose="02010600030101010101" pitchFamily="2" charset="-122"/>
                          <a:ea typeface="宋体" panose="02010600030101010101" pitchFamily="2" charset="-122"/>
                        </a:rPr>
                        <a:t>1</a:t>
                      </a:r>
                      <a:r>
                        <a:rPr lang="zh-CN" sz="1000">
                          <a:latin typeface="MingLiU"/>
                          <a:ea typeface="MingLiU"/>
                        </a:rPr>
                        <a:t>分。</a:t>
                      </a:r>
                      <a:endParaRPr lang="zh-CN" sz="1000">
                        <a:latin typeface="MingLiU"/>
                        <a:ea typeface="MingLiU"/>
                      </a:endParaRPr>
                    </a:p>
                  </a:txBody>
                  <a:tcPr marL="0" marR="0" marT="0" marB="0" anchor="ctr"/>
                </a:tc>
                <a:tc vMerge="1">
                  <a:txBody>
                    <a:bodyPr vert="horz" wrap="square"/>
                    <a:lstStyle/>
                    <a:p/>
                  </a:txBody>
                  <a:tcPr marL="0" marR="0" marT="0" marB="0"/>
                </a:tc>
              </a:tr>
              <a:tr h="1005840">
                <a:tc>
                  <a:txBody>
                    <a:bodyPr vert="horz" wrap="square">
                      <a:spAutoFit/>
                    </a:bodyPr>
                    <a:lstStyle/>
                    <a:p>
                      <a:pPr indent="139700" algn="just"/>
                      <a:r>
                        <a:rPr lang="zh-TW" sz="1000">
                          <a:latin typeface="宋体" panose="02010600030101010101" pitchFamily="2" charset="-122"/>
                          <a:ea typeface="宋体" panose="02010600030101010101" pitchFamily="2" charset="-122"/>
                        </a:rPr>
                        <a:t>11</a:t>
                      </a:r>
                      <a:endParaRPr lang="zh-TW" sz="1000">
                        <a:latin typeface="宋体" panose="02010600030101010101" pitchFamily="2" charset="-122"/>
                        <a:ea typeface="宋体" panose="02010600030101010101" pitchFamily="2" charset="-122"/>
                      </a:endParaRPr>
                    </a:p>
                  </a:txBody>
                  <a:tcPr marL="0" marR="0" marT="0" marB="0" anchor="ctr"/>
                </a:tc>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r>
                        <a:rPr lang="zh-TW" sz="1000">
                          <a:latin typeface="MingLiU"/>
                          <a:ea typeface="MingLiU"/>
                        </a:rPr>
                        <a:t>安全管理</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2</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r>
                        <a:rPr lang="zh-TW" sz="1000">
                          <a:latin typeface="MingLiU"/>
                          <a:ea typeface="MingLiU"/>
                        </a:rPr>
                        <a:t>反应项目安全管理情况.</a:t>
                      </a:r>
                      <a:endParaRPr lang="zh-TW" sz="1000">
                        <a:latin typeface="MingLiU"/>
                        <a:ea typeface="MingLiU"/>
                      </a:endParaRPr>
                    </a:p>
                  </a:txBody>
                  <a:tcPr marL="0" marR="0" marT="0" marB="0" anchor="ctr"/>
                </a:tc>
                <a:tc>
                  <a:txBody>
                    <a:bodyPr vert="horz" wrap="square">
                      <a:spAutoFit/>
                    </a:bodyPr>
                    <a:lstStyle/>
                    <a:p>
                      <a:pPr indent="0">
                        <a:lnSpc>
                          <a:spcPts val="1320"/>
                        </a:lnSpc>
                      </a:pPr>
                      <a:r>
                        <a:rPr lang="zh-TW" sz="1000">
                          <a:latin typeface="MingLiU"/>
                          <a:ea typeface="MingLiU"/>
                        </a:rPr>
                        <a:t>评价要点：</a:t>
                      </a:r>
                      <a:endParaRPr lang="zh-TW" sz="1000">
                        <a:latin typeface="MingLiU"/>
                        <a:ea typeface="MingLiU"/>
                      </a:endParaRPr>
                    </a:p>
                    <a:p>
                      <a:pPr indent="0">
                        <a:lnSpc>
                          <a:spcPts val="1320"/>
                        </a:lnSpc>
                      </a:pPr>
                      <a:r>
                        <a:rPr lang="zh-TW" sz="1000">
                          <a:latin typeface="宋体" panose="02010600030101010101" pitchFamily="2" charset="-122"/>
                          <a:ea typeface="宋体" panose="02010600030101010101" pitchFamily="2" charset="-122"/>
                        </a:rPr>
                        <a:t>① </a:t>
                      </a:r>
                      <a:r>
                        <a:rPr lang="zh-TW" sz="1000">
                          <a:latin typeface="MingLiU"/>
                          <a:ea typeface="MingLiU"/>
                        </a:rPr>
                        <a:t>项目单位安全责任制度、安全度汛应急预案等保证体系是否健 全</a:t>
                      </a:r>
                      <a:r>
                        <a:rPr lang="zh-TW" sz="1000">
                          <a:latin typeface="宋体" panose="02010600030101010101" pitchFamily="2" charset="-122"/>
                          <a:ea typeface="宋体" panose="02010600030101010101" pitchFamily="2" charset="-122"/>
                        </a:rPr>
                        <a:t>5</a:t>
                      </a:r>
                      <a:endParaRPr lang="zh-TW" sz="1000">
                        <a:latin typeface="宋体" panose="02010600030101010101" pitchFamily="2" charset="-122"/>
                        <a:ea typeface="宋体" panose="02010600030101010101" pitchFamily="2" charset="-122"/>
                      </a:endParaRPr>
                    </a:p>
                    <a:p>
                      <a:pPr indent="0">
                        <a:lnSpc>
                          <a:spcPts val="1320"/>
                        </a:lnSpc>
                      </a:pPr>
                      <a:r>
                        <a:rPr lang="zh-TW" sz="1000">
                          <a:latin typeface="MingLiU"/>
                          <a:ea typeface="MingLiU"/>
                        </a:rPr>
                        <a:t>② 管理是否有效，是否存在安全生产隐患。</a:t>
                      </a:r>
                      <a:endParaRPr lang="zh-TW" sz="1000">
                        <a:latin typeface="MingLiU"/>
                        <a:ea typeface="MingLiU"/>
                      </a:endParaRPr>
                    </a:p>
                  </a:txBody>
                  <a:tcPr marL="0" marR="0" marT="0" marB="0" anchor="ctr"/>
                </a:tc>
                <a:tc>
                  <a:txBody>
                    <a:bodyPr vert="horz" wrap="square">
                      <a:spAutoFit/>
                    </a:bodyPr>
                    <a:lstStyle/>
                    <a:p>
                      <a:pPr indent="0">
                        <a:lnSpc>
                          <a:spcPts val="1200"/>
                        </a:lnSpc>
                      </a:pPr>
                      <a:r>
                        <a:rPr lang="zh-TW" sz="1000">
                          <a:latin typeface="MingLiU"/>
                          <a:ea typeface="MingLiU"/>
                        </a:rPr>
                        <a:t>① 项目单位安全责任制度、安全度汛应急预案等保证体系健 全，得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320"/>
                        </a:lnSpc>
                      </a:pPr>
                      <a:r>
                        <a:rPr lang="zh-TW" sz="1000">
                          <a:latin typeface="MingLiU"/>
                          <a:ea typeface="MingLiU"/>
                        </a:rPr>
                        <a:t>② 管理有效，无安全生产隐患的，得</a:t>
                      </a:r>
                      <a:r>
                        <a:rPr lang="zh-TW" sz="1000">
                          <a:latin typeface="宋体" panose="02010600030101010101" pitchFamily="2" charset="-122"/>
                          <a:ea typeface="宋体" panose="02010600030101010101" pitchFamily="2" charset="-122"/>
                        </a:rPr>
                        <a:t>1</a:t>
                      </a:r>
                      <a:r>
                        <a:rPr lang="zh-TW" sz="1000">
                          <a:latin typeface="MingLiU"/>
                          <a:ea typeface="MingLiU"/>
                        </a:rPr>
                        <a:t>分；管理成效一般，存 在少量安全隐患、但能及时整改的，得</a:t>
                      </a:r>
                      <a:r>
                        <a:rPr lang="en-US" sz="1000">
                          <a:latin typeface="宋体" panose="02010600030101010101" pitchFamily="2" charset="-122"/>
                        </a:rPr>
                        <a:t>0.5</a:t>
                      </a:r>
                      <a:r>
                        <a:rPr lang="zh-TW" sz="1000">
                          <a:latin typeface="MingLiU"/>
                          <a:ea typeface="MingLiU"/>
                        </a:rPr>
                        <a:t>分</a:t>
                      </a:r>
                      <a:r>
                        <a:rPr lang="zh-TW" sz="1000">
                          <a:latin typeface="宋体" panose="02010600030101010101" pitchFamily="2" charset="-122"/>
                          <a:ea typeface="宋体" panose="02010600030101010101" pitchFamily="2" charset="-122"/>
                        </a:rPr>
                        <a:t>5</a:t>
                      </a:r>
                      <a:r>
                        <a:rPr lang="zh-TW" sz="1000">
                          <a:latin typeface="MingLiU"/>
                          <a:ea typeface="MingLiU"/>
                        </a:rPr>
                        <a:t>发现存在安全 隐患未及时整改的，得</a:t>
                      </a:r>
                      <a:r>
                        <a:rPr lang="zh-CN" sz="1000">
                          <a:latin typeface="MingLiU"/>
                          <a:ea typeface="MingLiU"/>
                        </a:rPr>
                        <a:t>。分。</a:t>
                      </a:r>
                      <a:endParaRPr lang="zh-CN" sz="1000">
                        <a:latin typeface="MingLiU"/>
                        <a:ea typeface="MingLiU"/>
                      </a:endParaRPr>
                    </a:p>
                    <a:p>
                      <a:pPr indent="241300">
                        <a:lnSpc>
                          <a:spcPts val="1320"/>
                        </a:lnSpc>
                      </a:pPr>
                      <a:r>
                        <a:rPr lang="zh-TW" sz="1000">
                          <a:latin typeface="MingLiU"/>
                          <a:ea typeface="MingLiU"/>
                        </a:rPr>
                        <a:t>项目若出现重大安全事故，不论满足几项，均得</a:t>
                      </a:r>
                      <a:r>
                        <a:rPr lang="zh-CN" sz="1000">
                          <a:latin typeface="MingLiU"/>
                          <a:ea typeface="MingLiU"/>
                        </a:rPr>
                        <a:t>。分。</a:t>
                      </a:r>
                      <a:endParaRPr lang="zh-CN" sz="1000">
                        <a:latin typeface="MingLiU"/>
                        <a:ea typeface="MingLiU"/>
                      </a:endParaRPr>
                    </a:p>
                  </a:txBody>
                  <a:tcPr marL="0" marR="0" marT="0" marB="0" anchor="b"/>
                </a:tc>
                <a:tc>
                  <a:txBody>
                    <a:bodyPr vert="horz" wrap="square">
                      <a:spAutoFit/>
                    </a:bodyPr>
                    <a:lstStyle/>
                    <a:p>
                      <a:endParaRPr sz="4800"/>
                    </a:p>
                  </a:txBody>
                  <a:tcPr marL="0" marR="0" marT="0" marB="0"/>
                </a:tc>
              </a:tr>
              <a:tr h="1216152">
                <a:tc>
                  <a:txBody>
                    <a:bodyPr vert="horz" wrap="square">
                      <a:spAutoFit/>
                    </a:bodyPr>
                    <a:lstStyle/>
                    <a:p>
                      <a:pPr indent="139700" algn="just"/>
                      <a:r>
                        <a:rPr lang="zh-TW" sz="1000">
                          <a:latin typeface="宋体" panose="02010600030101010101" pitchFamily="2" charset="-122"/>
                          <a:ea typeface="宋体" panose="02010600030101010101" pitchFamily="2" charset="-122"/>
                        </a:rPr>
                        <a:t>12</a:t>
                      </a:r>
                      <a:endParaRPr lang="zh-TW" sz="1000">
                        <a:latin typeface="宋体" panose="02010600030101010101" pitchFamily="2" charset="-122"/>
                        <a:ea typeface="宋体" panose="02010600030101010101" pitchFamily="2" charset="-122"/>
                      </a:endParaRPr>
                    </a:p>
                  </a:txBody>
                  <a:tcPr marL="0" marR="0" marT="0" marB="0" anchor="ctr"/>
                </a:tc>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lnSpc>
                          <a:spcPts val="1320"/>
                        </a:lnSpc>
                      </a:pPr>
                      <a:r>
                        <a:rPr lang="zh-TW" sz="1000">
                          <a:latin typeface="MingLiU"/>
                          <a:ea typeface="MingLiU"/>
                        </a:rPr>
                        <a:t>政府采购 夏合同管</a:t>
                      </a:r>
                      <a:endParaRPr lang="zh-TW" sz="1000">
                        <a:latin typeface="MingLiU"/>
                        <a:ea typeface="MingLiU"/>
                      </a:endParaRPr>
                    </a:p>
                    <a:p>
                      <a:pPr indent="0" algn="ctr">
                        <a:lnSpc>
                          <a:spcPts val="1320"/>
                        </a:lnSpc>
                      </a:pPr>
                      <a:r>
                        <a:rPr lang="zh-TW" sz="1000">
                          <a:latin typeface="MingLiU"/>
                          <a:ea typeface="MingLiU"/>
                        </a:rPr>
                        <a:t>理</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3</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lnSpc>
                          <a:spcPts val="1320"/>
                        </a:lnSpc>
                      </a:pPr>
                      <a:r>
                        <a:rPr lang="zh-TW" sz="1000">
                          <a:latin typeface="MingLiU"/>
                          <a:ea typeface="MingLiU"/>
                        </a:rPr>
                        <a:t>项目建设政府采购及合同签订情况，反映项目建设规 范性程度。</a:t>
                      </a:r>
                      <a:endParaRPr lang="zh-TW" sz="1000">
                        <a:latin typeface="MingLiU"/>
                        <a:ea typeface="MingLiU"/>
                      </a:endParaRPr>
                    </a:p>
                  </a:txBody>
                  <a:tcPr marL="0" marR="0" marT="0" marB="0" anchor="ctr"/>
                </a:tc>
                <a:tc>
                  <a:txBody>
                    <a:bodyPr vert="horz" wrap="square">
                      <a:spAutoFit/>
                    </a:bodyPr>
                    <a:lstStyle/>
                    <a:p>
                      <a:pPr indent="0">
                        <a:lnSpc>
                          <a:spcPts val="1320"/>
                        </a:lnSpc>
                      </a:pPr>
                      <a:r>
                        <a:rPr lang="zh-TW" sz="1000">
                          <a:latin typeface="MingLiU"/>
                          <a:ea typeface="MingLiU"/>
                        </a:rPr>
                        <a:t>评价要点：</a:t>
                      </a:r>
                      <a:endParaRPr lang="zh-TW" sz="1000">
                        <a:latin typeface="MingLiU"/>
                        <a:ea typeface="MingLiU"/>
                      </a:endParaRPr>
                    </a:p>
                    <a:p>
                      <a:pPr indent="0">
                        <a:lnSpc>
                          <a:spcPts val="1320"/>
                        </a:lnSpc>
                      </a:pPr>
                      <a:r>
                        <a:rPr lang="zh-TW" sz="1000">
                          <a:latin typeface="宋体" panose="02010600030101010101" pitchFamily="2" charset="-122"/>
                          <a:ea typeface="宋体" panose="02010600030101010101" pitchFamily="2" charset="-122"/>
                        </a:rPr>
                        <a:t>① </a:t>
                      </a:r>
                      <a:r>
                        <a:rPr lang="zh-TW" sz="1000">
                          <a:latin typeface="MingLiU"/>
                          <a:ea typeface="MingLiU"/>
                        </a:rPr>
                        <a:t>除简易工程以外的其他需要一定资质施工队伍实施的项目</a:t>
                      </a:r>
                      <a:r>
                        <a:rPr lang="zh-TW" sz="1000" i="1">
                          <a:latin typeface="MingLiU"/>
                          <a:ea typeface="MingLiU"/>
                        </a:rPr>
                        <a:t>，</a:t>
                      </a:r>
                      <a:r>
                        <a:rPr lang="zh-TW" sz="1000">
                          <a:latin typeface="MingLiU"/>
                          <a:ea typeface="MingLiU"/>
                        </a:rPr>
                        <a:t>是否 履行了招标议标等程序；</a:t>
                      </a:r>
                      <a:endParaRPr lang="zh-TW" sz="1000">
                        <a:latin typeface="MingLiU"/>
                        <a:ea typeface="MingLiU"/>
                      </a:endParaRPr>
                    </a:p>
                    <a:p>
                      <a:pPr indent="0">
                        <a:lnSpc>
                          <a:spcPts val="1320"/>
                        </a:lnSpc>
                      </a:pPr>
                      <a:r>
                        <a:rPr lang="zh-TW" sz="1000">
                          <a:latin typeface="MingLiU"/>
                          <a:ea typeface="MingLiU"/>
                        </a:rPr>
                        <a:t>② 是否与建设主体等签订合同，明确建设管理责任；</a:t>
                      </a:r>
                      <a:endParaRPr lang="zh-TW" sz="1000">
                        <a:latin typeface="MingLiU"/>
                        <a:ea typeface="MingLiU"/>
                      </a:endParaRPr>
                    </a:p>
                    <a:p>
                      <a:pPr indent="0">
                        <a:lnSpc>
                          <a:spcPts val="1320"/>
                        </a:lnSpc>
                      </a:pPr>
                      <a:r>
                        <a:rPr lang="zh-TW" sz="1000">
                          <a:latin typeface="MingLiU"/>
                          <a:ea typeface="MingLiU"/>
                        </a:rPr>
                        <a:t>⑶项目建设是否按合同制度执彳丁</a:t>
                      </a:r>
                      <a:r>
                        <a:rPr lang="en-US" sz="1000">
                          <a:latin typeface="MingLiU"/>
                        </a:rPr>
                        <a:t>。</a:t>
                      </a:r>
                      <a:endParaRPr lang="en-US" sz="1000">
                        <a:latin typeface="MingLiU"/>
                      </a:endParaRPr>
                    </a:p>
                  </a:txBody>
                  <a:tcPr marL="0" marR="0" marT="0" marB="0" anchor="ctr"/>
                </a:tc>
                <a:tc>
                  <a:txBody>
                    <a:bodyPr vert="horz" wrap="square">
                      <a:spAutoFit/>
                    </a:bodyPr>
                    <a:lstStyle/>
                    <a:p>
                      <a:pPr indent="0">
                        <a:lnSpc>
                          <a:spcPts val="1320"/>
                        </a:lnSpc>
                      </a:pPr>
                      <a:r>
                        <a:rPr lang="zh-TW" sz="1000">
                          <a:latin typeface="MingLiU"/>
                          <a:ea typeface="MingLiU"/>
                        </a:rPr>
                        <a:t>① 除简易工程以外的其他需要一定资质施工队伍实施的项目</a:t>
                      </a:r>
                      <a:r>
                        <a:rPr lang="zh-TW" sz="1000" i="1">
                          <a:latin typeface="MingLiU"/>
                          <a:ea typeface="MingLiU"/>
                        </a:rPr>
                        <a:t>， </a:t>
                      </a:r>
                      <a:r>
                        <a:rPr lang="zh-TW" sz="1000">
                          <a:latin typeface="MingLiU"/>
                          <a:ea typeface="MingLiU"/>
                        </a:rPr>
                        <a:t>发现</a:t>
                      </a:r>
                      <a:r>
                        <a:rPr lang="zh-TW" sz="1000">
                          <a:latin typeface="宋体" panose="02010600030101010101" pitchFamily="2" charset="-122"/>
                          <a:ea typeface="宋体" panose="02010600030101010101" pitchFamily="2" charset="-122"/>
                        </a:rPr>
                        <a:t>1</a:t>
                      </a:r>
                      <a:r>
                        <a:rPr lang="zh-TW" sz="1000">
                          <a:latin typeface="MingLiU"/>
                          <a:ea typeface="MingLiU"/>
                        </a:rPr>
                        <a:t>顼未履行招标议标等程序，扣</a:t>
                      </a:r>
                      <a:r>
                        <a:rPr lang="en-US" sz="1000">
                          <a:latin typeface="宋体" panose="02010600030101010101" pitchFamily="2" charset="-122"/>
                        </a:rPr>
                        <a:t>0.5</a:t>
                      </a:r>
                      <a:r>
                        <a:rPr lang="zh-TW" sz="1000">
                          <a:latin typeface="MingLiU"/>
                          <a:ea typeface="MingLiU"/>
                        </a:rPr>
                        <a:t>分，最多扣</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320"/>
                        </a:lnSpc>
                      </a:pPr>
                      <a:r>
                        <a:rPr lang="zh-TW" sz="1000">
                          <a:latin typeface="MingLiU"/>
                          <a:ea typeface="MingLiU"/>
                        </a:rPr>
                        <a:t>② 与建设王体等签订合同，明确建设管理责任，得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175"/>
                        </a:lnSpc>
                      </a:pPr>
                      <a:r>
                        <a:rPr lang="zh-TW" sz="1000">
                          <a:latin typeface="MingLiU"/>
                          <a:ea typeface="MingLiU"/>
                        </a:rPr>
                        <a:t>回项目建设（地点、规模、标准和建设内容等）按合同制度执 行，得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txBody>
                  <a:tcPr marL="0" marR="0" marT="0" marB="0" anchor="ctr"/>
                </a:tc>
                <a:tc>
                  <a:txBody>
                    <a:bodyPr vert="horz" wrap="square">
                      <a:spAutoFit/>
                    </a:bodyPr>
                    <a:lstStyle/>
                    <a:p>
                      <a:endParaRPr sz="5800"/>
                    </a:p>
                  </a:txBody>
                  <a:tcPr marL="0" marR="0" marT="0" marB="0"/>
                </a:tc>
              </a:tr>
              <a:tr h="984504">
                <a:tc>
                  <a:txBody>
                    <a:bodyPr vert="horz" wrap="square">
                      <a:spAutoFit/>
                    </a:bodyPr>
                    <a:lstStyle/>
                    <a:p>
                      <a:pPr indent="139700" algn="just"/>
                      <a:r>
                        <a:rPr lang="zh-TW" sz="1000">
                          <a:latin typeface="宋体" panose="02010600030101010101" pitchFamily="2" charset="-122"/>
                          <a:ea typeface="宋体" panose="02010600030101010101" pitchFamily="2" charset="-122"/>
                        </a:rPr>
                        <a:t>13</a:t>
                      </a:r>
                      <a:endParaRPr lang="zh-TW" sz="1000">
                        <a:latin typeface="宋体" panose="02010600030101010101" pitchFamily="2" charset="-122"/>
                        <a:ea typeface="宋体" panose="02010600030101010101" pitchFamily="2" charset="-122"/>
                      </a:endParaRPr>
                    </a:p>
                  </a:txBody>
                  <a:tcPr marL="0" marR="0" marT="0" marB="0" anchor="ctr"/>
                </a:tc>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lnSpc>
                          <a:spcPts val="1320"/>
                        </a:lnSpc>
                      </a:pPr>
                      <a:r>
                        <a:rPr lang="zh-TW" sz="1000">
                          <a:latin typeface="MingLiU"/>
                          <a:ea typeface="MingLiU"/>
                        </a:rPr>
                        <a:t>项目质量 可控性</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3</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lnSpc>
                          <a:spcPts val="1285"/>
                        </a:lnSpc>
                      </a:pPr>
                      <a:r>
                        <a:rPr lang="zh-TW" sz="1000">
                          <a:latin typeface="MingLiU"/>
                          <a:ea typeface="MingLiU"/>
                        </a:rPr>
                        <a:t>项目实施单位是否为达到顼目质量要求而采取.了必需 的措施，用以反映和考核项目实施单位对项目质量的 控制</a:t>
                      </a:r>
                      <a:r>
                        <a:rPr lang="zh-CN" sz="1000">
                          <a:latin typeface="MingLiU"/>
                          <a:ea typeface="MingLiU"/>
                        </a:rPr>
                        <a:t>情况。</a:t>
                      </a:r>
                      <a:endParaRPr lang="zh-CN" sz="1000">
                        <a:latin typeface="MingLiU"/>
                        <a:ea typeface="MingLiU"/>
                      </a:endParaRPr>
                    </a:p>
                  </a:txBody>
                  <a:tcPr marL="0" marR="0" marT="0" marB="0" anchor="ctr"/>
                </a:tc>
                <a:tc>
                  <a:txBody>
                    <a:bodyPr vert="horz" wrap="square">
                      <a:spAutoFit/>
                    </a:bodyPr>
                    <a:lstStyle/>
                    <a:p>
                      <a:pPr indent="0"/>
                      <a:r>
                        <a:rPr lang="zh-TW" sz="1000">
                          <a:latin typeface="MingLiU"/>
                          <a:ea typeface="MingLiU"/>
                        </a:rPr>
                        <a:t>评价要点：</a:t>
                      </a:r>
                      <a:endParaRPr lang="zh-TW" sz="1000">
                        <a:latin typeface="MingLiU"/>
                        <a:ea typeface="MingLiU"/>
                      </a:endParaRPr>
                    </a:p>
                    <a:p>
                      <a:pPr indent="0"/>
                      <a:r>
                        <a:rPr lang="zh-TW" sz="1000">
                          <a:latin typeface="宋体" panose="02010600030101010101" pitchFamily="2" charset="-122"/>
                          <a:ea typeface="宋体" panose="02010600030101010101" pitchFamily="2" charset="-122"/>
                        </a:rPr>
                        <a:t>① </a:t>
                      </a:r>
                      <a:r>
                        <a:rPr lang="zh-TW" sz="1000">
                          <a:latin typeface="MingLiU"/>
                          <a:ea typeface="MingLiU"/>
                        </a:rPr>
                        <a:t>是否已制定或具有相应的项目质量要求或标准；</a:t>
                      </a:r>
                      <a:endParaRPr lang="zh-TW" sz="1000">
                        <a:latin typeface="MingLiU"/>
                        <a:ea typeface="MingLiU"/>
                      </a:endParaRPr>
                    </a:p>
                    <a:p>
                      <a:pPr indent="0"/>
                      <a:r>
                        <a:rPr lang="zh-TW" sz="1000">
                          <a:latin typeface="MingLiU"/>
                          <a:ea typeface="MingLiU"/>
                        </a:rPr>
                        <a:t>② 质量控制的主体责任是否明确；</a:t>
                      </a:r>
                      <a:endParaRPr lang="zh-TW" sz="1000">
                        <a:latin typeface="MingLiU"/>
                        <a:ea typeface="MingLiU"/>
                      </a:endParaRPr>
                    </a:p>
                    <a:p>
                      <a:pPr indent="0"/>
                      <a:r>
                        <a:rPr lang="zh-TW" sz="1000">
                          <a:latin typeface="MingLiU"/>
                          <a:ea typeface="MingLiU"/>
                        </a:rPr>
                        <a:t>①相应的项目质量检查、验收等必需的控制措施或手段是否落实。</a:t>
                      </a:r>
                      <a:endParaRPr lang="zh-TW" sz="1000">
                        <a:latin typeface="MingLiU"/>
                        <a:ea typeface="MingLiU"/>
                      </a:endParaRPr>
                    </a:p>
                  </a:txBody>
                  <a:tcPr marL="0" marR="0" marT="0" marB="0" anchor="ctr"/>
                </a:tc>
                <a:tc>
                  <a:txBody>
                    <a:bodyPr vert="horz" wrap="square">
                      <a:spAutoFit/>
                    </a:bodyPr>
                    <a:lstStyle/>
                    <a:p>
                      <a:pPr indent="0">
                        <a:lnSpc>
                          <a:spcPts val="1320"/>
                        </a:lnSpc>
                      </a:pPr>
                      <a:r>
                        <a:rPr lang="zh-TW" sz="1000">
                          <a:latin typeface="MingLiU"/>
                          <a:ea typeface="MingLiU"/>
                        </a:rPr>
                        <a:t>① 已制定或具有相应的项目质量要求或标准，得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320"/>
                        </a:lnSpc>
                      </a:pPr>
                      <a:r>
                        <a:rPr lang="zh-TW" sz="1000">
                          <a:latin typeface="MingLiU"/>
                          <a:ea typeface="MingLiU"/>
                        </a:rPr>
                        <a:t>② 质量控制的主体责任明确，得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320"/>
                        </a:lnSpc>
                      </a:pPr>
                      <a:r>
                        <a:rPr lang="zh-TW" sz="1000">
                          <a:latin typeface="MingLiU"/>
                          <a:ea typeface="MingLiU"/>
                        </a:rPr>
                        <a:t>囲相应的项目质量检查、验收等必需的控制措施或手段落实， 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txBody>
                  <a:tcPr marL="0" marR="0" marT="0" marB="0" anchor="ctr"/>
                </a:tc>
                <a:tc>
                  <a:txBody>
                    <a:bodyPr vert="horz" wrap="square">
                      <a:spAutoFit/>
                    </a:bodyPr>
                    <a:lstStyle/>
                    <a:p>
                      <a:endParaRPr sz="4700"/>
                    </a:p>
                  </a:txBody>
                  <a:tcPr marL="0" marR="0" marT="0" marB="0"/>
                </a:tc>
              </a:tr>
            </a:tbl>
          </a:graphicData>
        </a:graphic>
      </p:graphicFrame>
    </p:spTree>
  </p:cSld>
  <p:clrMapOvr>
    <a:overrideClrMapping bg1="lt1" tx1="dk1" bg2="lt2" tx2="dk2" accent1="accent1" accent2="accent2" accent3="accent3" accent4="accent4" accent5="accent5" accent6="accent6" hlink="hlink" folHlink="folHlink"/>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BACAE2"/>
        </a:solidFill>
        <a:effectLst/>
      </p:bgPr>
    </p:bg>
    <p:spTree>
      <p:nvGrpSpPr>
        <p:cNvPr id="1" name=""/>
        <p:cNvGrpSpPr/>
        <p:nvPr/>
      </p:nvGrpSpPr>
      <p:grpSpPr>
        <a:xfrm>
          <a:off x="0" y="0"/>
          <a:ext cx="0" cy="0"/>
        </a:xfrm>
      </p:grpSpPr>
      <p:sp>
        <p:nvSpPr>
          <p:cNvPr id="2" name="矩形 1"/>
          <p:cNvSpPr/>
          <p:nvPr/>
        </p:nvSpPr>
        <p:spPr>
          <a:xfrm>
            <a:off x="1956816" y="2353056"/>
            <a:ext cx="6053328" cy="481584"/>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3800">
                <a:latin typeface="MingLiU"/>
                <a:ea typeface="MingLiU"/>
              </a:rPr>
              <a:t>（四）设计绩效评价指标体系</a:t>
            </a:r>
            <a:endParaRPr lang="zh-TW" sz="3800">
              <a:latin typeface="MingLiU"/>
              <a:ea typeface="MingLiU"/>
            </a:endParaRPr>
          </a:p>
        </p:txBody>
      </p:sp>
      <p:graphicFrame>
        <p:nvGraphicFramePr>
          <p:cNvPr id="3" name="表格 2"/>
          <p:cNvGraphicFramePr>
            <a:graphicFrameLocks noGrp="1"/>
          </p:cNvGraphicFramePr>
          <p:nvPr/>
        </p:nvGraphicFramePr>
        <p:xfrm>
          <a:off x="1280160" y="3148584"/>
          <a:ext cx="14442439" cy="6687312"/>
        </p:xfrm>
        <a:graphic>
          <a:graphicData uri="http://schemas.openxmlformats.org/drawingml/2006/table">
            <a:tbl>
              <a:tblPr/>
              <a:tblGrid>
                <a:gridCol w="429768"/>
                <a:gridCol w="560832"/>
                <a:gridCol w="606552"/>
                <a:gridCol w="734568"/>
                <a:gridCol w="448056"/>
                <a:gridCol w="3331464"/>
                <a:gridCol w="4255008"/>
                <a:gridCol w="3867912"/>
                <a:gridCol w="208280"/>
              </a:tblGrid>
              <a:tr h="0">
                <a:tc gridSpan="9">
                  <a:txBody>
                    <a:bodyPr vert="horz" wrap="square">
                      <a:spAutoFit/>
                    </a:bodyPr>
                    <a:lstStyle/>
                    <a:p>
                      <a:endParaRPr sz="500"/>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326136">
                <a:tc>
                  <a:txBody>
                    <a:bodyPr vert="horz" wrap="square">
                      <a:spAutoFit/>
                    </a:bodyPr>
                    <a:lstStyle/>
                    <a:p>
                      <a:pPr indent="0" algn="ctr"/>
                      <a:r>
                        <a:rPr lang="zh-TW" sz="1100">
                          <a:latin typeface="MingLiU"/>
                          <a:ea typeface="MingLiU"/>
                        </a:rPr>
                        <a:t>序</a:t>
                      </a:r>
                      <a:r>
                        <a:rPr lang="en-US" sz="1100">
                          <a:latin typeface="MingLiU"/>
                        </a:rPr>
                        <a:t>▼</a:t>
                      </a:r>
                      <a:endParaRPr lang="en-US" sz="1100">
                        <a:latin typeface="MingLiU"/>
                      </a:endParaRPr>
                    </a:p>
                  </a:txBody>
                  <a:tcPr marL="0" marR="0" marT="0" marB="0" anchor="ctr"/>
                </a:tc>
                <a:tc>
                  <a:txBody>
                    <a:bodyPr vert="horz" wrap="square">
                      <a:spAutoFit/>
                    </a:bodyPr>
                    <a:lstStyle/>
                    <a:p>
                      <a:pPr indent="0" algn="ctr"/>
                      <a:r>
                        <a:rPr lang="zh-TW" sz="1100">
                          <a:latin typeface="MingLiU"/>
                          <a:ea typeface="MingLiU"/>
                        </a:rPr>
                        <a:t>指</a:t>
                      </a:r>
                      <a:r>
                        <a:rPr lang="en-US" sz="1100" b="1">
                          <a:latin typeface="Times New Roman" panose="02020603050405020304"/>
                        </a:rPr>
                        <a:t>E</a:t>
                      </a:r>
                      <a:endParaRPr lang="en-US" sz="1100" b="1">
                        <a:latin typeface="Times New Roman" panose="02020603050405020304"/>
                      </a:endParaRPr>
                    </a:p>
                  </a:txBody>
                  <a:tcPr marL="0" marR="0" marT="0" marB="0" anchor="b"/>
                </a:tc>
                <a:tc>
                  <a:txBody>
                    <a:bodyPr vert="horz" wrap="square">
                      <a:spAutoFit/>
                    </a:bodyPr>
                    <a:lstStyle/>
                    <a:p>
                      <a:endParaRPr sz="1600"/>
                    </a:p>
                  </a:txBody>
                  <a:tcPr marL="0" marR="0" marT="0" marB="0"/>
                </a:tc>
                <a:tc>
                  <a:txBody>
                    <a:bodyPr vert="wordArtVertRtl" wrap="square">
                      <a:spAutoFit/>
                    </a:bodyPr>
                    <a:lstStyle/>
                    <a:p>
                      <a:pPr indent="203200">
                        <a:lnSpc>
                          <a:spcPts val="1475"/>
                        </a:lnSpc>
                      </a:pPr>
                      <a:r>
                        <a:rPr lang="en-US" sz="1100">
                          <a:latin typeface="MingLiU"/>
                        </a:rPr>
                        <a:t>▼</a:t>
                      </a:r>
                      <a:endParaRPr lang="en-US" sz="1100">
                        <a:latin typeface="MingLiU"/>
                      </a:endParaRPr>
                    </a:p>
                    <a:p>
                      <a:pPr indent="0">
                        <a:lnSpc>
                          <a:spcPts val="1475"/>
                        </a:lnSpc>
                      </a:pPr>
                      <a:r>
                        <a:rPr lang="zh-TW" sz="1100">
                          <a:latin typeface="MingLiU"/>
                          <a:ea typeface="MingLiU"/>
                        </a:rPr>
                        <a:t>绿标</a:t>
                      </a:r>
                      <a:endParaRPr lang="zh-TW" sz="1100">
                        <a:latin typeface="MingLiU"/>
                        <a:ea typeface="MingLiU"/>
                      </a:endParaRPr>
                    </a:p>
                    <a:p>
                      <a:pPr indent="0">
                        <a:lnSpc>
                          <a:spcPts val="1475"/>
                        </a:lnSpc>
                      </a:pPr>
                      <a:r>
                        <a:rPr lang="zh-TW" sz="1100">
                          <a:latin typeface="MingLiU"/>
                          <a:ea typeface="MingLiU"/>
                        </a:rPr>
                        <a:t>三指</a:t>
                      </a:r>
                      <a:endParaRPr lang="zh-TW" sz="1100">
                        <a:latin typeface="MingLiU"/>
                        <a:ea typeface="MingLiU"/>
                      </a:endParaRPr>
                    </a:p>
                  </a:txBody>
                  <a:tcPr marL="0" marR="0" marT="0" marB="0" vert="wordArtVertRtl" anchor="b"/>
                </a:tc>
                <a:tc>
                  <a:txBody>
                    <a:bodyPr vert="horz" wrap="square">
                      <a:spAutoFit/>
                    </a:bodyPr>
                    <a:lstStyle/>
                    <a:p>
                      <a:pPr indent="0" algn="ctr"/>
                      <a:r>
                        <a:rPr lang="zh-TW" sz="1100">
                          <a:latin typeface="MingLiU"/>
                          <a:ea typeface="MingLiU"/>
                        </a:rPr>
                        <a:t>分</a:t>
                      </a:r>
                      <a:r>
                        <a:rPr lang="en-US" sz="1100">
                          <a:latin typeface="MingLiU"/>
                        </a:rPr>
                        <a:t>▼</a:t>
                      </a:r>
                      <a:endParaRPr lang="en-US" sz="1100">
                        <a:latin typeface="MingLiU"/>
                      </a:endParaRPr>
                    </a:p>
                  </a:txBody>
                  <a:tcPr marL="0" marR="0" marT="0" marB="0" anchor="ctr"/>
                </a:tc>
                <a:tc>
                  <a:txBody>
                    <a:bodyPr vert="horz" wrap="square">
                      <a:spAutoFit/>
                    </a:bodyPr>
                    <a:lstStyle/>
                    <a:p>
                      <a:pPr indent="0" algn="ctr"/>
                      <a:r>
                        <a:rPr lang="zh-TW" sz="1100" b="1">
                          <a:latin typeface="MingLiU"/>
                          <a:ea typeface="MingLiU"/>
                        </a:rPr>
                        <a:t>指标解释</a:t>
                      </a:r>
                      <a:endParaRPr lang="zh-TW" sz="1100" b="1">
                        <a:latin typeface="MingLiU"/>
                        <a:ea typeface="MingLiU"/>
                      </a:endParaRPr>
                    </a:p>
                  </a:txBody>
                  <a:tcPr marL="0" marR="0" marT="0" marB="0" anchor="ctr"/>
                </a:tc>
                <a:tc>
                  <a:txBody>
                    <a:bodyPr vert="horz" wrap="square">
                      <a:spAutoFit/>
                    </a:bodyPr>
                    <a:lstStyle/>
                    <a:p>
                      <a:pPr indent="0" algn="ctr"/>
                      <a:r>
                        <a:rPr lang="zh-TW" sz="1100">
                          <a:latin typeface="MingLiU"/>
                          <a:ea typeface="MingLiU"/>
                        </a:rPr>
                        <a:t>指标说明</a:t>
                      </a:r>
                      <a:endParaRPr lang="zh-TW" sz="1100">
                        <a:latin typeface="MingLiU"/>
                        <a:ea typeface="MingLiU"/>
                      </a:endParaRPr>
                    </a:p>
                  </a:txBody>
                  <a:tcPr marL="0" marR="0" marT="0" marB="0" anchor="ctr"/>
                </a:tc>
                <a:tc>
                  <a:txBody>
                    <a:bodyPr vert="horz" wrap="square">
                      <a:spAutoFit/>
                    </a:bodyPr>
                    <a:lstStyle/>
                    <a:p>
                      <a:pPr indent="0" algn="ctr"/>
                      <a:r>
                        <a:rPr lang="zh-TW" sz="1100">
                          <a:latin typeface="MingLiU"/>
                          <a:ea typeface="MingLiU"/>
                        </a:rPr>
                        <a:t>评分标准</a:t>
                      </a:r>
                      <a:endParaRPr lang="zh-TW" sz="1100">
                        <a:latin typeface="MingLiU"/>
                        <a:ea typeface="MingLiU"/>
                      </a:endParaRPr>
                    </a:p>
                  </a:txBody>
                  <a:tcPr marL="0" marR="0" marT="0" marB="0" anchor="ctr"/>
                </a:tc>
                <a:tc>
                  <a:txBody>
                    <a:bodyPr vert="horz" wrap="square">
                      <a:spAutoFit/>
                    </a:bodyPr>
                    <a:lstStyle/>
                    <a:p>
                      <a:endParaRPr sz="1600"/>
                    </a:p>
                  </a:txBody>
                  <a:tcPr marL="0" marR="0" marT="0" marB="0"/>
                </a:tc>
              </a:tr>
              <a:tr h="856488">
                <a:tc>
                  <a:txBody>
                    <a:bodyPr vert="horz" wrap="square">
                      <a:spAutoFit/>
                    </a:bodyPr>
                    <a:lstStyle/>
                    <a:p>
                      <a:pPr indent="177800" algn="just"/>
                      <a:r>
                        <a:rPr lang="zh-TW" sz="1000">
                          <a:solidFill>
                            <a:srgbClr val="404040"/>
                          </a:solidFill>
                          <a:latin typeface="宋体" panose="02010600030101010101" pitchFamily="2" charset="-122"/>
                          <a:ea typeface="宋体" panose="02010600030101010101" pitchFamily="2" charset="-122"/>
                        </a:rPr>
                        <a:t>14</a:t>
                      </a:r>
                      <a:endParaRPr lang="zh-TW" sz="1000">
                        <a:solidFill>
                          <a:srgbClr val="404040"/>
                        </a:solidFill>
                        <a:latin typeface="宋体" panose="02010600030101010101" pitchFamily="2" charset="-122"/>
                        <a:ea typeface="宋体" panose="02010600030101010101" pitchFamily="2" charset="-122"/>
                      </a:endParaRPr>
                    </a:p>
                  </a:txBody>
                  <a:tcPr marL="0" marR="0" marT="0" marB="0" anchor="ctr"/>
                </a:tc>
                <a:tc rowSpan="4">
                  <a:txBody>
                    <a:bodyPr vert="wordArtVertRtl" wrap="square">
                      <a:spAutoFit/>
                    </a:bodyPr>
                    <a:lstStyle/>
                    <a:p>
                      <a:pPr indent="342900"/>
                      <a:r>
                        <a:rPr lang="zh-TW" sz="550">
                          <a:latin typeface="MingLiU"/>
                          <a:ea typeface="MingLiU"/>
                        </a:rPr>
                        <a:t>口王</a:t>
                      </a:r>
                      <a:r>
                        <a:rPr lang="en-US" sz="650" b="1">
                          <a:latin typeface="宋体" panose="02010600030101010101" pitchFamily="2" charset="-122"/>
                        </a:rPr>
                        <a:t>O </a:t>
                      </a:r>
                      <a:r>
                        <a:rPr lang="zh-TW" sz="650" b="1">
                          <a:latin typeface="宋体" panose="02010600030101010101" pitchFamily="2" charset="-122"/>
                          <a:ea typeface="宋体" panose="02010600030101010101" pitchFamily="2" charset="-122"/>
                        </a:rPr>
                        <a:t>I</a:t>
                      </a:r>
                      <a:endParaRPr lang="zh-TW" sz="650" b="1">
                        <a:latin typeface="宋体" panose="02010600030101010101" pitchFamily="2" charset="-122"/>
                        <a:ea typeface="宋体" panose="02010600030101010101" pitchFamily="2" charset="-122"/>
                      </a:endParaRPr>
                    </a:p>
                    <a:p>
                      <a:pPr indent="342900"/>
                      <a:r>
                        <a:rPr lang="en-US" sz="650" b="1">
                          <a:latin typeface="宋体" panose="02010600030101010101" pitchFamily="2" charset="-122"/>
                        </a:rPr>
                        <a:t>-TTT </a:t>
                      </a:r>
                      <a:r>
                        <a:rPr lang="zh-TW" sz="650" b="1">
                          <a:latin typeface="宋体" panose="02010600030101010101" pitchFamily="2" charset="-122"/>
                          <a:ea typeface="宋体" panose="02010600030101010101" pitchFamily="2" charset="-122"/>
                        </a:rPr>
                        <a:t>3</a:t>
                      </a:r>
                      <a:endParaRPr lang="zh-TW" sz="650" b="1">
                        <a:latin typeface="宋体" panose="02010600030101010101" pitchFamily="2" charset="-122"/>
                        <a:ea typeface="宋体" panose="02010600030101010101" pitchFamily="2" charset="-122"/>
                      </a:endParaRPr>
                    </a:p>
                    <a:p>
                      <a:pPr indent="342900"/>
                      <a:r>
                        <a:rPr lang="zh-TW" sz="1100">
                          <a:latin typeface="MingLiU"/>
                          <a:ea typeface="MingLiU"/>
                        </a:rPr>
                        <a:t>过</a:t>
                      </a:r>
                      <a:r>
                        <a:rPr lang="zh-CN" sz="1100">
                          <a:latin typeface="MingLiU"/>
                          <a:ea typeface="MingLiU"/>
                        </a:rPr>
                        <a:t>{分</a:t>
                      </a:r>
                      <a:endParaRPr lang="zh-CN" sz="1100">
                        <a:latin typeface="MingLiU"/>
                        <a:ea typeface="MingLiU"/>
                      </a:endParaRPr>
                    </a:p>
                  </a:txBody>
                  <a:tcPr marL="0" marR="0" marT="0" marB="0" vert="wordArtVertRtl" anchor="b"/>
                </a:tc>
                <a:tc rowSpan="2">
                  <a:txBody>
                    <a:bodyPr vert="horz" wrap="square">
                      <a:spAutoFit/>
                    </a:bodyPr>
                    <a:lstStyle/>
                    <a:p>
                      <a:endParaRPr sz="4100"/>
                    </a:p>
                  </a:txBody>
                  <a:tcPr marL="0" marR="0" marT="0" marB="0"/>
                </a:tc>
                <a:tc>
                  <a:txBody>
                    <a:bodyPr vert="horz" wrap="square">
                      <a:spAutoFit/>
                    </a:bodyPr>
                    <a:lstStyle/>
                    <a:p>
                      <a:pPr indent="0" algn="ctr">
                        <a:lnSpc>
                          <a:spcPts val="1330"/>
                        </a:lnSpc>
                      </a:pPr>
                      <a:r>
                        <a:rPr lang="zh-TW" sz="1000">
                          <a:latin typeface="MingLiU"/>
                          <a:ea typeface="MingLiU"/>
                        </a:rPr>
                        <a:t>项目竣工 睑收规范 性</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3</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r>
                        <a:rPr lang="zh-TW" sz="1000">
                          <a:latin typeface="MingLiU"/>
                          <a:ea typeface="MingLiU"/>
                        </a:rPr>
                        <a:t>项目完工后的竣工验收工作是否按规定幵展。</a:t>
                      </a:r>
                      <a:endParaRPr lang="zh-TW" sz="1000">
                        <a:latin typeface="MingLiU"/>
                        <a:ea typeface="MingLiU"/>
                      </a:endParaRPr>
                    </a:p>
                  </a:txBody>
                  <a:tcPr marL="0" marR="0" marT="0" marB="0" anchor="ctr"/>
                </a:tc>
                <a:tc>
                  <a:txBody>
                    <a:bodyPr vert="horz" wrap="square">
                      <a:spAutoFit/>
                    </a:bodyPr>
                    <a:lstStyle/>
                    <a:p>
                      <a:pPr indent="0"/>
                      <a:r>
                        <a:rPr lang="zh-TW" sz="1000">
                          <a:latin typeface="MingLiU"/>
                          <a:ea typeface="MingLiU"/>
                        </a:rPr>
                        <a:t>评价要点：</a:t>
                      </a:r>
                      <a:endParaRPr lang="zh-TW" sz="1000">
                        <a:latin typeface="MingLiU"/>
                        <a:ea typeface="MingLiU"/>
                      </a:endParaRPr>
                    </a:p>
                    <a:p>
                      <a:pPr indent="0"/>
                      <a:r>
                        <a:rPr lang="zh-TW" sz="1000">
                          <a:latin typeface="MingLiU"/>
                          <a:ea typeface="MingLiU"/>
                        </a:rPr>
                        <a:t>① 是否按照觌定履行睑收程序；</a:t>
                      </a:r>
                      <a:endParaRPr lang="zh-TW" sz="1000">
                        <a:latin typeface="MingLiU"/>
                        <a:ea typeface="MingLiU"/>
                      </a:endParaRPr>
                    </a:p>
                    <a:p>
                      <a:pPr indent="0"/>
                      <a:r>
                        <a:rPr lang="zh-TW" sz="1000">
                          <a:latin typeface="MingLiU"/>
                          <a:ea typeface="MingLiU"/>
                        </a:rPr>
                        <a:t>② 竣工验收资料是否齐全；</a:t>
                      </a:r>
                      <a:endParaRPr lang="zh-TW" sz="1000">
                        <a:latin typeface="MingLiU"/>
                        <a:ea typeface="MingLiU"/>
                      </a:endParaRPr>
                    </a:p>
                  </a:txBody>
                  <a:tcPr marL="0" marR="0" marT="0" marB="0" anchor="ctr"/>
                </a:tc>
                <a:tc>
                  <a:txBody>
                    <a:bodyPr vert="horz" wrap="square">
                      <a:spAutoFit/>
                    </a:bodyPr>
                    <a:lstStyle/>
                    <a:p>
                      <a:pPr indent="0">
                        <a:lnSpc>
                          <a:spcPts val="1295"/>
                        </a:lnSpc>
                      </a:pPr>
                      <a:r>
                        <a:rPr lang="zh-TW" sz="1000">
                          <a:latin typeface="MingLiU"/>
                          <a:ea typeface="MingLiU"/>
                        </a:rPr>
                        <a:t>① 市级及时组织验岐合格的，得</a:t>
                      </a:r>
                      <a:r>
                        <a:rPr lang="zh-TW" sz="1000">
                          <a:latin typeface="宋体" panose="02010600030101010101" pitchFamily="2" charset="-122"/>
                          <a:ea typeface="宋体" panose="02010600030101010101" pitchFamily="2" charset="-122"/>
                        </a:rPr>
                        <a:t>1</a:t>
                      </a:r>
                      <a:r>
                        <a:rPr lang="zh-TW" sz="1000">
                          <a:latin typeface="MingLiU"/>
                          <a:ea typeface="MingLiU"/>
                        </a:rPr>
                        <a:t>分；项目验喉比计划退延的 及验岐不完整的，得</a:t>
                      </a:r>
                      <a:r>
                        <a:rPr lang="en-US" sz="1000">
                          <a:latin typeface="宋体" panose="02010600030101010101" pitchFamily="2" charset="-122"/>
                        </a:rPr>
                        <a:t>0.S</a:t>
                      </a:r>
                      <a:r>
                        <a:rPr lang="zh-TW" sz="1000">
                          <a:latin typeface="MingLiU"/>
                          <a:ea typeface="MingLiU"/>
                        </a:rPr>
                        <a:t>分；项目未组织验收，得。分；</a:t>
                      </a:r>
                      <a:endParaRPr lang="zh-TW" sz="1000">
                        <a:latin typeface="MingLiU"/>
                        <a:ea typeface="MingLiU"/>
                      </a:endParaRPr>
                    </a:p>
                    <a:p>
                      <a:pPr indent="0">
                        <a:lnSpc>
                          <a:spcPts val="1295"/>
                        </a:lnSpc>
                      </a:pPr>
                      <a:r>
                        <a:rPr lang="zh-TW" sz="1000">
                          <a:latin typeface="宋体" panose="02010600030101010101" pitchFamily="2" charset="-122"/>
                          <a:ea typeface="宋体" panose="02010600030101010101" pitchFamily="2" charset="-122"/>
                        </a:rPr>
                        <a:t>② </a:t>
                      </a:r>
                      <a:r>
                        <a:rPr lang="zh-TW" sz="1000">
                          <a:latin typeface="MingLiU"/>
                          <a:ea typeface="MingLiU"/>
                        </a:rPr>
                        <a:t>县綴及时组织验岐合格的，得</a:t>
                      </a:r>
                      <a:r>
                        <a:rPr lang="zh-TW" sz="1000">
                          <a:latin typeface="宋体" panose="02010600030101010101" pitchFamily="2" charset="-122"/>
                          <a:ea typeface="宋体" panose="02010600030101010101" pitchFamily="2" charset="-122"/>
                        </a:rPr>
                        <a:t>1</a:t>
                      </a:r>
                      <a:r>
                        <a:rPr lang="zh-TW" sz="1000">
                          <a:latin typeface="MingLiU"/>
                          <a:ea typeface="MingLiU"/>
                        </a:rPr>
                        <a:t>分；项目验收比计划迟延的 及验收不完整的，得。</a:t>
                      </a:r>
                      <a:r>
                        <a:rPr lang="en-US" sz="1000">
                          <a:latin typeface="宋体" panose="02010600030101010101" pitchFamily="2" charset="-122"/>
                        </a:rPr>
                        <a:t>.5</a:t>
                      </a:r>
                      <a:r>
                        <a:rPr lang="zh-TW" sz="1000">
                          <a:latin typeface="MingLiU"/>
                          <a:ea typeface="MingLiU"/>
                        </a:rPr>
                        <a:t>分；项目未组织验收，得。分；</a:t>
                      </a:r>
                      <a:endParaRPr lang="zh-TW" sz="1000">
                        <a:latin typeface="MingLiU"/>
                        <a:ea typeface="MingLiU"/>
                      </a:endParaRPr>
                    </a:p>
                    <a:p>
                      <a:pPr indent="0">
                        <a:lnSpc>
                          <a:spcPts val="1295"/>
                        </a:lnSpc>
                      </a:pPr>
                      <a:r>
                        <a:rPr lang="zh-TW" sz="1000">
                          <a:latin typeface="MingLiU"/>
                          <a:ea typeface="MingLiU"/>
                        </a:rPr>
                        <a:t>①竣工验收资料斉全，得</a:t>
                      </a:r>
                      <a:r>
                        <a:rPr lang="zh-TW" sz="1000">
                          <a:latin typeface="宋体" panose="02010600030101010101" pitchFamily="2" charset="-122"/>
                          <a:ea typeface="宋体" panose="02010600030101010101" pitchFamily="2" charset="-122"/>
                        </a:rPr>
                        <a:t>1</a:t>
                      </a:r>
                      <a:r>
                        <a:rPr lang="zh-TW" sz="1000">
                          <a:latin typeface="MingLiU"/>
                          <a:ea typeface="MingLiU"/>
                        </a:rPr>
                        <a:t>分项</a:t>
                      </a:r>
                      <a:endParaRPr lang="zh-TW" sz="1000">
                        <a:latin typeface="MingLiU"/>
                        <a:ea typeface="MingLiU"/>
                      </a:endParaRPr>
                    </a:p>
                  </a:txBody>
                  <a:tcPr marL="0" marR="0" marT="0" marB="0" anchor="b"/>
                </a:tc>
                <a:tc>
                  <a:txBody>
                    <a:bodyPr vert="horz" wrap="square">
                      <a:spAutoFit/>
                    </a:bodyPr>
                    <a:lstStyle/>
                    <a:p>
                      <a:endParaRPr sz="4100"/>
                    </a:p>
                  </a:txBody>
                  <a:tcPr marL="0" marR="0" marT="0" marB="0"/>
                </a:tc>
              </a:tr>
              <a:tr h="1520952">
                <a:tc>
                  <a:txBody>
                    <a:bodyPr vert="horz" wrap="square">
                      <a:spAutoFit/>
                    </a:bodyPr>
                    <a:lstStyle/>
                    <a:p>
                      <a:pPr indent="177800" algn="just"/>
                      <a:r>
                        <a:rPr lang="zh-TW" sz="1000">
                          <a:solidFill>
                            <a:srgbClr val="404040"/>
                          </a:solidFill>
                          <a:latin typeface="宋体" panose="02010600030101010101" pitchFamily="2" charset="-122"/>
                          <a:ea typeface="宋体" panose="02010600030101010101" pitchFamily="2" charset="-122"/>
                        </a:rPr>
                        <a:t>15</a:t>
                      </a:r>
                      <a:endParaRPr lang="zh-TW" sz="1000">
                        <a:solidFill>
                          <a:srgbClr val="404040"/>
                        </a:solidFill>
                        <a:latin typeface="宋体" panose="02010600030101010101" pitchFamily="2" charset="-122"/>
                        <a:ea typeface="宋体" panose="02010600030101010101" pitchFamily="2" charset="-122"/>
                      </a:endParaRPr>
                    </a:p>
                  </a:txBody>
                  <a:tcPr marL="0" marR="0" marT="0" marB="0" anchor="ctr"/>
                </a:tc>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lnSpc>
                          <a:spcPts val="1370"/>
                        </a:lnSpc>
                      </a:pPr>
                      <a:r>
                        <a:rPr lang="zh-TW" sz="1000">
                          <a:latin typeface="MingLiU"/>
                          <a:ea typeface="MingLiU"/>
                        </a:rPr>
                        <a:t>公开公■示 情况</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2</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lnSpc>
                          <a:spcPts val="1320"/>
                        </a:lnSpc>
                      </a:pPr>
                      <a:r>
                        <a:rPr lang="zh-TW" sz="1000">
                          <a:latin typeface="MingLiU"/>
                          <a:ea typeface="MingLiU"/>
                        </a:rPr>
                        <a:t>项目建设情况公幵、公示，接受监督，用以,反映政务 公幵情况.</a:t>
                      </a:r>
                      <a:endParaRPr lang="zh-TW" sz="1000">
                        <a:latin typeface="MingLiU"/>
                        <a:ea typeface="MingLiU"/>
                      </a:endParaRPr>
                    </a:p>
                  </a:txBody>
                  <a:tcPr marL="0" marR="0" marT="0" marB="0" anchor="ctr"/>
                </a:tc>
                <a:tc>
                  <a:txBody>
                    <a:bodyPr vert="horz" wrap="square">
                      <a:spAutoFit/>
                    </a:bodyPr>
                    <a:lstStyle/>
                    <a:p>
                      <a:pPr indent="0">
                        <a:lnSpc>
                          <a:spcPts val="1320"/>
                        </a:lnSpc>
                      </a:pPr>
                      <a:r>
                        <a:rPr lang="zh-TW" sz="1000">
                          <a:latin typeface="MingLiU"/>
                          <a:ea typeface="MingLiU"/>
                        </a:rPr>
                        <a:t>评价要点：</a:t>
                      </a:r>
                      <a:endParaRPr lang="zh-TW" sz="1000">
                        <a:latin typeface="MingLiU"/>
                        <a:ea typeface="MingLiU"/>
                      </a:endParaRPr>
                    </a:p>
                    <a:p>
                      <a:pPr indent="0">
                        <a:lnSpc>
                          <a:spcPts val="1320"/>
                        </a:lnSpc>
                      </a:pPr>
                      <a:r>
                        <a:rPr lang="zh-TW" sz="1000">
                          <a:latin typeface="MingLiU"/>
                          <a:ea typeface="MingLiU"/>
                        </a:rPr>
                        <a:t>① 是否将工程建设情况向群众公示接受监督，内容至少包括工程名 称、实施主体，所在村组、实施的主要内容、投资情况、建成时间 </a:t>
                      </a:r>
                      <a:r>
                        <a:rPr lang="zh-CN" sz="1000">
                          <a:latin typeface="MingLiU"/>
                          <a:ea typeface="MingLiU"/>
                        </a:rPr>
                        <a:t>等。</a:t>
                      </a:r>
                      <a:endParaRPr lang="zh-CN" sz="1000">
                        <a:latin typeface="MingLiU"/>
                        <a:ea typeface="MingLiU"/>
                      </a:endParaRPr>
                    </a:p>
                    <a:p>
                      <a:pPr indent="0">
                        <a:lnSpc>
                          <a:spcPts val="1320"/>
                        </a:lnSpc>
                      </a:pPr>
                      <a:r>
                        <a:rPr lang="zh-TW" sz="1000">
                          <a:latin typeface="MingLiU"/>
                          <a:ea typeface="MingLiU"/>
                        </a:rPr>
                        <a:t>② 是否将建成的工程设立公示牌，注明工程概况、投入资金、主管 部门及负责人等内容。</a:t>
                      </a:r>
                      <a:endParaRPr lang="zh-TW" sz="1000">
                        <a:latin typeface="MingLiU"/>
                        <a:ea typeface="MingLiU"/>
                      </a:endParaRPr>
                    </a:p>
                  </a:txBody>
                  <a:tcPr marL="0" marR="0" marT="0" marB="0" anchor="ctr"/>
                </a:tc>
                <a:tc>
                  <a:txBody>
                    <a:bodyPr vert="horz" wrap="square">
                      <a:spAutoFit/>
                    </a:bodyPr>
                    <a:lstStyle/>
                    <a:p>
                      <a:pPr indent="0">
                        <a:lnSpc>
                          <a:spcPts val="1335"/>
                        </a:lnSpc>
                      </a:pPr>
                      <a:r>
                        <a:rPr lang="zh-TW" sz="1100">
                          <a:latin typeface="MingLiU"/>
                          <a:ea typeface="MingLiU"/>
                        </a:rPr>
                        <a:t>① 将工程建设情况向群众公示接受监督，内容至少包括工 程名称、实施主体，所在村组、实施的主要内容、投资情 况、建成时间等，得</a:t>
                      </a:r>
                      <a:r>
                        <a:rPr lang="zh-TW" sz="1100" b="1">
                          <a:latin typeface="Times New Roman" panose="02020603050405020304"/>
                          <a:ea typeface="Times New Roman" panose="02020603050405020304"/>
                        </a:rPr>
                        <a:t>1</a:t>
                      </a:r>
                      <a:r>
                        <a:rPr lang="zh-TW" sz="1100">
                          <a:latin typeface="MingLiU"/>
                          <a:ea typeface="MingLiU"/>
                        </a:rPr>
                        <a:t>分；</a:t>
                      </a:r>
                      <a:endParaRPr lang="zh-TW" sz="1100">
                        <a:latin typeface="MingLiU"/>
                        <a:ea typeface="MingLiU"/>
                      </a:endParaRPr>
                    </a:p>
                    <a:p>
                      <a:pPr indent="0">
                        <a:lnSpc>
                          <a:spcPts val="1335"/>
                        </a:lnSpc>
                      </a:pPr>
                      <a:r>
                        <a:rPr lang="zh-TW" sz="1100">
                          <a:latin typeface="MingLiU"/>
                          <a:ea typeface="MingLiU"/>
                        </a:rPr>
                        <a:t>② 将建成的工程设立公示牌，注明工程银況、投入资金、 主管部门及负责人等内容，得</a:t>
                      </a:r>
                      <a:r>
                        <a:rPr lang="zh-TW" sz="1100" b="1">
                          <a:latin typeface="Times New Roman" panose="02020603050405020304"/>
                          <a:ea typeface="Times New Roman" panose="02020603050405020304"/>
                        </a:rPr>
                        <a:t>1</a:t>
                      </a:r>
                      <a:r>
                        <a:rPr lang="zh-TW" sz="1100">
                          <a:latin typeface="MingLiU"/>
                          <a:ea typeface="MingLiU"/>
                        </a:rPr>
                        <a:t>分。</a:t>
                      </a:r>
                      <a:endParaRPr lang="zh-TW" sz="1100">
                        <a:latin typeface="MingLiU"/>
                        <a:ea typeface="MingLiU"/>
                      </a:endParaRPr>
                    </a:p>
                  </a:txBody>
                  <a:tcPr marL="0" marR="0" marT="0" marB="0" anchor="ctr"/>
                </a:tc>
                <a:tc>
                  <a:txBody>
                    <a:bodyPr vert="horz" wrap="square">
                      <a:spAutoFit/>
                    </a:bodyPr>
                    <a:lstStyle/>
                    <a:p>
                      <a:endParaRPr sz="7200"/>
                    </a:p>
                  </a:txBody>
                  <a:tcPr marL="0" marR="0" marT="0" marB="0"/>
                </a:tc>
              </a:tr>
              <a:tr h="637032">
                <a:tc>
                  <a:txBody>
                    <a:bodyPr vert="horz" wrap="square">
                      <a:spAutoFit/>
                    </a:bodyPr>
                    <a:lstStyle/>
                    <a:p>
                      <a:pPr indent="177800" algn="just"/>
                      <a:r>
                        <a:rPr lang="zh-TW" sz="1000">
                          <a:solidFill>
                            <a:srgbClr val="404040"/>
                          </a:solidFill>
                          <a:latin typeface="宋体" panose="02010600030101010101" pitchFamily="2" charset="-122"/>
                          <a:ea typeface="宋体" panose="02010600030101010101" pitchFamily="2" charset="-122"/>
                        </a:rPr>
                        <a:t>16</a:t>
                      </a:r>
                      <a:endParaRPr lang="zh-TW" sz="1000">
                        <a:solidFill>
                          <a:srgbClr val="404040"/>
                        </a:solidFill>
                        <a:latin typeface="宋体" panose="02010600030101010101" pitchFamily="2" charset="-122"/>
                        <a:ea typeface="宋体" panose="02010600030101010101" pitchFamily="2" charset="-122"/>
                      </a:endParaRPr>
                    </a:p>
                  </a:txBody>
                  <a:tcPr marL="0" marR="0" marT="0" marB="0" anchor="ctr"/>
                </a:tc>
                <a:tc vMerge="1">
                  <a:txBody>
                    <a:bodyPr vert="horz" wrap="square"/>
                    <a:lstStyle/>
                    <a:p/>
                  </a:txBody>
                  <a:tcPr marL="0" marR="0" marT="0" marB="0"/>
                </a:tc>
                <a:tc rowSpan="2">
                  <a:txBody>
                    <a:bodyPr vert="horz" wrap="square">
                      <a:spAutoFit/>
                    </a:bodyPr>
                    <a:lstStyle/>
                    <a:p>
                      <a:pPr indent="0" algn="ctr">
                        <a:lnSpc>
                          <a:spcPts val="1320"/>
                        </a:lnSpc>
                      </a:pPr>
                      <a:r>
                        <a:rPr lang="zh-TW" sz="1000">
                          <a:latin typeface="MingLiU"/>
                          <a:ea typeface="MingLiU"/>
                        </a:rPr>
                        <a:t>财务 管理</a:t>
                      </a:r>
                      <a:endParaRPr lang="zh-TW" sz="1000">
                        <a:latin typeface="MingLiU"/>
                        <a:ea typeface="MingLiU"/>
                      </a:endParaRPr>
                    </a:p>
                    <a:p>
                      <a:pPr indent="0" algn="ctr"/>
                      <a:r>
                        <a:rPr lang="en-US" sz="500">
                          <a:latin typeface="Arial"/>
                        </a:rPr>
                        <a:t>1'" </a:t>
                      </a:r>
                      <a:r>
                        <a:rPr lang="zh-TW" sz="500">
                          <a:latin typeface="Arial"/>
                          <a:ea typeface="Arial"/>
                        </a:rPr>
                        <a:t>1 </a:t>
                      </a:r>
                      <a:r>
                        <a:rPr lang="en-US" sz="500">
                          <a:latin typeface="Arial"/>
                        </a:rPr>
                        <a:t>I'!</a:t>
                      </a:r>
                      <a:endParaRPr lang="en-US" sz="500">
                        <a:latin typeface="Arial"/>
                      </a:endParaRPr>
                    </a:p>
                  </a:txBody>
                  <a:tcPr marL="0" marR="0" marT="0" marB="0" anchor="b"/>
                </a:tc>
                <a:tc>
                  <a:txBody>
                    <a:bodyPr vert="horz" wrap="square">
                      <a:spAutoFit/>
                    </a:bodyPr>
                    <a:lstStyle/>
                    <a:p>
                      <a:pPr indent="0" algn="ctr">
                        <a:lnSpc>
                          <a:spcPts val="1330"/>
                        </a:lnSpc>
                      </a:pPr>
                      <a:r>
                        <a:rPr lang="zh-TW" sz="1000">
                          <a:latin typeface="MingLiU"/>
                          <a:ea typeface="MingLiU"/>
                        </a:rPr>
                        <a:t>资金管理 制度健全 性</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2</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lnSpc>
                          <a:spcPts val="1295"/>
                        </a:lnSpc>
                      </a:pPr>
                      <a:r>
                        <a:rPr lang="zh-TW" sz="1000">
                          <a:latin typeface="MingLiU"/>
                          <a:ea typeface="MingLiU"/>
                        </a:rPr>
                        <a:t>项目县或项目单位为加强项目资金和财务管理，是否 建立健全了项目资金或财务管理办法或相关</a:t>
                      </a:r>
                      <a:r>
                        <a:rPr lang="zh-CN" sz="1000">
                          <a:latin typeface="MingLiU"/>
                          <a:ea typeface="MingLiU"/>
                        </a:rPr>
                        <a:t>制度。</a:t>
                      </a:r>
                      <a:endParaRPr lang="zh-CN" sz="1000">
                        <a:latin typeface="MingLiU"/>
                        <a:ea typeface="MingLiU"/>
                      </a:endParaRPr>
                    </a:p>
                  </a:txBody>
                  <a:tcPr marL="0" marR="0" marT="0" marB="0" anchor="ctr"/>
                </a:tc>
                <a:tc>
                  <a:txBody>
                    <a:bodyPr vert="horz" wrap="square">
                      <a:spAutoFit/>
                    </a:bodyPr>
                    <a:lstStyle/>
                    <a:p>
                      <a:pPr indent="0"/>
                      <a:r>
                        <a:rPr lang="zh-TW" sz="1000">
                          <a:latin typeface="MingLiU"/>
                          <a:ea typeface="MingLiU"/>
                        </a:rPr>
                        <a:t>评价要点：</a:t>
                      </a:r>
                      <a:endParaRPr lang="zh-TW" sz="1000">
                        <a:latin typeface="MingLiU"/>
                        <a:ea typeface="MingLiU"/>
                      </a:endParaRPr>
                    </a:p>
                    <a:p>
                      <a:pPr indent="0"/>
                      <a:r>
                        <a:rPr lang="zh-TW" sz="1000">
                          <a:latin typeface="MingLiU"/>
                          <a:ea typeface="MingLiU"/>
                        </a:rPr>
                        <a:t>① 是否已制定水利工程改造提升奖补细则</a:t>
                      </a:r>
                      <a:r>
                        <a:rPr lang="zh-TW" sz="1000">
                          <a:latin typeface="宋体" panose="02010600030101010101" pitchFamily="2" charset="-122"/>
                          <a:ea typeface="宋体" panose="02010600030101010101" pitchFamily="2" charset="-122"/>
                        </a:rPr>
                        <a:t>5</a:t>
                      </a:r>
                      <a:endParaRPr lang="zh-TW" sz="1000">
                        <a:latin typeface="宋体" panose="02010600030101010101" pitchFamily="2" charset="-122"/>
                        <a:ea typeface="宋体" panose="02010600030101010101" pitchFamily="2" charset="-122"/>
                      </a:endParaRPr>
                    </a:p>
                    <a:p>
                      <a:pPr indent="0"/>
                      <a:r>
                        <a:rPr lang="zh-TW" sz="1000">
                          <a:latin typeface="MingLiU"/>
                          <a:ea typeface="MingLiU"/>
                        </a:rPr>
                        <a:t>② 是否出台资金整合统筹</a:t>
                      </a:r>
                      <a:r>
                        <a:rPr lang="zh-CN" sz="1000">
                          <a:latin typeface="MingLiU"/>
                          <a:ea typeface="MingLiU"/>
                        </a:rPr>
                        <a:t>方案。</a:t>
                      </a:r>
                      <a:endParaRPr lang="zh-CN" sz="1000">
                        <a:latin typeface="MingLiU"/>
                        <a:ea typeface="MingLiU"/>
                      </a:endParaRPr>
                    </a:p>
                  </a:txBody>
                  <a:tcPr marL="0" marR="0" marT="0" marB="0" anchor="ctr"/>
                </a:tc>
                <a:tc>
                  <a:txBody>
                    <a:bodyPr vert="horz" wrap="square">
                      <a:spAutoFit/>
                    </a:bodyPr>
                    <a:lstStyle/>
                    <a:p>
                      <a:pPr indent="0"/>
                      <a:r>
                        <a:rPr lang="zh-TW" sz="1000">
                          <a:latin typeface="MingLiU"/>
                          <a:ea typeface="MingLiU"/>
                        </a:rPr>
                        <a:t>① 制定水利工程改造提升奖补细则，得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r>
                        <a:rPr lang="zh-TW" sz="1000">
                          <a:latin typeface="MingLiU"/>
                          <a:ea typeface="MingLiU"/>
                        </a:rPr>
                        <a:t>② 出台资金整合统筹方案，得</a:t>
                      </a:r>
                      <a:r>
                        <a:rPr lang="zh-TW" sz="1000">
                          <a:latin typeface="宋体" panose="02010600030101010101" pitchFamily="2" charset="-122"/>
                          <a:ea typeface="宋体" panose="02010600030101010101" pitchFamily="2" charset="-122"/>
                        </a:rPr>
                        <a:t>1</a:t>
                      </a:r>
                      <a:r>
                        <a:rPr lang="zh-CN" sz="1000">
                          <a:latin typeface="MingLiU"/>
                          <a:ea typeface="MingLiU"/>
                        </a:rPr>
                        <a:t>分。</a:t>
                      </a:r>
                      <a:endParaRPr lang="zh-CN" sz="1000">
                        <a:latin typeface="MingLiU"/>
                        <a:ea typeface="MingLiU"/>
                      </a:endParaRPr>
                    </a:p>
                  </a:txBody>
                  <a:tcPr marL="0" marR="0" marT="0" marB="0" anchor="ctr"/>
                </a:tc>
                <a:tc>
                  <a:txBody>
                    <a:bodyPr vert="horz" wrap="square">
                      <a:spAutoFit/>
                    </a:bodyPr>
                    <a:lstStyle/>
                    <a:p>
                      <a:endParaRPr sz="3100"/>
                    </a:p>
                  </a:txBody>
                  <a:tcPr marL="0" marR="0" marT="0" marB="0"/>
                </a:tc>
              </a:tr>
              <a:tr h="1969008">
                <a:tc>
                  <a:txBody>
                    <a:bodyPr vert="horz" wrap="square">
                      <a:spAutoFit/>
                    </a:bodyPr>
                    <a:lstStyle/>
                    <a:p>
                      <a:pPr indent="177800" algn="just"/>
                      <a:r>
                        <a:rPr lang="zh-TW" sz="1000">
                          <a:solidFill>
                            <a:srgbClr val="404040"/>
                          </a:solidFill>
                          <a:latin typeface="宋体" panose="02010600030101010101" pitchFamily="2" charset="-122"/>
                          <a:ea typeface="宋体" panose="02010600030101010101" pitchFamily="2" charset="-122"/>
                        </a:rPr>
                        <a:t>17</a:t>
                      </a:r>
                      <a:endParaRPr lang="zh-TW" sz="1000">
                        <a:solidFill>
                          <a:srgbClr val="404040"/>
                        </a:solidFill>
                        <a:latin typeface="宋体" panose="02010600030101010101" pitchFamily="2" charset="-122"/>
                        <a:ea typeface="宋体" panose="02010600030101010101" pitchFamily="2" charset="-122"/>
                      </a:endParaRPr>
                    </a:p>
                  </a:txBody>
                  <a:tcPr marL="0" marR="0" marT="0" marB="0" anchor="ctr"/>
                </a:tc>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pPr indent="0" algn="ctr">
                        <a:lnSpc>
                          <a:spcPts val="1320"/>
                        </a:lnSpc>
                      </a:pPr>
                      <a:r>
                        <a:rPr lang="zh-TW" sz="1000">
                          <a:latin typeface="MingLiU"/>
                          <a:ea typeface="MingLiU"/>
                        </a:rPr>
                        <a:t>资金便用 合规性</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4</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lnSpc>
                          <a:spcPts val="1250"/>
                        </a:lnSpc>
                      </a:pPr>
                      <a:r>
                        <a:rPr lang="zh-TW" sz="1000">
                          <a:latin typeface="MingLiU"/>
                          <a:ea typeface="MingLiU"/>
                        </a:rPr>
                        <a:t>项目资金使用是否符合专项资金管理办法或相关的财 务管理制度</a:t>
                      </a:r>
                      <a:r>
                        <a:rPr lang="zh-CN" sz="1000">
                          <a:latin typeface="MingLiU"/>
                          <a:ea typeface="MingLiU"/>
                        </a:rPr>
                        <a:t>规定。</a:t>
                      </a:r>
                      <a:endParaRPr lang="zh-CN" sz="1000">
                        <a:latin typeface="MingLiU"/>
                        <a:ea typeface="MingLiU"/>
                      </a:endParaRPr>
                    </a:p>
                  </a:txBody>
                  <a:tcPr marL="0" marR="0" marT="0" marB="0" anchor="ctr"/>
                </a:tc>
                <a:tc>
                  <a:txBody>
                    <a:bodyPr vert="horz" wrap="square">
                      <a:spAutoFit/>
                    </a:bodyPr>
                    <a:lstStyle/>
                    <a:p>
                      <a:pPr indent="0">
                        <a:lnSpc>
                          <a:spcPts val="1320"/>
                        </a:lnSpc>
                      </a:pPr>
                      <a:r>
                        <a:rPr lang="zh-TW" sz="1000">
                          <a:latin typeface="MingLiU"/>
                          <a:ea typeface="MingLiU"/>
                        </a:rPr>
                        <a:t>评价要点：</a:t>
                      </a:r>
                      <a:endParaRPr lang="zh-TW" sz="1000">
                        <a:latin typeface="MingLiU"/>
                        <a:ea typeface="MingLiU"/>
                      </a:endParaRPr>
                    </a:p>
                    <a:p>
                      <a:pPr indent="0">
                        <a:lnSpc>
                          <a:spcPts val="1320"/>
                        </a:lnSpc>
                      </a:pPr>
                      <a:r>
                        <a:rPr lang="zh-TW" sz="1000">
                          <a:latin typeface="MingLiU"/>
                          <a:ea typeface="MingLiU"/>
                        </a:rPr>
                        <a:t>① 奖补标准是否按省奖补办法和县细则执行；</a:t>
                      </a:r>
                      <a:endParaRPr lang="zh-TW" sz="1000">
                        <a:latin typeface="MingLiU"/>
                        <a:ea typeface="MingLiU"/>
                      </a:endParaRPr>
                    </a:p>
                    <a:p>
                      <a:pPr indent="0">
                        <a:lnSpc>
                          <a:spcPts val="1320"/>
                        </a:lnSpc>
                      </a:pPr>
                      <a:r>
                        <a:rPr lang="zh-TW" sz="1000">
                          <a:latin typeface="MingLiU"/>
                          <a:ea typeface="MingLiU"/>
                        </a:rPr>
                        <a:t>② 奖补资金是否设置了专账核算，做到专款专用；</a:t>
                      </a:r>
                      <a:endParaRPr lang="zh-TW" sz="1000">
                        <a:latin typeface="MingLiU"/>
                        <a:ea typeface="MingLiU"/>
                      </a:endParaRPr>
                    </a:p>
                    <a:p>
                      <a:pPr indent="0">
                        <a:lnSpc>
                          <a:spcPts val="1320"/>
                        </a:lnSpc>
                      </a:pPr>
                      <a:r>
                        <a:rPr lang="zh-TW" sz="1000">
                          <a:latin typeface="MingLiU"/>
                          <a:ea typeface="MingLiU"/>
                        </a:rPr>
                        <a:t>①资金支付手续是否斉全，审批流程是否规范；</a:t>
                      </a:r>
                      <a:endParaRPr lang="zh-TW" sz="1000">
                        <a:latin typeface="MingLiU"/>
                        <a:ea typeface="MingLiU"/>
                      </a:endParaRPr>
                    </a:p>
                    <a:p>
                      <a:pPr indent="0">
                        <a:lnSpc>
                          <a:spcPts val="1320"/>
                        </a:lnSpc>
                      </a:pPr>
                      <a:r>
                        <a:rPr lang="zh-TW" sz="1000">
                          <a:latin typeface="MingLiU"/>
                          <a:ea typeface="MingLiU"/>
                        </a:rPr>
                        <a:t>@）资金支付进度是否符合合同约定，是否有拖欠工程款的现象项</a:t>
                      </a:r>
                      <a:endParaRPr lang="zh-TW" sz="1000">
                        <a:latin typeface="MingLiU"/>
                        <a:ea typeface="MingLiU"/>
                      </a:endParaRPr>
                    </a:p>
                    <a:p>
                      <a:pPr indent="0">
                        <a:lnSpc>
                          <a:spcPts val="1320"/>
                        </a:lnSpc>
                      </a:pPr>
                      <a:r>
                        <a:rPr lang="zh-TW" sz="1000">
                          <a:latin typeface="MingLiU"/>
                          <a:ea typeface="MingLiU"/>
                        </a:rPr>
                        <a:t>⑤ 资金玄付凭证是否合规性，是否存在大额现金支付、不合规票据 支出等迁规现象；</a:t>
                      </a:r>
                      <a:endParaRPr lang="zh-TW" sz="1000">
                        <a:latin typeface="MingLiU"/>
                        <a:ea typeface="MingLiU"/>
                      </a:endParaRPr>
                    </a:p>
                    <a:p>
                      <a:pPr indent="0">
                        <a:lnSpc>
                          <a:spcPts val="1175"/>
                        </a:lnSpc>
                      </a:pPr>
                      <a:r>
                        <a:rPr lang="zh-TW" sz="1000">
                          <a:latin typeface="MingLiU"/>
                          <a:ea typeface="MingLiU"/>
                        </a:rPr>
                        <a:t>⑥ 资金是否存在截留、挤占、挪用、虚报套取.等讳反资金管理规定 的</a:t>
                      </a:r>
                      <a:r>
                        <a:rPr lang="zh-CN" sz="1000">
                          <a:latin typeface="MingLiU"/>
                          <a:ea typeface="MingLiU"/>
                        </a:rPr>
                        <a:t>现象。</a:t>
                      </a:r>
                      <a:endParaRPr lang="zh-CN" sz="1000">
                        <a:latin typeface="MingLiU"/>
                        <a:ea typeface="MingLiU"/>
                      </a:endParaRPr>
                    </a:p>
                  </a:txBody>
                  <a:tcPr marL="0" marR="0" marT="0" marB="0" anchor="ctr"/>
                </a:tc>
                <a:tc>
                  <a:txBody>
                    <a:bodyPr vert="horz" wrap="square">
                      <a:spAutoFit/>
                    </a:bodyPr>
                    <a:lstStyle/>
                    <a:p>
                      <a:pPr indent="0">
                        <a:lnSpc>
                          <a:spcPts val="1340"/>
                        </a:lnSpc>
                      </a:pPr>
                      <a:r>
                        <a:rPr lang="zh-TW" sz="1000">
                          <a:latin typeface="MingLiU"/>
                          <a:ea typeface="MingLiU"/>
                        </a:rPr>
                        <a:t>评价要点：</a:t>
                      </a:r>
                      <a:endParaRPr lang="zh-TW" sz="1000">
                        <a:latin typeface="MingLiU"/>
                        <a:ea typeface="MingLiU"/>
                      </a:endParaRPr>
                    </a:p>
                    <a:p>
                      <a:pPr indent="0">
                        <a:lnSpc>
                          <a:spcPts val="1340"/>
                        </a:lnSpc>
                      </a:pPr>
                      <a:r>
                        <a:rPr lang="zh-TW" sz="1000">
                          <a:latin typeface="MingLiU"/>
                          <a:ea typeface="MingLiU"/>
                        </a:rPr>
                        <a:t>① 奖补标准按省奖补办法和县细则执行，得</a:t>
                      </a:r>
                      <a:r>
                        <a:rPr lang="zh-TW" sz="1000">
                          <a:latin typeface="宋体" panose="02010600030101010101" pitchFamily="2" charset="-122"/>
                          <a:ea typeface="宋体" panose="02010600030101010101" pitchFamily="2" charset="-122"/>
                        </a:rPr>
                        <a:t>1</a:t>
                      </a:r>
                      <a:r>
                        <a:rPr lang="zh-TW" sz="1000">
                          <a:latin typeface="MingLiU"/>
                          <a:ea typeface="MingLiU"/>
                        </a:rPr>
                        <a:t>分；</a:t>
                      </a:r>
                      <a:endParaRPr lang="zh-TW" sz="1000">
                        <a:latin typeface="MingLiU"/>
                        <a:ea typeface="MingLiU"/>
                      </a:endParaRPr>
                    </a:p>
                    <a:p>
                      <a:pPr indent="0">
                        <a:lnSpc>
                          <a:spcPts val="1340"/>
                        </a:lnSpc>
                      </a:pPr>
                      <a:r>
                        <a:rPr lang="zh-TW" sz="1000">
                          <a:latin typeface="MingLiU"/>
                          <a:ea typeface="MingLiU"/>
                        </a:rPr>
                        <a:t>② 奖补资金设置了专账核算，做到专款专用，得</a:t>
                      </a:r>
                      <a:r>
                        <a:rPr lang="en-US" sz="1000">
                          <a:latin typeface="宋体" panose="02010600030101010101" pitchFamily="2" charset="-122"/>
                        </a:rPr>
                        <a:t>0.S</a:t>
                      </a:r>
                      <a:r>
                        <a:rPr lang="zh-TW" sz="1000">
                          <a:latin typeface="MingLiU"/>
                          <a:ea typeface="MingLiU"/>
                        </a:rPr>
                        <a:t>分；</a:t>
                      </a:r>
                      <a:endParaRPr lang="zh-TW" sz="1000">
                        <a:latin typeface="MingLiU"/>
                        <a:ea typeface="MingLiU"/>
                      </a:endParaRPr>
                    </a:p>
                    <a:p>
                      <a:pPr indent="0">
                        <a:lnSpc>
                          <a:spcPts val="1340"/>
                        </a:lnSpc>
                      </a:pPr>
                      <a:r>
                        <a:rPr lang="zh-TW" sz="1000">
                          <a:latin typeface="MingLiU"/>
                          <a:ea typeface="MingLiU"/>
                        </a:rPr>
                        <a:t>①资金支付手续齐全，亩批流程是否规范，得。</a:t>
                      </a:r>
                      <a:r>
                        <a:rPr lang="en-US" sz="1000">
                          <a:latin typeface="宋体" panose="02010600030101010101" pitchFamily="2" charset="-122"/>
                        </a:rPr>
                        <a:t>.5</a:t>
                      </a:r>
                      <a:r>
                        <a:rPr lang="zh-TW" sz="1000">
                          <a:latin typeface="MingLiU"/>
                          <a:ea typeface="MingLiU"/>
                        </a:rPr>
                        <a:t>分；</a:t>
                      </a:r>
                      <a:endParaRPr lang="zh-TW" sz="1000">
                        <a:latin typeface="MingLiU"/>
                        <a:ea typeface="MingLiU"/>
                      </a:endParaRPr>
                    </a:p>
                    <a:p>
                      <a:pPr indent="0">
                        <a:lnSpc>
                          <a:spcPts val="1340"/>
                        </a:lnSpc>
                      </a:pPr>
                      <a:r>
                        <a:rPr lang="zh-TW" sz="1000">
                          <a:latin typeface="MingLiU"/>
                          <a:ea typeface="MingLiU"/>
                        </a:rPr>
                        <a:t>闻资金支付进度符合合同约定，无拖欠工程款的现象，得</a:t>
                      </a:r>
                      <a:r>
                        <a:rPr lang="en-US" sz="1000">
                          <a:latin typeface="宋体" panose="02010600030101010101" pitchFamily="2" charset="-122"/>
                        </a:rPr>
                        <a:t>0.5 </a:t>
                      </a:r>
                      <a:r>
                        <a:rPr lang="zh-TW" sz="1000">
                          <a:latin typeface="MingLiU"/>
                          <a:ea typeface="MingLiU"/>
                        </a:rPr>
                        <a:t>分项</a:t>
                      </a:r>
                      <a:endParaRPr lang="zh-TW" sz="1000">
                        <a:latin typeface="MingLiU"/>
                        <a:ea typeface="MingLiU"/>
                      </a:endParaRPr>
                    </a:p>
                    <a:p>
                      <a:pPr indent="0">
                        <a:lnSpc>
                          <a:spcPts val="1340"/>
                        </a:lnSpc>
                      </a:pPr>
                      <a:r>
                        <a:rPr lang="zh-TW" sz="1000">
                          <a:latin typeface="MingLiU"/>
                          <a:ea typeface="MingLiU"/>
                        </a:rPr>
                        <a:t>⑤ 资金支付凭证合规性，不存在大额现金支付、不合规票据支 出等述规现象，得</a:t>
                      </a:r>
                      <a:r>
                        <a:rPr lang="en-US" sz="1000">
                          <a:latin typeface="宋体" panose="02010600030101010101" pitchFamily="2" charset="-122"/>
                        </a:rPr>
                        <a:t>0.5</a:t>
                      </a:r>
                      <a:r>
                        <a:rPr lang="zh-TW" sz="1000">
                          <a:latin typeface="MingLiU"/>
                          <a:ea typeface="MingLiU"/>
                        </a:rPr>
                        <a:t>分；</a:t>
                      </a:r>
                      <a:endParaRPr lang="zh-TW" sz="1000">
                        <a:latin typeface="MingLiU"/>
                        <a:ea typeface="MingLiU"/>
                      </a:endParaRPr>
                    </a:p>
                    <a:p>
                      <a:pPr indent="0">
                        <a:lnSpc>
                          <a:spcPts val="1340"/>
                        </a:lnSpc>
                      </a:pPr>
                      <a:r>
                        <a:rPr lang="zh-TW" sz="1000">
                          <a:latin typeface="MingLiU"/>
                          <a:ea typeface="MingLiU"/>
                        </a:rPr>
                        <a:t>⑥ 不存在截留、挤占、挪用、虚报套取.等讳反资金管理规定的 现象，得</a:t>
                      </a:r>
                      <a:r>
                        <a:rPr lang="zh-TW" sz="1000">
                          <a:latin typeface="宋体" panose="02010600030101010101" pitchFamily="2" charset="-122"/>
                          <a:ea typeface="宋体" panose="02010600030101010101" pitchFamily="2" charset="-122"/>
                        </a:rPr>
                        <a:t>1</a:t>
                      </a:r>
                      <a:r>
                        <a:rPr lang="zh-CN" sz="1000">
                          <a:latin typeface="MingLiU"/>
                          <a:ea typeface="MingLiU"/>
                        </a:rPr>
                        <a:t>分。</a:t>
                      </a:r>
                      <a:r>
                        <a:rPr lang="zh-TW" sz="1000">
                          <a:latin typeface="MingLiU"/>
                          <a:ea typeface="MingLiU"/>
                        </a:rPr>
                        <a:t>只要发现存在截留、挤占、挪用、虚报</a:t>
                      </a:r>
                      <a:r>
                        <a:rPr lang="zh-CN" sz="1000">
                          <a:latin typeface="MingLiU"/>
                          <a:ea typeface="MingLiU"/>
                        </a:rPr>
                        <a:t>套取等 </a:t>
                      </a:r>
                      <a:r>
                        <a:rPr lang="zh-TW" sz="1000">
                          <a:latin typeface="MingLiU"/>
                          <a:ea typeface="MingLiU"/>
                        </a:rPr>
                        <a:t>讳反资金管理规定的现象，得</a:t>
                      </a:r>
                      <a:r>
                        <a:rPr lang="zh-CN" sz="1000">
                          <a:latin typeface="MingLiU"/>
                          <a:ea typeface="MingLiU"/>
                        </a:rPr>
                        <a:t>。分。</a:t>
                      </a:r>
                      <a:endParaRPr lang="zh-CN" sz="1000">
                        <a:latin typeface="MingLiU"/>
                        <a:ea typeface="MingLiU"/>
                      </a:endParaRPr>
                    </a:p>
                  </a:txBody>
                  <a:tcPr marL="0" marR="0" marT="0" marB="0" anchor="b"/>
                </a:tc>
                <a:tc>
                  <a:txBody>
                    <a:bodyPr vert="horz" wrap="square">
                      <a:spAutoFit/>
                    </a:bodyPr>
                    <a:lstStyle/>
                    <a:p>
                      <a:endParaRPr sz="9400"/>
                    </a:p>
                  </a:txBody>
                  <a:tcPr marL="0" marR="0" marT="0" marB="0"/>
                </a:tc>
              </a:tr>
              <a:tr h="1118616">
                <a:tc>
                  <a:txBody>
                    <a:bodyPr vert="horz" wrap="square">
                      <a:spAutoFit/>
                    </a:bodyPr>
                    <a:lstStyle/>
                    <a:p>
                      <a:pPr indent="177800" algn="just"/>
                      <a:r>
                        <a:rPr lang="zh-TW" sz="1000">
                          <a:solidFill>
                            <a:srgbClr val="404040"/>
                          </a:solidFill>
                          <a:latin typeface="宋体" panose="02010600030101010101" pitchFamily="2" charset="-122"/>
                          <a:ea typeface="宋体" panose="02010600030101010101" pitchFamily="2" charset="-122"/>
                        </a:rPr>
                        <a:t>18</a:t>
                      </a:r>
                      <a:endParaRPr lang="zh-TW" sz="1000">
                        <a:solidFill>
                          <a:srgbClr val="404040"/>
                        </a:solidFill>
                        <a:latin typeface="宋体" panose="02010600030101010101" pitchFamily="2" charset="-122"/>
                        <a:ea typeface="宋体" panose="02010600030101010101" pitchFamily="2" charset="-122"/>
                      </a:endParaRPr>
                    </a:p>
                  </a:txBody>
                  <a:tcPr marL="0" marR="0" marT="0" marB="0" anchor="ctr"/>
                </a:tc>
                <a:tc rowSpan="2">
                  <a:txBody>
                    <a:bodyPr vert="horz" wrap="square">
                      <a:spAutoFit/>
                    </a:bodyPr>
                    <a:lstStyle/>
                    <a:p>
                      <a:endParaRPr sz="5300"/>
                    </a:p>
                  </a:txBody>
                  <a:tcPr marL="0" marR="0" marT="0" marB="0"/>
                </a:tc>
                <a:tc rowSpan="2">
                  <a:txBody>
                    <a:bodyPr vert="horz" wrap="square">
                      <a:spAutoFit/>
                    </a:bodyPr>
                    <a:lstStyle/>
                    <a:p>
                      <a:pPr indent="0" algn="ctr">
                        <a:spcBef>
                          <a:spcPts val="420"/>
                        </a:spcBef>
                      </a:pPr>
                      <a:r>
                        <a:rPr lang="zh-TW" sz="1000">
                          <a:latin typeface="MingLiU"/>
                          <a:ea typeface="MingLiU"/>
                        </a:rPr>
                        <a:t>分）</a:t>
                      </a:r>
                      <a:endParaRPr lang="zh-TW" sz="1000">
                        <a:latin typeface="MingLiU"/>
                        <a:ea typeface="MingLiU"/>
                      </a:endParaRPr>
                    </a:p>
                  </a:txBody>
                  <a:tcPr marL="0" marR="0" marT="0" marB="0"/>
                </a:tc>
                <a:tc>
                  <a:txBody>
                    <a:bodyPr vert="horz" wrap="square">
                      <a:spAutoFit/>
                    </a:bodyPr>
                    <a:lstStyle/>
                    <a:p>
                      <a:pPr indent="0" algn="ctr">
                        <a:lnSpc>
                          <a:spcPts val="1320"/>
                        </a:lnSpc>
                      </a:pPr>
                      <a:r>
                        <a:rPr lang="zh-TW" sz="1000">
                          <a:latin typeface="MingLiU"/>
                          <a:ea typeface="MingLiU"/>
                        </a:rPr>
                        <a:t>财务监控 有效樓</a:t>
                      </a:r>
                      <a:endParaRPr lang="zh-TW" sz="1000">
                        <a:latin typeface="MingLiU"/>
                        <a:ea typeface="MingLiU"/>
                      </a:endParaRPr>
                    </a:p>
                  </a:txBody>
                  <a:tcPr marL="0" marR="0" marT="0" marB="0" anchor="ctr"/>
                </a:tc>
                <a:tc>
                  <a:txBody>
                    <a:bodyPr vert="horz" wrap="square">
                      <a:spAutoFit/>
                    </a:bodyPr>
                    <a:lstStyle/>
                    <a:p>
                      <a:pPr indent="0" algn="ctr"/>
                      <a:r>
                        <a:rPr lang="zh-TW" sz="1000">
                          <a:latin typeface="宋体" panose="02010600030101010101" pitchFamily="2" charset="-122"/>
                          <a:ea typeface="宋体" panose="02010600030101010101" pitchFamily="2" charset="-122"/>
                        </a:rPr>
                        <a:t>2</a:t>
                      </a:r>
                      <a:endParaRPr lang="zh-TW" sz="1000">
                        <a:latin typeface="宋体" panose="02010600030101010101" pitchFamily="2" charset="-122"/>
                        <a:ea typeface="宋体" panose="02010600030101010101" pitchFamily="2" charset="-122"/>
                      </a:endParaRPr>
                    </a:p>
                  </a:txBody>
                  <a:tcPr marL="0" marR="0" marT="0" marB="0" anchor="ctr"/>
                </a:tc>
                <a:tc>
                  <a:txBody>
                    <a:bodyPr vert="horz" wrap="square">
                      <a:spAutoFit/>
                    </a:bodyPr>
                    <a:lstStyle/>
                    <a:p>
                      <a:pPr indent="0">
                        <a:lnSpc>
                          <a:spcPts val="1330"/>
                        </a:lnSpc>
                      </a:pPr>
                      <a:r>
                        <a:rPr lang="zh-TW" sz="1000">
                          <a:latin typeface="MingLiU"/>
                          <a:ea typeface="MingLiU"/>
                        </a:rPr>
                        <a:t>项目主管部门或项目单位是否为保障资金的安全、规 范运行而采取了必要的监控措施，用以反映和考核项 目实施单位对资金运行的控制情况。</a:t>
                      </a:r>
                      <a:endParaRPr lang="zh-TW" sz="1000">
                        <a:latin typeface="MingLiU"/>
                        <a:ea typeface="MingLiU"/>
                      </a:endParaRPr>
                    </a:p>
                  </a:txBody>
                  <a:tcPr marL="0" marR="0" marT="0" marB="0" anchor="ctr"/>
                </a:tc>
                <a:tc>
                  <a:txBody>
                    <a:bodyPr vert="horz" wrap="square">
                      <a:spAutoFit/>
                    </a:bodyPr>
                    <a:lstStyle/>
                    <a:p>
                      <a:pPr indent="0">
                        <a:lnSpc>
                          <a:spcPts val="1285"/>
                        </a:lnSpc>
                      </a:pPr>
                      <a:r>
                        <a:rPr lang="zh-TW" sz="1000">
                          <a:latin typeface="MingLiU"/>
                          <a:ea typeface="MingLiU"/>
                        </a:rPr>
                        <a:t>评价要点：</a:t>
                      </a:r>
                      <a:endParaRPr lang="zh-TW" sz="1000">
                        <a:latin typeface="MingLiU"/>
                        <a:ea typeface="MingLiU"/>
                      </a:endParaRPr>
                    </a:p>
                    <a:p>
                      <a:pPr indent="0">
                        <a:lnSpc>
                          <a:spcPts val="1390"/>
                        </a:lnSpc>
                      </a:pPr>
                      <a:r>
                        <a:rPr lang="zh-TW" sz="1000">
                          <a:latin typeface="MingLiU"/>
                          <a:ea typeface="MingLiU"/>
                        </a:rPr>
                        <a:t>① 项目县或项目单位是否制定了保障资金安全及规范资金管理的措 施或办法</a:t>
                      </a:r>
                      <a:r>
                        <a:rPr lang="zh-TW" sz="1000">
                          <a:latin typeface="宋体" panose="02010600030101010101" pitchFamily="2" charset="-122"/>
                          <a:ea typeface="宋体" panose="02010600030101010101" pitchFamily="2" charset="-122"/>
                        </a:rPr>
                        <a:t>3</a:t>
                      </a:r>
                      <a:endParaRPr lang="zh-TW" sz="1000">
                        <a:latin typeface="宋体" panose="02010600030101010101" pitchFamily="2" charset="-122"/>
                        <a:ea typeface="宋体" panose="02010600030101010101" pitchFamily="2" charset="-122"/>
                      </a:endParaRPr>
                    </a:p>
                    <a:p>
                      <a:pPr indent="0">
                        <a:lnSpc>
                          <a:spcPts val="1175"/>
                        </a:lnSpc>
                      </a:pPr>
                      <a:r>
                        <a:rPr lang="zh-TW" sz="1000">
                          <a:latin typeface="MingLiU"/>
                          <a:ea typeface="MingLiU"/>
                        </a:rPr>
                        <a:t>② 咎綴政府或主管部门是否适时组织幵展了资金专项督查；监督检 查过程中发现的问题是否都得到了及时</a:t>
                      </a:r>
                      <a:r>
                        <a:rPr lang="zh-CN" sz="1000">
                          <a:latin typeface="MingLiU"/>
                          <a:ea typeface="MingLiU"/>
                        </a:rPr>
                        <a:t>整改。</a:t>
                      </a:r>
                      <a:endParaRPr lang="zh-CN" sz="1000">
                        <a:latin typeface="MingLiU"/>
                        <a:ea typeface="MingLiU"/>
                      </a:endParaRPr>
                    </a:p>
                  </a:txBody>
                  <a:tcPr marL="0" marR="0" marT="0" marB="0" anchor="ctr"/>
                </a:tc>
                <a:tc>
                  <a:txBody>
                    <a:bodyPr vert="horz" wrap="square">
                      <a:spAutoFit/>
                    </a:bodyPr>
                    <a:lstStyle/>
                    <a:p>
                      <a:pPr indent="0">
                        <a:lnSpc>
                          <a:spcPts val="1330"/>
                        </a:lnSpc>
                      </a:pPr>
                      <a:r>
                        <a:rPr lang="zh-TW" sz="1000">
                          <a:latin typeface="MingLiU"/>
                          <a:ea typeface="MingLiU"/>
                        </a:rPr>
                        <a:t>① 制定了保障资金安全及规范资金管理的措施或办法，得</a:t>
                      </a:r>
                      <a:r>
                        <a:rPr lang="zh-TW" sz="1000">
                          <a:latin typeface="宋体" panose="02010600030101010101" pitchFamily="2" charset="-122"/>
                          <a:ea typeface="宋体" panose="02010600030101010101" pitchFamily="2" charset="-122"/>
                        </a:rPr>
                        <a:t>1 </a:t>
                      </a:r>
                      <a:r>
                        <a:rPr lang="zh-TW" sz="1000">
                          <a:latin typeface="MingLiU"/>
                          <a:ea typeface="MingLiU"/>
                        </a:rPr>
                        <a:t>分；</a:t>
                      </a:r>
                      <a:endParaRPr lang="zh-TW" sz="1000">
                        <a:latin typeface="MingLiU"/>
                        <a:ea typeface="MingLiU"/>
                      </a:endParaRPr>
                    </a:p>
                    <a:p>
                      <a:pPr indent="0">
                        <a:lnSpc>
                          <a:spcPts val="1330"/>
                        </a:lnSpc>
                      </a:pPr>
                      <a:r>
                        <a:rPr lang="zh-TW" sz="1000">
                          <a:latin typeface="MingLiU"/>
                          <a:ea typeface="MingLiU"/>
                        </a:rPr>
                        <a:t>② 适时组织幵展了资金专项督查，得</a:t>
                      </a:r>
                      <a:r>
                        <a:rPr lang="en-US" sz="1000">
                          <a:latin typeface="宋体" panose="02010600030101010101" pitchFamily="2" charset="-122"/>
                        </a:rPr>
                        <a:t>0.5</a:t>
                      </a:r>
                      <a:r>
                        <a:rPr lang="zh-TW" sz="1000">
                          <a:latin typeface="MingLiU"/>
                          <a:ea typeface="MingLiU"/>
                        </a:rPr>
                        <a:t>分；监督检查过程中 发现的问题都得到了及时整改，得</a:t>
                      </a:r>
                      <a:r>
                        <a:rPr lang="en-US" sz="1000">
                          <a:latin typeface="宋体" panose="02010600030101010101" pitchFamily="2" charset="-122"/>
                        </a:rPr>
                        <a:t>0.S</a:t>
                      </a:r>
                      <a:r>
                        <a:rPr lang="zh-TW" sz="1000">
                          <a:latin typeface="MingLiU"/>
                          <a:ea typeface="MingLiU"/>
                        </a:rPr>
                        <a:t>分。</a:t>
                      </a:r>
                      <a:endParaRPr lang="zh-TW" sz="1000">
                        <a:latin typeface="MingLiU"/>
                        <a:ea typeface="MingLiU"/>
                      </a:endParaRPr>
                    </a:p>
                  </a:txBody>
                  <a:tcPr marL="0" marR="0" marT="0" marB="0" anchor="ctr"/>
                </a:tc>
                <a:tc>
                  <a:txBody>
                    <a:bodyPr vert="horz" wrap="square">
                      <a:spAutoFit/>
                    </a:bodyPr>
                    <a:lstStyle/>
                    <a:p>
                      <a:endParaRPr sz="5300"/>
                    </a:p>
                  </a:txBody>
                  <a:tcPr marL="0" marR="0" marT="0" marB="0"/>
                </a:tc>
              </a:tr>
              <a:tr h="155448">
                <a:tc>
                  <a:txBody>
                    <a:bodyPr vert="horz" wrap="square">
                      <a:spAutoFit/>
                    </a:bodyPr>
                    <a:lstStyle/>
                    <a:p>
                      <a:pPr indent="0" algn="just"/>
                      <a:r>
                        <a:rPr lang="en-US" sz="1100">
                          <a:solidFill>
                            <a:srgbClr val="AEB0B6"/>
                          </a:solidFill>
                          <a:latin typeface="MingLiU"/>
                        </a:rPr>
                        <a:t>■</a:t>
                      </a:r>
                      <a:endParaRPr lang="en-US" sz="1100">
                        <a:solidFill>
                          <a:srgbClr val="AEB0B6"/>
                        </a:solidFill>
                        <a:latin typeface="MingLiU"/>
                      </a:endParaRPr>
                    </a:p>
                  </a:txBody>
                  <a:tcPr marL="0" marR="0" marT="0" marB="0" anchor="b"/>
                </a:tc>
                <a:tc vMerge="1">
                  <a:txBody>
                    <a:bodyPr vert="horz" wrap="square"/>
                    <a:lstStyle/>
                    <a:p/>
                  </a:txBody>
                  <a:tcPr marL="0" marR="0" marT="0" marB="0"/>
                </a:tc>
                <a:tc vMerge="1">
                  <a:txBody>
                    <a:bodyPr vert="horz" wrap="square"/>
                    <a:lstStyle/>
                    <a:p/>
                  </a:txBody>
                  <a:tcPr marL="0" marR="0" marT="0" marB="0"/>
                </a:tc>
                <a:tc>
                  <a:txBody>
                    <a:bodyPr vert="horz" wrap="square">
                      <a:spAutoFit/>
                    </a:bodyPr>
                    <a:lstStyle/>
                    <a:p>
                      <a:endParaRPr sz="800"/>
                    </a:p>
                  </a:txBody>
                  <a:tcPr marL="0" marR="0" marT="0" marB="0"/>
                </a:tc>
                <a:tc>
                  <a:txBody>
                    <a:bodyPr vert="horz" wrap="square">
                      <a:spAutoFit/>
                    </a:bodyPr>
                    <a:lstStyle/>
                    <a:p>
                      <a:endParaRPr sz="800"/>
                    </a:p>
                  </a:txBody>
                  <a:tcPr marL="0" marR="0" marT="0" marB="0"/>
                </a:tc>
                <a:tc>
                  <a:txBody>
                    <a:bodyPr vert="horz" wrap="square">
                      <a:spAutoFit/>
                    </a:bodyPr>
                    <a:lstStyle/>
                    <a:p>
                      <a:endParaRPr sz="800"/>
                    </a:p>
                  </a:txBody>
                  <a:tcPr marL="0" marR="0" marT="0" marB="0"/>
                </a:tc>
                <a:tc>
                  <a:txBody>
                    <a:bodyPr vert="horz" wrap="square">
                      <a:spAutoFit/>
                    </a:bodyPr>
                    <a:lstStyle/>
                    <a:p>
                      <a:endParaRPr sz="800"/>
                    </a:p>
                  </a:txBody>
                  <a:tcPr marL="0" marR="0" marT="0" marB="0"/>
                </a:tc>
                <a:tc>
                  <a:txBody>
                    <a:bodyPr vert="horz" wrap="square">
                      <a:spAutoFit/>
                    </a:bodyPr>
                    <a:lstStyle/>
                    <a:p>
                      <a:endParaRPr sz="800"/>
                    </a:p>
                  </a:txBody>
                  <a:tcPr marL="0" marR="0" marT="0" marB="0"/>
                </a:tc>
                <a:tc>
                  <a:txBody>
                    <a:bodyPr vert="horz" wrap="square">
                      <a:spAutoFit/>
                    </a:bodyPr>
                    <a:lstStyle/>
                    <a:p>
                      <a:endParaRPr sz="800"/>
                    </a:p>
                  </a:txBody>
                  <a:tcPr marL="0" marR="0" marT="0" marB="0"/>
                </a:tc>
              </a:tr>
            </a:tbl>
          </a:graphicData>
        </a:graphic>
      </p:graphicFrame>
    </p:spTree>
  </p:cSld>
  <p:clrMapOvr>
    <a:overrideClrMapping bg1="lt1" tx1="dk1" bg2="lt2" tx2="dk2" accent1="accent1" accent2="accent2" accent3="accent3" accent4="accent4" accent5="accent5" accent6="accent6" hlink="hlink" folHlink="folHlink"/>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0" y="2356104"/>
            <a:ext cx="16032480" cy="8616696"/>
          </a:xfrm>
          <a:prstGeom prst="rect">
            <a:avLst/>
          </a:prstGeom>
        </p:spPr>
      </p:pic>
      <p:pic>
        <p:nvPicPr>
          <p:cNvPr id="3" name="图片 2"/>
          <p:cNvPicPr>
            <a:picLocks noChangeAspect="1"/>
          </p:cNvPicPr>
          <p:nvPr/>
        </p:nvPicPr>
        <p:blipFill>
          <a:blip r:embed="rId3"/>
          <a:stretch>
            <a:fillRect/>
          </a:stretch>
        </p:blipFill>
        <p:spPr>
          <a:xfrm>
            <a:off x="9009888" y="9863328"/>
            <a:ext cx="1405128" cy="1100328"/>
          </a:xfrm>
          <a:prstGeom prst="rect">
            <a:avLst/>
          </a:prstGeom>
        </p:spPr>
      </p:pic>
      <p:sp>
        <p:nvSpPr>
          <p:cNvPr id="4" name="矩形 3"/>
          <p:cNvSpPr/>
          <p:nvPr/>
        </p:nvSpPr>
        <p:spPr>
          <a:xfrm>
            <a:off x="1008888" y="2179320"/>
            <a:ext cx="7001256" cy="707136"/>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sz="3800">
                <a:latin typeface="MingLiU"/>
              </a:rPr>
              <a:t>' </a:t>
            </a:r>
            <a:r>
              <a:rPr lang="zh-TW" sz="3800">
                <a:latin typeface="MingLiU"/>
                <a:ea typeface="MingLiU"/>
              </a:rPr>
              <a:t>（四）设计绩效评价指标体系</a:t>
            </a:r>
            <a:endParaRPr lang="zh-TW" sz="3800">
              <a:latin typeface="MingLiU"/>
              <a:ea typeface="MingLiU"/>
            </a:endParaRPr>
          </a:p>
        </p:txBody>
      </p:sp>
      <p:sp>
        <p:nvSpPr>
          <p:cNvPr id="5" name="矩形 4"/>
          <p:cNvSpPr/>
          <p:nvPr/>
        </p:nvSpPr>
        <p:spPr>
          <a:xfrm>
            <a:off x="1661160" y="3300984"/>
            <a:ext cx="350520" cy="246888"/>
          </a:xfrm>
          <a:prstGeom prst="rect">
            <a:avLst/>
          </a:prstGeom>
          <a:solidFill>
            <a:srgbClr val="FFFFFF"/>
          </a:solidFill>
        </p:spPr>
        <p:txBody>
          <a:bodyPr wrap="none"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r>
              <a:rPr lang="zh-TW" sz="1100">
                <a:latin typeface="MingLiU"/>
                <a:ea typeface="MingLiU"/>
              </a:rPr>
              <a:t>序刁</a:t>
            </a:r>
            <a:endParaRPr lang="zh-TW" sz="1100">
              <a:latin typeface="MingLiU"/>
              <a:ea typeface="MingLiU"/>
            </a:endParaRPr>
          </a:p>
        </p:txBody>
      </p:sp>
      <p:sp>
        <p:nvSpPr>
          <p:cNvPr id="6" name="矩形 5"/>
          <p:cNvSpPr/>
          <p:nvPr/>
        </p:nvSpPr>
        <p:spPr>
          <a:xfrm>
            <a:off x="2133600" y="7507224"/>
            <a:ext cx="289560" cy="490728"/>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TW" sz="1000">
                <a:latin typeface="MingLiU"/>
                <a:ea typeface="MingLiU"/>
              </a:rPr>
              <a:t>产出</a:t>
            </a:r>
            <a:endParaRPr lang="zh-TW" sz="1000">
              <a:latin typeface="MingLiU"/>
              <a:ea typeface="MingLiU"/>
            </a:endParaRPr>
          </a:p>
          <a:p>
            <a:pPr indent="0">
              <a:lnSpc>
                <a:spcPts val="1370"/>
              </a:lnSpc>
            </a:pPr>
            <a:r>
              <a:rPr lang="zh-TW" sz="1000">
                <a:latin typeface="宋体" panose="02010600030101010101" pitchFamily="2" charset="-122"/>
                <a:ea typeface="宋体" panose="02010600030101010101" pitchFamily="2" charset="-122"/>
              </a:rPr>
              <a:t>（25 </a:t>
            </a:r>
            <a:r>
              <a:rPr lang="zh-TW" sz="1000">
                <a:latin typeface="MingLiU"/>
                <a:ea typeface="MingLiU"/>
              </a:rPr>
              <a:t>分）</a:t>
            </a:r>
            <a:endParaRPr lang="zh-TW" sz="1000">
              <a:latin typeface="MingLiU"/>
              <a:ea typeface="MingLiU"/>
            </a:endParaRPr>
          </a:p>
        </p:txBody>
      </p:sp>
      <p:sp>
        <p:nvSpPr>
          <p:cNvPr id="7" name="矩形 6"/>
          <p:cNvSpPr/>
          <p:nvPr/>
        </p:nvSpPr>
        <p:spPr>
          <a:xfrm>
            <a:off x="2615184" y="7507224"/>
            <a:ext cx="435864" cy="490728"/>
          </a:xfrm>
          <a:prstGeom prst="rect">
            <a:avLst/>
          </a:prstGeom>
          <a:solidFill>
            <a:srgbClr val="FFFFFF"/>
          </a:solidFill>
        </p:spPr>
        <p:txBody>
          <a:bodyPr lIns="0" tIns="0" rIns="0" bIns="0">
            <a:no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ts val="1225"/>
              </a:lnSpc>
            </a:pPr>
            <a:r>
              <a:rPr lang="zh-TW" sz="1000">
                <a:latin typeface="MingLiU"/>
                <a:ea typeface="MingLiU"/>
              </a:rPr>
              <a:t>项目产 出</a:t>
            </a:r>
            <a:r>
              <a:rPr lang="zh-TW" sz="1000">
                <a:latin typeface="宋体" panose="02010600030101010101" pitchFamily="2" charset="-122"/>
                <a:ea typeface="宋体" panose="02010600030101010101" pitchFamily="2" charset="-122"/>
              </a:rPr>
              <a:t>（25</a:t>
            </a:r>
            <a:endParaRPr lang="zh-TW" sz="1000">
              <a:latin typeface="宋体" panose="02010600030101010101" pitchFamily="2" charset="-122"/>
              <a:ea typeface="宋体" panose="02010600030101010101" pitchFamily="2" charset="-122"/>
            </a:endParaRPr>
          </a:p>
          <a:p>
            <a:pPr indent="0" algn="ctr">
              <a:lnSpc>
                <a:spcPts val="1225"/>
              </a:lnSpc>
            </a:pPr>
            <a:r>
              <a:rPr lang="zh-TW" sz="1000">
                <a:latin typeface="MingLiU"/>
                <a:ea typeface="MingLiU"/>
              </a:rPr>
              <a:t>分）</a:t>
            </a:r>
            <a:endParaRPr lang="zh-TW" sz="1000">
              <a:latin typeface="MingLiU"/>
              <a:ea typeface="MingLiU"/>
            </a:endParaRPr>
          </a:p>
        </p:txBody>
      </p:sp>
      <p:graphicFrame>
        <p:nvGraphicFramePr>
          <p:cNvPr id="8" name="表格 7"/>
          <p:cNvGraphicFramePr>
            <a:graphicFrameLocks noGrp="1"/>
          </p:cNvGraphicFramePr>
          <p:nvPr/>
        </p:nvGraphicFramePr>
        <p:xfrm>
          <a:off x="3121152" y="3209544"/>
          <a:ext cx="12243816" cy="6586728"/>
        </p:xfrm>
        <a:graphic>
          <a:graphicData uri="http://schemas.openxmlformats.org/drawingml/2006/table">
            <a:tbl>
              <a:tblPr/>
              <a:tblGrid>
                <a:gridCol w="713232"/>
                <a:gridCol w="435864"/>
                <a:gridCol w="3221736"/>
                <a:gridCol w="4120896"/>
                <a:gridCol w="3752088"/>
              </a:tblGrid>
              <a:tr h="332232">
                <a:tc>
                  <a:txBody>
                    <a:bodyPr vert="wordArtVertRtl" wrap="square">
                      <a:spAutoFit/>
                    </a:bodyPr>
                    <a:lstStyle/>
                    <a:p>
                      <a:pPr indent="190500">
                        <a:lnSpc>
                          <a:spcPts val="1175"/>
                        </a:lnSpc>
                      </a:pPr>
                      <a:r>
                        <a:rPr lang="en-US" sz="1100">
                          <a:latin typeface="MingLiU"/>
                        </a:rPr>
                        <a:t>▼</a:t>
                      </a:r>
                      <a:endParaRPr lang="en-US" sz="1100">
                        <a:latin typeface="MingLiU"/>
                      </a:endParaRPr>
                    </a:p>
                    <a:p>
                      <a:pPr indent="0">
                        <a:lnSpc>
                          <a:spcPts val="1175"/>
                        </a:lnSpc>
                      </a:pPr>
                      <a:r>
                        <a:rPr lang="zh-TW" sz="1100">
                          <a:latin typeface="MingLiU"/>
                          <a:ea typeface="MingLiU"/>
                        </a:rPr>
                        <a:t>缓标</a:t>
                      </a:r>
                      <a:endParaRPr lang="zh-TW" sz="1100">
                        <a:latin typeface="MingLiU"/>
                        <a:ea typeface="MingLiU"/>
                      </a:endParaRPr>
                    </a:p>
                    <a:p>
                      <a:pPr indent="0">
                        <a:lnSpc>
                          <a:spcPts val="1175"/>
                        </a:lnSpc>
                      </a:pPr>
                      <a:r>
                        <a:rPr lang="zh-TW" sz="1100">
                          <a:latin typeface="MingLiU"/>
                          <a:ea typeface="MingLiU"/>
                        </a:rPr>
                        <a:t>三指</a:t>
                      </a:r>
                      <a:endParaRPr lang="zh-TW" sz="1100">
                        <a:latin typeface="MingLiU"/>
                        <a:ea typeface="MingLiU"/>
                      </a:endParaRPr>
                    </a:p>
                  </a:txBody>
                  <a:tcPr marL="0" marR="0" marT="0" marB="0" vert="wordArtVertRtl" anchor="b"/>
                </a:tc>
                <a:tc>
                  <a:txBody>
                    <a:bodyPr vert="wordArtVertRtl" wrap="square">
                      <a:spAutoFit/>
                    </a:bodyPr>
                    <a:lstStyle/>
                    <a:p>
                      <a:pPr indent="0"/>
                      <a:r>
                        <a:rPr lang="en-US" sz="1400">
                          <a:latin typeface="宋体" panose="02010600030101010101" pitchFamily="2" charset="-122"/>
                        </a:rPr>
                        <a:t>ra</a:t>
                      </a:r>
                      <a:endParaRPr lang="en-US" sz="1400">
                        <a:latin typeface="宋体" panose="02010600030101010101" pitchFamily="2" charset="-122"/>
                      </a:endParaRPr>
                    </a:p>
                  </a:txBody>
                  <a:tcPr marL="0" marR="0" marT="0" marB="0" vert="wordArtVertRtl" anchor="b"/>
                </a:tc>
                <a:tc>
                  <a:txBody>
                    <a:bodyPr vert="wordArtVertRtl" wrap="square">
                      <a:spAutoFit/>
                    </a:bodyPr>
                    <a:lstStyle/>
                    <a:p>
                      <a:pPr indent="0">
                        <a:lnSpc>
                          <a:spcPts val="3335"/>
                        </a:lnSpc>
                      </a:pPr>
                      <a:r>
                        <a:rPr lang="en-US" sz="1100">
                          <a:latin typeface="MingLiU"/>
                        </a:rPr>
                        <a:t>□</a:t>
                      </a:r>
                      <a:endParaRPr lang="en-US" sz="1100">
                        <a:latin typeface="MingLiU"/>
                      </a:endParaRPr>
                    </a:p>
                    <a:p>
                      <a:pPr indent="0">
                        <a:lnSpc>
                          <a:spcPts val="3335"/>
                        </a:lnSpc>
                      </a:pPr>
                      <a:r>
                        <a:rPr lang="en-US" sz="1400">
                          <a:latin typeface="宋体" panose="02010600030101010101" pitchFamily="2" charset="-122"/>
                        </a:rPr>
                        <a:t>g</a:t>
                      </a:r>
                      <a:endParaRPr lang="en-US" sz="1400">
                        <a:latin typeface="宋体" panose="02010600030101010101" pitchFamily="2" charset="-122"/>
                      </a:endParaRPr>
                    </a:p>
                    <a:p>
                      <a:pPr indent="0">
                        <a:lnSpc>
                          <a:spcPts val="3335"/>
                        </a:lnSpc>
                      </a:pPr>
                      <a:r>
                        <a:rPr lang="zh-TW" sz="1100">
                          <a:latin typeface="MingLiU"/>
                          <a:ea typeface="MingLiU"/>
                        </a:rPr>
                        <a:t>解</a:t>
                      </a:r>
                      <a:endParaRPr lang="zh-TW" sz="1100">
                        <a:latin typeface="MingLiU"/>
                        <a:ea typeface="MingLiU"/>
                      </a:endParaRPr>
                    </a:p>
                    <a:p>
                      <a:pPr indent="0">
                        <a:lnSpc>
                          <a:spcPts val="3335"/>
                        </a:lnSpc>
                      </a:pPr>
                      <a:r>
                        <a:rPr lang="zh-TW" sz="1100">
                          <a:latin typeface="MingLiU"/>
                          <a:ea typeface="MingLiU"/>
                        </a:rPr>
                        <a:t>标</a:t>
                      </a:r>
                      <a:endParaRPr lang="zh-TW" sz="1100">
                        <a:latin typeface="MingLiU"/>
                        <a:ea typeface="MingLiU"/>
                      </a:endParaRPr>
                    </a:p>
                    <a:p>
                      <a:pPr indent="0">
                        <a:lnSpc>
                          <a:spcPts val="3335"/>
                        </a:lnSpc>
                      </a:pPr>
                      <a:r>
                        <a:rPr lang="zh-TW" sz="1100">
                          <a:latin typeface="MingLiU"/>
                          <a:ea typeface="MingLiU"/>
                        </a:rPr>
                        <a:t>指</a:t>
                      </a:r>
                      <a:endParaRPr lang="zh-TW" sz="1100">
                        <a:latin typeface="MingLiU"/>
                        <a:ea typeface="MingLiU"/>
                      </a:endParaRPr>
                    </a:p>
                  </a:txBody>
                  <a:tcPr marL="0" marR="0" marT="0" marB="0" vert="wordArtVertRtl" anchor="b"/>
                </a:tc>
                <a:tc>
                  <a:txBody>
                    <a:bodyPr vert="wordArtVertRtl" wrap="square">
                      <a:spAutoFit/>
                    </a:bodyPr>
                    <a:lstStyle/>
                    <a:p>
                      <a:pPr indent="0">
                        <a:lnSpc>
                          <a:spcPts val="1150"/>
                        </a:lnSpc>
                      </a:pPr>
                      <a:r>
                        <a:rPr lang="en-US" sz="1100">
                          <a:latin typeface="MingLiU"/>
                        </a:rPr>
                        <a:t>□</a:t>
                      </a:r>
                      <a:endParaRPr lang="en-US" sz="1100">
                        <a:latin typeface="MingLiU"/>
                      </a:endParaRPr>
                    </a:p>
                    <a:p>
                      <a:pPr indent="0">
                        <a:lnSpc>
                          <a:spcPts val="1150"/>
                        </a:lnSpc>
                      </a:pPr>
                      <a:r>
                        <a:rPr lang="zh-TW" sz="1100">
                          <a:latin typeface="MingLiU"/>
                          <a:ea typeface="MingLiU"/>
                        </a:rPr>
                        <a:t>明</a:t>
                      </a:r>
                      <a:endParaRPr lang="zh-TW" sz="1100">
                        <a:latin typeface="MingLiU"/>
                        <a:ea typeface="MingLiU"/>
                      </a:endParaRPr>
                    </a:p>
                    <a:p>
                      <a:pPr indent="0">
                        <a:lnSpc>
                          <a:spcPts val="1150"/>
                        </a:lnSpc>
                      </a:pPr>
                      <a:r>
                        <a:rPr lang="zh-TW" sz="1100">
                          <a:latin typeface="MingLiU"/>
                          <a:ea typeface="MingLiU"/>
                        </a:rPr>
                        <a:t>说</a:t>
                      </a:r>
                      <a:endParaRPr lang="zh-TW" sz="1100">
                        <a:latin typeface="MingLiU"/>
                        <a:ea typeface="MingLiU"/>
                      </a:endParaRPr>
                    </a:p>
                    <a:p>
                      <a:pPr indent="0">
                        <a:lnSpc>
                          <a:spcPts val="1175"/>
                        </a:lnSpc>
                      </a:pPr>
                      <a:r>
                        <a:rPr lang="en-US" sz="1400">
                          <a:latin typeface="宋体" panose="02010600030101010101" pitchFamily="2" charset="-122"/>
                        </a:rPr>
                        <a:t>S-</a:t>
                      </a:r>
                      <a:endParaRPr lang="en-US" sz="1400">
                        <a:latin typeface="宋体" panose="02010600030101010101" pitchFamily="2" charset="-122"/>
                      </a:endParaRPr>
                    </a:p>
                    <a:p>
                      <a:pPr indent="0">
                        <a:lnSpc>
                          <a:spcPts val="1175"/>
                        </a:lnSpc>
                      </a:pPr>
                      <a:r>
                        <a:rPr lang="zh-TW" sz="1100">
                          <a:latin typeface="MingLiU"/>
                          <a:ea typeface="MingLiU"/>
                        </a:rPr>
                        <a:t>指</a:t>
                      </a:r>
                      <a:endParaRPr lang="zh-TW" sz="1100">
                        <a:latin typeface="MingLiU"/>
                        <a:ea typeface="MingLiU"/>
                      </a:endParaRPr>
                    </a:p>
                  </a:txBody>
                  <a:tcPr marL="0" marR="0" marT="0" marB="0" vert="wordArtVertRtl" anchor="b"/>
                </a:tc>
                <a:tc>
                  <a:txBody>
                    <a:bodyPr vert="wordArtVertRtl" wrap="square">
                      <a:spAutoFit/>
                    </a:bodyPr>
                    <a:lstStyle/>
                    <a:p>
                      <a:pPr indent="190500">
                        <a:lnSpc>
                          <a:spcPts val="3985"/>
                        </a:lnSpc>
                      </a:pPr>
                      <a:r>
                        <a:rPr lang="en-US" sz="1100">
                          <a:latin typeface="MingLiU"/>
                        </a:rPr>
                        <a:t>▼</a:t>
                      </a:r>
                      <a:endParaRPr lang="en-US" sz="1100">
                        <a:latin typeface="MingLiU"/>
                      </a:endParaRPr>
                    </a:p>
                    <a:p>
                      <a:pPr indent="0">
                        <a:lnSpc>
                          <a:spcPts val="3985"/>
                        </a:lnSpc>
                      </a:pPr>
                      <a:r>
                        <a:rPr lang="zh-TW" sz="1100">
                          <a:latin typeface="MingLiU"/>
                          <a:ea typeface="MingLiU"/>
                        </a:rPr>
                        <a:t>准</a:t>
                      </a:r>
                      <a:endParaRPr lang="zh-TW" sz="1100">
                        <a:latin typeface="MingLiU"/>
                        <a:ea typeface="MingLiU"/>
                      </a:endParaRPr>
                    </a:p>
                    <a:p>
                      <a:pPr indent="0">
                        <a:lnSpc>
                          <a:spcPts val="3985"/>
                        </a:lnSpc>
                      </a:pPr>
                      <a:r>
                        <a:rPr lang="zh-TW" sz="1100">
                          <a:latin typeface="MingLiU"/>
                          <a:ea typeface="MingLiU"/>
                        </a:rPr>
                        <a:t>标</a:t>
                      </a:r>
                      <a:endParaRPr lang="zh-TW" sz="1100">
                        <a:latin typeface="MingLiU"/>
                        <a:ea typeface="MingLiU"/>
                      </a:endParaRPr>
                    </a:p>
                    <a:p>
                      <a:pPr indent="0">
                        <a:lnSpc>
                          <a:spcPts val="3985"/>
                        </a:lnSpc>
                      </a:pPr>
                      <a:r>
                        <a:rPr lang="zh-TW" sz="1100">
                          <a:latin typeface="MingLiU"/>
                          <a:ea typeface="MingLiU"/>
                        </a:rPr>
                        <a:t>分</a:t>
                      </a:r>
                      <a:endParaRPr lang="zh-TW" sz="1100">
                        <a:latin typeface="MingLiU"/>
                        <a:ea typeface="MingLiU"/>
                      </a:endParaRPr>
                    </a:p>
                    <a:p>
                      <a:pPr indent="0">
                        <a:lnSpc>
                          <a:spcPts val="3985"/>
                        </a:lnSpc>
                      </a:pPr>
                      <a:r>
                        <a:rPr lang="zh-TW" sz="1100">
                          <a:latin typeface="MingLiU"/>
                          <a:ea typeface="MingLiU"/>
                        </a:rPr>
                        <a:t>评</a:t>
                      </a:r>
                      <a:endParaRPr lang="zh-TW" sz="1100">
                        <a:latin typeface="MingLiU"/>
                        <a:ea typeface="MingLiU"/>
                      </a:endParaRPr>
                    </a:p>
                  </a:txBody>
                  <a:tcPr marL="0" marR="0" marT="0" marB="0" vert="wordArtVertRtl" anchor="b"/>
                </a:tc>
              </a:tr>
              <a:tr h="1170432">
                <a:tc>
                  <a:txBody>
                    <a:bodyPr vert="wordArtVertRtl" wrap="square">
                      <a:spAutoFit/>
                    </a:bodyPr>
                    <a:lstStyle/>
                    <a:p>
                      <a:pPr indent="0">
                        <a:lnSpc>
                          <a:spcPts val="1025"/>
                        </a:lnSpc>
                      </a:pPr>
                      <a:r>
                        <a:rPr lang="zh-TW" sz="1100">
                          <a:latin typeface="MingLiU"/>
                          <a:ea typeface="MingLiU"/>
                        </a:rPr>
                        <a:t>中报执兄</a:t>
                      </a:r>
                      <a:endParaRPr lang="zh-TW" sz="1100">
                        <a:latin typeface="MingLiU"/>
                        <a:ea typeface="MingLiU"/>
                      </a:endParaRPr>
                    </a:p>
                    <a:p>
                      <a:pPr indent="0">
                        <a:lnSpc>
                          <a:spcPts val="1025"/>
                        </a:lnSpc>
                      </a:pPr>
                      <a:r>
                        <a:rPr lang="zh-TW" sz="1100">
                          <a:latin typeface="MingLiU"/>
                          <a:ea typeface="MingLiU"/>
                        </a:rPr>
                        <a:t>集反度訪</a:t>
                      </a:r>
                      <a:endParaRPr lang="zh-TW" sz="1100">
                        <a:latin typeface="MingLiU"/>
                        <a:ea typeface="MingLiU"/>
                      </a:endParaRPr>
                    </a:p>
                    <a:p>
                      <a:pPr indent="0">
                        <a:lnSpc>
                          <a:spcPts val="1025"/>
                        </a:lnSpc>
                      </a:pPr>
                      <a:r>
                        <a:rPr lang="zh-TW" sz="1100">
                          <a:latin typeface="MingLiU"/>
                          <a:ea typeface="MingLiU"/>
                        </a:rPr>
                        <a:t>库付制计</a:t>
                      </a:r>
                      <a:endParaRPr lang="zh-TW" sz="1100">
                        <a:latin typeface="MingLiU"/>
                        <a:ea typeface="MingLiU"/>
                      </a:endParaRPr>
                    </a:p>
                    <a:p>
                      <a:pPr indent="0">
                        <a:lnSpc>
                          <a:spcPts val="1025"/>
                        </a:lnSpc>
                      </a:pPr>
                      <a:r>
                        <a:rPr lang="zh-TW" sz="1100">
                          <a:latin typeface="MingLiU"/>
                          <a:ea typeface="MingLiU"/>
                        </a:rPr>
                        <a:t>国支账彳</a:t>
                      </a:r>
                      <a:endParaRPr lang="zh-TW" sz="1100">
                        <a:latin typeface="MingLiU"/>
                        <a:ea typeface="MingLiU"/>
                      </a:endParaRPr>
                    </a:p>
                  </a:txBody>
                  <a:tcPr marL="0" marR="0" marT="0" marB="0" vert="wordArtVertRtl" anchor="b"/>
                </a:tc>
                <a:tc>
                  <a:txBody>
                    <a:bodyPr vert="wordArtVertRtl" wrap="square">
                      <a:spAutoFit/>
                    </a:bodyPr>
                    <a:lstStyle/>
                    <a:p>
                      <a:pPr indent="0"/>
                      <a:r>
                        <a:rPr lang="zh-TW" sz="650" b="1">
                          <a:latin typeface="宋体" panose="02010600030101010101" pitchFamily="2" charset="-122"/>
                          <a:ea typeface="宋体" panose="02010600030101010101" pitchFamily="2" charset="-122"/>
                        </a:rPr>
                        <a:t>2</a:t>
                      </a:r>
                      <a:endParaRPr lang="zh-TW" sz="650" b="1">
                        <a:latin typeface="宋体" panose="02010600030101010101" pitchFamily="2" charset="-122"/>
                        <a:ea typeface="宋体" panose="02010600030101010101" pitchFamily="2" charset="-122"/>
                      </a:endParaRPr>
                    </a:p>
                  </a:txBody>
                  <a:tcPr marL="0" marR="0" marT="0" marB="0" vert="wordArtVertRtl" anchor="b"/>
                </a:tc>
                <a:tc>
                  <a:txBody>
                    <a:bodyPr vert="wordArtVertRtl" wrap="square">
                      <a:spAutoFit/>
                    </a:bodyPr>
                    <a:lstStyle/>
                    <a:p>
                      <a:pPr indent="12700">
                        <a:lnSpc>
                          <a:spcPts val="1180"/>
                        </a:lnSpc>
                      </a:pPr>
                      <a:r>
                        <a:rPr lang="en-US" sz="400" b="1">
                          <a:latin typeface="宋体" panose="02010600030101010101" pitchFamily="2" charset="-122"/>
                        </a:rPr>
                        <a:t>ITJ</a:t>
                      </a:r>
                      <a:endParaRPr lang="en-US" sz="400" b="1">
                        <a:latin typeface="宋体" panose="02010600030101010101" pitchFamily="2" charset="-122"/>
                      </a:endParaRPr>
                    </a:p>
                    <a:p>
                      <a:pPr indent="0">
                        <a:lnSpc>
                          <a:spcPts val="1180"/>
                        </a:lnSpc>
                      </a:pPr>
                      <a:r>
                        <a:rPr lang="zh-TW" sz="1100">
                          <a:latin typeface="MingLiU"/>
                          <a:ea typeface="MingLiU"/>
                        </a:rPr>
                        <a:t>及</a:t>
                      </a:r>
                      <a:endParaRPr lang="zh-TW" sz="1100">
                        <a:latin typeface="MingLiU"/>
                        <a:ea typeface="MingLiU"/>
                      </a:endParaRPr>
                    </a:p>
                    <a:p>
                      <a:pPr indent="0">
                        <a:lnSpc>
                          <a:spcPts val="1180"/>
                        </a:lnSpc>
                      </a:pPr>
                      <a:r>
                        <a:rPr lang="zh-TW" sz="1100">
                          <a:latin typeface="MingLiU"/>
                          <a:ea typeface="MingLiU"/>
                        </a:rPr>
                        <a:t>度</a:t>
                      </a:r>
                      <a:endParaRPr lang="zh-TW" sz="1100">
                        <a:latin typeface="MingLiU"/>
                        <a:ea typeface="MingLiU"/>
                      </a:endParaRPr>
                    </a:p>
                    <a:p>
                      <a:pPr indent="0">
                        <a:lnSpc>
                          <a:spcPts val="1180"/>
                        </a:lnSpc>
                      </a:pPr>
                      <a:r>
                        <a:rPr lang="zh-TW" sz="1100">
                          <a:latin typeface="MingLiU"/>
                          <a:ea typeface="MingLiU"/>
                        </a:rPr>
                        <a:t>制</a:t>
                      </a:r>
                      <a:endParaRPr lang="zh-TW" sz="1100">
                        <a:latin typeface="MingLiU"/>
                        <a:ea typeface="MingLiU"/>
                      </a:endParaRPr>
                    </a:p>
                    <a:p>
                      <a:pPr indent="0">
                        <a:lnSpc>
                          <a:spcPts val="1180"/>
                        </a:lnSpc>
                      </a:pPr>
                      <a:r>
                        <a:rPr lang="zh-TW" sz="1100">
                          <a:latin typeface="MingLiU"/>
                          <a:ea typeface="MingLiU"/>
                        </a:rPr>
                        <a:t>中</a:t>
                      </a:r>
                      <a:endParaRPr lang="zh-TW" sz="1100">
                        <a:latin typeface="MingLiU"/>
                        <a:ea typeface="MingLiU"/>
                      </a:endParaRPr>
                    </a:p>
                    <a:p>
                      <a:pPr indent="0">
                        <a:lnSpc>
                          <a:spcPts val="1180"/>
                        </a:lnSpc>
                      </a:pPr>
                      <a:r>
                        <a:rPr lang="zh-TW" sz="1100">
                          <a:latin typeface="MingLiU"/>
                          <a:ea typeface="MingLiU"/>
                        </a:rPr>
                        <a:t>集</a:t>
                      </a:r>
                      <a:endParaRPr lang="zh-TW" sz="1100">
                        <a:latin typeface="MingLiU"/>
                        <a:ea typeface="MingLiU"/>
                      </a:endParaRPr>
                    </a:p>
                    <a:p>
                      <a:pPr indent="0">
                        <a:lnSpc>
                          <a:spcPts val="1180"/>
                        </a:lnSpc>
                      </a:pPr>
                      <a:r>
                        <a:rPr lang="zh-TW" sz="1100">
                          <a:latin typeface="MingLiU"/>
                          <a:ea typeface="MingLiU"/>
                        </a:rPr>
                        <a:t>庠</a:t>
                      </a:r>
                      <a:endParaRPr lang="zh-TW" sz="1100">
                        <a:latin typeface="MingLiU"/>
                        <a:ea typeface="MingLiU"/>
                      </a:endParaRPr>
                    </a:p>
                    <a:p>
                      <a:pPr indent="0">
                        <a:lnSpc>
                          <a:spcPts val="1180"/>
                        </a:lnSpc>
                      </a:pPr>
                      <a:r>
                        <a:rPr lang="zh-TW" sz="1100">
                          <a:latin typeface="MingLiU"/>
                          <a:ea typeface="MingLiU"/>
                        </a:rPr>
                        <a:t>国</a:t>
                      </a:r>
                      <a:endParaRPr lang="zh-TW" sz="1100">
                        <a:latin typeface="MingLiU"/>
                        <a:ea typeface="MingLiU"/>
                      </a:endParaRPr>
                    </a:p>
                    <a:p>
                      <a:pPr indent="0">
                        <a:lnSpc>
                          <a:spcPts val="1180"/>
                        </a:lnSpc>
                      </a:pPr>
                      <a:r>
                        <a:rPr lang="zh-TW" sz="1100">
                          <a:latin typeface="MingLiU"/>
                          <a:ea typeface="MingLiU"/>
                        </a:rPr>
                        <a:t>了</a:t>
                      </a:r>
                      <a:endParaRPr lang="zh-TW" sz="1100">
                        <a:latin typeface="MingLiU"/>
                        <a:ea typeface="MingLiU"/>
                      </a:endParaRPr>
                    </a:p>
                    <a:p>
                      <a:pPr indent="0">
                        <a:lnSpc>
                          <a:spcPts val="1180"/>
                        </a:lnSpc>
                      </a:pPr>
                      <a:r>
                        <a:rPr lang="zh-TW" sz="1100">
                          <a:latin typeface="MingLiU"/>
                          <a:ea typeface="MingLiU"/>
                        </a:rPr>
                        <a:t>行</a:t>
                      </a:r>
                      <a:endParaRPr lang="zh-TW" sz="1100">
                        <a:latin typeface="MingLiU"/>
                        <a:ea typeface="MingLiU"/>
                      </a:endParaRPr>
                    </a:p>
                    <a:p>
                      <a:pPr indent="0">
                        <a:lnSpc>
                          <a:spcPts val="1180"/>
                        </a:lnSpc>
                      </a:pPr>
                      <a:r>
                        <a:rPr lang="zh-TW" sz="1100">
                          <a:latin typeface="MingLiU"/>
                          <a:ea typeface="MingLiU"/>
                        </a:rPr>
                        <a:t>掀</a:t>
                      </a:r>
                      <a:endParaRPr lang="zh-TW" sz="1100">
                        <a:latin typeface="MingLiU"/>
                        <a:ea typeface="MingLiU"/>
                      </a:endParaRPr>
                    </a:p>
                    <a:p>
                      <a:pPr indent="0">
                        <a:lnSpc>
                          <a:spcPts val="1180"/>
                        </a:lnSpc>
                      </a:pPr>
                      <a:r>
                        <a:rPr lang="zh-TW" sz="1100">
                          <a:latin typeface="MingLiU"/>
                          <a:ea typeface="MingLiU"/>
                        </a:rPr>
                        <a:t>格</a:t>
                      </a:r>
                      <a:endParaRPr lang="zh-TW" sz="1100">
                        <a:latin typeface="MingLiU"/>
                        <a:ea typeface="MingLiU"/>
                      </a:endParaRPr>
                    </a:p>
                    <a:p>
                      <a:pPr indent="0">
                        <a:lnSpc>
                          <a:spcPts val="1180"/>
                        </a:lnSpc>
                      </a:pPr>
                      <a:r>
                        <a:rPr lang="zh-TW" sz="1100">
                          <a:latin typeface="MingLiU"/>
                          <a:ea typeface="MingLiU"/>
                        </a:rPr>
                        <a:t>严</a:t>
                      </a:r>
                      <a:endParaRPr lang="zh-TW" sz="1100">
                        <a:latin typeface="MingLiU"/>
                        <a:ea typeface="MingLiU"/>
                      </a:endParaRPr>
                    </a:p>
                    <a:p>
                      <a:pPr indent="0">
                        <a:lnSpc>
                          <a:spcPts val="1180"/>
                        </a:lnSpc>
                      </a:pPr>
                      <a:r>
                        <a:rPr lang="zh-TW" sz="1100">
                          <a:latin typeface="MingLiU"/>
                          <a:ea typeface="MingLiU"/>
                        </a:rPr>
                        <a:t>否</a:t>
                      </a:r>
                      <a:endParaRPr lang="zh-TW" sz="1100">
                        <a:latin typeface="MingLiU"/>
                        <a:ea typeface="MingLiU"/>
                      </a:endParaRPr>
                    </a:p>
                    <a:p>
                      <a:pPr indent="0">
                        <a:lnSpc>
                          <a:spcPts val="1180"/>
                        </a:lnSpc>
                      </a:pPr>
                      <a:r>
                        <a:rPr lang="zh-TW" sz="1100">
                          <a:latin typeface="MingLiU"/>
                          <a:ea typeface="MingLiU"/>
                        </a:rPr>
                        <a:t>是</a:t>
                      </a:r>
                      <a:endParaRPr lang="zh-TW" sz="1100">
                        <a:latin typeface="MingLiU"/>
                        <a:ea typeface="MingLiU"/>
                      </a:endParaRPr>
                    </a:p>
                    <a:p>
                      <a:pPr indent="0">
                        <a:lnSpc>
                          <a:spcPts val="1180"/>
                        </a:lnSpc>
                      </a:pPr>
                      <a:r>
                        <a:rPr lang="zh-TW" sz="1100">
                          <a:latin typeface="MingLiU"/>
                          <a:ea typeface="MingLiU"/>
                        </a:rPr>
                        <a:t>金</a:t>
                      </a:r>
                      <a:endParaRPr lang="zh-TW" sz="1100">
                        <a:latin typeface="MingLiU"/>
                        <a:ea typeface="MingLiU"/>
                      </a:endParaRPr>
                    </a:p>
                    <a:p>
                      <a:pPr indent="0">
                        <a:lnSpc>
                          <a:spcPts val="1180"/>
                        </a:lnSpc>
                      </a:pPr>
                      <a:r>
                        <a:rPr lang="zh-TW" sz="1100">
                          <a:latin typeface="MingLiU"/>
                          <a:ea typeface="MingLiU"/>
                        </a:rPr>
                        <a:t>资</a:t>
                      </a:r>
                      <a:endParaRPr lang="zh-TW" sz="1100">
                        <a:latin typeface="MingLiU"/>
                        <a:ea typeface="MingLiU"/>
                      </a:endParaRPr>
                    </a:p>
                    <a:p>
                      <a:pPr indent="0">
                        <a:lnSpc>
                          <a:spcPts val="1180"/>
                        </a:lnSpc>
                      </a:pPr>
                      <a:r>
                        <a:rPr lang="zh-TW" sz="1100">
                          <a:latin typeface="MingLiU"/>
                          <a:ea typeface="MingLiU"/>
                        </a:rPr>
                        <a:t>项。</a:t>
                      </a:r>
                      <a:endParaRPr lang="zh-TW" sz="1100">
                        <a:latin typeface="MingLiU"/>
                        <a:ea typeface="MingLiU"/>
                      </a:endParaRPr>
                    </a:p>
                    <a:p>
                      <a:pPr indent="0">
                        <a:lnSpc>
                          <a:spcPts val="1180"/>
                        </a:lnSpc>
                      </a:pPr>
                      <a:r>
                        <a:rPr lang="zh-TW" sz="1100">
                          <a:latin typeface="MingLiU"/>
                          <a:ea typeface="MingLiU"/>
                        </a:rPr>
                        <a:t>季度</a:t>
                      </a:r>
                      <a:endParaRPr lang="zh-TW" sz="1100">
                        <a:latin typeface="MingLiU"/>
                        <a:ea typeface="MingLiU"/>
                      </a:endParaRPr>
                    </a:p>
                    <a:p>
                      <a:pPr indent="0">
                        <a:lnSpc>
                          <a:spcPts val="1180"/>
                        </a:lnSpc>
                      </a:pPr>
                      <a:r>
                        <a:rPr lang="zh-TW" sz="1100">
                          <a:latin typeface="MingLiU"/>
                          <a:ea typeface="MingLiU"/>
                        </a:rPr>
                        <a:t>政制</a:t>
                      </a:r>
                      <a:endParaRPr lang="zh-TW" sz="1100">
                        <a:latin typeface="MingLiU"/>
                        <a:ea typeface="MingLiU"/>
                      </a:endParaRPr>
                    </a:p>
                    <a:p>
                      <a:pPr indent="0">
                        <a:lnSpc>
                          <a:spcPts val="1180"/>
                        </a:lnSpc>
                      </a:pPr>
                      <a:r>
                        <a:rPr lang="zh-TW" sz="1100">
                          <a:latin typeface="MingLiU"/>
                          <a:ea typeface="MingLiU"/>
                        </a:rPr>
                        <a:t>财账</a:t>
                      </a:r>
                      <a:endParaRPr lang="zh-TW" sz="1100">
                        <a:latin typeface="MingLiU"/>
                        <a:ea typeface="MingLiU"/>
                      </a:endParaRPr>
                    </a:p>
                  </a:txBody>
                  <a:tcPr marL="0" marR="0" marT="0" marB="0" vert="wordArtVertRtl" anchor="b"/>
                </a:tc>
                <a:tc>
                  <a:txBody>
                    <a:bodyPr vert="wordArtVertRtl" wrap="square">
                      <a:spAutoFit/>
                    </a:bodyPr>
                    <a:lstStyle/>
                    <a:p>
                      <a:pPr indent="177800">
                        <a:lnSpc>
                          <a:spcPts val="1075"/>
                        </a:lnSpc>
                      </a:pPr>
                      <a:r>
                        <a:rPr lang="zh-TW" sz="1100">
                          <a:latin typeface="MingLiU"/>
                          <a:ea typeface="MingLiU"/>
                        </a:rPr>
                        <a:t>要公</a:t>
                      </a:r>
                      <a:endParaRPr lang="zh-TW" sz="1100">
                        <a:latin typeface="MingLiU"/>
                        <a:ea typeface="MingLiU"/>
                      </a:endParaRPr>
                    </a:p>
                    <a:p>
                      <a:pPr indent="0">
                        <a:lnSpc>
                          <a:spcPts val="1075"/>
                        </a:lnSpc>
                      </a:pPr>
                      <a:r>
                        <a:rPr lang="zh-TW" sz="1100">
                          <a:latin typeface="MingLiU"/>
                          <a:ea typeface="MingLiU"/>
                        </a:rPr>
                        <a:t>关 </a:t>
                      </a:r>
                      <a:r>
                        <a:rPr lang="zh-CN" sz="1100" i="1">
                          <a:latin typeface="MingLiU"/>
                          <a:ea typeface="MingLiU"/>
                        </a:rPr>
                        <a:t>，：</a:t>
                      </a:r>
                      <a:endParaRPr lang="zh-CN" sz="1100" i="1">
                        <a:latin typeface="MingLiU"/>
                        <a:ea typeface="MingLiU"/>
                      </a:endParaRPr>
                    </a:p>
                    <a:p>
                      <a:pPr indent="0">
                        <a:lnSpc>
                          <a:spcPts val="1075"/>
                        </a:lnSpc>
                      </a:pPr>
                      <a:r>
                        <a:rPr lang="zh-TW" sz="1100">
                          <a:latin typeface="MingLiU"/>
                          <a:ea typeface="MingLiU"/>
                        </a:rPr>
                        <a:t>相督</a:t>
                      </a:r>
                      <a:endParaRPr lang="zh-TW" sz="1100">
                        <a:latin typeface="MingLiU"/>
                        <a:ea typeface="MingLiU"/>
                      </a:endParaRPr>
                    </a:p>
                    <a:p>
                      <a:pPr indent="0">
                        <a:lnSpc>
                          <a:spcPts val="1075"/>
                        </a:lnSpc>
                      </a:pPr>
                      <a:r>
                        <a:rPr lang="zh-TW" sz="1100" i="1">
                          <a:latin typeface="MingLiU"/>
                          <a:ea typeface="MingLiU"/>
                        </a:rPr>
                        <a:t>的</a:t>
                      </a:r>
                      <a:r>
                        <a:rPr lang="zh-TW" sz="1100">
                          <a:latin typeface="MingLiU"/>
                          <a:ea typeface="MingLiU"/>
                        </a:rPr>
                        <a:t>监</a:t>
                      </a:r>
                      <a:endParaRPr lang="zh-TW" sz="1100">
                        <a:latin typeface="MingLiU"/>
                        <a:ea typeface="MingLiU"/>
                      </a:endParaRPr>
                    </a:p>
                    <a:p>
                      <a:pPr indent="0">
                        <a:lnSpc>
                          <a:spcPts val="1075"/>
                        </a:lnSpc>
                      </a:pPr>
                      <a:r>
                        <a:rPr lang="zh-TW" sz="1100">
                          <a:latin typeface="MingLiU"/>
                          <a:ea typeface="MingLiU"/>
                        </a:rPr>
                        <a:t>理受</a:t>
                      </a:r>
                      <a:endParaRPr lang="zh-TW" sz="1100">
                        <a:latin typeface="MingLiU"/>
                        <a:ea typeface="MingLiU"/>
                      </a:endParaRPr>
                    </a:p>
                    <a:p>
                      <a:pPr indent="0">
                        <a:lnSpc>
                          <a:spcPts val="1075"/>
                        </a:lnSpc>
                      </a:pPr>
                      <a:r>
                        <a:rPr lang="zh-TW" sz="1100">
                          <a:latin typeface="MingLiU"/>
                          <a:ea typeface="MingLiU"/>
                        </a:rPr>
                        <a:t>管接</a:t>
                      </a:r>
                      <a:endParaRPr lang="zh-TW" sz="1100">
                        <a:latin typeface="MingLiU"/>
                        <a:ea typeface="MingLiU"/>
                      </a:endParaRPr>
                    </a:p>
                    <a:p>
                      <a:pPr indent="0">
                        <a:lnSpc>
                          <a:spcPts val="1075"/>
                        </a:lnSpc>
                      </a:pPr>
                      <a:r>
                        <a:rPr lang="zh-TW" sz="1100">
                          <a:latin typeface="MingLiU"/>
                          <a:ea typeface="MingLiU"/>
                        </a:rPr>
                        <a:t>付幵</a:t>
                      </a:r>
                      <a:endParaRPr lang="zh-TW" sz="1100">
                        <a:latin typeface="MingLiU"/>
                        <a:ea typeface="MingLiU"/>
                      </a:endParaRPr>
                    </a:p>
                    <a:p>
                      <a:pPr indent="0">
                        <a:lnSpc>
                          <a:spcPts val="1075"/>
                        </a:lnSpc>
                      </a:pPr>
                      <a:r>
                        <a:rPr lang="zh-TW" sz="1100">
                          <a:latin typeface="MingLiU"/>
                          <a:ea typeface="MingLiU"/>
                        </a:rPr>
                        <a:t>支公</a:t>
                      </a:r>
                      <a:endParaRPr lang="zh-TW" sz="1100">
                        <a:latin typeface="MingLiU"/>
                        <a:ea typeface="MingLiU"/>
                      </a:endParaRPr>
                    </a:p>
                    <a:p>
                      <a:pPr indent="0">
                        <a:lnSpc>
                          <a:spcPts val="1075"/>
                        </a:lnSpc>
                      </a:pPr>
                      <a:r>
                        <a:rPr lang="zh-TW" sz="1100">
                          <a:latin typeface="MingLiU"/>
                          <a:ea typeface="MingLiU"/>
                        </a:rPr>
                        <a:t>中 </a:t>
                      </a:r>
                      <a:r>
                        <a:rPr lang="en-US" sz="1100">
                          <a:latin typeface="MingLiU"/>
                        </a:rPr>
                        <a:t>?■■:■</a:t>
                      </a:r>
                      <a:endParaRPr lang="en-US" sz="1100">
                        <a:latin typeface="MingLiU"/>
                      </a:endParaRPr>
                    </a:p>
                    <a:p>
                      <a:pPr indent="0">
                        <a:lnSpc>
                          <a:spcPts val="1075"/>
                        </a:lnSpc>
                      </a:pPr>
                      <a:r>
                        <a:rPr lang="zh-TW" sz="1100">
                          <a:latin typeface="MingLiU"/>
                          <a:ea typeface="MingLiU"/>
                        </a:rPr>
                        <a:t>集布</a:t>
                      </a:r>
                      <a:endParaRPr lang="zh-TW" sz="1100">
                        <a:latin typeface="MingLiU"/>
                        <a:ea typeface="MingLiU"/>
                      </a:endParaRPr>
                    </a:p>
                    <a:p>
                      <a:pPr indent="0">
                        <a:lnSpc>
                          <a:spcPts val="1075"/>
                        </a:lnSpc>
                      </a:pPr>
                      <a:r>
                        <a:rPr lang="zh-TW" sz="1100">
                          <a:latin typeface="MingLiU"/>
                          <a:ea typeface="MingLiU"/>
                        </a:rPr>
                        <a:t>库公金</a:t>
                      </a:r>
                      <a:endParaRPr lang="zh-TW" sz="1100">
                        <a:latin typeface="MingLiU"/>
                        <a:ea typeface="MingLiU"/>
                      </a:endParaRPr>
                    </a:p>
                    <a:p>
                      <a:pPr indent="0">
                        <a:lnSpc>
                          <a:spcPts val="1075"/>
                        </a:lnSpc>
                      </a:pPr>
                      <a:r>
                        <a:rPr lang="zh-TW" sz="1100">
                          <a:latin typeface="MingLiU"/>
                          <a:ea typeface="MingLiU"/>
                        </a:rPr>
                        <a:t>国榜资</a:t>
                      </a:r>
                      <a:endParaRPr lang="zh-TW" sz="1100">
                        <a:latin typeface="MingLiU"/>
                        <a:ea typeface="MingLiU"/>
                      </a:endParaRPr>
                    </a:p>
                    <a:p>
                      <a:pPr indent="0">
                        <a:lnSpc>
                          <a:spcPts val="1075"/>
                        </a:lnSpc>
                      </a:pPr>
                      <a:r>
                        <a:rPr lang="zh-TW" sz="1100">
                          <a:latin typeface="MingLiU"/>
                          <a:ea typeface="MingLiU"/>
                        </a:rPr>
                        <a:t>了张旳</a:t>
                      </a:r>
                      <a:endParaRPr lang="zh-TW" sz="1100">
                        <a:latin typeface="MingLiU"/>
                        <a:ea typeface="MingLiU"/>
                      </a:endParaRPr>
                    </a:p>
                    <a:p>
                      <a:pPr indent="0">
                        <a:lnSpc>
                          <a:spcPts val="1075"/>
                        </a:lnSpc>
                      </a:pPr>
                      <a:r>
                        <a:rPr lang="zh-TW" sz="1100">
                          <a:latin typeface="MingLiU"/>
                          <a:ea typeface="MingLiU"/>
                        </a:rPr>
                        <a:t>行众补</a:t>
                      </a:r>
                      <a:endParaRPr lang="zh-TW" sz="1100">
                        <a:latin typeface="MingLiU"/>
                        <a:ea typeface="MingLiU"/>
                      </a:endParaRPr>
                    </a:p>
                    <a:p>
                      <a:pPr indent="0">
                        <a:lnSpc>
                          <a:spcPts val="1075"/>
                        </a:lnSpc>
                      </a:pPr>
                      <a:r>
                        <a:rPr lang="zh-TW" sz="1100">
                          <a:latin typeface="MingLiU"/>
                          <a:ea typeface="MingLiU"/>
                        </a:rPr>
                        <a:t>执群现</a:t>
                      </a:r>
                      <a:endParaRPr lang="zh-TW" sz="1100">
                        <a:latin typeface="MingLiU"/>
                        <a:ea typeface="MingLiU"/>
                      </a:endParaRPr>
                    </a:p>
                    <a:p>
                      <a:pPr indent="0">
                        <a:lnSpc>
                          <a:spcPts val="1075"/>
                        </a:lnSpc>
                      </a:pPr>
                      <a:r>
                        <a:rPr lang="zh-TW" sz="1100">
                          <a:latin typeface="MingLiU"/>
                          <a:ea typeface="MingLiU"/>
                        </a:rPr>
                        <a:t>格 区兑</a:t>
                      </a:r>
                      <a:endParaRPr lang="zh-TW" sz="1100">
                        <a:latin typeface="MingLiU"/>
                        <a:ea typeface="MingLiU"/>
                      </a:endParaRPr>
                    </a:p>
                    <a:p>
                      <a:pPr indent="0">
                        <a:lnSpc>
                          <a:spcPts val="1075"/>
                        </a:lnSpc>
                      </a:pPr>
                      <a:r>
                        <a:rPr lang="zh-TW" sz="1100">
                          <a:latin typeface="MingLiU"/>
                          <a:ea typeface="MingLiU"/>
                        </a:rPr>
                        <a:t>严益额</a:t>
                      </a:r>
                      <a:endParaRPr lang="zh-TW" sz="1100">
                        <a:latin typeface="MingLiU"/>
                        <a:ea typeface="MingLiU"/>
                      </a:endParaRPr>
                    </a:p>
                    <a:p>
                      <a:pPr indent="0">
                        <a:lnSpc>
                          <a:spcPts val="1075"/>
                        </a:lnSpc>
                      </a:pPr>
                      <a:r>
                        <a:rPr lang="zh-TW" sz="1100">
                          <a:latin typeface="MingLiU"/>
                          <a:ea typeface="MingLiU"/>
                        </a:rPr>
                        <a:t>否受足</a:t>
                      </a:r>
                      <a:endParaRPr lang="zh-TW" sz="1100">
                        <a:latin typeface="MingLiU"/>
                        <a:ea typeface="MingLiU"/>
                      </a:endParaRPr>
                    </a:p>
                    <a:p>
                      <a:pPr indent="0">
                        <a:lnSpc>
                          <a:spcPts val="1075"/>
                        </a:lnSpc>
                      </a:pPr>
                      <a:r>
                        <a:rPr lang="zh-TW" sz="1100">
                          <a:latin typeface="MingLiU"/>
                          <a:ea typeface="MingLiU"/>
                        </a:rPr>
                        <a:t>是向定</a:t>
                      </a:r>
                      <a:endParaRPr lang="zh-TW" sz="1100">
                        <a:latin typeface="MingLiU"/>
                        <a:ea typeface="MingLiU"/>
                      </a:endParaRPr>
                    </a:p>
                    <a:p>
                      <a:pPr indent="0">
                        <a:lnSpc>
                          <a:spcPts val="1075"/>
                        </a:lnSpc>
                      </a:pPr>
                      <a:r>
                        <a:rPr lang="zh-TW" sz="1100">
                          <a:latin typeface="MingLiU"/>
                          <a:ea typeface="MingLiU"/>
                        </a:rPr>
                        <a:t>付况规</a:t>
                      </a:r>
                      <a:endParaRPr lang="zh-TW" sz="1100">
                        <a:latin typeface="MingLiU"/>
                        <a:ea typeface="MingLiU"/>
                      </a:endParaRPr>
                    </a:p>
                    <a:p>
                      <a:pPr indent="0">
                        <a:lnSpc>
                          <a:spcPts val="1075"/>
                        </a:lnSpc>
                      </a:pPr>
                      <a:r>
                        <a:rPr lang="zh-TW" sz="1100">
                          <a:latin typeface="MingLiU"/>
                          <a:ea typeface="MingLiU"/>
                        </a:rPr>
                        <a:t>拨情关</a:t>
                      </a:r>
                      <a:endParaRPr lang="zh-TW" sz="1100">
                        <a:latin typeface="MingLiU"/>
                        <a:ea typeface="MingLiU"/>
                      </a:endParaRPr>
                    </a:p>
                    <a:p>
                      <a:pPr indent="0">
                        <a:lnSpc>
                          <a:spcPts val="1075"/>
                        </a:lnSpc>
                      </a:pPr>
                      <a:r>
                        <a:rPr lang="zh-TW" sz="1100" i="1">
                          <a:latin typeface="MingLiU"/>
                          <a:ea typeface="MingLiU"/>
                        </a:rPr>
                        <a:t>的</a:t>
                      </a:r>
                      <a:r>
                        <a:rPr lang="zh-TW" sz="1100">
                          <a:latin typeface="MingLiU"/>
                          <a:ea typeface="MingLiU"/>
                        </a:rPr>
                        <a:t>助苜</a:t>
                      </a:r>
                      <a:endParaRPr lang="zh-TW" sz="1100">
                        <a:latin typeface="MingLiU"/>
                        <a:ea typeface="MingLiU"/>
                      </a:endParaRPr>
                    </a:p>
                    <a:p>
                      <a:pPr indent="0">
                        <a:lnSpc>
                          <a:spcPts val="1075"/>
                        </a:lnSpc>
                      </a:pPr>
                      <a:r>
                        <a:rPr lang="zh-TW" sz="1100">
                          <a:latin typeface="MingLiU"/>
                          <a:ea typeface="MingLiU"/>
                        </a:rPr>
                        <a:t>金补按</a:t>
                      </a:r>
                      <a:endParaRPr lang="zh-TW" sz="1100">
                        <a:latin typeface="MingLiU"/>
                        <a:ea typeface="MingLiU"/>
                      </a:endParaRPr>
                    </a:p>
                    <a:p>
                      <a:pPr indent="0">
                        <a:lnSpc>
                          <a:spcPts val="1075"/>
                        </a:lnSpc>
                      </a:pPr>
                      <a:r>
                        <a:rPr lang="zh-TW" sz="1100">
                          <a:latin typeface="MingLiU"/>
                          <a:ea typeface="MingLiU"/>
                        </a:rPr>
                        <a:t>资金，</a:t>
                      </a:r>
                      <a:endParaRPr lang="zh-TW" sz="1100">
                        <a:latin typeface="MingLiU"/>
                        <a:ea typeface="MingLiU"/>
                      </a:endParaRPr>
                    </a:p>
                    <a:p>
                      <a:pPr indent="0">
                        <a:lnSpc>
                          <a:spcPts val="1075"/>
                        </a:lnSpc>
                      </a:pPr>
                      <a:r>
                        <a:rPr lang="zh-TW" sz="1100">
                          <a:latin typeface="MingLiU"/>
                          <a:ea typeface="MingLiU"/>
                        </a:rPr>
                        <a:t>.•项资的</a:t>
                      </a:r>
                      <a:endParaRPr lang="zh-TW" sz="1100">
                        <a:latin typeface="MingLiU"/>
                        <a:ea typeface="MingLiU"/>
                      </a:endParaRPr>
                    </a:p>
                    <a:p>
                      <a:pPr indent="0">
                        <a:lnSpc>
                          <a:spcPts val="1075"/>
                        </a:lnSpc>
                      </a:pPr>
                      <a:r>
                        <a:rPr lang="zh-TW" sz="1100">
                          <a:latin typeface="MingLiU"/>
                          <a:ea typeface="MingLiU"/>
                        </a:rPr>
                        <a:t>点专将议</a:t>
                      </a:r>
                      <a:endParaRPr lang="zh-TW" sz="1100">
                        <a:latin typeface="MingLiU"/>
                        <a:ea typeface="MingLiU"/>
                      </a:endParaRPr>
                    </a:p>
                    <a:p>
                      <a:pPr indent="0">
                        <a:lnSpc>
                          <a:spcPts val="1075"/>
                        </a:lnSpc>
                      </a:pPr>
                      <a:r>
                        <a:rPr lang="zh-TW" sz="1100">
                          <a:latin typeface="MingLiU"/>
                          <a:ea typeface="MingLiU"/>
                        </a:rPr>
                        <a:t>要政否界</a:t>
                      </a:r>
                      <a:endParaRPr lang="zh-TW" sz="1100">
                        <a:latin typeface="MingLiU"/>
                        <a:ea typeface="MingLiU"/>
                      </a:endParaRPr>
                    </a:p>
                    <a:p>
                      <a:pPr indent="0">
                        <a:lnSpc>
                          <a:spcPts val="1075"/>
                        </a:lnSpc>
                      </a:pPr>
                      <a:r>
                        <a:rPr lang="zh-TW" sz="1100">
                          <a:latin typeface="MingLiU"/>
                          <a:ea typeface="MingLiU"/>
                        </a:rPr>
                        <a:t>价财.，是无</a:t>
                      </a:r>
                      <a:endParaRPr lang="zh-TW" sz="1100">
                        <a:latin typeface="MingLiU"/>
                        <a:ea typeface="MingLiU"/>
                      </a:endParaRPr>
                    </a:p>
                    <a:p>
                      <a:pPr indent="0">
                        <a:lnSpc>
                          <a:spcPts val="1075"/>
                        </a:lnSpc>
                      </a:pPr>
                      <a:r>
                        <a:rPr lang="zh-TW" sz="1100">
                          <a:latin typeface="MingLiU"/>
                          <a:ea typeface="MingLiU"/>
                        </a:rPr>
                        <a:t>评①求②示</a:t>
                      </a:r>
                      <a:endParaRPr lang="zh-TW" sz="1100">
                        <a:latin typeface="MingLiU"/>
                        <a:ea typeface="MingLiU"/>
                      </a:endParaRPr>
                    </a:p>
                  </a:txBody>
                  <a:tcPr marL="0" marR="0" marT="0" marB="0" vert="wordArtVertRtl" anchor="b"/>
                </a:tc>
                <a:tc>
                  <a:txBody>
                    <a:bodyPr vert="wordArtVertRtl" wrap="square">
                      <a:spAutoFit/>
                    </a:bodyPr>
                    <a:lstStyle/>
                    <a:p>
                      <a:pPr indent="25400">
                        <a:lnSpc>
                          <a:spcPts val="1070"/>
                        </a:lnSpc>
                      </a:pPr>
                      <a:r>
                        <a:rPr lang="zh-TW" sz="1100">
                          <a:latin typeface="MingLiU"/>
                          <a:ea typeface="MingLiU"/>
                        </a:rPr>
                        <a:t>要公</a:t>
                      </a:r>
                      <a:endParaRPr lang="zh-TW" sz="1100">
                        <a:latin typeface="MingLiU"/>
                        <a:ea typeface="MingLiU"/>
                      </a:endParaRPr>
                    </a:p>
                    <a:p>
                      <a:pPr indent="0">
                        <a:lnSpc>
                          <a:spcPts val="1070"/>
                        </a:lnSpc>
                      </a:pPr>
                      <a:r>
                        <a:rPr lang="zh-TW" sz="1100">
                          <a:latin typeface="MingLiU"/>
                          <a:ea typeface="MingLiU"/>
                        </a:rPr>
                        <a:t>关 </a:t>
                      </a:r>
                      <a:r>
                        <a:rPr lang="zh-CN" sz="1100" i="1">
                          <a:latin typeface="MingLiU"/>
                          <a:ea typeface="MingLiU"/>
                        </a:rPr>
                        <a:t>，：</a:t>
                      </a:r>
                      <a:endParaRPr lang="zh-CN" sz="1100" i="1">
                        <a:latin typeface="MingLiU"/>
                        <a:ea typeface="MingLiU"/>
                      </a:endParaRPr>
                    </a:p>
                    <a:p>
                      <a:pPr indent="0">
                        <a:lnSpc>
                          <a:spcPts val="1070"/>
                        </a:lnSpc>
                      </a:pPr>
                      <a:r>
                        <a:rPr lang="zh-TW" sz="1100">
                          <a:latin typeface="MingLiU"/>
                          <a:ea typeface="MingLiU"/>
                        </a:rPr>
                        <a:t>相督</a:t>
                      </a:r>
                      <a:endParaRPr lang="zh-TW" sz="1100">
                        <a:latin typeface="MingLiU"/>
                        <a:ea typeface="MingLiU"/>
                      </a:endParaRPr>
                    </a:p>
                    <a:p>
                      <a:pPr indent="0">
                        <a:lnSpc>
                          <a:spcPts val="1070"/>
                        </a:lnSpc>
                      </a:pPr>
                      <a:r>
                        <a:rPr lang="zh-TW" sz="1100">
                          <a:latin typeface="MingLiU"/>
                          <a:ea typeface="MingLiU"/>
                        </a:rPr>
                        <a:t>的监</a:t>
                      </a:r>
                      <a:endParaRPr lang="zh-TW" sz="1100">
                        <a:latin typeface="MingLiU"/>
                        <a:ea typeface="MingLiU"/>
                      </a:endParaRPr>
                    </a:p>
                    <a:p>
                      <a:pPr indent="0">
                        <a:lnSpc>
                          <a:spcPts val="1070"/>
                        </a:lnSpc>
                      </a:pPr>
                      <a:r>
                        <a:rPr lang="zh-TW" sz="1100">
                          <a:latin typeface="MingLiU"/>
                          <a:ea typeface="MingLiU"/>
                        </a:rPr>
                        <a:t>理受宀</a:t>
                      </a:r>
                      <a:endParaRPr lang="zh-TW" sz="1100">
                        <a:latin typeface="MingLiU"/>
                        <a:ea typeface="MingLiU"/>
                      </a:endParaRPr>
                    </a:p>
                    <a:p>
                      <a:pPr indent="0">
                        <a:lnSpc>
                          <a:spcPts val="1070"/>
                        </a:lnSpc>
                      </a:pPr>
                      <a:r>
                        <a:rPr lang="zh-TW" sz="1100">
                          <a:latin typeface="MingLiU"/>
                          <a:ea typeface="MingLiU"/>
                        </a:rPr>
                        <a:t>管接以</a:t>
                      </a:r>
                      <a:endParaRPr lang="zh-TW" sz="1100">
                        <a:latin typeface="MingLiU"/>
                        <a:ea typeface="MingLiU"/>
                      </a:endParaRPr>
                    </a:p>
                    <a:p>
                      <a:pPr indent="0">
                        <a:lnSpc>
                          <a:spcPts val="1070"/>
                        </a:lnSpc>
                      </a:pPr>
                      <a:r>
                        <a:rPr lang="zh-TW" sz="1100">
                          <a:latin typeface="MingLiU"/>
                          <a:ea typeface="MingLiU"/>
                        </a:rPr>
                        <a:t>付幵得</a:t>
                      </a:r>
                      <a:endParaRPr lang="zh-TW" sz="1100">
                        <a:latin typeface="MingLiU"/>
                        <a:ea typeface="MingLiU"/>
                      </a:endParaRPr>
                    </a:p>
                    <a:p>
                      <a:pPr indent="0">
                        <a:lnSpc>
                          <a:spcPts val="1070"/>
                        </a:lnSpc>
                      </a:pPr>
                      <a:r>
                        <a:rPr lang="zh-TW" sz="1100">
                          <a:latin typeface="MingLiU"/>
                          <a:ea typeface="MingLiU"/>
                        </a:rPr>
                        <a:t>支公，</a:t>
                      </a:r>
                      <a:endParaRPr lang="zh-TW" sz="1100">
                        <a:latin typeface="MingLiU"/>
                        <a:ea typeface="MingLiU"/>
                      </a:endParaRPr>
                    </a:p>
                    <a:p>
                      <a:pPr indent="0">
                        <a:lnSpc>
                          <a:spcPts val="1070"/>
                        </a:lnSpc>
                      </a:pPr>
                      <a:r>
                        <a:rPr lang="zh-TW" sz="1100">
                          <a:latin typeface="MingLiU"/>
                          <a:ea typeface="MingLiU"/>
                        </a:rPr>
                        <a:t>中 ，金</a:t>
                      </a:r>
                      <a:endParaRPr lang="zh-TW" sz="1100">
                        <a:latin typeface="MingLiU"/>
                        <a:ea typeface="MingLiU"/>
                      </a:endParaRPr>
                    </a:p>
                    <a:p>
                      <a:pPr indent="0">
                        <a:lnSpc>
                          <a:spcPts val="1070"/>
                        </a:lnSpc>
                      </a:pPr>
                      <a:r>
                        <a:rPr lang="zh-TW" sz="1100">
                          <a:latin typeface="MingLiU"/>
                          <a:ea typeface="MingLiU"/>
                        </a:rPr>
                        <a:t>集布资</a:t>
                      </a:r>
                      <a:endParaRPr lang="zh-TW" sz="1100">
                        <a:latin typeface="MingLiU"/>
                        <a:ea typeface="MingLiU"/>
                      </a:endParaRPr>
                    </a:p>
                    <a:p>
                      <a:pPr indent="0">
                        <a:lnSpc>
                          <a:spcPts val="1070"/>
                        </a:lnSpc>
                      </a:pPr>
                      <a:r>
                        <a:rPr lang="zh-TW" sz="1100">
                          <a:latin typeface="MingLiU"/>
                          <a:ea typeface="MingLiU"/>
                        </a:rPr>
                        <a:t>库公助</a:t>
                      </a:r>
                      <a:endParaRPr lang="zh-TW" sz="1100">
                        <a:latin typeface="MingLiU"/>
                        <a:ea typeface="MingLiU"/>
                      </a:endParaRPr>
                    </a:p>
                    <a:p>
                      <a:pPr indent="0">
                        <a:lnSpc>
                          <a:spcPts val="1070"/>
                        </a:lnSpc>
                      </a:pPr>
                      <a:r>
                        <a:rPr lang="zh-TW" sz="1100">
                          <a:latin typeface="MingLiU"/>
                          <a:ea typeface="MingLiU"/>
                        </a:rPr>
                        <a:t>国榜补</a:t>
                      </a:r>
                      <a:endParaRPr lang="zh-TW" sz="1100">
                        <a:latin typeface="MingLiU"/>
                        <a:ea typeface="MingLiU"/>
                      </a:endParaRPr>
                    </a:p>
                    <a:p>
                      <a:pPr indent="0">
                        <a:lnSpc>
                          <a:spcPts val="1070"/>
                        </a:lnSpc>
                      </a:pPr>
                      <a:r>
                        <a:rPr lang="zh-TW" sz="1100">
                          <a:latin typeface="MingLiU"/>
                          <a:ea typeface="MingLiU"/>
                        </a:rPr>
                        <a:t>了 张现</a:t>
                      </a:r>
                      <a:endParaRPr lang="zh-TW" sz="1100">
                        <a:latin typeface="MingLiU"/>
                        <a:ea typeface="MingLiU"/>
                      </a:endParaRPr>
                    </a:p>
                    <a:p>
                      <a:pPr indent="0">
                        <a:lnSpc>
                          <a:spcPts val="1070"/>
                        </a:lnSpc>
                      </a:pPr>
                      <a:r>
                        <a:rPr lang="zh-TW" sz="1100">
                          <a:latin typeface="MingLiU"/>
                          <a:ea typeface="MingLiU"/>
                        </a:rPr>
                        <a:t>行众兑</a:t>
                      </a:r>
                      <a:endParaRPr lang="zh-TW" sz="1100">
                        <a:latin typeface="MingLiU"/>
                        <a:ea typeface="MingLiU"/>
                      </a:endParaRPr>
                    </a:p>
                    <a:p>
                      <a:pPr indent="0">
                        <a:lnSpc>
                          <a:spcPts val="1070"/>
                        </a:lnSpc>
                      </a:pPr>
                      <a:r>
                        <a:rPr lang="zh-TW" sz="1100">
                          <a:latin typeface="MingLiU"/>
                          <a:ea typeface="MingLiU"/>
                        </a:rPr>
                        <a:t>执群额</a:t>
                      </a:r>
                      <a:endParaRPr lang="zh-TW" sz="1100">
                        <a:latin typeface="MingLiU"/>
                        <a:ea typeface="MingLiU"/>
                      </a:endParaRPr>
                    </a:p>
                    <a:p>
                      <a:pPr indent="0">
                        <a:lnSpc>
                          <a:spcPts val="1070"/>
                        </a:lnSpc>
                      </a:pPr>
                      <a:r>
                        <a:rPr lang="zh-TW" sz="1100">
                          <a:latin typeface="MingLiU"/>
                          <a:ea typeface="MingLiU"/>
                        </a:rPr>
                        <a:t>格 区足</a:t>
                      </a:r>
                      <a:endParaRPr lang="zh-TW" sz="1100">
                        <a:latin typeface="MingLiU"/>
                        <a:ea typeface="MingLiU"/>
                      </a:endParaRPr>
                    </a:p>
                    <a:p>
                      <a:pPr indent="0">
                        <a:lnSpc>
                          <a:spcPts val="1070"/>
                        </a:lnSpc>
                      </a:pPr>
                      <a:r>
                        <a:rPr lang="zh-TW" sz="1100">
                          <a:latin typeface="MingLiU"/>
                          <a:ea typeface="MingLiU"/>
                        </a:rPr>
                        <a:t>严益定</a:t>
                      </a:r>
                      <a:endParaRPr lang="zh-TW" sz="1100">
                        <a:latin typeface="MingLiU"/>
                        <a:ea typeface="MingLiU"/>
                      </a:endParaRPr>
                    </a:p>
                    <a:p>
                      <a:pPr indent="0">
                        <a:lnSpc>
                          <a:spcPts val="1070"/>
                        </a:lnSpc>
                      </a:pPr>
                      <a:r>
                        <a:rPr lang="zh-TW" sz="1100">
                          <a:latin typeface="MingLiU"/>
                          <a:ea typeface="MingLiU"/>
                        </a:rPr>
                        <a:t>付受规</a:t>
                      </a:r>
                      <a:endParaRPr lang="zh-TW" sz="1100">
                        <a:latin typeface="MingLiU"/>
                        <a:ea typeface="MingLiU"/>
                      </a:endParaRPr>
                    </a:p>
                    <a:p>
                      <a:pPr indent="0">
                        <a:lnSpc>
                          <a:spcPts val="1070"/>
                        </a:lnSpc>
                      </a:pPr>
                      <a:r>
                        <a:rPr lang="zh-TW" sz="1100">
                          <a:latin typeface="MingLiU"/>
                          <a:ea typeface="MingLiU"/>
                        </a:rPr>
                        <a:t>拨向关</a:t>
                      </a:r>
                      <a:endParaRPr lang="zh-TW" sz="1100">
                        <a:latin typeface="MingLiU"/>
                        <a:ea typeface="MingLiU"/>
                      </a:endParaRPr>
                    </a:p>
                    <a:p>
                      <a:pPr indent="0">
                        <a:lnSpc>
                          <a:spcPts val="1070"/>
                        </a:lnSpc>
                      </a:pPr>
                      <a:r>
                        <a:rPr lang="zh-TW" sz="1100" i="1">
                          <a:latin typeface="MingLiU"/>
                          <a:ea typeface="MingLiU"/>
                        </a:rPr>
                        <a:t>啊</a:t>
                      </a:r>
                      <a:r>
                        <a:rPr lang="zh-CN" sz="1100">
                          <a:latin typeface="MingLiU"/>
                          <a:ea typeface="MingLiU"/>
                        </a:rPr>
                        <a:t>况苜</a:t>
                      </a:r>
                      <a:endParaRPr lang="zh-CN" sz="1100">
                        <a:latin typeface="MingLiU"/>
                        <a:ea typeface="MingLiU"/>
                      </a:endParaRPr>
                    </a:p>
                    <a:p>
                      <a:pPr indent="0">
                        <a:lnSpc>
                          <a:spcPts val="1070"/>
                        </a:lnSpc>
                      </a:pPr>
                      <a:r>
                        <a:rPr lang="zh-TW" sz="1100">
                          <a:latin typeface="MingLiU"/>
                          <a:ea typeface="MingLiU"/>
                        </a:rPr>
                        <a:t>金情按</a:t>
                      </a:r>
                      <a:endParaRPr lang="zh-TW" sz="1100">
                        <a:latin typeface="MingLiU"/>
                        <a:ea typeface="MingLiU"/>
                      </a:endParaRPr>
                    </a:p>
                    <a:p>
                      <a:pPr indent="0">
                        <a:lnSpc>
                          <a:spcPts val="1070"/>
                        </a:lnSpc>
                      </a:pPr>
                      <a:r>
                        <a:rPr lang="zh-TW" sz="1100">
                          <a:latin typeface="MingLiU"/>
                          <a:ea typeface="MingLiU"/>
                        </a:rPr>
                        <a:t>资</a:t>
                      </a:r>
                      <a:r>
                        <a:rPr lang="en-US" sz="650" b="1">
                          <a:latin typeface="宋体" panose="02010600030101010101" pitchFamily="2" charset="-122"/>
                        </a:rPr>
                        <a:t>W1'</a:t>
                      </a:r>
                      <a:r>
                        <a:rPr lang="en-US" sz="1100">
                          <a:latin typeface="MingLiU"/>
                        </a:rPr>
                        <a:t>，</a:t>
                      </a:r>
                      <a:endParaRPr lang="en-US" sz="1100">
                        <a:latin typeface="MingLiU"/>
                      </a:endParaRPr>
                    </a:p>
                    <a:p>
                      <a:pPr indent="0">
                        <a:lnSpc>
                          <a:spcPts val="1070"/>
                        </a:lnSpc>
                      </a:pPr>
                      <a:r>
                        <a:rPr lang="zh-TW" sz="1100">
                          <a:latin typeface="MingLiU"/>
                          <a:ea typeface="MingLiU"/>
                        </a:rPr>
                        <a:t>项私补的</a:t>
                      </a:r>
                      <a:endParaRPr lang="zh-TW" sz="1100">
                        <a:latin typeface="MingLiU"/>
                        <a:ea typeface="MingLiU"/>
                      </a:endParaRPr>
                    </a:p>
                    <a:p>
                      <a:pPr indent="0">
                        <a:lnSpc>
                          <a:spcPts val="1070"/>
                        </a:lnSpc>
                      </a:pPr>
                      <a:r>
                        <a:rPr lang="zh-TW" sz="1100">
                          <a:latin typeface="MingLiU"/>
                          <a:ea typeface="MingLiU"/>
                        </a:rPr>
                        <a:t>专场金议</a:t>
                      </a:r>
                      <a:endParaRPr lang="zh-TW" sz="1100">
                        <a:latin typeface="MingLiU"/>
                        <a:ea typeface="MingLiU"/>
                      </a:endParaRPr>
                    </a:p>
                    <a:p>
                      <a:pPr indent="0">
                        <a:lnSpc>
                          <a:spcPts val="1070"/>
                        </a:lnSpc>
                      </a:pPr>
                      <a:r>
                        <a:rPr lang="zh-TW" sz="1100">
                          <a:latin typeface="MingLiU"/>
                          <a:ea typeface="MingLiU"/>
                        </a:rPr>
                        <a:t>政得资异</a:t>
                      </a:r>
                      <a:endParaRPr lang="zh-TW" sz="1100">
                        <a:latin typeface="MingLiU"/>
                        <a:ea typeface="MingLiU"/>
                      </a:endParaRPr>
                    </a:p>
                    <a:p>
                      <a:pPr indent="0">
                        <a:lnSpc>
                          <a:spcPts val="1070"/>
                        </a:lnSpc>
                      </a:pPr>
                      <a:r>
                        <a:rPr lang="zh-TW" sz="1100">
                          <a:latin typeface="MingLiU"/>
                          <a:ea typeface="MingLiU"/>
                        </a:rPr>
                        <a:t>财，将无</a:t>
                      </a:r>
                      <a:endParaRPr lang="zh-TW" sz="1100">
                        <a:latin typeface="MingLiU"/>
                        <a:ea typeface="MingLiU"/>
                      </a:endParaRPr>
                    </a:p>
                    <a:p>
                      <a:pPr indent="0">
                        <a:lnSpc>
                          <a:spcPts val="1070"/>
                        </a:lnSpc>
                      </a:pPr>
                      <a:r>
                        <a:rPr lang="zh-TW" sz="1100">
                          <a:latin typeface="MingLiU"/>
                          <a:ea typeface="MingLiU"/>
                        </a:rPr>
                        <a:t>①求②示</a:t>
                      </a:r>
                      <a:endParaRPr lang="zh-TW" sz="1100">
                        <a:latin typeface="MingLiU"/>
                        <a:ea typeface="MingLiU"/>
                      </a:endParaRPr>
                    </a:p>
                  </a:txBody>
                  <a:tcPr marL="0" marR="0" marT="0" marB="0" vert="wordArtVertRtl" anchor="b"/>
                </a:tc>
              </a:tr>
              <a:tr h="1036320">
                <a:tc>
                  <a:txBody>
                    <a:bodyPr vert="wordArtVertRtl" wrap="square">
                      <a:spAutoFit/>
                    </a:bodyPr>
                    <a:lstStyle/>
                    <a:p>
                      <a:pPr indent="0">
                        <a:lnSpc>
                          <a:spcPts val="1070"/>
                        </a:lnSpc>
                      </a:pPr>
                      <a:r>
                        <a:rPr lang="zh-TW" sz="1100">
                          <a:latin typeface="MingLiU"/>
                          <a:ea typeface="MingLiU"/>
                        </a:rPr>
                        <a:t>务况</a:t>
                      </a:r>
                      <a:endParaRPr lang="zh-TW" sz="1100">
                        <a:latin typeface="MingLiU"/>
                        <a:ea typeface="MingLiU"/>
                      </a:endParaRPr>
                    </a:p>
                    <a:p>
                      <a:pPr indent="0">
                        <a:lnSpc>
                          <a:spcPts val="1070"/>
                        </a:lnSpc>
                      </a:pPr>
                      <a:r>
                        <a:rPr lang="zh-TW" sz="1100">
                          <a:latin typeface="MingLiU"/>
                          <a:ea typeface="MingLiU"/>
                        </a:rPr>
                        <a:t>任情</a:t>
                      </a:r>
                      <a:endParaRPr lang="zh-TW" sz="1100">
                        <a:latin typeface="MingLiU"/>
                        <a:ea typeface="MingLiU"/>
                      </a:endParaRPr>
                    </a:p>
                    <a:p>
                      <a:pPr indent="0">
                        <a:lnSpc>
                          <a:spcPts val="1070"/>
                        </a:lnSpc>
                      </a:pPr>
                      <a:r>
                        <a:rPr lang="zh-TW" sz="1100">
                          <a:latin typeface="MingLiU"/>
                          <a:ea typeface="MingLiU"/>
                        </a:rPr>
                        <a:t>标成</a:t>
                      </a:r>
                      <a:endParaRPr lang="zh-TW" sz="1100">
                        <a:latin typeface="MingLiU"/>
                        <a:ea typeface="MingLiU"/>
                      </a:endParaRPr>
                    </a:p>
                    <a:p>
                      <a:pPr indent="0">
                        <a:lnSpc>
                          <a:spcPts val="1070"/>
                        </a:lnSpc>
                      </a:pPr>
                      <a:r>
                        <a:rPr lang="zh-TW" sz="1100">
                          <a:latin typeface="MingLiU"/>
                          <a:ea typeface="MingLiU"/>
                        </a:rPr>
                        <a:t>目完</a:t>
                      </a:r>
                      <a:endParaRPr lang="zh-TW" sz="1100">
                        <a:latin typeface="MingLiU"/>
                        <a:ea typeface="MingLiU"/>
                      </a:endParaRPr>
                    </a:p>
                  </a:txBody>
                  <a:tcPr marL="0" marR="0" marT="0" marB="0" vert="wordArtVertRtl" anchor="b"/>
                </a:tc>
                <a:tc>
                  <a:txBody>
                    <a:bodyPr vert="wordArtVertRtl" wrap="square">
                      <a:spAutoFit/>
                    </a:bodyPr>
                    <a:lstStyle/>
                    <a:p>
                      <a:pPr indent="0"/>
                      <a:r>
                        <a:rPr lang="en-US" sz="650" b="1">
                          <a:latin typeface="宋体" panose="02010600030101010101" pitchFamily="2" charset="-122"/>
                        </a:rPr>
                        <a:t>S</a:t>
                      </a:r>
                      <a:endParaRPr lang="en-US" sz="650" b="1">
                        <a:latin typeface="宋体" panose="02010600030101010101" pitchFamily="2" charset="-122"/>
                      </a:endParaRPr>
                    </a:p>
                  </a:txBody>
                  <a:tcPr marL="0" marR="0" marT="0" marB="0" vert="wordArtVertRtl" anchor="b"/>
                </a:tc>
                <a:tc>
                  <a:txBody>
                    <a:bodyPr vert="wordArtVertRtl" wrap="square">
                      <a:spAutoFit/>
                    </a:bodyPr>
                    <a:lstStyle/>
                    <a:p>
                      <a:pPr indent="12700">
                        <a:lnSpc>
                          <a:spcPts val="1075"/>
                        </a:lnSpc>
                      </a:pPr>
                      <a:r>
                        <a:rPr lang="zh-TW" sz="1100">
                          <a:latin typeface="MingLiU"/>
                          <a:ea typeface="MingLiU"/>
                        </a:rPr>
                        <a:t>表</a:t>
                      </a:r>
                      <a:endParaRPr lang="zh-TW" sz="1100">
                        <a:latin typeface="MingLiU"/>
                        <a:ea typeface="MingLiU"/>
                      </a:endParaRPr>
                    </a:p>
                    <a:p>
                      <a:pPr indent="0">
                        <a:lnSpc>
                          <a:spcPts val="1075"/>
                        </a:lnSpc>
                      </a:pPr>
                      <a:r>
                        <a:rPr lang="zh-TW" sz="1100">
                          <a:latin typeface="MingLiU"/>
                          <a:ea typeface="MingLiU"/>
                        </a:rPr>
                        <a:t>总</a:t>
                      </a:r>
                      <a:endParaRPr lang="zh-TW" sz="1100">
                        <a:latin typeface="MingLiU"/>
                        <a:ea typeface="MingLiU"/>
                      </a:endParaRPr>
                    </a:p>
                    <a:p>
                      <a:pPr indent="0">
                        <a:lnSpc>
                          <a:spcPts val="1075"/>
                        </a:lnSpc>
                      </a:pPr>
                      <a:r>
                        <a:rPr lang="zh-TW" sz="1100">
                          <a:latin typeface="MingLiU"/>
                          <a:ea typeface="MingLiU"/>
                        </a:rPr>
                        <a:t>划</a:t>
                      </a:r>
                      <a:endParaRPr lang="zh-TW" sz="1100">
                        <a:latin typeface="MingLiU"/>
                        <a:ea typeface="MingLiU"/>
                      </a:endParaRPr>
                    </a:p>
                    <a:p>
                      <a:pPr indent="0">
                        <a:lnSpc>
                          <a:spcPts val="1075"/>
                        </a:lnSpc>
                      </a:pPr>
                      <a:r>
                        <a:rPr lang="zh-TW" sz="1100">
                          <a:latin typeface="MingLiU"/>
                          <a:ea typeface="MingLiU"/>
                        </a:rPr>
                        <a:t>计</a:t>
                      </a:r>
                      <a:endParaRPr lang="zh-TW" sz="1100">
                        <a:latin typeface="MingLiU"/>
                        <a:ea typeface="MingLiU"/>
                      </a:endParaRPr>
                    </a:p>
                    <a:p>
                      <a:pPr indent="0">
                        <a:lnSpc>
                          <a:spcPts val="1075"/>
                        </a:lnSpc>
                      </a:pPr>
                      <a:r>
                        <a:rPr lang="zh-TW" sz="1100">
                          <a:latin typeface="MingLiU"/>
                          <a:ea typeface="MingLiU"/>
                        </a:rPr>
                        <a:t>务</a:t>
                      </a:r>
                      <a:endParaRPr lang="zh-TW" sz="1100">
                        <a:latin typeface="MingLiU"/>
                        <a:ea typeface="MingLiU"/>
                      </a:endParaRPr>
                    </a:p>
                    <a:p>
                      <a:pPr indent="0">
                        <a:lnSpc>
                          <a:spcPts val="1075"/>
                        </a:lnSpc>
                      </a:pPr>
                      <a:r>
                        <a:rPr lang="zh-TW" sz="1100">
                          <a:latin typeface="MingLiU"/>
                          <a:ea typeface="MingLiU"/>
                        </a:rPr>
                        <a:t>任</a:t>
                      </a:r>
                      <a:endParaRPr lang="zh-TW" sz="1100">
                        <a:latin typeface="MingLiU"/>
                        <a:ea typeface="MingLiU"/>
                      </a:endParaRPr>
                    </a:p>
                    <a:p>
                      <a:pPr indent="0">
                        <a:lnSpc>
                          <a:spcPts val="1075"/>
                        </a:lnSpc>
                      </a:pPr>
                      <a:r>
                        <a:rPr lang="zh-TW" sz="1100">
                          <a:latin typeface="MingLiU"/>
                          <a:ea typeface="MingLiU"/>
                        </a:rPr>
                        <a:t>度</a:t>
                      </a:r>
                      <a:endParaRPr lang="zh-TW" sz="1100">
                        <a:latin typeface="MingLiU"/>
                        <a:ea typeface="MingLiU"/>
                      </a:endParaRPr>
                    </a:p>
                    <a:p>
                      <a:pPr indent="0">
                        <a:lnSpc>
                          <a:spcPts val="1075"/>
                        </a:lnSpc>
                      </a:pPr>
                      <a:r>
                        <a:rPr lang="zh-TW" sz="1100">
                          <a:latin typeface="MingLiU"/>
                          <a:ea typeface="MingLiU"/>
                        </a:rPr>
                        <a:t>年</a:t>
                      </a:r>
                      <a:endParaRPr lang="zh-TW" sz="1100">
                        <a:latin typeface="MingLiU"/>
                        <a:ea typeface="MingLiU"/>
                      </a:endParaRPr>
                    </a:p>
                    <a:p>
                      <a:pPr indent="355600"/>
                      <a:r>
                        <a:rPr lang="zh-TW" sz="650" b="1">
                          <a:latin typeface="宋体" panose="02010600030101010101" pitchFamily="2" charset="-122"/>
                          <a:ea typeface="宋体" panose="02010600030101010101" pitchFamily="2" charset="-122"/>
                        </a:rPr>
                        <a:t>6</a:t>
                      </a:r>
                      <a:endParaRPr lang="zh-TW" sz="650" b="1">
                        <a:latin typeface="宋体" panose="02010600030101010101" pitchFamily="2" charset="-122"/>
                        <a:ea typeface="宋体" panose="02010600030101010101" pitchFamily="2" charset="-122"/>
                      </a:endParaRPr>
                    </a:p>
                    <a:p>
                      <a:pPr indent="355600"/>
                      <a:r>
                        <a:rPr lang="en-US" sz="650" b="1">
                          <a:latin typeface="宋体" panose="02010600030101010101" pitchFamily="2" charset="-122"/>
                        </a:rPr>
                        <a:t>O</a:t>
                      </a:r>
                      <a:endParaRPr lang="en-US" sz="650" b="1">
                        <a:latin typeface="宋体" panose="02010600030101010101" pitchFamily="2" charset="-122"/>
                      </a:endParaRPr>
                    </a:p>
                    <a:p>
                      <a:pPr indent="12700">
                        <a:lnSpc>
                          <a:spcPts val="1070"/>
                        </a:lnSpc>
                      </a:pPr>
                      <a:r>
                        <a:rPr lang="zh-TW" sz="650" b="1">
                          <a:latin typeface="宋体" panose="02010600030101010101" pitchFamily="2" charset="-122"/>
                          <a:ea typeface="宋体" panose="02010600030101010101" pitchFamily="2" charset="-122"/>
                        </a:rPr>
                        <a:t>2</a:t>
                      </a:r>
                      <a:endParaRPr lang="zh-TW" sz="650" b="1">
                        <a:latin typeface="宋体" panose="02010600030101010101" pitchFamily="2" charset="-122"/>
                        <a:ea typeface="宋体" panose="02010600030101010101" pitchFamily="2" charset="-122"/>
                      </a:endParaRPr>
                    </a:p>
                    <a:p>
                      <a:pPr indent="0">
                        <a:lnSpc>
                          <a:spcPts val="1070"/>
                        </a:lnSpc>
                      </a:pPr>
                      <a:r>
                        <a:rPr lang="zh-TW" sz="1100">
                          <a:latin typeface="MingLiU"/>
                          <a:ea typeface="MingLiU"/>
                        </a:rPr>
                        <a:t>升</a:t>
                      </a:r>
                      <a:endParaRPr lang="zh-TW" sz="1100">
                        <a:latin typeface="MingLiU"/>
                        <a:ea typeface="MingLiU"/>
                      </a:endParaRPr>
                    </a:p>
                    <a:p>
                      <a:pPr indent="0">
                        <a:lnSpc>
                          <a:spcPts val="1070"/>
                        </a:lnSpc>
                      </a:pPr>
                      <a:r>
                        <a:rPr lang="zh-TW" sz="1100">
                          <a:latin typeface="MingLiU"/>
                          <a:ea typeface="MingLiU"/>
                        </a:rPr>
                        <a:t>提</a:t>
                      </a:r>
                      <a:endParaRPr lang="zh-TW" sz="1100">
                        <a:latin typeface="MingLiU"/>
                        <a:ea typeface="MingLiU"/>
                      </a:endParaRPr>
                    </a:p>
                    <a:p>
                      <a:pPr indent="0">
                        <a:lnSpc>
                          <a:spcPts val="1070"/>
                        </a:lnSpc>
                      </a:pPr>
                      <a:r>
                        <a:rPr lang="zh-TW" sz="1100">
                          <a:latin typeface="MingLiU"/>
                          <a:ea typeface="MingLiU"/>
                        </a:rPr>
                        <a:t>造</a:t>
                      </a:r>
                      <a:endParaRPr lang="zh-TW" sz="1100">
                        <a:latin typeface="MingLiU"/>
                        <a:ea typeface="MingLiU"/>
                      </a:endParaRPr>
                    </a:p>
                    <a:p>
                      <a:pPr indent="0">
                        <a:lnSpc>
                          <a:spcPts val="1070"/>
                        </a:lnSpc>
                      </a:pPr>
                      <a:r>
                        <a:rPr lang="zh-TW" sz="1100">
                          <a:latin typeface="MingLiU"/>
                          <a:ea typeface="MingLiU"/>
                        </a:rPr>
                        <a:t>改况</a:t>
                      </a:r>
                      <a:endParaRPr lang="zh-TW" sz="1100">
                        <a:latin typeface="MingLiU"/>
                        <a:ea typeface="MingLiU"/>
                      </a:endParaRPr>
                    </a:p>
                    <a:p>
                      <a:pPr indent="0">
                        <a:lnSpc>
                          <a:spcPts val="1070"/>
                        </a:lnSpc>
                      </a:pPr>
                      <a:r>
                        <a:rPr lang="zh-TW" sz="1100">
                          <a:latin typeface="MingLiU"/>
                          <a:ea typeface="MingLiU"/>
                        </a:rPr>
                        <a:t>程情</a:t>
                      </a:r>
                      <a:endParaRPr lang="zh-TW" sz="1100">
                        <a:latin typeface="MingLiU"/>
                        <a:ea typeface="MingLiU"/>
                      </a:endParaRPr>
                    </a:p>
                    <a:p>
                      <a:pPr indent="0">
                        <a:lnSpc>
                          <a:spcPts val="1070"/>
                        </a:lnSpc>
                      </a:pPr>
                      <a:r>
                        <a:rPr lang="zh-TW" sz="1100">
                          <a:latin typeface="MingLiU"/>
                          <a:ea typeface="MingLiU"/>
                        </a:rPr>
                        <a:t>工成</a:t>
                      </a:r>
                      <a:endParaRPr lang="zh-TW" sz="1100">
                        <a:latin typeface="MingLiU"/>
                        <a:ea typeface="MingLiU"/>
                      </a:endParaRPr>
                    </a:p>
                    <a:p>
                      <a:pPr indent="0">
                        <a:lnSpc>
                          <a:spcPts val="1070"/>
                        </a:lnSpc>
                      </a:pPr>
                      <a:r>
                        <a:rPr lang="zh-TW" sz="1100">
                          <a:latin typeface="MingLiU"/>
                          <a:ea typeface="MingLiU"/>
                        </a:rPr>
                        <a:t>利完</a:t>
                      </a:r>
                      <a:endParaRPr lang="zh-TW" sz="1100">
                        <a:latin typeface="MingLiU"/>
                        <a:ea typeface="MingLiU"/>
                      </a:endParaRPr>
                    </a:p>
                    <a:p>
                      <a:pPr indent="0">
                        <a:lnSpc>
                          <a:spcPts val="1070"/>
                        </a:lnSpc>
                      </a:pPr>
                      <a:r>
                        <a:rPr lang="zh-TW" sz="1100">
                          <a:latin typeface="MingLiU"/>
                          <a:ea typeface="MingLiU"/>
                        </a:rPr>
                        <a:t>水的</a:t>
                      </a:r>
                      <a:endParaRPr lang="zh-TW" sz="1100">
                        <a:latin typeface="MingLiU"/>
                        <a:ea typeface="MingLiU"/>
                      </a:endParaRPr>
                    </a:p>
                    <a:p>
                      <a:pPr indent="0">
                        <a:lnSpc>
                          <a:spcPts val="1070"/>
                        </a:lnSpc>
                      </a:pPr>
                      <a:r>
                        <a:rPr lang="zh-TW" sz="1100">
                          <a:latin typeface="MingLiU"/>
                          <a:ea typeface="MingLiU"/>
                        </a:rPr>
                        <a:t>型务</a:t>
                      </a:r>
                      <a:endParaRPr lang="zh-TW" sz="1100">
                        <a:latin typeface="MingLiU"/>
                        <a:ea typeface="MingLiU"/>
                      </a:endParaRPr>
                    </a:p>
                    <a:p>
                      <a:pPr indent="0">
                        <a:lnSpc>
                          <a:spcPts val="1070"/>
                        </a:lnSpc>
                      </a:pPr>
                      <a:r>
                        <a:rPr lang="zh-TW" sz="1100">
                          <a:latin typeface="MingLiU"/>
                          <a:ea typeface="MingLiU"/>
                        </a:rPr>
                        <a:t>小任</a:t>
                      </a:r>
                      <a:endParaRPr lang="zh-TW" sz="1100">
                        <a:latin typeface="MingLiU"/>
                        <a:ea typeface="MingLiU"/>
                      </a:endParaRPr>
                    </a:p>
                    <a:p>
                      <a:pPr indent="0">
                        <a:lnSpc>
                          <a:spcPts val="1070"/>
                        </a:lnSpc>
                      </a:pPr>
                      <a:r>
                        <a:rPr lang="zh-TW" sz="1100">
                          <a:latin typeface="MingLiU"/>
                          <a:ea typeface="MingLiU"/>
                        </a:rPr>
                        <a:t>省类</a:t>
                      </a:r>
                      <a:endParaRPr lang="zh-TW" sz="1100">
                        <a:latin typeface="MingLiU"/>
                        <a:ea typeface="MingLiU"/>
                      </a:endParaRPr>
                    </a:p>
                    <a:p>
                      <a:pPr indent="0">
                        <a:lnSpc>
                          <a:spcPts val="1070"/>
                        </a:lnSpc>
                      </a:pPr>
                      <a:r>
                        <a:rPr lang="zh-TW" sz="1100">
                          <a:latin typeface="MingLiU"/>
                          <a:ea typeface="MingLiU"/>
                        </a:rPr>
                        <a:t>黴分</a:t>
                      </a:r>
                      <a:endParaRPr lang="zh-TW" sz="1100">
                        <a:latin typeface="MingLiU"/>
                        <a:ea typeface="MingLiU"/>
                      </a:endParaRPr>
                    </a:p>
                    <a:p>
                      <a:pPr indent="0">
                        <a:lnSpc>
                          <a:spcPts val="1070"/>
                        </a:lnSpc>
                      </a:pPr>
                      <a:r>
                        <a:rPr lang="zh-TW" sz="1100">
                          <a:latin typeface="MingLiU"/>
                          <a:ea typeface="MingLiU"/>
                        </a:rPr>
                        <a:t>安的</a:t>
                      </a:r>
                      <a:endParaRPr lang="zh-TW" sz="1100">
                        <a:latin typeface="MingLiU"/>
                        <a:ea typeface="MingLiU"/>
                      </a:endParaRPr>
                    </a:p>
                  </a:txBody>
                  <a:tcPr marL="0" marR="0" marT="0" marB="0" vert="wordArtVertRtl" anchor="b"/>
                </a:tc>
                <a:tc>
                  <a:txBody>
                    <a:bodyPr vert="wordArtVertRtl" wrap="square">
                      <a:spAutoFit/>
                    </a:bodyPr>
                    <a:lstStyle/>
                    <a:p>
                      <a:pPr indent="165100">
                        <a:lnSpc>
                          <a:spcPts val="1180"/>
                        </a:lnSpc>
                      </a:pPr>
                      <a:r>
                        <a:rPr lang="zh-TW" sz="1100">
                          <a:latin typeface="MingLiU"/>
                          <a:ea typeface="MingLiU"/>
                        </a:rPr>
                        <a:t>容</a:t>
                      </a:r>
                      <a:endParaRPr lang="zh-TW" sz="1100">
                        <a:latin typeface="MingLiU"/>
                        <a:ea typeface="MingLiU"/>
                      </a:endParaRPr>
                    </a:p>
                    <a:p>
                      <a:pPr indent="0">
                        <a:lnSpc>
                          <a:spcPts val="1180"/>
                        </a:lnSpc>
                      </a:pPr>
                      <a:r>
                        <a:rPr lang="zh-TW" sz="1100">
                          <a:latin typeface="MingLiU"/>
                          <a:ea typeface="MingLiU"/>
                        </a:rPr>
                        <a:t>内</a:t>
                      </a:r>
                      <a:endParaRPr lang="zh-TW" sz="1100">
                        <a:latin typeface="MingLiU"/>
                        <a:ea typeface="MingLiU"/>
                      </a:endParaRPr>
                    </a:p>
                    <a:p>
                      <a:pPr indent="0">
                        <a:lnSpc>
                          <a:spcPts val="1180"/>
                        </a:lnSpc>
                      </a:pPr>
                      <a:r>
                        <a:rPr lang="zh-TW" sz="1100">
                          <a:latin typeface="MingLiU"/>
                          <a:ea typeface="MingLiU"/>
                        </a:rPr>
                        <a:t>划</a:t>
                      </a:r>
                      <a:endParaRPr lang="zh-TW" sz="1100">
                        <a:latin typeface="MingLiU"/>
                        <a:ea typeface="MingLiU"/>
                      </a:endParaRPr>
                    </a:p>
                    <a:p>
                      <a:pPr indent="0">
                        <a:lnSpc>
                          <a:spcPts val="1180"/>
                        </a:lnSpc>
                      </a:pPr>
                      <a:r>
                        <a:rPr lang="zh-TW" sz="1100">
                          <a:latin typeface="MingLiU"/>
                          <a:ea typeface="MingLiU"/>
                        </a:rPr>
                        <a:t>计</a:t>
                      </a:r>
                      <a:endParaRPr lang="zh-TW" sz="1100">
                        <a:latin typeface="MingLiU"/>
                        <a:ea typeface="MingLiU"/>
                      </a:endParaRPr>
                    </a:p>
                    <a:p>
                      <a:pPr indent="0">
                        <a:lnSpc>
                          <a:spcPts val="1180"/>
                        </a:lnSpc>
                      </a:pPr>
                      <a:r>
                        <a:rPr lang="zh-TW" sz="1100">
                          <a:latin typeface="MingLiU"/>
                          <a:ea typeface="MingLiU"/>
                        </a:rPr>
                        <a:t>项</a:t>
                      </a:r>
                      <a:endParaRPr lang="zh-TW" sz="1100">
                        <a:latin typeface="MingLiU"/>
                        <a:ea typeface="MingLiU"/>
                      </a:endParaRPr>
                    </a:p>
                    <a:p>
                      <a:pPr indent="0">
                        <a:lnSpc>
                          <a:spcPts val="1180"/>
                        </a:lnSpc>
                      </a:pPr>
                      <a:r>
                        <a:rPr lang="zh-TW" sz="1100">
                          <a:latin typeface="MingLiU"/>
                          <a:ea typeface="MingLiU"/>
                        </a:rPr>
                        <a:t>各</a:t>
                      </a:r>
                      <a:endParaRPr lang="zh-TW" sz="1100">
                        <a:latin typeface="MingLiU"/>
                        <a:ea typeface="MingLiU"/>
                      </a:endParaRPr>
                    </a:p>
                    <a:p>
                      <a:pPr indent="0">
                        <a:lnSpc>
                          <a:spcPts val="1180"/>
                        </a:lnSpc>
                      </a:pPr>
                      <a:r>
                        <a:rPr lang="zh-TW" sz="1100">
                          <a:latin typeface="MingLiU"/>
                          <a:ea typeface="MingLiU"/>
                        </a:rPr>
                        <a:t>成</a:t>
                      </a:r>
                      <a:endParaRPr lang="zh-TW" sz="1100">
                        <a:latin typeface="MingLiU"/>
                        <a:ea typeface="MingLiU"/>
                      </a:endParaRPr>
                    </a:p>
                    <a:p>
                      <a:pPr indent="0">
                        <a:lnSpc>
                          <a:spcPts val="1180"/>
                        </a:lnSpc>
                      </a:pPr>
                      <a:r>
                        <a:rPr lang="zh-TW" sz="1100">
                          <a:latin typeface="MingLiU"/>
                          <a:ea typeface="MingLiU"/>
                        </a:rPr>
                        <a:t>完</a:t>
                      </a:r>
                      <a:endParaRPr lang="zh-TW" sz="1100">
                        <a:latin typeface="MingLiU"/>
                        <a:ea typeface="MingLiU"/>
                      </a:endParaRPr>
                    </a:p>
                    <a:p>
                      <a:pPr indent="0">
                        <a:lnSpc>
                          <a:spcPts val="1180"/>
                        </a:lnSpc>
                      </a:pPr>
                      <a:r>
                        <a:rPr lang="zh-TW" sz="1100">
                          <a:latin typeface="MingLiU"/>
                          <a:ea typeface="MingLiU"/>
                        </a:rPr>
                        <a:t>批</a:t>
                      </a:r>
                      <a:endParaRPr lang="zh-TW" sz="1100">
                        <a:latin typeface="MingLiU"/>
                        <a:ea typeface="MingLiU"/>
                      </a:endParaRPr>
                    </a:p>
                    <a:p>
                      <a:pPr indent="0">
                        <a:lnSpc>
                          <a:spcPts val="1180"/>
                        </a:lnSpc>
                      </a:pPr>
                      <a:r>
                        <a:rPr lang="zh-TW" sz="1100">
                          <a:latin typeface="MingLiU"/>
                          <a:ea typeface="MingLiU"/>
                        </a:rPr>
                        <a:t>划</a:t>
                      </a:r>
                      <a:endParaRPr lang="zh-TW" sz="1100">
                        <a:latin typeface="MingLiU"/>
                        <a:ea typeface="MingLiU"/>
                      </a:endParaRPr>
                    </a:p>
                    <a:p>
                      <a:pPr indent="0">
                        <a:lnSpc>
                          <a:spcPts val="1180"/>
                        </a:lnSpc>
                      </a:pPr>
                      <a:r>
                        <a:rPr lang="zh-TW" sz="1100">
                          <a:latin typeface="MingLiU"/>
                          <a:ea typeface="MingLiU"/>
                        </a:rPr>
                        <a:t>计</a:t>
                      </a:r>
                      <a:endParaRPr lang="zh-TW" sz="1100">
                        <a:latin typeface="MingLiU"/>
                        <a:ea typeface="MingLiU"/>
                      </a:endParaRPr>
                    </a:p>
                    <a:p>
                      <a:pPr indent="0">
                        <a:lnSpc>
                          <a:spcPts val="1180"/>
                        </a:lnSpc>
                      </a:pPr>
                      <a:r>
                        <a:rPr lang="zh-TW" sz="1100">
                          <a:latin typeface="MingLiU"/>
                          <a:ea typeface="MingLiU"/>
                        </a:rPr>
                        <a:t>施</a:t>
                      </a:r>
                      <a:endParaRPr lang="zh-TW" sz="1100">
                        <a:latin typeface="MingLiU"/>
                        <a:ea typeface="MingLiU"/>
                      </a:endParaRPr>
                    </a:p>
                    <a:p>
                      <a:pPr indent="0">
                        <a:lnSpc>
                          <a:spcPts val="1180"/>
                        </a:lnSpc>
                      </a:pPr>
                      <a:r>
                        <a:rPr lang="zh-TW" sz="1100">
                          <a:latin typeface="MingLiU"/>
                          <a:ea typeface="MingLiU"/>
                        </a:rPr>
                        <a:t>实</a:t>
                      </a:r>
                      <a:endParaRPr lang="zh-TW" sz="1100">
                        <a:latin typeface="MingLiU"/>
                        <a:ea typeface="MingLiU"/>
                      </a:endParaRPr>
                    </a:p>
                    <a:p>
                      <a:pPr indent="0">
                        <a:lnSpc>
                          <a:spcPts val="1180"/>
                        </a:lnSpc>
                      </a:pPr>
                      <a:r>
                        <a:rPr lang="zh-TW" sz="1100">
                          <a:latin typeface="MingLiU"/>
                          <a:ea typeface="MingLiU"/>
                        </a:rPr>
                        <a:t>目</a:t>
                      </a:r>
                      <a:endParaRPr lang="zh-TW" sz="1100">
                        <a:latin typeface="MingLiU"/>
                        <a:ea typeface="MingLiU"/>
                      </a:endParaRPr>
                    </a:p>
                    <a:p>
                      <a:pPr indent="0">
                        <a:lnSpc>
                          <a:spcPts val="1180"/>
                        </a:lnSpc>
                      </a:pPr>
                      <a:r>
                        <a:rPr lang="zh-TW" sz="1100">
                          <a:latin typeface="MingLiU"/>
                          <a:ea typeface="MingLiU"/>
                        </a:rPr>
                        <a:t>项</a:t>
                      </a:r>
                      <a:endParaRPr lang="zh-TW" sz="1100">
                        <a:latin typeface="MingLiU"/>
                        <a:ea typeface="MingLiU"/>
                      </a:endParaRPr>
                    </a:p>
                    <a:p>
                      <a:pPr indent="0">
                        <a:lnSpc>
                          <a:spcPts val="1180"/>
                        </a:lnSpc>
                      </a:pPr>
                      <a:r>
                        <a:rPr lang="zh-TW" sz="1100">
                          <a:latin typeface="MingLiU"/>
                          <a:ea typeface="MingLiU"/>
                        </a:rPr>
                        <a:t>度</a:t>
                      </a:r>
                      <a:endParaRPr lang="zh-TW" sz="1100">
                        <a:latin typeface="MingLiU"/>
                        <a:ea typeface="MingLiU"/>
                      </a:endParaRPr>
                    </a:p>
                    <a:p>
                      <a:pPr indent="0">
                        <a:lnSpc>
                          <a:spcPts val="1180"/>
                        </a:lnSpc>
                      </a:pPr>
                      <a:r>
                        <a:rPr lang="zh-TW" sz="1100">
                          <a:latin typeface="MingLiU"/>
                          <a:ea typeface="MingLiU"/>
                        </a:rPr>
                        <a:t>:年</a:t>
                      </a:r>
                      <a:endParaRPr lang="zh-TW" sz="1100">
                        <a:latin typeface="MingLiU"/>
                        <a:ea typeface="MingLiU"/>
                      </a:endParaRPr>
                    </a:p>
                    <a:p>
                      <a:pPr indent="0">
                        <a:lnSpc>
                          <a:spcPts val="1180"/>
                        </a:lnSpc>
                      </a:pPr>
                      <a:r>
                        <a:rPr lang="zh-TW" sz="1100">
                          <a:latin typeface="MingLiU"/>
                          <a:ea typeface="MingLiU"/>
                        </a:rPr>
                        <a:t>占5按</a:t>
                      </a:r>
                      <a:endParaRPr lang="zh-TW" sz="1100">
                        <a:latin typeface="MingLiU"/>
                        <a:ea typeface="MingLiU"/>
                      </a:endParaRPr>
                    </a:p>
                    <a:p>
                      <a:pPr indent="0">
                        <a:lnSpc>
                          <a:spcPts val="1180"/>
                        </a:lnSpc>
                      </a:pPr>
                      <a:r>
                        <a:rPr lang="zh-TW" sz="1100">
                          <a:latin typeface="MingLiU"/>
                          <a:ea typeface="MingLiU"/>
                        </a:rPr>
                        <a:t>惡否</a:t>
                      </a:r>
                      <a:endParaRPr lang="zh-TW" sz="1100">
                        <a:latin typeface="MingLiU"/>
                        <a:ea typeface="MingLiU"/>
                      </a:endParaRPr>
                    </a:p>
                    <a:p>
                      <a:pPr indent="0">
                        <a:lnSpc>
                          <a:spcPts val="1180"/>
                        </a:lnSpc>
                      </a:pPr>
                      <a:r>
                        <a:rPr lang="zh-TW" sz="1100">
                          <a:latin typeface="MingLiU"/>
                          <a:ea typeface="MingLiU"/>
                        </a:rPr>
                        <a:t>价是</a:t>
                      </a:r>
                      <a:endParaRPr lang="zh-TW" sz="1100">
                        <a:latin typeface="MingLiU"/>
                        <a:ea typeface="MingLiU"/>
                      </a:endParaRPr>
                    </a:p>
                    <a:p>
                      <a:pPr indent="0">
                        <a:lnSpc>
                          <a:spcPts val="1180"/>
                        </a:lnSpc>
                      </a:pPr>
                      <a:r>
                        <a:rPr lang="zh-TW" sz="1100">
                          <a:latin typeface="MingLiU"/>
                          <a:ea typeface="MingLiU"/>
                        </a:rPr>
                        <a:t>评①</a:t>
                      </a:r>
                      <a:endParaRPr lang="zh-TW" sz="1100">
                        <a:latin typeface="MingLiU"/>
                        <a:ea typeface="MingLiU"/>
                      </a:endParaRPr>
                    </a:p>
                  </a:txBody>
                  <a:tcPr marL="0" marR="0" marT="0" marB="0" vert="wordArtVertRtl" anchor="b"/>
                </a:tc>
                <a:tc>
                  <a:txBody>
                    <a:bodyPr vert="wordArtVertRtl" wrap="square">
                      <a:spAutoFit/>
                    </a:bodyPr>
                    <a:lstStyle/>
                    <a:p>
                      <a:pPr indent="0">
                        <a:lnSpc>
                          <a:spcPts val="1070"/>
                        </a:lnSpc>
                      </a:pPr>
                      <a:r>
                        <a:rPr lang="zh-TW" sz="1100">
                          <a:latin typeface="MingLiU"/>
                          <a:ea typeface="MingLiU"/>
                        </a:rPr>
                        <a:t>与和</a:t>
                      </a:r>
                      <a:endParaRPr lang="zh-TW" sz="1100">
                        <a:latin typeface="MingLiU"/>
                        <a:ea typeface="MingLiU"/>
                      </a:endParaRPr>
                    </a:p>
                    <a:p>
                      <a:pPr indent="0">
                        <a:lnSpc>
                          <a:spcPts val="1070"/>
                        </a:lnSpc>
                      </a:pPr>
                      <a:r>
                        <a:rPr lang="zh-TW" sz="1100">
                          <a:latin typeface="MingLiU"/>
                          <a:ea typeface="MingLiU"/>
                        </a:rPr>
                        <a:t>宀容复</a:t>
                      </a:r>
                      <a:endParaRPr lang="zh-TW" sz="1100">
                        <a:latin typeface="MingLiU"/>
                        <a:ea typeface="MingLiU"/>
                      </a:endParaRPr>
                    </a:p>
                    <a:p>
                      <a:pPr indent="0">
                        <a:lnSpc>
                          <a:spcPts val="1070"/>
                        </a:lnSpc>
                      </a:pPr>
                      <a:r>
                        <a:rPr lang="zh-TW" sz="1100">
                          <a:latin typeface="MingLiU"/>
                          <a:ea typeface="MingLiU"/>
                        </a:rPr>
                        <a:t>耿内批</a:t>
                      </a:r>
                      <a:endParaRPr lang="zh-TW" sz="1100">
                        <a:latin typeface="MingLiU"/>
                        <a:ea typeface="MingLiU"/>
                      </a:endParaRPr>
                    </a:p>
                    <a:p>
                      <a:pPr indent="0">
                        <a:lnSpc>
                          <a:spcPts val="1070"/>
                        </a:lnSpc>
                      </a:pPr>
                      <a:r>
                        <a:rPr lang="zh-TW" sz="1100">
                          <a:latin typeface="MingLiU"/>
                          <a:ea typeface="MingLiU"/>
                        </a:rPr>
                        <a:t>得施变</a:t>
                      </a:r>
                      <a:endParaRPr lang="zh-TW" sz="1100">
                        <a:latin typeface="MingLiU"/>
                        <a:ea typeface="MingLiU"/>
                      </a:endParaRPr>
                    </a:p>
                    <a:p>
                      <a:pPr indent="0">
                        <a:lnSpc>
                          <a:spcPts val="1070"/>
                        </a:lnSpc>
                      </a:pPr>
                      <a:r>
                        <a:rPr lang="zh-TW" sz="1100">
                          <a:latin typeface="MingLiU"/>
                          <a:ea typeface="MingLiU"/>
                        </a:rPr>
                        <a:t>的实改</a:t>
                      </a:r>
                      <a:endParaRPr lang="zh-TW" sz="1100">
                        <a:latin typeface="MingLiU"/>
                        <a:ea typeface="MingLiU"/>
                      </a:endParaRPr>
                    </a:p>
                    <a:p>
                      <a:pPr indent="0">
                        <a:lnSpc>
                          <a:spcPts val="1070"/>
                        </a:lnSpc>
                      </a:pPr>
                      <a:r>
                        <a:rPr lang="zh-TW" sz="1100">
                          <a:latin typeface="MingLiU"/>
                          <a:ea typeface="MingLiU"/>
                        </a:rPr>
                        <a:t>容项 </a:t>
                      </a:r>
                      <a:r>
                        <a:rPr lang="en-US" sz="650" b="1">
                          <a:latin typeface="宋体" panose="02010600030101010101" pitchFamily="2" charset="-122"/>
                        </a:rPr>
                        <a:t>g</a:t>
                      </a:r>
                      <a:endParaRPr lang="en-US" sz="650" b="1">
                        <a:latin typeface="宋体" panose="02010600030101010101" pitchFamily="2" charset="-122"/>
                      </a:endParaRPr>
                    </a:p>
                    <a:p>
                      <a:pPr indent="0">
                        <a:lnSpc>
                          <a:spcPts val="1070"/>
                        </a:lnSpc>
                      </a:pPr>
                      <a:r>
                        <a:rPr lang="zh-TW" sz="1100">
                          <a:latin typeface="MingLiU"/>
                          <a:ea typeface="MingLiU"/>
                        </a:rPr>
                        <a:t>内子擅</a:t>
                      </a:r>
                      <a:endParaRPr lang="zh-TW" sz="1100">
                        <a:latin typeface="MingLiU"/>
                        <a:ea typeface="MingLiU"/>
                      </a:endParaRPr>
                    </a:p>
                    <a:p>
                      <a:pPr indent="0">
                        <a:lnSpc>
                          <a:spcPts val="1070"/>
                        </a:lnSpc>
                      </a:pPr>
                      <a:r>
                        <a:rPr lang="zh-TW" sz="1100">
                          <a:latin typeface="MingLiU"/>
                          <a:ea typeface="MingLiU"/>
                        </a:rPr>
                        <a:t>复别目</a:t>
                      </a:r>
                      <a:endParaRPr lang="zh-TW" sz="1100">
                        <a:latin typeface="MingLiU"/>
                        <a:ea typeface="MingLiU"/>
                      </a:endParaRPr>
                    </a:p>
                    <a:p>
                      <a:pPr indent="0">
                        <a:lnSpc>
                          <a:spcPts val="1070"/>
                        </a:lnSpc>
                      </a:pPr>
                      <a:r>
                        <a:rPr lang="zh-TW" sz="1100">
                          <a:latin typeface="MingLiU"/>
                          <a:ea typeface="MingLiU"/>
                        </a:rPr>
                        <a:t>批个项</a:t>
                      </a:r>
                      <a:endParaRPr lang="zh-TW" sz="1100">
                        <a:latin typeface="MingLiU"/>
                        <a:ea typeface="MingLiU"/>
                      </a:endParaRPr>
                    </a:p>
                    <a:p>
                      <a:pPr indent="0">
                        <a:lnSpc>
                          <a:spcPts val="1070"/>
                        </a:lnSpc>
                      </a:pPr>
                      <a:r>
                        <a:rPr lang="zh-TW" sz="1100">
                          <a:latin typeface="MingLiU"/>
                          <a:ea typeface="MingLiU"/>
                        </a:rPr>
                        <a:t>项有子宀</a:t>
                      </a:r>
                      <a:endParaRPr lang="zh-TW" sz="1100">
                        <a:latin typeface="MingLiU"/>
                        <a:ea typeface="MingLiU"/>
                      </a:endParaRPr>
                    </a:p>
                    <a:p>
                      <a:pPr indent="0">
                        <a:lnSpc>
                          <a:spcPts val="1070"/>
                        </a:lnSpc>
                      </a:pPr>
                      <a:r>
                        <a:rPr lang="zh-TW" sz="1100">
                          <a:latin typeface="MingLiU"/>
                          <a:ea typeface="MingLiU"/>
                        </a:rPr>
                        <a:t>各怛分仔</a:t>
                      </a:r>
                      <a:endParaRPr lang="zh-TW" sz="1100">
                        <a:latin typeface="MingLiU"/>
                        <a:ea typeface="MingLiU"/>
                      </a:endParaRPr>
                    </a:p>
                    <a:p>
                      <a:pPr indent="0">
                        <a:lnSpc>
                          <a:spcPts val="1070"/>
                        </a:lnSpc>
                      </a:pPr>
                      <a:r>
                        <a:rPr lang="zh-TW" sz="1100">
                          <a:latin typeface="MingLiU"/>
                          <a:ea typeface="MingLiU"/>
                        </a:rPr>
                        <a:t>成，部得</a:t>
                      </a:r>
                      <a:endParaRPr lang="zh-TW" sz="1100">
                        <a:latin typeface="MingLiU"/>
                        <a:ea typeface="MingLiU"/>
                      </a:endParaRPr>
                    </a:p>
                    <a:p>
                      <a:pPr indent="0">
                        <a:lnSpc>
                          <a:spcPts val="1070"/>
                        </a:lnSpc>
                      </a:pPr>
                      <a:r>
                        <a:rPr lang="zh-TW" sz="1100">
                          <a:latin typeface="MingLiU"/>
                          <a:ea typeface="MingLiU"/>
                        </a:rPr>
                        <a:t>完等现，</a:t>
                      </a:r>
                      <a:endParaRPr lang="zh-TW" sz="1100">
                        <a:latin typeface="MingLiU"/>
                        <a:ea typeface="MingLiU"/>
                      </a:endParaRPr>
                    </a:p>
                    <a:p>
                      <a:pPr indent="0">
                        <a:lnSpc>
                          <a:spcPts val="1070"/>
                        </a:lnSpc>
                      </a:pPr>
                      <a:r>
                        <a:rPr lang="zh-TW" sz="1100">
                          <a:latin typeface="MingLiU"/>
                          <a:ea typeface="MingLiU"/>
                        </a:rPr>
                        <a:t>部模发等</a:t>
                      </a:r>
                      <a:endParaRPr lang="zh-TW" sz="1100">
                        <a:latin typeface="MingLiU"/>
                        <a:ea typeface="MingLiU"/>
                      </a:endParaRPr>
                    </a:p>
                    <a:p>
                      <a:pPr indent="0">
                        <a:lnSpc>
                          <a:spcPts val="1070"/>
                        </a:lnSpc>
                      </a:pPr>
                      <a:r>
                        <a:rPr lang="zh-TW" sz="1100">
                          <a:latin typeface="MingLiU"/>
                          <a:ea typeface="MingLiU"/>
                        </a:rPr>
                        <a:t>全规，模</a:t>
                      </a:r>
                      <a:endParaRPr lang="zh-TW" sz="1100">
                        <a:latin typeface="MingLiU"/>
                        <a:ea typeface="MingLiU"/>
                      </a:endParaRPr>
                    </a:p>
                    <a:p>
                      <a:pPr indent="0">
                        <a:lnSpc>
                          <a:spcPts val="1070"/>
                        </a:lnSpc>
                      </a:pPr>
                      <a:r>
                        <a:rPr lang="zh-TW" sz="1100" i="1">
                          <a:latin typeface="MingLiU"/>
                          <a:ea typeface="MingLiU"/>
                        </a:rPr>
                        <a:t>能</a:t>
                      </a:r>
                      <a:r>
                        <a:rPr lang="zh-TW" sz="1100">
                          <a:latin typeface="MingLiU"/>
                          <a:ea typeface="MingLiU"/>
                        </a:rPr>
                        <a:t> '刊复规</a:t>
                      </a:r>
                      <a:endParaRPr lang="zh-TW" sz="1100">
                        <a:latin typeface="MingLiU"/>
                        <a:ea typeface="MingLiU"/>
                      </a:endParaRPr>
                    </a:p>
                    <a:p>
                      <a:pPr indent="0">
                        <a:lnSpc>
                          <a:spcPts val="1070"/>
                        </a:lnSpc>
                      </a:pPr>
                      <a:r>
                        <a:rPr lang="zh-TW" sz="1100">
                          <a:latin typeface="MingLiU"/>
                          <a:ea typeface="MingLiU"/>
                        </a:rPr>
                        <a:t>，容泌批</a:t>
                      </a:r>
                      <a:r>
                        <a:rPr lang="en-US" sz="1100">
                          <a:latin typeface="MingLiU"/>
                        </a:rPr>
                        <a:t>'</a:t>
                      </a:r>
                      <a:endParaRPr lang="en-US" sz="1100">
                        <a:latin typeface="MingLiU"/>
                      </a:endParaRPr>
                    </a:p>
                    <a:p>
                      <a:pPr indent="0">
                        <a:lnSpc>
                          <a:spcPts val="1070"/>
                        </a:lnSpc>
                      </a:pPr>
                      <a:r>
                        <a:rPr lang="zh-TW" sz="1100">
                          <a:latin typeface="MingLiU"/>
                          <a:ea typeface="MingLiU"/>
                        </a:rPr>
                        <a:t>复内得和容</a:t>
                      </a:r>
                      <a:endParaRPr lang="zh-TW" sz="1100">
                        <a:latin typeface="MingLiU"/>
                        <a:ea typeface="MingLiU"/>
                      </a:endParaRPr>
                    </a:p>
                    <a:p>
                      <a:pPr indent="0">
                        <a:lnSpc>
                          <a:spcPts val="1070"/>
                        </a:lnSpc>
                      </a:pPr>
                      <a:r>
                        <a:rPr lang="zh-TW" sz="1100">
                          <a:latin typeface="MingLiU"/>
                          <a:ea typeface="MingLiU"/>
                        </a:rPr>
                        <a:t>批复，划间</a:t>
                      </a:r>
                      <a:endParaRPr lang="zh-TW" sz="1100">
                        <a:latin typeface="MingLiU"/>
                        <a:ea typeface="MingLiU"/>
                      </a:endParaRPr>
                    </a:p>
                    <a:p>
                      <a:pPr indent="0">
                        <a:lnSpc>
                          <a:spcPts val="1070"/>
                        </a:lnSpc>
                      </a:pPr>
                      <a:r>
                        <a:rPr lang="zh-TW" sz="1100">
                          <a:latin typeface="MingLiU"/>
                          <a:ea typeface="MingLiU"/>
                        </a:rPr>
                        <a:t>施批的计</a:t>
                      </a:r>
                      <a:r>
                        <a:rPr lang="en-US" sz="1100">
                          <a:latin typeface="MingLiU"/>
                        </a:rPr>
                        <a:t>'</a:t>
                      </a:r>
                      <a:endParaRPr lang="en-US" sz="1100">
                        <a:latin typeface="MingLiU"/>
                      </a:endParaRPr>
                    </a:p>
                    <a:p>
                      <a:pPr indent="0">
                        <a:lnSpc>
                          <a:spcPts val="1070"/>
                        </a:lnSpc>
                      </a:pPr>
                      <a:r>
                        <a:rPr lang="zh-TW" sz="1100">
                          <a:latin typeface="MingLiU"/>
                          <a:ea typeface="MingLiU"/>
                        </a:rPr>
                        <a:t>实项致施点</a:t>
                      </a:r>
                      <a:endParaRPr lang="zh-TW" sz="1100">
                        <a:latin typeface="MingLiU"/>
                        <a:ea typeface="MingLiU"/>
                      </a:endParaRPr>
                    </a:p>
                    <a:p>
                      <a:pPr indent="0">
                        <a:lnSpc>
                          <a:spcPts val="1070"/>
                        </a:lnSpc>
                      </a:pPr>
                      <a:r>
                        <a:rPr lang="zh-TW" sz="1100">
                          <a:latin typeface="MingLiU"/>
                          <a:ea typeface="MingLiU"/>
                        </a:rPr>
                        <a:t>目各一实地</a:t>
                      </a:r>
                      <a:endParaRPr lang="zh-TW" sz="1100">
                        <a:latin typeface="MingLiU"/>
                        <a:ea typeface="MingLiU"/>
                      </a:endParaRPr>
                    </a:p>
                    <a:p>
                      <a:pPr indent="0">
                        <a:lnSpc>
                          <a:spcPts val="1070"/>
                        </a:lnSpc>
                      </a:pPr>
                      <a:r>
                        <a:rPr lang="zh-TW" sz="1100">
                          <a:latin typeface="MingLiU"/>
                          <a:ea typeface="MingLiU"/>
                        </a:rPr>
                        <a:t>项成不报的</a:t>
                      </a:r>
                      <a:endParaRPr lang="zh-TW" sz="1100">
                        <a:latin typeface="MingLiU"/>
                        <a:ea typeface="MingLiU"/>
                      </a:endParaRPr>
                    </a:p>
                    <a:p>
                      <a:pPr indent="0">
                        <a:lnSpc>
                          <a:spcPts val="1070"/>
                        </a:lnSpc>
                      </a:pPr>
                      <a:r>
                        <a:rPr lang="zh-TW" sz="1100">
                          <a:latin typeface="MingLiU"/>
                          <a:ea typeface="MingLiU"/>
                        </a:rPr>
                        <a:t>度完施申划</a:t>
                      </a:r>
                      <a:endParaRPr lang="zh-TW" sz="1100">
                        <a:latin typeface="MingLiU"/>
                        <a:ea typeface="MingLiU"/>
                      </a:endParaRPr>
                    </a:p>
                    <a:p>
                      <a:pPr indent="0">
                        <a:lnSpc>
                          <a:spcPts val="1070"/>
                        </a:lnSpc>
                      </a:pPr>
                      <a:r>
                        <a:rPr lang="zh-TW" sz="1100">
                          <a:latin typeface="MingLiU"/>
                          <a:ea typeface="MingLiU"/>
                        </a:rPr>
                        <a:t>年本实照计</a:t>
                      </a:r>
                      <a:endParaRPr lang="zh-TW" sz="1100">
                        <a:latin typeface="MingLiU"/>
                        <a:ea typeface="MingLiU"/>
                      </a:endParaRPr>
                    </a:p>
                    <a:p>
                      <a:pPr indent="0">
                        <a:lnSpc>
                          <a:spcPts val="1070"/>
                        </a:lnSpc>
                      </a:pPr>
                      <a:r>
                        <a:rPr lang="zh-TW" sz="1100">
                          <a:latin typeface="MingLiU"/>
                          <a:ea typeface="MingLiU"/>
                        </a:rPr>
                        <a:t>按基划对施</a:t>
                      </a:r>
                      <a:endParaRPr lang="zh-TW" sz="1100">
                        <a:latin typeface="MingLiU"/>
                        <a:ea typeface="MingLiU"/>
                      </a:endParaRPr>
                    </a:p>
                    <a:p>
                      <a:pPr indent="0">
                        <a:lnSpc>
                          <a:spcPts val="1070"/>
                        </a:lnSpc>
                      </a:pPr>
                      <a:r>
                        <a:rPr lang="zh-TW" sz="1100">
                          <a:latin typeface="MingLiU"/>
                          <a:ea typeface="MingLiU"/>
                        </a:rPr>
                        <a:t>©:©-计@实</a:t>
                      </a:r>
                      <a:endParaRPr lang="zh-TW" sz="1100">
                        <a:latin typeface="MingLiU"/>
                        <a:ea typeface="MingLiU"/>
                      </a:endParaRPr>
                    </a:p>
                  </a:txBody>
                  <a:tcPr marL="0" marR="0" marT="0" marB="0" vert="wordArtVertRtl" anchor="b"/>
                </a:tc>
              </a:tr>
              <a:tr h="1706880">
                <a:tc>
                  <a:txBody>
                    <a:bodyPr vert="wordArtVertRtl" wrap="square">
                      <a:spAutoFit/>
                    </a:bodyPr>
                    <a:lstStyle/>
                    <a:p>
                      <a:pPr indent="0">
                        <a:lnSpc>
                          <a:spcPts val="1145"/>
                        </a:lnSpc>
                      </a:pPr>
                      <a:r>
                        <a:rPr lang="zh-TW" sz="1100">
                          <a:latin typeface="MingLiU"/>
                          <a:ea typeface="MingLiU"/>
                        </a:rPr>
                        <a:t>度</a:t>
                      </a:r>
                      <a:endParaRPr lang="zh-TW" sz="1100">
                        <a:latin typeface="MingLiU"/>
                        <a:ea typeface="MingLiU"/>
                      </a:endParaRPr>
                    </a:p>
                    <a:p>
                      <a:pPr indent="0">
                        <a:lnSpc>
                          <a:spcPts val="1145"/>
                        </a:lnSpc>
                      </a:pPr>
                      <a:r>
                        <a:rPr lang="zh-TW" sz="1100">
                          <a:latin typeface="MingLiU"/>
                          <a:ea typeface="MingLiU"/>
                        </a:rPr>
                        <a:t>进</a:t>
                      </a:r>
                      <a:endParaRPr lang="zh-TW" sz="1100">
                        <a:latin typeface="MingLiU"/>
                        <a:ea typeface="MingLiU"/>
                      </a:endParaRPr>
                    </a:p>
                    <a:p>
                      <a:pPr indent="0">
                        <a:lnSpc>
                          <a:spcPts val="1145"/>
                        </a:lnSpc>
                      </a:pPr>
                      <a:r>
                        <a:rPr lang="zh-TW" sz="1100">
                          <a:latin typeface="MingLiU"/>
                          <a:ea typeface="MingLiU"/>
                        </a:rPr>
                        <a:t>成</a:t>
                      </a:r>
                      <a:endParaRPr lang="zh-TW" sz="1100">
                        <a:latin typeface="MingLiU"/>
                        <a:ea typeface="MingLiU"/>
                      </a:endParaRPr>
                    </a:p>
                    <a:p>
                      <a:pPr indent="0">
                        <a:lnSpc>
                          <a:spcPts val="1145"/>
                        </a:lnSpc>
                      </a:pPr>
                      <a:r>
                        <a:rPr lang="zh-TW" sz="1100">
                          <a:latin typeface="MingLiU"/>
                          <a:ea typeface="MingLiU"/>
                        </a:rPr>
                        <a:t>完</a:t>
                      </a:r>
                      <a:endParaRPr lang="zh-TW" sz="1100">
                        <a:latin typeface="MingLiU"/>
                        <a:ea typeface="MingLiU"/>
                      </a:endParaRPr>
                    </a:p>
                  </a:txBody>
                  <a:tcPr marL="0" marR="0" marT="0" marB="0" vert="wordArtVertRtl" anchor="b"/>
                </a:tc>
                <a:tc>
                  <a:txBody>
                    <a:bodyPr vert="wordArtVertRtl" wrap="square">
                      <a:spAutoFit/>
                    </a:bodyPr>
                    <a:lstStyle/>
                    <a:p>
                      <a:pPr indent="0"/>
                      <a:r>
                        <a:rPr lang="zh-TW" sz="650" b="1">
                          <a:latin typeface="宋体" panose="02010600030101010101" pitchFamily="2" charset="-122"/>
                          <a:ea typeface="宋体" panose="02010600030101010101" pitchFamily="2" charset="-122"/>
                        </a:rPr>
                        <a:t>5</a:t>
                      </a:r>
                      <a:endParaRPr lang="zh-TW" sz="650" b="1">
                        <a:latin typeface="宋体" panose="02010600030101010101" pitchFamily="2" charset="-122"/>
                        <a:ea typeface="宋体" panose="02010600030101010101" pitchFamily="2" charset="-122"/>
                      </a:endParaRPr>
                    </a:p>
                  </a:txBody>
                  <a:tcPr marL="0" marR="0" marT="0" marB="0" vert="wordArtVertRtl" anchor="b"/>
                </a:tc>
                <a:tc>
                  <a:txBody>
                    <a:bodyPr vert="wordArtVertRtl" wrap="square">
                      <a:spAutoFit/>
                    </a:bodyPr>
                    <a:lstStyle/>
                    <a:p>
                      <a:pPr indent="12700">
                        <a:lnSpc>
                          <a:spcPts val="1125"/>
                        </a:lnSpc>
                      </a:pPr>
                      <a:r>
                        <a:rPr lang="zh-TW" sz="1100">
                          <a:latin typeface="MingLiU"/>
                          <a:ea typeface="MingLiU"/>
                        </a:rPr>
                        <a:t>以</a:t>
                      </a:r>
                      <a:endParaRPr lang="zh-TW" sz="1100">
                        <a:latin typeface="MingLiU"/>
                        <a:ea typeface="MingLiU"/>
                      </a:endParaRPr>
                    </a:p>
                    <a:p>
                      <a:pPr indent="0">
                        <a:lnSpc>
                          <a:spcPts val="1125"/>
                        </a:lnSpc>
                      </a:pPr>
                      <a:r>
                        <a:rPr lang="zh-TW" sz="1100">
                          <a:latin typeface="MingLiU"/>
                          <a:ea typeface="MingLiU"/>
                        </a:rPr>
                        <a:t>用</a:t>
                      </a:r>
                      <a:endParaRPr lang="zh-TW" sz="1100">
                        <a:latin typeface="MingLiU"/>
                        <a:ea typeface="MingLiU"/>
                      </a:endParaRPr>
                    </a:p>
                    <a:p>
                      <a:pPr indent="0">
                        <a:lnSpc>
                          <a:spcPts val="1125"/>
                        </a:lnSpc>
                      </a:pPr>
                      <a:r>
                        <a:rPr lang="zh-TW" sz="1100">
                          <a:latin typeface="MingLiU"/>
                          <a:ea typeface="MingLiU"/>
                        </a:rPr>
                        <a:t>虱</a:t>
                      </a:r>
                      <a:endParaRPr lang="zh-TW" sz="1100">
                        <a:latin typeface="MingLiU"/>
                        <a:ea typeface="MingLiU"/>
                      </a:endParaRPr>
                    </a:p>
                    <a:p>
                      <a:pPr indent="0">
                        <a:lnSpc>
                          <a:spcPts val="1125"/>
                        </a:lnSpc>
                      </a:pPr>
                      <a:r>
                        <a:rPr lang="zh-TW" sz="1100" i="1">
                          <a:latin typeface="MingLiU"/>
                          <a:ea typeface="MingLiU"/>
                        </a:rPr>
                        <a:t>比。</a:t>
                      </a:r>
                      <a:endParaRPr lang="zh-TW" sz="1100" i="1">
                        <a:latin typeface="MingLiU"/>
                        <a:ea typeface="MingLiU"/>
                      </a:endParaRPr>
                    </a:p>
                    <a:p>
                      <a:pPr indent="0">
                        <a:lnSpc>
                          <a:spcPts val="1125"/>
                        </a:lnSpc>
                      </a:pPr>
                      <a:r>
                        <a:rPr lang="zh-TW" sz="1100">
                          <a:latin typeface="MingLiU"/>
                          <a:ea typeface="MingLiU"/>
                        </a:rPr>
                        <a:t>的度</a:t>
                      </a:r>
                      <a:endParaRPr lang="zh-TW" sz="1100">
                        <a:latin typeface="MingLiU"/>
                        <a:ea typeface="MingLiU"/>
                      </a:endParaRPr>
                    </a:p>
                    <a:p>
                      <a:pPr indent="0">
                        <a:lnSpc>
                          <a:spcPts val="1125"/>
                        </a:lnSpc>
                      </a:pPr>
                      <a:r>
                        <a:rPr lang="zh-TW" sz="1100">
                          <a:latin typeface="MingLiU"/>
                          <a:ea typeface="MingLiU"/>
                        </a:rPr>
                        <a:t>间程</a:t>
                      </a:r>
                      <a:endParaRPr lang="zh-TW" sz="1100">
                        <a:latin typeface="MingLiU"/>
                        <a:ea typeface="MingLiU"/>
                      </a:endParaRPr>
                    </a:p>
                    <a:p>
                      <a:pPr indent="0">
                        <a:lnSpc>
                          <a:spcPts val="1125"/>
                        </a:lnSpc>
                      </a:pPr>
                      <a:r>
                        <a:rPr lang="zh-TW" sz="1100">
                          <a:latin typeface="MingLiU"/>
                          <a:ea typeface="MingLiU"/>
                        </a:rPr>
                        <a:t>时现</a:t>
                      </a:r>
                      <a:endParaRPr lang="zh-TW" sz="1100">
                        <a:latin typeface="MingLiU"/>
                        <a:ea typeface="MingLiU"/>
                      </a:endParaRPr>
                    </a:p>
                    <a:p>
                      <a:pPr indent="0">
                        <a:lnSpc>
                          <a:spcPts val="1125"/>
                        </a:lnSpc>
                      </a:pPr>
                      <a:r>
                        <a:rPr lang="zh-TW" sz="1100">
                          <a:latin typeface="MingLiU"/>
                          <a:ea typeface="MingLiU"/>
                        </a:rPr>
                        <a:t>成实</a:t>
                      </a:r>
                      <a:endParaRPr lang="zh-TW" sz="1100">
                        <a:latin typeface="MingLiU"/>
                        <a:ea typeface="MingLiU"/>
                      </a:endParaRPr>
                    </a:p>
                    <a:p>
                      <a:pPr indent="0">
                        <a:lnSpc>
                          <a:spcPts val="1125"/>
                        </a:lnSpc>
                      </a:pPr>
                      <a:r>
                        <a:rPr lang="zh-TW" sz="1100">
                          <a:latin typeface="MingLiU"/>
                          <a:ea typeface="MingLiU"/>
                        </a:rPr>
                        <a:t>完的</a:t>
                      </a:r>
                      <a:endParaRPr lang="zh-TW" sz="1100">
                        <a:latin typeface="MingLiU"/>
                        <a:ea typeface="MingLiU"/>
                      </a:endParaRPr>
                    </a:p>
                    <a:p>
                      <a:pPr indent="0">
                        <a:lnSpc>
                          <a:spcPts val="1125"/>
                        </a:lnSpc>
                      </a:pPr>
                      <a:r>
                        <a:rPr lang="zh-TW" sz="1100">
                          <a:latin typeface="MingLiU"/>
                          <a:ea typeface="MingLiU"/>
                        </a:rPr>
                        <a:t>划标</a:t>
                      </a:r>
                      <a:endParaRPr lang="zh-TW" sz="1100">
                        <a:latin typeface="MingLiU"/>
                        <a:ea typeface="MingLiU"/>
                      </a:endParaRPr>
                    </a:p>
                    <a:p>
                      <a:pPr indent="0">
                        <a:lnSpc>
                          <a:spcPts val="1125"/>
                        </a:lnSpc>
                      </a:pPr>
                      <a:r>
                        <a:rPr lang="zh-TW" sz="1100">
                          <a:latin typeface="MingLiU"/>
                          <a:ea typeface="MingLiU"/>
                        </a:rPr>
                        <a:t>计目</a:t>
                      </a:r>
                      <a:endParaRPr lang="zh-TW" sz="1100">
                        <a:latin typeface="MingLiU"/>
                        <a:ea typeface="MingLiU"/>
                      </a:endParaRPr>
                    </a:p>
                    <a:p>
                      <a:pPr indent="0">
                        <a:lnSpc>
                          <a:spcPts val="1125"/>
                        </a:lnSpc>
                      </a:pPr>
                      <a:r>
                        <a:rPr lang="zh-TW" sz="1100">
                          <a:latin typeface="MingLiU"/>
                          <a:ea typeface="MingLiU"/>
                        </a:rPr>
                        <a:t>与效</a:t>
                      </a:r>
                      <a:endParaRPr lang="zh-TW" sz="1100">
                        <a:latin typeface="MingLiU"/>
                        <a:ea typeface="MingLiU"/>
                      </a:endParaRPr>
                    </a:p>
                    <a:p>
                      <a:pPr indent="0">
                        <a:lnSpc>
                          <a:spcPts val="1125"/>
                        </a:lnSpc>
                      </a:pPr>
                      <a:r>
                        <a:rPr lang="zh-TW" sz="1100">
                          <a:latin typeface="MingLiU"/>
                          <a:ea typeface="MingLiU"/>
                        </a:rPr>
                        <a:t>间时</a:t>
                      </a:r>
                      <a:endParaRPr lang="zh-TW" sz="1100">
                        <a:latin typeface="MingLiU"/>
                        <a:ea typeface="MingLiU"/>
                      </a:endParaRPr>
                    </a:p>
                    <a:p>
                      <a:pPr indent="0">
                        <a:lnSpc>
                          <a:spcPts val="1125"/>
                        </a:lnSpc>
                      </a:pPr>
                      <a:r>
                        <a:rPr lang="zh-TW" sz="1100">
                          <a:latin typeface="MingLiU"/>
                          <a:ea typeface="MingLiU"/>
                        </a:rPr>
                        <a:t>时出</a:t>
                      </a:r>
                      <a:endParaRPr lang="zh-TW" sz="1100">
                        <a:latin typeface="MingLiU"/>
                        <a:ea typeface="MingLiU"/>
                      </a:endParaRPr>
                    </a:p>
                    <a:p>
                      <a:pPr indent="0">
                        <a:lnSpc>
                          <a:spcPts val="1125"/>
                        </a:lnSpc>
                      </a:pPr>
                      <a:r>
                        <a:rPr lang="zh-TW" sz="1100">
                          <a:latin typeface="MingLiU"/>
                          <a:ea typeface="MingLiU"/>
                        </a:rPr>
                        <a:t>成产</a:t>
                      </a:r>
                      <a:endParaRPr lang="zh-TW" sz="1100">
                        <a:latin typeface="MingLiU"/>
                        <a:ea typeface="MingLiU"/>
                      </a:endParaRPr>
                    </a:p>
                    <a:p>
                      <a:pPr indent="0">
                        <a:lnSpc>
                          <a:spcPts val="1125"/>
                        </a:lnSpc>
                      </a:pPr>
                      <a:r>
                        <a:rPr lang="zh-TW" sz="1100">
                          <a:latin typeface="MingLiU"/>
                          <a:ea typeface="MingLiU"/>
                        </a:rPr>
                        <a:t>完目</a:t>
                      </a:r>
                      <a:endParaRPr lang="zh-TW" sz="1100">
                        <a:latin typeface="MingLiU"/>
                        <a:ea typeface="MingLiU"/>
                      </a:endParaRPr>
                    </a:p>
                    <a:p>
                      <a:pPr indent="0">
                        <a:lnSpc>
                          <a:spcPts val="1125"/>
                        </a:lnSpc>
                      </a:pPr>
                      <a:r>
                        <a:rPr lang="zh-TW" sz="1100">
                          <a:latin typeface="MingLiU"/>
                          <a:ea typeface="MingLiU"/>
                        </a:rPr>
                        <a:t>前项</a:t>
                      </a:r>
                      <a:endParaRPr lang="zh-TW" sz="1100">
                        <a:latin typeface="MingLiU"/>
                        <a:ea typeface="MingLiU"/>
                      </a:endParaRPr>
                    </a:p>
                    <a:p>
                      <a:pPr indent="0">
                        <a:lnSpc>
                          <a:spcPts val="1125"/>
                        </a:lnSpc>
                      </a:pPr>
                      <a:r>
                        <a:rPr lang="zh-TW" sz="1100">
                          <a:latin typeface="MingLiU"/>
                          <a:ea typeface="MingLiU"/>
                        </a:rPr>
                        <a:t>提核</a:t>
                      </a:r>
                      <a:endParaRPr lang="zh-TW" sz="1100">
                        <a:latin typeface="MingLiU"/>
                        <a:ea typeface="MingLiU"/>
                      </a:endParaRPr>
                    </a:p>
                    <a:p>
                      <a:pPr indent="0">
                        <a:lnSpc>
                          <a:spcPts val="1125"/>
                        </a:lnSpc>
                      </a:pPr>
                      <a:r>
                        <a:rPr lang="zh-TW" sz="1100">
                          <a:latin typeface="MingLiU"/>
                          <a:ea typeface="MingLiU"/>
                        </a:rPr>
                        <a:t>际考</a:t>
                      </a:r>
                      <a:endParaRPr lang="zh-TW" sz="1100">
                        <a:latin typeface="MingLiU"/>
                        <a:ea typeface="MingLiU"/>
                      </a:endParaRPr>
                    </a:p>
                    <a:p>
                      <a:pPr indent="0">
                        <a:lnSpc>
                          <a:spcPts val="1125"/>
                        </a:lnSpc>
                      </a:pPr>
                      <a:r>
                        <a:rPr lang="zh-TW" sz="1100">
                          <a:latin typeface="MingLiU"/>
                          <a:ea typeface="MingLiU"/>
                        </a:rPr>
                        <a:t>实和</a:t>
                      </a:r>
                      <a:endParaRPr lang="zh-TW" sz="1100">
                        <a:latin typeface="MingLiU"/>
                        <a:ea typeface="MingLiU"/>
                      </a:endParaRPr>
                    </a:p>
                    <a:p>
                      <a:pPr indent="0">
                        <a:lnSpc>
                          <a:spcPts val="1125"/>
                        </a:lnSpc>
                      </a:pPr>
                      <a:r>
                        <a:rPr lang="zh-TW" sz="1100">
                          <a:latin typeface="MingLiU"/>
                          <a:ea typeface="MingLiU"/>
                        </a:rPr>
                        <a:t>目映</a:t>
                      </a:r>
                      <a:endParaRPr lang="zh-TW" sz="1100">
                        <a:latin typeface="MingLiU"/>
                        <a:ea typeface="MingLiU"/>
                      </a:endParaRPr>
                    </a:p>
                    <a:p>
                      <a:pPr indent="0">
                        <a:lnSpc>
                          <a:spcPts val="1125"/>
                        </a:lnSpc>
                      </a:pPr>
                      <a:r>
                        <a:rPr lang="zh-TW" sz="1100">
                          <a:latin typeface="MingLiU"/>
                          <a:ea typeface="MingLiU"/>
                        </a:rPr>
                        <a:t>项反</a:t>
                      </a:r>
                      <a:endParaRPr lang="zh-TW" sz="1100">
                        <a:latin typeface="MingLiU"/>
                        <a:ea typeface="MingLiU"/>
                      </a:endParaRPr>
                    </a:p>
                  </a:txBody>
                  <a:tcPr marL="0" marR="0" marT="0" marB="0" vert="wordArtVertRtl" anchor="b"/>
                </a:tc>
                <a:tc>
                  <a:txBody>
                    <a:bodyPr vert="wordArtVertRtl" wrap="square">
                      <a:spAutoFit/>
                    </a:bodyPr>
                    <a:lstStyle/>
                    <a:p>
                      <a:pPr indent="177800">
                        <a:lnSpc>
                          <a:spcPts val="1210"/>
                        </a:lnSpc>
                      </a:pPr>
                      <a:r>
                        <a:rPr lang="zh-TW" sz="1100">
                          <a:latin typeface="MingLiU"/>
                          <a:ea typeface="MingLiU"/>
                        </a:rPr>
                        <a:t>成</a:t>
                      </a:r>
                      <a:endParaRPr lang="zh-TW" sz="1100">
                        <a:latin typeface="MingLiU"/>
                        <a:ea typeface="MingLiU"/>
                      </a:endParaRPr>
                    </a:p>
                    <a:p>
                      <a:pPr indent="0">
                        <a:lnSpc>
                          <a:spcPts val="1210"/>
                        </a:lnSpc>
                      </a:pPr>
                      <a:r>
                        <a:rPr lang="zh-TW" sz="1100">
                          <a:latin typeface="MingLiU"/>
                          <a:ea typeface="MingLiU"/>
                        </a:rPr>
                        <a:t>完</a:t>
                      </a:r>
                      <a:endParaRPr lang="zh-TW" sz="1100">
                        <a:latin typeface="MingLiU"/>
                        <a:ea typeface="MingLiU"/>
                      </a:endParaRPr>
                    </a:p>
                    <a:p>
                      <a:pPr indent="0">
                        <a:lnSpc>
                          <a:spcPts val="1210"/>
                        </a:lnSpc>
                      </a:pPr>
                      <a:r>
                        <a:rPr lang="zh-TW" sz="1100">
                          <a:latin typeface="MingLiU"/>
                          <a:ea typeface="MingLiU"/>
                        </a:rPr>
                        <a:t>点</a:t>
                      </a:r>
                      <a:endParaRPr lang="zh-TW" sz="1100">
                        <a:latin typeface="MingLiU"/>
                        <a:ea typeface="MingLiU"/>
                      </a:endParaRPr>
                    </a:p>
                    <a:p>
                      <a:pPr indent="0">
                        <a:lnSpc>
                          <a:spcPts val="1210"/>
                        </a:lnSpc>
                      </a:pPr>
                      <a:r>
                        <a:rPr lang="zh-TW" sz="1100">
                          <a:latin typeface="MingLiU"/>
                          <a:ea typeface="MingLiU"/>
                        </a:rPr>
                        <a:t>时</a:t>
                      </a:r>
                      <a:endParaRPr lang="zh-TW" sz="1100">
                        <a:latin typeface="MingLiU"/>
                        <a:ea typeface="MingLiU"/>
                      </a:endParaRPr>
                    </a:p>
                    <a:p>
                      <a:pPr indent="0">
                        <a:lnSpc>
                          <a:spcPts val="1210"/>
                        </a:lnSpc>
                      </a:pPr>
                      <a:r>
                        <a:rPr lang="zh-TW" sz="1100">
                          <a:latin typeface="MingLiU"/>
                          <a:ea typeface="MingLiU"/>
                        </a:rPr>
                        <a:t>的</a:t>
                      </a:r>
                      <a:endParaRPr lang="zh-TW" sz="1100">
                        <a:latin typeface="MingLiU"/>
                        <a:ea typeface="MingLiU"/>
                      </a:endParaRPr>
                    </a:p>
                    <a:p>
                      <a:pPr indent="0">
                        <a:lnSpc>
                          <a:spcPts val="1210"/>
                        </a:lnSpc>
                      </a:pPr>
                      <a:r>
                        <a:rPr lang="zh-TW" sz="1100">
                          <a:latin typeface="MingLiU"/>
                          <a:ea typeface="MingLiU"/>
                        </a:rPr>
                        <a:t>定</a:t>
                      </a:r>
                      <a:endParaRPr lang="zh-TW" sz="1100">
                        <a:latin typeface="MingLiU"/>
                        <a:ea typeface="MingLiU"/>
                      </a:endParaRPr>
                    </a:p>
                    <a:p>
                      <a:pPr indent="0">
                        <a:lnSpc>
                          <a:spcPts val="1210"/>
                        </a:lnSpc>
                      </a:pPr>
                      <a:r>
                        <a:rPr lang="zh-TW" sz="1100">
                          <a:latin typeface="MingLiU"/>
                          <a:ea typeface="MingLiU"/>
                        </a:rPr>
                        <a:t>规</a:t>
                      </a:r>
                      <a:endParaRPr lang="zh-TW" sz="1100">
                        <a:latin typeface="MingLiU"/>
                        <a:ea typeface="MingLiU"/>
                      </a:endParaRPr>
                    </a:p>
                    <a:p>
                      <a:pPr indent="0">
                        <a:lnSpc>
                          <a:spcPts val="1210"/>
                        </a:lnSpc>
                      </a:pPr>
                      <a:r>
                        <a:rPr lang="zh-TW" sz="1100">
                          <a:latin typeface="MingLiU"/>
                          <a:ea typeface="MingLiU"/>
                        </a:rPr>
                        <a:t>划</a:t>
                      </a:r>
                      <a:endParaRPr lang="zh-TW" sz="1100">
                        <a:latin typeface="MingLiU"/>
                        <a:ea typeface="MingLiU"/>
                      </a:endParaRPr>
                    </a:p>
                    <a:p>
                      <a:pPr indent="0">
                        <a:lnSpc>
                          <a:spcPts val="1210"/>
                        </a:lnSpc>
                      </a:pPr>
                      <a:r>
                        <a:rPr lang="zh-TW" sz="1100">
                          <a:latin typeface="MingLiU"/>
                          <a:ea typeface="MingLiU"/>
                        </a:rPr>
                        <a:t>计</a:t>
                      </a:r>
                      <a:endParaRPr lang="zh-TW" sz="1100">
                        <a:latin typeface="MingLiU"/>
                        <a:ea typeface="MingLiU"/>
                      </a:endParaRPr>
                    </a:p>
                    <a:p>
                      <a:pPr indent="0">
                        <a:lnSpc>
                          <a:spcPts val="1210"/>
                        </a:lnSpc>
                      </a:pPr>
                      <a:r>
                        <a:rPr lang="zh-TW" sz="1100">
                          <a:latin typeface="MingLiU"/>
                          <a:ea typeface="MingLiU"/>
                        </a:rPr>
                        <a:t>施</a:t>
                      </a:r>
                      <a:endParaRPr lang="zh-TW" sz="1100">
                        <a:latin typeface="MingLiU"/>
                        <a:ea typeface="MingLiU"/>
                      </a:endParaRPr>
                    </a:p>
                    <a:p>
                      <a:pPr indent="0">
                        <a:lnSpc>
                          <a:spcPts val="1210"/>
                        </a:lnSpc>
                      </a:pPr>
                      <a:r>
                        <a:rPr lang="zh-TW" sz="1100">
                          <a:latin typeface="MingLiU"/>
                          <a:ea typeface="MingLiU"/>
                        </a:rPr>
                        <a:t>实</a:t>
                      </a:r>
                      <a:endParaRPr lang="zh-TW" sz="1100">
                        <a:latin typeface="MingLiU"/>
                        <a:ea typeface="MingLiU"/>
                      </a:endParaRPr>
                    </a:p>
                    <a:p>
                      <a:pPr indent="0">
                        <a:lnSpc>
                          <a:spcPts val="1210"/>
                        </a:lnSpc>
                      </a:pPr>
                      <a:r>
                        <a:rPr lang="zh-TW" sz="1100">
                          <a:latin typeface="MingLiU"/>
                          <a:ea typeface="MingLiU"/>
                        </a:rPr>
                        <a:t>度</a:t>
                      </a:r>
                      <a:endParaRPr lang="zh-TW" sz="1100">
                        <a:latin typeface="MingLiU"/>
                        <a:ea typeface="MingLiU"/>
                      </a:endParaRPr>
                    </a:p>
                    <a:p>
                      <a:pPr indent="0">
                        <a:lnSpc>
                          <a:spcPts val="1210"/>
                        </a:lnSpc>
                      </a:pPr>
                      <a:r>
                        <a:rPr lang="zh-TW" sz="1100">
                          <a:latin typeface="MingLiU"/>
                          <a:ea typeface="MingLiU"/>
                        </a:rPr>
                        <a:t>年</a:t>
                      </a:r>
                      <a:endParaRPr lang="zh-TW" sz="1100">
                        <a:latin typeface="MingLiU"/>
                        <a:ea typeface="MingLiU"/>
                      </a:endParaRPr>
                    </a:p>
                    <a:p>
                      <a:pPr indent="0">
                        <a:lnSpc>
                          <a:spcPts val="1210"/>
                        </a:lnSpc>
                      </a:pPr>
                      <a:r>
                        <a:rPr lang="zh-TW" sz="1100">
                          <a:latin typeface="MingLiU"/>
                          <a:ea typeface="MingLiU"/>
                        </a:rPr>
                        <a:t>否</a:t>
                      </a:r>
                      <a:endParaRPr lang="zh-TW" sz="1100">
                        <a:latin typeface="MingLiU"/>
                        <a:ea typeface="MingLiU"/>
                      </a:endParaRPr>
                    </a:p>
                    <a:p>
                      <a:pPr indent="0">
                        <a:lnSpc>
                          <a:spcPts val="1210"/>
                        </a:lnSpc>
                      </a:pPr>
                      <a:r>
                        <a:rPr lang="zh-TW" sz="1100">
                          <a:latin typeface="MingLiU"/>
                          <a:ea typeface="MingLiU"/>
                        </a:rPr>
                        <a:t>是</a:t>
                      </a:r>
                      <a:endParaRPr lang="zh-TW" sz="1100">
                        <a:latin typeface="MingLiU"/>
                        <a:ea typeface="MingLiU"/>
                      </a:endParaRPr>
                    </a:p>
                    <a:p>
                      <a:pPr indent="0">
                        <a:lnSpc>
                          <a:spcPts val="1210"/>
                        </a:lnSpc>
                      </a:pPr>
                      <a:r>
                        <a:rPr lang="zh-TW" sz="1100">
                          <a:latin typeface="MingLiU"/>
                          <a:ea typeface="MingLiU"/>
                        </a:rPr>
                        <a:t>内</a:t>
                      </a:r>
                      <a:endParaRPr lang="zh-TW" sz="1100">
                        <a:latin typeface="MingLiU"/>
                        <a:ea typeface="MingLiU"/>
                      </a:endParaRPr>
                    </a:p>
                    <a:p>
                      <a:pPr indent="0">
                        <a:lnSpc>
                          <a:spcPts val="1210"/>
                        </a:lnSpc>
                      </a:pPr>
                      <a:r>
                        <a:rPr lang="zh-TW" sz="1100">
                          <a:latin typeface="MingLiU"/>
                          <a:ea typeface="MingLiU"/>
                        </a:rPr>
                        <a:t>度</a:t>
                      </a:r>
                      <a:endParaRPr lang="zh-TW" sz="1100">
                        <a:latin typeface="MingLiU"/>
                        <a:ea typeface="MingLiU"/>
                      </a:endParaRPr>
                    </a:p>
                    <a:p>
                      <a:pPr indent="0">
                        <a:lnSpc>
                          <a:spcPts val="1210"/>
                        </a:lnSpc>
                      </a:pPr>
                      <a:r>
                        <a:rPr lang="zh-TW" sz="1100">
                          <a:latin typeface="MingLiU"/>
                          <a:ea typeface="MingLiU"/>
                        </a:rPr>
                        <a:t>年</a:t>
                      </a:r>
                      <a:endParaRPr lang="zh-TW" sz="1100">
                        <a:latin typeface="MingLiU"/>
                        <a:ea typeface="MingLiU"/>
                      </a:endParaRPr>
                    </a:p>
                    <a:p>
                      <a:pPr indent="0">
                        <a:lnSpc>
                          <a:spcPts val="1210"/>
                        </a:lnSpc>
                      </a:pPr>
                      <a:r>
                        <a:rPr lang="zh-TW" sz="1100">
                          <a:latin typeface="MingLiU"/>
                          <a:ea typeface="MingLiU"/>
                        </a:rPr>
                        <a:t>在</a:t>
                      </a:r>
                      <a:endParaRPr lang="zh-TW" sz="1100">
                        <a:latin typeface="MingLiU"/>
                        <a:ea typeface="MingLiU"/>
                      </a:endParaRPr>
                    </a:p>
                    <a:p>
                      <a:pPr indent="0">
                        <a:lnSpc>
                          <a:spcPts val="1210"/>
                        </a:lnSpc>
                      </a:pPr>
                      <a:r>
                        <a:rPr lang="zh-TW" sz="650" b="1">
                          <a:latin typeface="宋体" panose="02010600030101010101" pitchFamily="2" charset="-122"/>
                          <a:ea typeface="宋体" panose="02010600030101010101" pitchFamily="2" charset="-122"/>
                        </a:rPr>
                        <a:t>#00</a:t>
                      </a:r>
                      <a:endParaRPr lang="zh-TW" sz="650" b="1">
                        <a:latin typeface="宋体" panose="02010600030101010101" pitchFamily="2" charset="-122"/>
                        <a:ea typeface="宋体" panose="02010600030101010101" pitchFamily="2" charset="-122"/>
                      </a:endParaRPr>
                    </a:p>
                    <a:p>
                      <a:pPr indent="0">
                        <a:lnSpc>
                          <a:spcPts val="1210"/>
                        </a:lnSpc>
                      </a:pPr>
                      <a:r>
                        <a:rPr lang="zh-TW" sz="1100">
                          <a:latin typeface="MingLiU"/>
                          <a:ea typeface="MingLiU"/>
                        </a:rPr>
                        <a:t>评①</a:t>
                      </a:r>
                      <a:endParaRPr lang="zh-TW" sz="1100">
                        <a:latin typeface="MingLiU"/>
                        <a:ea typeface="MingLiU"/>
                      </a:endParaRPr>
                    </a:p>
                  </a:txBody>
                  <a:tcPr marL="0" marR="0" marT="0" marB="0" vert="wordArtVertRtl" anchor="b"/>
                </a:tc>
                <a:tc>
                  <a:txBody>
                    <a:bodyPr vert="wordArtVertRtl" wrap="square">
                      <a:spAutoFit/>
                    </a:bodyPr>
                    <a:lstStyle/>
                    <a:p>
                      <a:pPr indent="101600">
                        <a:lnSpc>
                          <a:spcPts val="1080"/>
                        </a:lnSpc>
                      </a:pPr>
                      <a:r>
                        <a:rPr lang="zh-TW" sz="1100">
                          <a:latin typeface="MingLiU"/>
                          <a:ea typeface="MingLiU"/>
                        </a:rPr>
                        <a:t>,年完时口</a:t>
                      </a:r>
                      <a:endParaRPr lang="zh-TW" sz="1100">
                        <a:latin typeface="MingLiU"/>
                        <a:ea typeface="MingLiU"/>
                      </a:endParaRPr>
                    </a:p>
                    <a:p>
                      <a:pPr indent="0">
                        <a:lnSpc>
                          <a:spcPts val="1080"/>
                        </a:lnSpc>
                      </a:pPr>
                      <a:r>
                        <a:rPr lang="zh-TW" sz="1100">
                          <a:latin typeface="MingLiU"/>
                          <a:ea typeface="MingLiU"/>
                        </a:rPr>
                        <a:t>的</a:t>
                      </a:r>
                      <a:r>
                        <a:rPr lang="zh-TW" sz="650" b="1">
                          <a:latin typeface="宋体" panose="02010600030101010101" pitchFamily="2" charset="-122"/>
                          <a:ea typeface="宋体" panose="02010600030101010101" pitchFamily="2" charset="-122"/>
                        </a:rPr>
                        <a:t>16</a:t>
                      </a:r>
                      <a:r>
                        <a:rPr lang="zh-TW" sz="1100">
                          <a:latin typeface="MingLiU"/>
                          <a:ea typeface="MingLiU"/>
                        </a:rPr>
                        <a:t>期夏航</a:t>
                      </a:r>
                      <a:endParaRPr lang="zh-TW" sz="1100">
                        <a:latin typeface="MingLiU"/>
                        <a:ea typeface="MingLiU"/>
                      </a:endParaRPr>
                    </a:p>
                    <a:p>
                      <a:pPr indent="0">
                        <a:lnSpc>
                          <a:spcPts val="1080"/>
                        </a:lnSpc>
                      </a:pPr>
                      <a:r>
                        <a:rPr lang="zh-TW" sz="1100">
                          <a:latin typeface="MingLiU"/>
                          <a:ea typeface="MingLiU"/>
                        </a:rPr>
                        <a:t>务</a:t>
                      </a:r>
                      <a:r>
                        <a:rPr lang="zh-TW" sz="650" b="1">
                          <a:latin typeface="宋体" panose="02010600030101010101" pitchFamily="2" charset="-122"/>
                          <a:ea typeface="宋体" panose="02010600030101010101" pitchFamily="2" charset="-122"/>
                        </a:rPr>
                        <a:t>20</a:t>
                      </a:r>
                      <a:r>
                        <a:rPr lang="zh-TW" sz="1100">
                          <a:latin typeface="MingLiU"/>
                          <a:ea typeface="MingLiU"/>
                        </a:rPr>
                        <a:t>如能牌</a:t>
                      </a:r>
                      <a:endParaRPr lang="zh-TW" sz="1100">
                        <a:latin typeface="MingLiU"/>
                        <a:ea typeface="MingLiU"/>
                      </a:endParaRPr>
                    </a:p>
                    <a:p>
                      <a:pPr indent="0">
                        <a:lnSpc>
                          <a:spcPts val="1080"/>
                        </a:lnSpc>
                      </a:pPr>
                      <a:r>
                        <a:rPr lang="zh-TW" sz="1100">
                          <a:latin typeface="MingLiU"/>
                          <a:ea typeface="MingLiU"/>
                        </a:rPr>
                        <a:t>任</a:t>
                      </a:r>
                      <a:r>
                        <a:rPr lang="zh-CN" sz="1100">
                          <a:latin typeface="MingLiU"/>
                          <a:ea typeface="MingLiU"/>
                        </a:rPr>
                        <a:t>在育</a:t>
                      </a:r>
                      <a:r>
                        <a:rPr lang="zh-TW" sz="1100">
                          <a:latin typeface="MingLiU"/>
                          <a:ea typeface="MingLiU"/>
                        </a:rPr>
                        <a:t>开里</a:t>
                      </a:r>
                      <a:endParaRPr lang="zh-TW" sz="1100">
                        <a:latin typeface="MingLiU"/>
                        <a:ea typeface="MingLiU"/>
                      </a:endParaRPr>
                    </a:p>
                    <a:p>
                      <a:pPr indent="0">
                        <a:lnSpc>
                          <a:spcPts val="1080"/>
                        </a:lnSpc>
                      </a:pPr>
                      <a:r>
                        <a:rPr lang="zh-TW" sz="1100">
                          <a:latin typeface="MingLiU"/>
                          <a:ea typeface="MingLiU"/>
                        </a:rPr>
                        <a:t>设目期点遭</a:t>
                      </a:r>
                      <a:endParaRPr lang="zh-TW" sz="1100">
                        <a:latin typeface="MingLiU"/>
                        <a:ea typeface="MingLiU"/>
                      </a:endParaRPr>
                    </a:p>
                    <a:p>
                      <a:pPr indent="0">
                        <a:lnSpc>
                          <a:spcPts val="1080"/>
                        </a:lnSpc>
                      </a:pPr>
                      <a:r>
                        <a:rPr lang="zh-TW" sz="1100">
                          <a:latin typeface="MingLiU"/>
                          <a:ea typeface="MingLiU"/>
                        </a:rPr>
                        <a:t>建项后节</a:t>
                      </a:r>
                      <a:r>
                        <a:rPr lang="en-US" sz="1100">
                          <a:latin typeface="MingLiU"/>
                        </a:rPr>
                        <a:t>W</a:t>
                      </a:r>
                      <a:endParaRPr lang="en-US" sz="1100">
                        <a:latin typeface="MingLiU"/>
                      </a:endParaRPr>
                    </a:p>
                    <a:p>
                      <a:pPr indent="0">
                        <a:lnSpc>
                          <a:spcPts val="1080"/>
                        </a:lnSpc>
                      </a:pPr>
                      <a:r>
                        <a:rPr lang="zh-TW" sz="1100">
                          <a:latin typeface="MingLiU"/>
                          <a:ea typeface="MingLiU"/>
                        </a:rPr>
                        <a:t>成间乩</a:t>
                      </a:r>
                      <a:endParaRPr lang="zh-TW" sz="1100">
                        <a:latin typeface="MingLiU"/>
                        <a:ea typeface="MingLiU"/>
                      </a:endParaRPr>
                    </a:p>
                    <a:p>
                      <a:pPr indent="0">
                        <a:lnSpc>
                          <a:spcPts val="1080"/>
                        </a:lnSpc>
                      </a:pPr>
                      <a:r>
                        <a:rPr lang="zh-TW" sz="1100">
                          <a:latin typeface="MingLiU"/>
                          <a:ea typeface="MingLiU"/>
                        </a:rPr>
                        <a:t>完的，时谁</a:t>
                      </a:r>
                      <a:endParaRPr lang="zh-TW" sz="1100">
                        <a:latin typeface="MingLiU"/>
                        <a:ea typeface="MingLiU"/>
                      </a:endParaRPr>
                    </a:p>
                    <a:p>
                      <a:pPr indent="0">
                        <a:lnSpc>
                          <a:spcPts val="1080"/>
                        </a:lnSpc>
                      </a:pPr>
                      <a:r>
                        <a:rPr lang="zh-TW" sz="1100">
                          <a:latin typeface="MingLiU"/>
                          <a:ea typeface="MingLiU"/>
                        </a:rPr>
                        <a:t>时成的</a:t>
                      </a:r>
                      <a:r>
                        <a:rPr lang="en-US" sz="650" b="1">
                          <a:latin typeface="宋体" panose="02010600030101010101" pitchFamily="2" charset="-122"/>
                        </a:rPr>
                        <a:t>W</a:t>
                      </a:r>
                      <a:r>
                        <a:rPr lang="zh-TW" sz="1100">
                          <a:latin typeface="MingLiU"/>
                          <a:ea typeface="MingLiU"/>
                        </a:rPr>
                        <a:t>幼</a:t>
                      </a:r>
                      <a:endParaRPr lang="zh-TW" sz="1100">
                        <a:latin typeface="MingLiU"/>
                        <a:ea typeface="MingLiU"/>
                      </a:endParaRPr>
                    </a:p>
                    <a:p>
                      <a:pPr indent="0">
                        <a:lnSpc>
                          <a:spcPts val="1080"/>
                        </a:lnSpc>
                      </a:pPr>
                      <a:r>
                        <a:rPr lang="zh-TW" sz="1100">
                          <a:latin typeface="MingLiU"/>
                          <a:ea typeface="MingLiU"/>
                        </a:rPr>
                        <a:t>夏完施球"</a:t>
                      </a:r>
                      <a:endParaRPr lang="zh-TW" sz="1100">
                        <a:latin typeface="MingLiU"/>
                        <a:ea typeface="MingLiU"/>
                      </a:endParaRPr>
                    </a:p>
                    <a:p>
                      <a:pPr indent="0">
                        <a:lnSpc>
                          <a:spcPts val="1080"/>
                        </a:lnSpc>
                      </a:pPr>
                      <a:r>
                        <a:rPr lang="zh-TW" sz="1100">
                          <a:latin typeface="MingLiU"/>
                          <a:ea typeface="MingLiU"/>
                        </a:rPr>
                        <a:t>求间实</a:t>
                      </a:r>
                      <a:r>
                        <a:rPr lang="en-US" sz="650" b="1">
                          <a:latin typeface="宋体" panose="02010600030101010101" pitchFamily="2" charset="-122"/>
                        </a:rPr>
                        <a:t>W'M</a:t>
                      </a:r>
                      <a:endParaRPr lang="en-US" sz="650" b="1">
                        <a:latin typeface="宋体" panose="02010600030101010101" pitchFamily="2" charset="-122"/>
                      </a:endParaRPr>
                    </a:p>
                    <a:p>
                      <a:pPr indent="0">
                        <a:lnSpc>
                          <a:spcPts val="1080"/>
                        </a:lnSpc>
                      </a:pPr>
                      <a:r>
                        <a:rPr lang="zh-TW" sz="1100">
                          <a:latin typeface="MingLiU"/>
                          <a:ea typeface="MingLiU"/>
                        </a:rPr>
                        <a:t>要时度年焙</a:t>
                      </a:r>
                      <a:endParaRPr lang="zh-TW" sz="1100">
                        <a:latin typeface="MingLiU"/>
                        <a:ea typeface="MingLiU"/>
                      </a:endParaRPr>
                    </a:p>
                    <a:p>
                      <a:pPr indent="0">
                        <a:lnSpc>
                          <a:spcPts val="1080"/>
                        </a:lnSpc>
                      </a:pPr>
                      <a:r>
                        <a:rPr lang="zh-TW" sz="1100">
                          <a:latin typeface="MingLiU"/>
                          <a:ea typeface="MingLiU"/>
                        </a:rPr>
                        <a:t>按求进</a:t>
                      </a:r>
                      <a:r>
                        <a:rPr lang="zh-TW" sz="650" b="1">
                          <a:latin typeface="宋体" panose="02010600030101010101" pitchFamily="2" charset="-122"/>
                          <a:ea typeface="宋体" panose="02010600030101010101" pitchFamily="2" charset="-122"/>
                        </a:rPr>
                        <a:t>17</a:t>
                      </a:r>
                      <a:r>
                        <a:rPr lang="zh-TW" sz="1100">
                          <a:latin typeface="MingLiU"/>
                          <a:ea typeface="MingLiU"/>
                        </a:rPr>
                        <a:t>徵土</a:t>
                      </a:r>
                      <a:endParaRPr lang="zh-TW" sz="1100">
                        <a:latin typeface="MingLiU"/>
                        <a:ea typeface="MingLiU"/>
                      </a:endParaRPr>
                    </a:p>
                    <a:p>
                      <a:pPr indent="0">
                        <a:lnSpc>
                          <a:spcPts val="1080"/>
                        </a:lnSpc>
                      </a:pPr>
                      <a:r>
                        <a:rPr lang="zh-TW" sz="1100">
                          <a:latin typeface="MingLiU"/>
                          <a:ea typeface="MingLiU"/>
                        </a:rPr>
                        <a:t>能要划</a:t>
                      </a:r>
                      <a:r>
                        <a:rPr lang="zh-TW" sz="650" b="1">
                          <a:latin typeface="宋体" panose="02010600030101010101" pitchFamily="2" charset="-122"/>
                          <a:ea typeface="宋体" panose="02010600030101010101" pitchFamily="2" charset="-122"/>
                        </a:rPr>
                        <a:t>20</a:t>
                      </a:r>
                      <a:r>
                        <a:rPr lang="zh-CN" sz="1100">
                          <a:latin typeface="MingLiU"/>
                          <a:ea typeface="MingLiU"/>
                        </a:rPr>
                        <a:t>璧泌</a:t>
                      </a:r>
                      <a:endParaRPr lang="zh-CN" sz="1100">
                        <a:latin typeface="MingLiU"/>
                        <a:ea typeface="MingLiU"/>
                      </a:endParaRPr>
                    </a:p>
                    <a:p>
                      <a:pPr indent="0">
                        <a:lnSpc>
                          <a:spcPts val="1080"/>
                        </a:lnSpc>
                      </a:pPr>
                      <a:r>
                        <a:rPr lang="zh-TW" sz="1100" i="1">
                          <a:latin typeface="MingLiU"/>
                          <a:ea typeface="MingLiU"/>
                        </a:rPr>
                        <a:t>均</a:t>
                      </a:r>
                      <a:r>
                        <a:rPr lang="zh-TW" sz="1100">
                          <a:latin typeface="MingLiU"/>
                          <a:ea typeface="MingLiU"/>
                        </a:rPr>
                        <a:t>按计</a:t>
                      </a:r>
                      <a:r>
                        <a:rPr lang="zh-CN" sz="1100">
                          <a:latin typeface="MingLiU"/>
                          <a:ea typeface="MingLiU"/>
                        </a:rPr>
                        <a:t>在吉得</a:t>
                      </a:r>
                      <a:endParaRPr lang="zh-CN" sz="1100">
                        <a:latin typeface="MingLiU"/>
                        <a:ea typeface="MingLiU"/>
                      </a:endParaRPr>
                    </a:p>
                    <a:p>
                      <a:pPr indent="0">
                        <a:lnSpc>
                          <a:spcPts val="1080"/>
                        </a:lnSpc>
                      </a:pPr>
                      <a:r>
                        <a:rPr lang="zh-TW" sz="1100">
                          <a:latin typeface="MingLiU"/>
                          <a:ea typeface="MingLiU"/>
                        </a:rPr>
                        <a:t>目本按目婦,</a:t>
                      </a:r>
                      <a:endParaRPr lang="zh-TW" sz="1100">
                        <a:latin typeface="MingLiU"/>
                        <a:ea typeface="MingLiU"/>
                      </a:endParaRPr>
                    </a:p>
                    <a:p>
                      <a:pPr indent="0">
                        <a:lnSpc>
                          <a:spcPts val="1080"/>
                        </a:lnSpc>
                      </a:pPr>
                      <a:r>
                        <a:rPr lang="zh-TW" sz="1100">
                          <a:latin typeface="MingLiU"/>
                          <a:ea typeface="MingLiU"/>
                        </a:rPr>
                        <a:t>项基格项暗的</a:t>
                      </a:r>
                      <a:endParaRPr lang="zh-TW" sz="1100">
                        <a:latin typeface="MingLiU"/>
                        <a:ea typeface="MingLiU"/>
                      </a:endParaRPr>
                    </a:p>
                    <a:p>
                      <a:pPr indent="0">
                        <a:lnSpc>
                          <a:spcPts val="1080"/>
                        </a:lnSpc>
                      </a:pPr>
                      <a:r>
                        <a:rPr lang="zh-TW" sz="1100">
                          <a:latin typeface="MingLiU"/>
                          <a:ea typeface="MingLiU"/>
                        </a:rPr>
                        <a:t>,，严，受成</a:t>
                      </a:r>
                      <a:endParaRPr lang="zh-TW" sz="1100">
                        <a:latin typeface="MingLiU"/>
                        <a:ea typeface="MingLiU"/>
                      </a:endParaRPr>
                    </a:p>
                    <a:p>
                      <a:pPr indent="0">
                        <a:lnSpc>
                          <a:spcPts val="1080"/>
                        </a:lnSpc>
                      </a:pPr>
                      <a:r>
                        <a:rPr lang="zh-TW" sz="1100">
                          <a:latin typeface="MingLiU"/>
                          <a:ea typeface="MingLiU"/>
                        </a:rPr>
                        <a:t>后好能差刊完</a:t>
                      </a:r>
                      <a:endParaRPr lang="zh-TW" sz="1100">
                        <a:latin typeface="MingLiU"/>
                        <a:ea typeface="MingLiU"/>
                      </a:endParaRPr>
                    </a:p>
                    <a:p>
                      <a:pPr indent="0">
                        <a:lnSpc>
                          <a:spcPts val="1080"/>
                        </a:lnSpc>
                      </a:pPr>
                      <a:r>
                        <a:rPr lang="zh-TW" sz="1100">
                          <a:latin typeface="MingLiU"/>
                          <a:ea typeface="MingLiU"/>
                        </a:rPr>
                        <a:t>目较未较誘未</a:t>
                      </a:r>
                      <a:endParaRPr lang="zh-TW" sz="1100">
                        <a:latin typeface="MingLiU"/>
                        <a:ea typeface="MingLiU"/>
                      </a:endParaRPr>
                    </a:p>
                    <a:p>
                      <a:pPr indent="0">
                        <a:lnSpc>
                          <a:spcPts val="1080"/>
                        </a:lnSpc>
                      </a:pPr>
                      <a:r>
                        <a:rPr lang="zh-TW" sz="1100">
                          <a:latin typeface="MingLiU"/>
                          <a:ea typeface="MingLiU"/>
                        </a:rPr>
                        <a:t>项度点十度得前</a:t>
                      </a:r>
                      <a:endParaRPr lang="zh-TW" sz="1100">
                        <a:latin typeface="MingLiU"/>
                        <a:ea typeface="MingLiU"/>
                      </a:endParaRPr>
                    </a:p>
                    <a:p>
                      <a:pPr indent="0">
                        <a:lnSpc>
                          <a:spcPts val="1080"/>
                        </a:lnSpc>
                      </a:pPr>
                      <a:r>
                        <a:rPr lang="zh-TW" sz="1100">
                          <a:latin typeface="MingLiU"/>
                          <a:ea typeface="MingLiU"/>
                        </a:rPr>
                        <a:t>到进节％进</a:t>
                      </a:r>
                      <a:r>
                        <a:rPr lang="zh-TW" sz="1100" i="1">
                          <a:latin typeface="MingLiU"/>
                          <a:ea typeface="MingLiU"/>
                        </a:rPr>
                        <a:t>，期</a:t>
                      </a:r>
                      <a:endParaRPr lang="zh-TW" sz="1100" i="1">
                        <a:latin typeface="MingLiU"/>
                        <a:ea typeface="MingLiU"/>
                      </a:endParaRPr>
                    </a:p>
                    <a:p>
                      <a:pPr indent="0">
                        <a:lnSpc>
                          <a:spcPts val="1080"/>
                        </a:lnSpc>
                      </a:pPr>
                      <a:r>
                        <a:rPr lang="zh-TW" sz="1100">
                          <a:latin typeface="MingLiU"/>
                          <a:ea typeface="MingLiU"/>
                        </a:rPr>
                        <a:t>达设间得设的汛</a:t>
                      </a:r>
                      <a:endParaRPr lang="zh-TW" sz="1100">
                        <a:latin typeface="MingLiU"/>
                        <a:ea typeface="MingLiU"/>
                      </a:endParaRPr>
                    </a:p>
                    <a:p>
                      <a:pPr indent="0">
                        <a:lnSpc>
                          <a:spcPts val="1080"/>
                        </a:lnSpc>
                      </a:pPr>
                      <a:r>
                        <a:rPr lang="zh-TW" sz="1100">
                          <a:latin typeface="MingLiU"/>
                          <a:ea typeface="MingLiU"/>
                        </a:rPr>
                        <a:t>下建时，建迟在</a:t>
                      </a:r>
                      <a:endParaRPr lang="zh-TW" sz="1100">
                        <a:latin typeface="MingLiU"/>
                        <a:ea typeface="MingLiU"/>
                      </a:endParaRPr>
                    </a:p>
                    <a:p>
                      <a:pPr indent="0">
                        <a:lnSpc>
                          <a:spcPts val="1080"/>
                        </a:lnSpc>
                      </a:pPr>
                      <a:r>
                        <a:rPr lang="zh-TW" sz="1100">
                          <a:latin typeface="MingLiU"/>
                          <a:ea typeface="MingLiU"/>
                        </a:rPr>
                        <a:t>金十</a:t>
                      </a:r>
                      <a:r>
                        <a:rPr lang="zh-CN" sz="1100">
                          <a:latin typeface="MingLiU"/>
                          <a:ea typeface="MingLiU"/>
                        </a:rPr>
                        <a:t>目的}</a:t>
                      </a:r>
                      <a:r>
                        <a:rPr lang="zh-TW" sz="1100">
                          <a:latin typeface="MingLiU"/>
                          <a:ea typeface="MingLiU"/>
                        </a:rPr>
                        <a:t>目延建</a:t>
                      </a:r>
                      <a:endParaRPr lang="zh-TW" sz="1100">
                        <a:latin typeface="MingLiU"/>
                        <a:ea typeface="MingLiU"/>
                      </a:endParaRPr>
                    </a:p>
                    <a:p>
                      <a:pPr indent="0">
                        <a:lnSpc>
                          <a:spcPts val="1080"/>
                        </a:lnSpc>
                      </a:pPr>
                      <a:r>
                        <a:rPr lang="zh-TW" sz="1100">
                          <a:latin typeface="MingLiU"/>
                          <a:ea typeface="MingLiU"/>
                        </a:rPr>
                        <a:t>资盼项月的项成新</a:t>
                      </a:r>
                      <a:endParaRPr lang="zh-TW" sz="1100">
                        <a:latin typeface="MingLiU"/>
                        <a:ea typeface="MingLiU"/>
                      </a:endParaRPr>
                    </a:p>
                    <a:p>
                      <a:pPr indent="0">
                        <a:lnSpc>
                          <a:spcPts val="1080"/>
                        </a:lnSpc>
                      </a:pPr>
                      <a:r>
                        <a:rPr lang="zh-TW" sz="1100">
                          <a:latin typeface="MingLiU"/>
                          <a:ea typeface="MingLiU"/>
                        </a:rPr>
                        <a:t>①得②</a:t>
                      </a:r>
                      <a:r>
                        <a:rPr lang="zh-TW" sz="650" b="1">
                          <a:latin typeface="宋体" panose="02010600030101010101" pitchFamily="2" charset="-122"/>
                          <a:ea typeface="宋体" panose="02010600030101010101" pitchFamily="2" charset="-122"/>
                        </a:rPr>
                        <a:t>12</a:t>
                      </a:r>
                      <a:r>
                        <a:rPr lang="zh-TW" sz="1100">
                          <a:latin typeface="MingLiU"/>
                          <a:ea typeface="MingLiU"/>
                        </a:rPr>
                        <a:t>工®完固</a:t>
                      </a:r>
                      <a:endParaRPr lang="zh-TW" sz="1100">
                        <a:latin typeface="MingLiU"/>
                        <a:ea typeface="MingLiU"/>
                      </a:endParaRPr>
                    </a:p>
                  </a:txBody>
                  <a:tcPr marL="0" marR="0" marT="0" marB="0" vert="wordArtVertRtl"/>
                </a:tc>
              </a:tr>
              <a:tr h="865632">
                <a:tc>
                  <a:txBody>
                    <a:bodyPr vert="wordArtVertRtl" wrap="square">
                      <a:spAutoFit/>
                    </a:bodyPr>
                    <a:lstStyle/>
                    <a:p>
                      <a:pPr indent="355600"/>
                      <a:r>
                        <a:rPr lang="zh-TW" sz="1100">
                          <a:latin typeface="MingLiU"/>
                          <a:ea typeface="MingLiU"/>
                        </a:rPr>
                        <a:t>制</a:t>
                      </a:r>
                      <a:endParaRPr lang="zh-TW" sz="1100">
                        <a:latin typeface="MingLiU"/>
                        <a:ea typeface="MingLiU"/>
                      </a:endParaRPr>
                    </a:p>
                    <a:p>
                      <a:pPr indent="355600"/>
                      <a:r>
                        <a:rPr lang="zh-TW" sz="1100">
                          <a:latin typeface="MingLiU"/>
                          <a:ea typeface="MingLiU"/>
                        </a:rPr>
                        <a:t>空</a:t>
                      </a:r>
                      <a:endParaRPr lang="zh-TW" sz="1100">
                        <a:latin typeface="MingLiU"/>
                        <a:ea typeface="MingLiU"/>
                      </a:endParaRPr>
                    </a:p>
                    <a:p>
                      <a:pPr indent="0">
                        <a:lnSpc>
                          <a:spcPts val="1080"/>
                        </a:lnSpc>
                      </a:pPr>
                      <a:r>
                        <a:rPr lang="en-US" sz="650" b="1">
                          <a:latin typeface="宋体" panose="02010600030101010101" pitchFamily="2" charset="-122"/>
                        </a:rPr>
                        <a:t>4i</a:t>
                      </a:r>
                      <a:endParaRPr lang="en-US" sz="650" b="1">
                        <a:latin typeface="宋体" panose="02010600030101010101" pitchFamily="2" charset="-122"/>
                      </a:endParaRPr>
                    </a:p>
                    <a:p>
                      <a:pPr indent="0">
                        <a:lnSpc>
                          <a:spcPts val="1080"/>
                        </a:lnSpc>
                      </a:pPr>
                      <a:r>
                        <a:rPr lang="zh-TW" sz="1100">
                          <a:latin typeface="MingLiU"/>
                          <a:ea typeface="MingLiU"/>
                        </a:rPr>
                        <a:t>资</a:t>
                      </a:r>
                      <a:endParaRPr lang="zh-TW" sz="1100">
                        <a:latin typeface="MingLiU"/>
                        <a:ea typeface="MingLiU"/>
                      </a:endParaRPr>
                    </a:p>
                    <a:p>
                      <a:pPr indent="0">
                        <a:lnSpc>
                          <a:spcPts val="1080"/>
                        </a:lnSpc>
                      </a:pPr>
                      <a:r>
                        <a:rPr lang="zh-TW" sz="1100">
                          <a:latin typeface="MingLiU"/>
                          <a:ea typeface="MingLiU"/>
                        </a:rPr>
                        <a:t>投</a:t>
                      </a:r>
                      <a:endParaRPr lang="zh-TW" sz="1100">
                        <a:latin typeface="MingLiU"/>
                        <a:ea typeface="MingLiU"/>
                      </a:endParaRPr>
                    </a:p>
                  </a:txBody>
                  <a:tcPr marL="0" marR="0" marT="0" marB="0" vert="wordArtVertRtl" anchor="b"/>
                </a:tc>
                <a:tc>
                  <a:txBody>
                    <a:bodyPr vert="wordArtVertRtl" wrap="square">
                      <a:spAutoFit/>
                    </a:bodyPr>
                    <a:lstStyle/>
                    <a:p>
                      <a:pPr indent="355600"/>
                      <a:r>
                        <a:rPr lang="zh-TW" sz="950">
                          <a:latin typeface="MingLiU"/>
                          <a:ea typeface="MingLiU"/>
                        </a:rPr>
                        <a:t>4</a:t>
                      </a:r>
                      <a:endParaRPr lang="zh-TW" sz="950">
                        <a:latin typeface="MingLiU"/>
                        <a:ea typeface="MingLiU"/>
                      </a:endParaRPr>
                    </a:p>
                  </a:txBody>
                  <a:tcPr marL="0" marR="0" marT="0" marB="0" vert="wordArtVertRtl" anchor="b"/>
                </a:tc>
                <a:tc>
                  <a:txBody>
                    <a:bodyPr vert="wordArtVertRtl" wrap="square">
                      <a:spAutoFit/>
                    </a:bodyPr>
                    <a:lstStyle/>
                    <a:p>
                      <a:pPr indent="12700">
                        <a:lnSpc>
                          <a:spcPts val="1530"/>
                        </a:lnSpc>
                      </a:pPr>
                      <a:r>
                        <a:rPr lang="zh-TW" sz="1100">
                          <a:latin typeface="MingLiU"/>
                          <a:ea typeface="MingLiU"/>
                        </a:rPr>
                        <a:t>用</a:t>
                      </a:r>
                      <a:endParaRPr lang="zh-TW" sz="1100">
                        <a:latin typeface="MingLiU"/>
                        <a:ea typeface="MingLiU"/>
                      </a:endParaRPr>
                    </a:p>
                    <a:p>
                      <a:pPr indent="0">
                        <a:lnSpc>
                          <a:spcPts val="1530"/>
                        </a:lnSpc>
                      </a:pPr>
                      <a:r>
                        <a:rPr lang="zh-TW" sz="1100">
                          <a:latin typeface="MingLiU"/>
                          <a:ea typeface="MingLiU"/>
                        </a:rPr>
                        <a:t>情</a:t>
                      </a:r>
                      <a:endParaRPr lang="zh-TW" sz="1100">
                        <a:latin typeface="MingLiU"/>
                        <a:ea typeface="MingLiU"/>
                      </a:endParaRPr>
                    </a:p>
                    <a:p>
                      <a:pPr indent="0">
                        <a:lnSpc>
                          <a:spcPts val="1530"/>
                        </a:lnSpc>
                      </a:pPr>
                      <a:r>
                        <a:rPr lang="zh-TW" sz="1100">
                          <a:latin typeface="MingLiU"/>
                          <a:ea typeface="MingLiU"/>
                        </a:rPr>
                        <a:t>比</a:t>
                      </a:r>
                      <a:endParaRPr lang="zh-TW" sz="1100">
                        <a:latin typeface="MingLiU"/>
                        <a:ea typeface="MingLiU"/>
                      </a:endParaRPr>
                    </a:p>
                    <a:p>
                      <a:pPr indent="0">
                        <a:lnSpc>
                          <a:spcPts val="1530"/>
                        </a:lnSpc>
                      </a:pPr>
                      <a:r>
                        <a:rPr lang="zh-TW" sz="1100">
                          <a:latin typeface="MingLiU"/>
                          <a:ea typeface="MingLiU"/>
                        </a:rPr>
                        <a:t>的</a:t>
                      </a:r>
                      <a:endParaRPr lang="zh-TW" sz="1100">
                        <a:latin typeface="MingLiU"/>
                        <a:ea typeface="MingLiU"/>
                      </a:endParaRPr>
                    </a:p>
                    <a:p>
                      <a:pPr indent="0">
                        <a:lnSpc>
                          <a:spcPts val="1530"/>
                        </a:lnSpc>
                      </a:pPr>
                      <a:r>
                        <a:rPr lang="zh-TW" sz="1100">
                          <a:latin typeface="MingLiU"/>
                          <a:ea typeface="MingLiU"/>
                        </a:rPr>
                        <a:t>额</a:t>
                      </a:r>
                      <a:endParaRPr lang="zh-TW" sz="1100">
                        <a:latin typeface="MingLiU"/>
                        <a:ea typeface="MingLiU"/>
                      </a:endParaRPr>
                    </a:p>
                    <a:p>
                      <a:pPr indent="0">
                        <a:lnSpc>
                          <a:spcPts val="1530"/>
                        </a:lnSpc>
                      </a:pPr>
                      <a:r>
                        <a:rPr lang="zh-TW" sz="1100">
                          <a:latin typeface="MingLiU"/>
                          <a:ea typeface="MingLiU"/>
                        </a:rPr>
                        <a:t>资</a:t>
                      </a:r>
                      <a:endParaRPr lang="zh-TW" sz="1100">
                        <a:latin typeface="MingLiU"/>
                        <a:ea typeface="MingLiU"/>
                      </a:endParaRPr>
                    </a:p>
                    <a:p>
                      <a:pPr indent="0">
                        <a:lnSpc>
                          <a:spcPts val="1530"/>
                        </a:lnSpc>
                      </a:pPr>
                      <a:r>
                        <a:rPr lang="zh-TW" sz="1100">
                          <a:latin typeface="MingLiU"/>
                          <a:ea typeface="MingLiU"/>
                        </a:rPr>
                        <a:t>投</a:t>
                      </a:r>
                      <a:endParaRPr lang="zh-TW" sz="1100">
                        <a:latin typeface="MingLiU"/>
                        <a:ea typeface="MingLiU"/>
                      </a:endParaRPr>
                    </a:p>
                    <a:p>
                      <a:pPr indent="0">
                        <a:lnSpc>
                          <a:spcPts val="1530"/>
                        </a:lnSpc>
                      </a:pPr>
                      <a:r>
                        <a:rPr lang="zh-TW" sz="1100">
                          <a:latin typeface="MingLiU"/>
                          <a:ea typeface="MingLiU"/>
                        </a:rPr>
                        <a:t>成</a:t>
                      </a:r>
                      <a:endParaRPr lang="zh-TW" sz="1100">
                        <a:latin typeface="MingLiU"/>
                        <a:ea typeface="MingLiU"/>
                      </a:endParaRPr>
                    </a:p>
                    <a:p>
                      <a:pPr indent="12700">
                        <a:lnSpc>
                          <a:spcPts val="1120"/>
                        </a:lnSpc>
                      </a:pPr>
                      <a:r>
                        <a:rPr lang="zh-TW" sz="1100">
                          <a:latin typeface="MingLiU"/>
                          <a:ea typeface="MingLiU"/>
                        </a:rPr>
                        <a:t>完</a:t>
                      </a:r>
                      <a:r>
                        <a:rPr lang="zh-TW" sz="1100" i="1">
                          <a:latin typeface="MingLiU"/>
                          <a:ea typeface="MingLiU"/>
                        </a:rPr>
                        <a:t>。</a:t>
                      </a:r>
                      <a:endParaRPr lang="zh-TW" sz="1100" i="1">
                        <a:latin typeface="MingLiU"/>
                        <a:ea typeface="MingLiU"/>
                      </a:endParaRPr>
                    </a:p>
                    <a:p>
                      <a:pPr indent="0">
                        <a:lnSpc>
                          <a:spcPts val="1120"/>
                        </a:lnSpc>
                      </a:pPr>
                      <a:r>
                        <a:rPr lang="zh-TW" sz="1100">
                          <a:latin typeface="MingLiU"/>
                          <a:ea typeface="MingLiU"/>
                        </a:rPr>
                        <a:t>际况</a:t>
                      </a:r>
                      <a:endParaRPr lang="zh-TW" sz="1100">
                        <a:latin typeface="MingLiU"/>
                        <a:ea typeface="MingLiU"/>
                      </a:endParaRPr>
                    </a:p>
                    <a:p>
                      <a:pPr indent="0">
                        <a:lnSpc>
                          <a:spcPts val="1120"/>
                        </a:lnSpc>
                      </a:pPr>
                      <a:r>
                        <a:rPr lang="zh-TW" sz="1100">
                          <a:latin typeface="MingLiU"/>
                          <a:ea typeface="MingLiU"/>
                        </a:rPr>
                        <a:t>实情</a:t>
                      </a:r>
                      <a:endParaRPr lang="zh-TW" sz="1100">
                        <a:latin typeface="MingLiU"/>
                        <a:ea typeface="MingLiU"/>
                      </a:endParaRPr>
                    </a:p>
                    <a:p>
                      <a:pPr indent="0">
                        <a:lnSpc>
                          <a:spcPts val="1120"/>
                        </a:lnSpc>
                      </a:pPr>
                      <a:r>
                        <a:rPr lang="zh-TW" sz="1100">
                          <a:latin typeface="MingLiU"/>
                          <a:ea typeface="MingLiU"/>
                        </a:rPr>
                        <a:t>与制</a:t>
                      </a:r>
                      <a:endParaRPr lang="zh-TW" sz="1100">
                        <a:latin typeface="MingLiU"/>
                        <a:ea typeface="MingLiU"/>
                      </a:endParaRPr>
                    </a:p>
                    <a:p>
                      <a:pPr indent="0">
                        <a:lnSpc>
                          <a:spcPts val="1120"/>
                        </a:lnSpc>
                      </a:pPr>
                      <a:r>
                        <a:rPr lang="zh-TW" sz="1100">
                          <a:latin typeface="MingLiU"/>
                          <a:ea typeface="MingLiU"/>
                        </a:rPr>
                        <a:t>的控</a:t>
                      </a:r>
                      <a:endParaRPr lang="zh-TW" sz="1100">
                        <a:latin typeface="MingLiU"/>
                        <a:ea typeface="MingLiU"/>
                      </a:endParaRPr>
                    </a:p>
                    <a:p>
                      <a:pPr indent="0">
                        <a:lnSpc>
                          <a:spcPts val="1120"/>
                        </a:lnSpc>
                      </a:pPr>
                      <a:r>
                        <a:rPr lang="zh-TW" sz="1100">
                          <a:latin typeface="MingLiU"/>
                          <a:ea typeface="MingLiU"/>
                        </a:rPr>
                        <a:t>额的</a:t>
                      </a:r>
                      <a:endParaRPr lang="zh-TW" sz="1100">
                        <a:latin typeface="MingLiU"/>
                        <a:ea typeface="MingLiU"/>
                      </a:endParaRPr>
                    </a:p>
                    <a:p>
                      <a:pPr indent="0">
                        <a:lnSpc>
                          <a:spcPts val="1120"/>
                        </a:lnSpc>
                      </a:pPr>
                      <a:r>
                        <a:rPr lang="zh-TW" sz="1100">
                          <a:latin typeface="MingLiU"/>
                          <a:ea typeface="MingLiU"/>
                        </a:rPr>
                        <a:t>资额</a:t>
                      </a:r>
                      <a:endParaRPr lang="zh-TW" sz="1100">
                        <a:latin typeface="MingLiU"/>
                        <a:ea typeface="MingLiU"/>
                      </a:endParaRPr>
                    </a:p>
                    <a:p>
                      <a:pPr indent="0">
                        <a:lnSpc>
                          <a:spcPts val="1120"/>
                        </a:lnSpc>
                      </a:pPr>
                      <a:r>
                        <a:rPr lang="zh-TW" sz="1100">
                          <a:latin typeface="MingLiU"/>
                          <a:ea typeface="MingLiU"/>
                        </a:rPr>
                        <a:t>投资</a:t>
                      </a:r>
                      <a:endParaRPr lang="zh-TW" sz="1100">
                        <a:latin typeface="MingLiU"/>
                        <a:ea typeface="MingLiU"/>
                      </a:endParaRPr>
                    </a:p>
                    <a:p>
                      <a:pPr indent="0">
                        <a:lnSpc>
                          <a:spcPts val="1120"/>
                        </a:lnSpc>
                      </a:pPr>
                      <a:r>
                        <a:rPr lang="zh-TW" sz="1100">
                          <a:latin typeface="MingLiU"/>
                          <a:ea typeface="MingLiU"/>
                        </a:rPr>
                        <a:t>划投</a:t>
                      </a:r>
                      <a:endParaRPr lang="zh-TW" sz="1100">
                        <a:latin typeface="MingLiU"/>
                        <a:ea typeface="MingLiU"/>
                      </a:endParaRPr>
                    </a:p>
                    <a:p>
                      <a:pPr indent="0">
                        <a:lnSpc>
                          <a:spcPts val="1120"/>
                        </a:lnSpc>
                      </a:pPr>
                      <a:r>
                        <a:rPr lang="zh-TW" sz="1100">
                          <a:latin typeface="MingLiU"/>
                          <a:ea typeface="MingLiU"/>
                        </a:rPr>
                        <a:t>计映</a:t>
                      </a:r>
                      <a:endParaRPr lang="zh-TW" sz="1100">
                        <a:latin typeface="MingLiU"/>
                        <a:ea typeface="MingLiU"/>
                      </a:endParaRPr>
                    </a:p>
                    <a:p>
                      <a:pPr indent="0">
                        <a:lnSpc>
                          <a:spcPts val="1120"/>
                        </a:lnSpc>
                      </a:pPr>
                      <a:r>
                        <a:rPr lang="zh-TW" sz="1100">
                          <a:latin typeface="MingLiU"/>
                          <a:ea typeface="MingLiU"/>
                        </a:rPr>
                        <a:t>目反</a:t>
                      </a:r>
                      <a:endParaRPr lang="zh-TW" sz="1100">
                        <a:latin typeface="MingLiU"/>
                        <a:ea typeface="MingLiU"/>
                      </a:endParaRPr>
                    </a:p>
                    <a:p>
                      <a:pPr indent="0">
                        <a:lnSpc>
                          <a:spcPts val="1120"/>
                        </a:lnSpc>
                      </a:pPr>
                      <a:r>
                        <a:rPr lang="zh-TW" sz="1100">
                          <a:latin typeface="MingLiU"/>
                          <a:ea typeface="MingLiU"/>
                        </a:rPr>
                        <a:t>项以</a:t>
                      </a:r>
                      <a:endParaRPr lang="zh-TW" sz="1100">
                        <a:latin typeface="MingLiU"/>
                        <a:ea typeface="MingLiU"/>
                      </a:endParaRPr>
                    </a:p>
                  </a:txBody>
                  <a:tcPr marL="0" marR="0" marT="0" marB="0" vert="wordArtVertRtl" anchor="b"/>
                </a:tc>
                <a:tc>
                  <a:txBody>
                    <a:bodyPr vert="wordArtVertRtl" wrap="square">
                      <a:spAutoFit/>
                    </a:bodyPr>
                    <a:lstStyle/>
                    <a:p>
                      <a:pPr indent="12700">
                        <a:lnSpc>
                          <a:spcPts val="1080"/>
                        </a:lnSpc>
                      </a:pPr>
                      <a:r>
                        <a:rPr lang="zh-TW" sz="1100">
                          <a:latin typeface="MingLiU"/>
                          <a:ea typeface="MingLiU"/>
                        </a:rPr>
                        <a:t>总</a:t>
                      </a:r>
                      <a:endParaRPr lang="zh-TW" sz="1100">
                        <a:latin typeface="MingLiU"/>
                        <a:ea typeface="MingLiU"/>
                      </a:endParaRPr>
                    </a:p>
                    <a:p>
                      <a:pPr indent="0">
                        <a:lnSpc>
                          <a:spcPts val="1080"/>
                        </a:lnSpc>
                      </a:pPr>
                      <a:r>
                        <a:rPr lang="zh-TW" sz="1100">
                          <a:latin typeface="MingLiU"/>
                          <a:ea typeface="MingLiU"/>
                        </a:rPr>
                        <a:t>算</a:t>
                      </a:r>
                      <a:endParaRPr lang="zh-TW" sz="1100">
                        <a:latin typeface="MingLiU"/>
                        <a:ea typeface="MingLiU"/>
                      </a:endParaRPr>
                    </a:p>
                    <a:p>
                      <a:pPr indent="12700">
                        <a:lnSpc>
                          <a:spcPts val="985"/>
                        </a:lnSpc>
                      </a:pPr>
                      <a:r>
                        <a:rPr lang="zh-TW" sz="1100" i="1">
                          <a:latin typeface="MingLiU"/>
                          <a:ea typeface="MingLiU"/>
                        </a:rPr>
                        <a:t>概</a:t>
                      </a:r>
                      <a:endParaRPr lang="zh-TW" sz="1100" i="1">
                        <a:latin typeface="MingLiU"/>
                        <a:ea typeface="MingLiU"/>
                      </a:endParaRPr>
                    </a:p>
                    <a:p>
                      <a:pPr indent="0">
                        <a:lnSpc>
                          <a:spcPts val="985"/>
                        </a:lnSpc>
                      </a:pPr>
                      <a:r>
                        <a:rPr lang="zh-TW" sz="1100">
                          <a:latin typeface="MingLiU"/>
                          <a:ea typeface="MingLiU"/>
                        </a:rPr>
                        <a:t>准</a:t>
                      </a:r>
                      <a:endParaRPr lang="zh-TW" sz="1100">
                        <a:latin typeface="MingLiU"/>
                        <a:ea typeface="MingLiU"/>
                      </a:endParaRPr>
                    </a:p>
                    <a:p>
                      <a:pPr indent="266700"/>
                      <a:r>
                        <a:rPr lang="en-US" sz="650" b="1">
                          <a:latin typeface="宋体" panose="02010600030101010101" pitchFamily="2" charset="-122"/>
                        </a:rPr>
                        <a:t>4i</a:t>
                      </a:r>
                      <a:endParaRPr lang="en-US" sz="650" b="1">
                        <a:latin typeface="宋体" panose="02010600030101010101" pitchFamily="2" charset="-122"/>
                      </a:endParaRPr>
                    </a:p>
                    <a:p>
                      <a:pPr indent="12700">
                        <a:lnSpc>
                          <a:spcPts val="2135"/>
                        </a:lnSpc>
                      </a:pPr>
                      <a:r>
                        <a:rPr lang="en-US" sz="650" b="1">
                          <a:latin typeface="宋体" panose="02010600030101010101" pitchFamily="2" charset="-122"/>
                        </a:rPr>
                        <a:t>/■</a:t>
                      </a:r>
                      <a:endParaRPr lang="en-US" sz="650" b="1">
                        <a:latin typeface="宋体" panose="02010600030101010101" pitchFamily="2" charset="-122"/>
                      </a:endParaRPr>
                    </a:p>
                    <a:p>
                      <a:pPr indent="0">
                        <a:lnSpc>
                          <a:spcPts val="2135"/>
                        </a:lnSpc>
                      </a:pPr>
                      <a:r>
                        <a:rPr lang="zh-TW" sz="1100">
                          <a:latin typeface="MingLiU"/>
                          <a:ea typeface="MingLiU"/>
                        </a:rPr>
                        <a:t>资</a:t>
                      </a:r>
                      <a:endParaRPr lang="zh-TW" sz="1100">
                        <a:latin typeface="MingLiU"/>
                        <a:ea typeface="MingLiU"/>
                      </a:endParaRPr>
                    </a:p>
                    <a:p>
                      <a:pPr indent="279400">
                        <a:lnSpc>
                          <a:spcPts val="1055"/>
                        </a:lnSpc>
                      </a:pPr>
                      <a:r>
                        <a:rPr lang="zh-TW" sz="1100">
                          <a:latin typeface="MingLiU"/>
                          <a:ea typeface="MingLiU"/>
                        </a:rPr>
                        <a:t>投</a:t>
                      </a:r>
                      <a:endParaRPr lang="zh-TW" sz="1100">
                        <a:latin typeface="MingLiU"/>
                        <a:ea typeface="MingLiU"/>
                      </a:endParaRPr>
                    </a:p>
                    <a:p>
                      <a:pPr indent="0">
                        <a:lnSpc>
                          <a:spcPts val="1055"/>
                        </a:lnSpc>
                      </a:pPr>
                      <a:r>
                        <a:rPr lang="zh-TW" sz="1100">
                          <a:latin typeface="MingLiU"/>
                          <a:ea typeface="MingLiU"/>
                        </a:rPr>
                        <a:t>总</a:t>
                      </a:r>
                      <a:endParaRPr lang="zh-TW" sz="1100">
                        <a:latin typeface="MingLiU"/>
                        <a:ea typeface="MingLiU"/>
                      </a:endParaRPr>
                    </a:p>
                    <a:p>
                      <a:pPr indent="0">
                        <a:lnSpc>
                          <a:spcPts val="1055"/>
                        </a:lnSpc>
                      </a:pPr>
                      <a:r>
                        <a:rPr lang="zh-TW" sz="1100">
                          <a:latin typeface="MingLiU"/>
                          <a:ea typeface="MingLiU"/>
                        </a:rPr>
                        <a:t>算页</a:t>
                      </a:r>
                      <a:endParaRPr lang="zh-TW" sz="1100">
                        <a:latin typeface="MingLiU"/>
                        <a:ea typeface="MingLiU"/>
                      </a:endParaRPr>
                    </a:p>
                    <a:p>
                      <a:pPr indent="0">
                        <a:lnSpc>
                          <a:spcPts val="1055"/>
                        </a:lnSpc>
                      </a:pPr>
                      <a:r>
                        <a:rPr lang="zh-TW" sz="1100">
                          <a:latin typeface="MingLiU"/>
                          <a:ea typeface="MingLiU"/>
                        </a:rPr>
                        <a:t>旣 客</a:t>
                      </a:r>
                      <a:endParaRPr lang="zh-TW" sz="1100">
                        <a:latin typeface="MingLiU"/>
                        <a:ea typeface="MingLiU"/>
                      </a:endParaRPr>
                    </a:p>
                    <a:p>
                      <a:pPr indent="0">
                        <a:lnSpc>
                          <a:spcPts val="1055"/>
                        </a:lnSpc>
                      </a:pPr>
                      <a:r>
                        <a:rPr lang="zh-TW" sz="1100">
                          <a:latin typeface="MingLiU"/>
                          <a:ea typeface="MingLiU"/>
                        </a:rPr>
                        <a:t>毓金</a:t>
                      </a:r>
                      <a:endParaRPr lang="zh-TW" sz="1100">
                        <a:latin typeface="MingLiU"/>
                        <a:ea typeface="MingLiU"/>
                      </a:endParaRPr>
                    </a:p>
                    <a:p>
                      <a:pPr indent="0">
                        <a:lnSpc>
                          <a:spcPts val="1055"/>
                        </a:lnSpc>
                      </a:pPr>
                      <a:r>
                        <a:rPr lang="en-US" sz="650" b="1">
                          <a:latin typeface="宋体" panose="02010600030101010101" pitchFamily="2" charset="-122"/>
                        </a:rPr>
                        <a:t>tb</a:t>
                      </a:r>
                      <a:r>
                        <a:rPr lang="zh-TW" sz="1100">
                          <a:latin typeface="MingLiU"/>
                          <a:ea typeface="MingLiU"/>
                        </a:rPr>
                        <a:t>同</a:t>
                      </a:r>
                      <a:endParaRPr lang="zh-TW" sz="1100">
                        <a:latin typeface="MingLiU"/>
                        <a:ea typeface="MingLiU"/>
                      </a:endParaRPr>
                    </a:p>
                    <a:p>
                      <a:pPr indent="0">
                        <a:lnSpc>
                          <a:spcPts val="1055"/>
                        </a:lnSpc>
                      </a:pPr>
                      <a:r>
                        <a:rPr lang="en-US" sz="1100">
                          <a:latin typeface="MingLiU"/>
                        </a:rPr>
                        <a:t>T </a:t>
                      </a:r>
                      <a:r>
                        <a:rPr lang="zh-TW" sz="1100">
                          <a:latin typeface="MingLiU"/>
                          <a:ea typeface="MingLiU"/>
                        </a:rPr>
                        <a:t>合</a:t>
                      </a:r>
                      <a:endParaRPr lang="zh-TW" sz="1100">
                        <a:latin typeface="MingLiU"/>
                        <a:ea typeface="MingLiU"/>
                      </a:endParaRPr>
                    </a:p>
                    <a:p>
                      <a:pPr indent="0">
                        <a:lnSpc>
                          <a:spcPts val="1055"/>
                        </a:lnSpc>
                      </a:pPr>
                      <a:r>
                        <a:rPr lang="zh-TW" sz="1100">
                          <a:latin typeface="MingLiU"/>
                          <a:ea typeface="MingLiU"/>
                        </a:rPr>
                        <a:t>资按</a:t>
                      </a:r>
                      <a:endParaRPr lang="zh-TW" sz="1100">
                        <a:latin typeface="MingLiU"/>
                        <a:ea typeface="MingLiU"/>
                      </a:endParaRPr>
                    </a:p>
                    <a:p>
                      <a:pPr indent="0">
                        <a:lnSpc>
                          <a:spcPts val="1055"/>
                        </a:lnSpc>
                      </a:pPr>
                      <a:r>
                        <a:rPr lang="zh-TW" sz="1100">
                          <a:latin typeface="MingLiU"/>
                          <a:ea typeface="MingLiU"/>
                        </a:rPr>
                        <a:t>投的</a:t>
                      </a:r>
                      <a:endParaRPr lang="zh-TW" sz="1100">
                        <a:latin typeface="MingLiU"/>
                        <a:ea typeface="MingLiU"/>
                      </a:endParaRPr>
                    </a:p>
                    <a:p>
                      <a:pPr indent="0">
                        <a:lnSpc>
                          <a:spcPts val="1055"/>
                        </a:lnSpc>
                      </a:pPr>
                      <a:r>
                        <a:rPr lang="zh-TW" sz="1100">
                          <a:latin typeface="MingLiU"/>
                          <a:ea typeface="MingLiU"/>
                        </a:rPr>
                        <a:t>总算</a:t>
                      </a:r>
                      <a:endParaRPr lang="zh-TW" sz="1100">
                        <a:latin typeface="MingLiU"/>
                        <a:ea typeface="MingLiU"/>
                      </a:endParaRPr>
                    </a:p>
                    <a:p>
                      <a:pPr indent="0">
                        <a:lnSpc>
                          <a:spcPts val="1055"/>
                        </a:lnSpc>
                      </a:pPr>
                      <a:r>
                        <a:rPr lang="zh-TW" sz="1100">
                          <a:latin typeface="MingLiU"/>
                          <a:ea typeface="MingLiU"/>
                        </a:rPr>
                        <a:t>成决</a:t>
                      </a:r>
                      <a:endParaRPr lang="zh-TW" sz="1100">
                        <a:latin typeface="MingLiU"/>
                        <a:ea typeface="MingLiU"/>
                      </a:endParaRPr>
                    </a:p>
                    <a:p>
                      <a:pPr indent="0">
                        <a:lnSpc>
                          <a:spcPts val="1055"/>
                        </a:lnSpc>
                      </a:pPr>
                      <a:r>
                        <a:rPr lang="zh-TW" sz="1100">
                          <a:latin typeface="MingLiU"/>
                          <a:ea typeface="MingLiU"/>
                        </a:rPr>
                        <a:t>完未</a:t>
                      </a:r>
                      <a:endParaRPr lang="zh-TW" sz="1100">
                        <a:latin typeface="MingLiU"/>
                        <a:ea typeface="MingLiU"/>
                      </a:endParaRPr>
                    </a:p>
                    <a:p>
                      <a:pPr indent="0">
                        <a:lnSpc>
                          <a:spcPts val="1055"/>
                        </a:lnSpc>
                      </a:pPr>
                      <a:r>
                        <a:rPr lang="zh-TW" sz="1100">
                          <a:latin typeface="MingLiU"/>
                          <a:ea typeface="MingLiU"/>
                        </a:rPr>
                        <a:t>目 </a:t>
                      </a:r>
                      <a:r>
                        <a:rPr lang="zh-TW" sz="1100" i="1">
                          <a:latin typeface="MingLiU"/>
                          <a:ea typeface="MingLiU"/>
                        </a:rPr>
                        <a:t>，，</a:t>
                      </a:r>
                      <a:endParaRPr lang="zh-TW" sz="1100" i="1">
                        <a:latin typeface="MingLiU"/>
                        <a:ea typeface="MingLiU"/>
                      </a:endParaRPr>
                    </a:p>
                    <a:p>
                      <a:pPr indent="0">
                        <a:lnSpc>
                          <a:spcPts val="1055"/>
                        </a:lnSpc>
                      </a:pPr>
                      <a:r>
                        <a:rPr lang="zh-TW" sz="1100">
                          <a:latin typeface="MingLiU"/>
                          <a:ea typeface="MingLiU"/>
                        </a:rPr>
                        <a:t>项额</a:t>
                      </a:r>
                      <a:endParaRPr lang="zh-TW" sz="1100">
                        <a:latin typeface="MingLiU"/>
                        <a:ea typeface="MingLiU"/>
                      </a:endParaRPr>
                    </a:p>
                    <a:p>
                      <a:pPr indent="0">
                        <a:lnSpc>
                          <a:spcPts val="1055"/>
                        </a:lnSpc>
                      </a:pPr>
                      <a:r>
                        <a:rPr lang="zh-TW" sz="1100">
                          <a:latin typeface="MingLiU"/>
                          <a:ea typeface="MingLiU"/>
                        </a:rPr>
                        <a:t>程金</a:t>
                      </a:r>
                      <a:endParaRPr lang="zh-TW" sz="1100">
                        <a:latin typeface="MingLiU"/>
                        <a:ea typeface="MingLiU"/>
                      </a:endParaRPr>
                    </a:p>
                    <a:p>
                      <a:pPr indent="0">
                        <a:lnSpc>
                          <a:spcPts val="1055"/>
                        </a:lnSpc>
                      </a:pPr>
                      <a:r>
                        <a:rPr lang="zh-TW" sz="1100">
                          <a:latin typeface="MingLiU"/>
                          <a:ea typeface="MingLiU"/>
                        </a:rPr>
                        <a:t>工算</a:t>
                      </a:r>
                      <a:endParaRPr lang="zh-TW" sz="1100">
                        <a:latin typeface="MingLiU"/>
                        <a:ea typeface="MingLiU"/>
                      </a:endParaRPr>
                    </a:p>
                    <a:p>
                      <a:pPr indent="0">
                        <a:lnSpc>
                          <a:spcPts val="1055"/>
                        </a:lnSpc>
                      </a:pPr>
                      <a:r>
                        <a:rPr lang="zh-TW" sz="1100">
                          <a:latin typeface="MingLiU"/>
                          <a:ea typeface="MingLiU"/>
                        </a:rPr>
                        <a:t>币％决</a:t>
                      </a:r>
                      <a:endParaRPr lang="zh-TW" sz="1100">
                        <a:latin typeface="MingLiU"/>
                        <a:ea typeface="MingLiU"/>
                      </a:endParaRPr>
                    </a:p>
                    <a:p>
                      <a:pPr indent="0">
                        <a:lnSpc>
                          <a:spcPts val="1055"/>
                        </a:lnSpc>
                      </a:pPr>
                      <a:r>
                        <a:rPr lang="zh-TW" sz="1100" i="1">
                          <a:latin typeface="MingLiU"/>
                          <a:ea typeface="MingLiU"/>
                        </a:rPr>
                        <a:t>.•水砂按</a:t>
                      </a:r>
                      <a:endParaRPr lang="zh-TW" sz="1100" i="1">
                        <a:latin typeface="MingLiU"/>
                        <a:ea typeface="MingLiU"/>
                      </a:endParaRPr>
                    </a:p>
                    <a:p>
                      <a:pPr indent="0">
                        <a:lnSpc>
                          <a:spcPts val="1055"/>
                        </a:lnSpc>
                      </a:pPr>
                      <a:r>
                        <a:rPr lang="zh-TW" sz="1100">
                          <a:latin typeface="MingLiU"/>
                          <a:ea typeface="MingLiU"/>
                        </a:rPr>
                        <a:t>点小</a:t>
                      </a:r>
                      <a:r>
                        <a:rPr lang="en-US" sz="650" b="1">
                          <a:latin typeface="宋体" panose="02010600030101010101" pitchFamily="2" charset="-122"/>
                        </a:rPr>
                        <a:t>W</a:t>
                      </a:r>
                      <a:r>
                        <a:rPr lang="zh-TW" sz="1100">
                          <a:latin typeface="MingLiU"/>
                          <a:ea typeface="MingLiU"/>
                        </a:rPr>
                        <a:t>的</a:t>
                      </a:r>
                      <a:endParaRPr lang="zh-TW" sz="1100">
                        <a:latin typeface="MingLiU"/>
                        <a:ea typeface="MingLiU"/>
                      </a:endParaRPr>
                    </a:p>
                    <a:p>
                      <a:pPr indent="0">
                        <a:lnSpc>
                          <a:spcPts val="1055"/>
                        </a:lnSpc>
                      </a:pPr>
                      <a:r>
                        <a:rPr lang="zh-TW" sz="1100">
                          <a:latin typeface="MingLiU"/>
                          <a:ea typeface="MingLiU"/>
                        </a:rPr>
                        <a:t>要</a:t>
                      </a:r>
                      <a:r>
                        <a:rPr lang="en-US" sz="650" b="1">
                          <a:latin typeface="宋体" panose="02010600030101010101" pitchFamily="2" charset="-122"/>
                        </a:rPr>
                        <a:t>AX</a:t>
                      </a:r>
                      <a:r>
                        <a:rPr lang="zh-TW" sz="1100">
                          <a:latin typeface="MingLiU"/>
                          <a:ea typeface="MingLiU"/>
                        </a:rPr>
                        <a:t>算</a:t>
                      </a:r>
                      <a:endParaRPr lang="zh-TW" sz="1100">
                        <a:latin typeface="MingLiU"/>
                        <a:ea typeface="MingLiU"/>
                      </a:endParaRPr>
                    </a:p>
                    <a:p>
                      <a:pPr indent="0">
                        <a:lnSpc>
                          <a:spcPts val="1055"/>
                        </a:lnSpc>
                      </a:pPr>
                      <a:r>
                        <a:rPr lang="zh-TW" sz="1100">
                          <a:latin typeface="MingLiU"/>
                          <a:ea typeface="MingLiU"/>
                        </a:rPr>
                        <a:t>价</a:t>
                      </a:r>
                      <a:r>
                        <a:rPr lang="zh-CN" sz="1100">
                          <a:latin typeface="MingLiU"/>
                          <a:ea typeface="MingLiU"/>
                        </a:rPr>
                        <a:t>{资决</a:t>
                      </a:r>
                      <a:endParaRPr lang="zh-CN" sz="1100">
                        <a:latin typeface="MingLiU"/>
                        <a:ea typeface="MingLiU"/>
                      </a:endParaRPr>
                    </a:p>
                    <a:p>
                      <a:pPr indent="0">
                        <a:lnSpc>
                          <a:spcPts val="1055"/>
                        </a:lnSpc>
                      </a:pPr>
                      <a:r>
                        <a:rPr lang="zh-TW" sz="1100">
                          <a:latin typeface="MingLiU"/>
                          <a:ea typeface="MingLiU"/>
                        </a:rPr>
                        <a:t>评</a:t>
                      </a:r>
                      <a:r>
                        <a:rPr lang="en-US" sz="650" b="1">
                          <a:latin typeface="宋体" panose="02010600030101010101" pitchFamily="2" charset="-122"/>
                        </a:rPr>
                        <a:t>A=</a:t>
                      </a:r>
                      <a:r>
                        <a:rPr lang="zh-TW" sz="1100">
                          <a:latin typeface="MingLiU"/>
                          <a:ea typeface="MingLiU"/>
                        </a:rPr>
                        <a:t>投已</a:t>
                      </a:r>
                      <a:endParaRPr lang="zh-TW" sz="1100">
                        <a:latin typeface="MingLiU"/>
                        <a:ea typeface="MingLiU"/>
                      </a:endParaRPr>
                    </a:p>
                  </a:txBody>
                  <a:tcPr marL="0" marR="0" marT="0" marB="0" vert="wordArtVertRtl" anchor="b"/>
                </a:tc>
                <a:tc>
                  <a:txBody>
                    <a:bodyPr vert="wordArtVertRtl" wrap="square">
                      <a:spAutoFit/>
                    </a:bodyPr>
                    <a:lstStyle/>
                    <a:p>
                      <a:pPr indent="0"/>
                      <a:r>
                        <a:rPr lang="en-US" sz="650" b="1">
                          <a:latin typeface="宋体" panose="02010600030101010101" pitchFamily="2" charset="-122"/>
                        </a:rPr>
                        <a:t>W</a:t>
                      </a:r>
                      <a:r>
                        <a:rPr lang="zh-TW" sz="1100">
                          <a:latin typeface="MingLiU"/>
                          <a:ea typeface="MingLiU"/>
                        </a:rPr>
                        <a:t>籠</a:t>
                      </a:r>
                      <a:endParaRPr lang="zh-TW" sz="1100">
                        <a:latin typeface="MingLiU"/>
                        <a:ea typeface="MingLiU"/>
                      </a:endParaRPr>
                    </a:p>
                    <a:p>
                      <a:pPr indent="0">
                        <a:lnSpc>
                          <a:spcPts val="1240"/>
                        </a:lnSpc>
                      </a:pPr>
                      <a:r>
                        <a:rPr lang="zh-TW" sz="1100">
                          <a:latin typeface="MingLiU"/>
                          <a:ea typeface="MingLiU"/>
                        </a:rPr>
                        <a:t>%%</a:t>
                      </a:r>
                      <a:endParaRPr lang="zh-TW" sz="1100">
                        <a:latin typeface="MingLiU"/>
                        <a:ea typeface="MingLiU"/>
                      </a:endParaRPr>
                    </a:p>
                    <a:p>
                      <a:pPr indent="0">
                        <a:lnSpc>
                          <a:spcPts val="1240"/>
                        </a:lnSpc>
                      </a:pPr>
                      <a:r>
                        <a:rPr lang="en-US" sz="650" b="1">
                          <a:latin typeface="宋体" panose="02010600030101010101" pitchFamily="2" charset="-122"/>
                        </a:rPr>
                        <a:t>o O</a:t>
                      </a:r>
                      <a:endParaRPr lang="en-US" sz="650" b="1">
                        <a:latin typeface="宋体" panose="02010600030101010101" pitchFamily="2" charset="-122"/>
                      </a:endParaRPr>
                    </a:p>
                    <a:p>
                      <a:pPr indent="0">
                        <a:lnSpc>
                          <a:spcPts val="1240"/>
                        </a:lnSpc>
                      </a:pPr>
                      <a:r>
                        <a:rPr lang="en-US" sz="650" b="1">
                          <a:latin typeface="宋体" panose="02010600030101010101" pitchFamily="2" charset="-122"/>
                        </a:rPr>
                        <a:t>T*-2</a:t>
                      </a:r>
                      <a:endParaRPr lang="en-US" sz="650" b="1">
                        <a:latin typeface="宋体" panose="02010600030101010101" pitchFamily="2" charset="-122"/>
                      </a:endParaRPr>
                    </a:p>
                    <a:p>
                      <a:pPr indent="0">
                        <a:lnSpc>
                          <a:spcPts val="1240"/>
                        </a:lnSpc>
                      </a:pPr>
                      <a:r>
                        <a:rPr lang="en-US" sz="1100">
                          <a:latin typeface="MingLiU"/>
                        </a:rPr>
                        <a:t>&lt;-&lt;-</a:t>
                      </a:r>
                      <a:endParaRPr lang="en-US" sz="1100">
                        <a:latin typeface="MingLiU"/>
                      </a:endParaRPr>
                    </a:p>
                    <a:p>
                      <a:pPr indent="0">
                        <a:lnSpc>
                          <a:spcPts val="1240"/>
                        </a:lnSpc>
                      </a:pPr>
                      <a:r>
                        <a:rPr lang="en-US" sz="650" b="1">
                          <a:latin typeface="宋体" panose="02010600030101010101" pitchFamily="2" charset="-122"/>
                        </a:rPr>
                        <a:t>A A</a:t>
                      </a:r>
                      <a:endParaRPr lang="en-US" sz="650" b="1">
                        <a:latin typeface="宋体" panose="02010600030101010101" pitchFamily="2" charset="-122"/>
                      </a:endParaRPr>
                    </a:p>
                    <a:p>
                      <a:pPr indent="0">
                        <a:lnSpc>
                          <a:spcPts val="1240"/>
                        </a:lnSpc>
                      </a:pPr>
                      <a:r>
                        <a:rPr lang="zh-TW" sz="1100">
                          <a:latin typeface="MingLiU"/>
                          <a:ea typeface="MingLiU"/>
                        </a:rPr>
                        <a:t>%%</a:t>
                      </a:r>
                      <a:endParaRPr lang="zh-TW" sz="1100">
                        <a:latin typeface="MingLiU"/>
                        <a:ea typeface="MingLiU"/>
                      </a:endParaRPr>
                    </a:p>
                    <a:p>
                      <a:pPr indent="0">
                        <a:lnSpc>
                          <a:spcPts val="1240"/>
                        </a:lnSpc>
                      </a:pPr>
                      <a:r>
                        <a:rPr lang="en-US" sz="650" b="1">
                          <a:latin typeface="宋体" panose="02010600030101010101" pitchFamily="2" charset="-122"/>
                        </a:rPr>
                        <a:t>o o</a:t>
                      </a:r>
                      <a:endParaRPr lang="en-US" sz="650" b="1">
                        <a:latin typeface="宋体" panose="02010600030101010101" pitchFamily="2" charset="-122"/>
                      </a:endParaRPr>
                    </a:p>
                    <a:p>
                      <a:pPr indent="0">
                        <a:lnSpc>
                          <a:spcPts val="1240"/>
                        </a:lnSpc>
                      </a:pPr>
                      <a:r>
                        <a:rPr lang="en-US" sz="650" b="1">
                          <a:latin typeface="宋体" panose="02010600030101010101" pitchFamily="2" charset="-122"/>
                        </a:rPr>
                        <a:t>-2-3”</a:t>
                      </a:r>
                      <a:endParaRPr lang="en-US" sz="650" b="1">
                        <a:latin typeface="宋体" panose="02010600030101010101" pitchFamily="2" charset="-122"/>
                      </a:endParaRPr>
                    </a:p>
                    <a:p>
                      <a:pPr indent="0">
                        <a:lnSpc>
                          <a:spcPts val="1240"/>
                        </a:lnSpc>
                      </a:pPr>
                      <a:r>
                        <a:rPr lang="zh-TW" sz="1100">
                          <a:latin typeface="MingLiU"/>
                          <a:ea typeface="MingLiU"/>
                        </a:rPr>
                        <a:t>%或或</a:t>
                      </a:r>
                      <a:r>
                        <a:rPr lang="en-US" sz="650" b="1">
                          <a:latin typeface="宋体" panose="02010600030101010101" pitchFamily="2" charset="-122"/>
                        </a:rPr>
                        <a:t>-3</a:t>
                      </a:r>
                      <a:endParaRPr lang="en-US" sz="650" b="1">
                        <a:latin typeface="宋体" panose="02010600030101010101" pitchFamily="2" charset="-122"/>
                      </a:endParaRPr>
                    </a:p>
                    <a:p>
                      <a:pPr indent="0">
                        <a:lnSpc>
                          <a:spcPts val="1240"/>
                        </a:lnSpc>
                      </a:pPr>
                      <a:r>
                        <a:rPr lang="en-US" sz="650" b="1">
                          <a:latin typeface="宋体" panose="02010600030101010101" pitchFamily="2" charset="-122"/>
                        </a:rPr>
                        <a:t>w%%&lt;</a:t>
                      </a:r>
                      <a:endParaRPr lang="en-US" sz="650" b="1">
                        <a:latin typeface="宋体" panose="02010600030101010101" pitchFamily="2" charset="-122"/>
                      </a:endParaRPr>
                    </a:p>
                    <a:p>
                      <a:pPr indent="0">
                        <a:lnSpc>
                          <a:spcPts val="1240"/>
                        </a:lnSpc>
                      </a:pPr>
                      <a:r>
                        <a:rPr lang="en-US" sz="650" b="1">
                          <a:latin typeface="宋体" panose="02010600030101010101" pitchFamily="2" charset="-122"/>
                        </a:rPr>
                        <a:t>W2030A</a:t>
                      </a:r>
                      <a:endParaRPr lang="en-US" sz="650" b="1">
                        <a:latin typeface="宋体" panose="02010600030101010101" pitchFamily="2" charset="-122"/>
                      </a:endParaRPr>
                    </a:p>
                    <a:p>
                      <a:pPr indent="0">
                        <a:lnSpc>
                          <a:spcPts val="1240"/>
                        </a:lnSpc>
                      </a:pPr>
                      <a:r>
                        <a:rPr lang="en-US" sz="650" b="1">
                          <a:latin typeface="宋体" panose="02010600030101010101" pitchFamily="2" charset="-122"/>
                        </a:rPr>
                        <a:t>-I</a:t>
                      </a:r>
                      <a:r>
                        <a:rPr lang="zh-TW" sz="650" b="1">
                          <a:latin typeface="宋体" panose="02010600030101010101" pitchFamily="2" charset="-122"/>
                          <a:ea typeface="宋体" panose="02010600030101010101" pitchFamily="2" charset="-122"/>
                        </a:rPr>
                        <a:t>,-</a:t>
                      </a:r>
                      <a:r>
                        <a:rPr lang="en-US" sz="650" b="1">
                          <a:latin typeface="宋体" panose="02010600030101010101" pitchFamily="2" charset="-122"/>
                        </a:rPr>
                        <a:t>,..■■■■■1:1ZH- </a:t>
                      </a:r>
                      <a:r>
                        <a:rPr lang="zh-TW" sz="650" b="1" i="1">
                          <a:latin typeface="宋体" panose="02010600030101010101" pitchFamily="2" charset="-122"/>
                          <a:ea typeface="宋体" panose="02010600030101010101" pitchFamily="2" charset="-122"/>
                        </a:rPr>
                        <a:t>3</a:t>
                      </a:r>
                      <a:endParaRPr lang="zh-TW" sz="650" b="1" i="1">
                        <a:latin typeface="宋体" panose="02010600030101010101" pitchFamily="2" charset="-122"/>
                        <a:ea typeface="宋体" panose="02010600030101010101" pitchFamily="2" charset="-122"/>
                      </a:endParaRPr>
                    </a:p>
                    <a:p>
                      <a:pPr indent="0">
                        <a:lnSpc>
                          <a:spcPts val="1240"/>
                        </a:lnSpc>
                      </a:pPr>
                      <a:r>
                        <a:rPr lang="zh-TW" sz="1100">
                          <a:latin typeface="MingLiU"/>
                          <a:ea typeface="MingLiU"/>
                        </a:rPr>
                        <a:t>『讶讶&gt;</a:t>
                      </a:r>
                      <a:endParaRPr lang="zh-TW" sz="1100">
                        <a:latin typeface="MingLiU"/>
                        <a:ea typeface="MingLiU"/>
                      </a:endParaRPr>
                    </a:p>
                    <a:p>
                      <a:pPr indent="266700"/>
                      <a:r>
                        <a:rPr lang="zh-TW" sz="650" b="1">
                          <a:latin typeface="宋体" panose="02010600030101010101" pitchFamily="2" charset="-122"/>
                          <a:ea typeface="宋体" panose="02010600030101010101" pitchFamily="2" charset="-122"/>
                        </a:rPr>
                        <a:t>1 </a:t>
                      </a:r>
                      <a:r>
                        <a:rPr lang="zh-TW" sz="650" b="1" i="1">
                          <a:latin typeface="宋体" panose="02010600030101010101" pitchFamily="2" charset="-122"/>
                          <a:ea typeface="宋体" panose="02010600030101010101" pitchFamily="2" charset="-122"/>
                        </a:rPr>
                        <a:t>2</a:t>
                      </a:r>
                      <a:r>
                        <a:rPr lang="zh-TW" sz="650" b="1">
                          <a:latin typeface="宋体" panose="02010600030101010101" pitchFamily="2" charset="-122"/>
                          <a:ea typeface="宋体" panose="02010600030101010101" pitchFamily="2" charset="-122"/>
                        </a:rPr>
                        <a:t> </a:t>
                      </a:r>
                      <a:r>
                        <a:rPr lang="en-US" sz="650" b="1">
                          <a:latin typeface="宋体" panose="02010600030101010101" pitchFamily="2" charset="-122"/>
                        </a:rPr>
                        <a:t>A</a:t>
                      </a:r>
                      <a:endParaRPr lang="en-US" sz="650" b="1">
                        <a:latin typeface="宋体" panose="02010600030101010101" pitchFamily="2" charset="-122"/>
                      </a:endParaRPr>
                    </a:p>
                  </a:txBody>
                  <a:tcPr marL="0" marR="0" marT="0" marB="0" vert="wordArtVertRtl"/>
                </a:tc>
              </a:tr>
              <a:tr h="1475232">
                <a:tc>
                  <a:txBody>
                    <a:bodyPr vert="wordArtVertRtl" wrap="square">
                      <a:spAutoFit/>
                    </a:bodyPr>
                    <a:lstStyle/>
                    <a:p>
                      <a:pPr indent="0">
                        <a:lnSpc>
                          <a:spcPts val="1070"/>
                        </a:lnSpc>
                      </a:pPr>
                      <a:r>
                        <a:rPr lang="zh-TW" sz="650" b="1">
                          <a:latin typeface="宋体" panose="02010600030101010101" pitchFamily="2" charset="-122"/>
                          <a:ea typeface="宋体" panose="02010600030101010101" pitchFamily="2" charset="-122"/>
                        </a:rPr>
                        <a:t>1</a:t>
                      </a:r>
                      <a:endParaRPr lang="zh-TW" sz="650" b="1">
                        <a:latin typeface="宋体" panose="02010600030101010101" pitchFamily="2" charset="-122"/>
                        <a:ea typeface="宋体" panose="02010600030101010101" pitchFamily="2" charset="-122"/>
                      </a:endParaRPr>
                    </a:p>
                    <a:p>
                      <a:pPr indent="0">
                        <a:lnSpc>
                          <a:spcPts val="1070"/>
                        </a:lnSpc>
                      </a:pPr>
                      <a:r>
                        <a:rPr lang="zh-TW" sz="1100">
                          <a:latin typeface="MingLiU"/>
                          <a:ea typeface="MingLiU"/>
                        </a:rPr>
                        <a:t>质</a:t>
                      </a:r>
                      <a:endParaRPr lang="zh-TW" sz="1100">
                        <a:latin typeface="MingLiU"/>
                        <a:ea typeface="MingLiU"/>
                      </a:endParaRPr>
                    </a:p>
                    <a:p>
                      <a:pPr indent="0">
                        <a:lnSpc>
                          <a:spcPts val="1070"/>
                        </a:lnSpc>
                      </a:pPr>
                      <a:r>
                        <a:rPr lang="zh-TW" sz="1100">
                          <a:latin typeface="MingLiU"/>
                          <a:ea typeface="MingLiU"/>
                        </a:rPr>
                        <a:t>出</a:t>
                      </a:r>
                      <a:endParaRPr lang="zh-TW" sz="1100">
                        <a:latin typeface="MingLiU"/>
                        <a:ea typeface="MingLiU"/>
                      </a:endParaRPr>
                    </a:p>
                    <a:p>
                      <a:pPr indent="0">
                        <a:lnSpc>
                          <a:spcPts val="1070"/>
                        </a:lnSpc>
                      </a:pPr>
                      <a:r>
                        <a:rPr lang="zh-TW" sz="1100">
                          <a:latin typeface="MingLiU"/>
                          <a:ea typeface="MingLiU"/>
                        </a:rPr>
                        <a:t>亠</a:t>
                      </a:r>
                      <a:r>
                        <a:rPr lang="en-US" sz="1100">
                          <a:latin typeface="MingLiU"/>
                        </a:rPr>
                        <a:t>L</a:t>
                      </a:r>
                      <a:endParaRPr lang="en-US" sz="1100">
                        <a:latin typeface="MingLiU"/>
                      </a:endParaRPr>
                    </a:p>
                  </a:txBody>
                  <a:tcPr marL="0" marR="0" marT="0" marB="0" vert="wordArtVertRtl" anchor="b"/>
                </a:tc>
                <a:tc>
                  <a:txBody>
                    <a:bodyPr vert="wordArtVertRtl" wrap="square">
                      <a:spAutoFit/>
                    </a:bodyPr>
                    <a:lstStyle/>
                    <a:p>
                      <a:pPr indent="0"/>
                      <a:r>
                        <a:rPr lang="zh-TW" sz="650" b="1">
                          <a:latin typeface="宋体" panose="02010600030101010101" pitchFamily="2" charset="-122"/>
                          <a:ea typeface="宋体" panose="02010600030101010101" pitchFamily="2" charset="-122"/>
                        </a:rPr>
                        <a:t>6</a:t>
                      </a:r>
                      <a:endParaRPr lang="zh-TW" sz="650" b="1">
                        <a:latin typeface="宋体" panose="02010600030101010101" pitchFamily="2" charset="-122"/>
                        <a:ea typeface="宋体" panose="02010600030101010101" pitchFamily="2" charset="-122"/>
                      </a:endParaRPr>
                    </a:p>
                  </a:txBody>
                  <a:tcPr marL="0" marR="0" marT="0" marB="0" vert="wordArtVertRtl" anchor="b"/>
                </a:tc>
                <a:tc>
                  <a:txBody>
                    <a:bodyPr vert="wordArtVertRtl" wrap="square">
                      <a:spAutoFit/>
                    </a:bodyPr>
                    <a:lstStyle/>
                    <a:p>
                      <a:pPr indent="0">
                        <a:lnSpc>
                          <a:spcPts val="1080"/>
                        </a:lnSpc>
                      </a:pPr>
                      <a:r>
                        <a:rPr lang="en-US" sz="1100">
                          <a:latin typeface="MingLiU"/>
                        </a:rPr>
                        <a:t>■:■</a:t>
                      </a:r>
                      <a:endParaRPr lang="en-US" sz="1100">
                        <a:latin typeface="MingLiU"/>
                      </a:endParaRPr>
                    </a:p>
                    <a:p>
                      <a:pPr indent="0">
                        <a:lnSpc>
                          <a:spcPts val="1080"/>
                        </a:lnSpc>
                      </a:pPr>
                      <a:r>
                        <a:rPr lang="zh-TW" sz="1100">
                          <a:latin typeface="MingLiU"/>
                          <a:ea typeface="MingLiU"/>
                        </a:rPr>
                        <a:t>况</a:t>
                      </a:r>
                      <a:endParaRPr lang="zh-TW" sz="1100">
                        <a:latin typeface="MingLiU"/>
                        <a:ea typeface="MingLiU"/>
                      </a:endParaRPr>
                    </a:p>
                    <a:p>
                      <a:pPr indent="0">
                        <a:lnSpc>
                          <a:spcPts val="1080"/>
                        </a:lnSpc>
                      </a:pPr>
                      <a:r>
                        <a:rPr lang="zh-TW" sz="1100">
                          <a:latin typeface="MingLiU"/>
                          <a:ea typeface="MingLiU"/>
                        </a:rPr>
                        <a:t>情</a:t>
                      </a:r>
                      <a:endParaRPr lang="zh-TW" sz="1100">
                        <a:latin typeface="MingLiU"/>
                        <a:ea typeface="MingLiU"/>
                      </a:endParaRPr>
                    </a:p>
                    <a:p>
                      <a:pPr indent="0">
                        <a:lnSpc>
                          <a:spcPts val="1080"/>
                        </a:lnSpc>
                      </a:pPr>
                      <a:r>
                        <a:rPr lang="zh-TW" sz="1100">
                          <a:latin typeface="MingLiU"/>
                          <a:ea typeface="MingLiU"/>
                        </a:rPr>
                        <a:t>现</a:t>
                      </a:r>
                      <a:endParaRPr lang="zh-TW" sz="1100">
                        <a:latin typeface="MingLiU"/>
                        <a:ea typeface="MingLiU"/>
                      </a:endParaRPr>
                    </a:p>
                    <a:p>
                      <a:pPr indent="0">
                        <a:lnSpc>
                          <a:spcPts val="1080"/>
                        </a:lnSpc>
                      </a:pPr>
                      <a:r>
                        <a:rPr lang="zh-TW" sz="1100">
                          <a:latin typeface="MingLiU"/>
                          <a:ea typeface="MingLiU"/>
                        </a:rPr>
                        <a:t>实</a:t>
                      </a:r>
                      <a:endParaRPr lang="zh-TW" sz="1100">
                        <a:latin typeface="MingLiU"/>
                        <a:ea typeface="MingLiU"/>
                      </a:endParaRPr>
                    </a:p>
                    <a:p>
                      <a:pPr indent="0">
                        <a:lnSpc>
                          <a:spcPts val="1080"/>
                        </a:lnSpc>
                      </a:pPr>
                      <a:r>
                        <a:rPr lang="zh-TW" sz="1100">
                          <a:latin typeface="MingLiU"/>
                          <a:ea typeface="MingLiU"/>
                        </a:rPr>
                        <a:t>的</a:t>
                      </a:r>
                      <a:endParaRPr lang="zh-TW" sz="1100">
                        <a:latin typeface="MingLiU"/>
                        <a:ea typeface="MingLiU"/>
                      </a:endParaRPr>
                    </a:p>
                    <a:p>
                      <a:pPr indent="0">
                        <a:lnSpc>
                          <a:spcPts val="1080"/>
                        </a:lnSpc>
                      </a:pPr>
                      <a:r>
                        <a:rPr lang="zh-TW" sz="1100">
                          <a:latin typeface="MingLiU"/>
                          <a:ea typeface="MingLiU"/>
                        </a:rPr>
                        <a:t>标</a:t>
                      </a:r>
                      <a:endParaRPr lang="zh-TW" sz="1100">
                        <a:latin typeface="MingLiU"/>
                        <a:ea typeface="MingLiU"/>
                      </a:endParaRPr>
                    </a:p>
                    <a:p>
                      <a:pPr indent="0">
                        <a:lnSpc>
                          <a:spcPts val="1080"/>
                        </a:lnSpc>
                      </a:pPr>
                      <a:r>
                        <a:rPr lang="zh-TW" sz="1100">
                          <a:latin typeface="MingLiU"/>
                          <a:ea typeface="MingLiU"/>
                        </a:rPr>
                        <a:t>目</a:t>
                      </a:r>
                      <a:endParaRPr lang="zh-TW" sz="1100">
                        <a:latin typeface="MingLiU"/>
                        <a:ea typeface="MingLiU"/>
                      </a:endParaRPr>
                    </a:p>
                    <a:p>
                      <a:pPr indent="0">
                        <a:lnSpc>
                          <a:spcPts val="1080"/>
                        </a:lnSpc>
                      </a:pPr>
                      <a:r>
                        <a:rPr lang="zh-TW" sz="1100">
                          <a:latin typeface="MingLiU"/>
                          <a:ea typeface="MingLiU"/>
                        </a:rPr>
                        <a:t>量</a:t>
                      </a:r>
                      <a:endParaRPr lang="zh-TW" sz="1100">
                        <a:latin typeface="MingLiU"/>
                        <a:ea typeface="MingLiU"/>
                      </a:endParaRPr>
                    </a:p>
                    <a:p>
                      <a:pPr indent="0">
                        <a:lnSpc>
                          <a:spcPts val="1080"/>
                        </a:lnSpc>
                      </a:pPr>
                      <a:r>
                        <a:rPr lang="zh-TW" sz="1100">
                          <a:latin typeface="MingLiU"/>
                          <a:ea typeface="MingLiU"/>
                        </a:rPr>
                        <a:t>质</a:t>
                      </a:r>
                      <a:endParaRPr lang="zh-TW" sz="1100">
                        <a:latin typeface="MingLiU"/>
                        <a:ea typeface="MingLiU"/>
                      </a:endParaRPr>
                    </a:p>
                    <a:p>
                      <a:pPr indent="0">
                        <a:lnSpc>
                          <a:spcPts val="1080"/>
                        </a:lnSpc>
                      </a:pPr>
                      <a:r>
                        <a:rPr lang="zh-TW" sz="1100">
                          <a:latin typeface="MingLiU"/>
                          <a:ea typeface="MingLiU"/>
                        </a:rPr>
                        <a:t>出</a:t>
                      </a:r>
                      <a:endParaRPr lang="zh-TW" sz="1100">
                        <a:latin typeface="MingLiU"/>
                        <a:ea typeface="MingLiU"/>
                      </a:endParaRPr>
                    </a:p>
                    <a:p>
                      <a:pPr indent="0">
                        <a:lnSpc>
                          <a:spcPts val="1080"/>
                        </a:lnSpc>
                      </a:pPr>
                      <a:r>
                        <a:rPr lang="zh-TW" sz="1100">
                          <a:latin typeface="MingLiU"/>
                          <a:ea typeface="MingLiU"/>
                        </a:rPr>
                        <a:t>产</a:t>
                      </a:r>
                      <a:endParaRPr lang="zh-TW" sz="1100">
                        <a:latin typeface="MingLiU"/>
                        <a:ea typeface="MingLiU"/>
                      </a:endParaRPr>
                    </a:p>
                    <a:p>
                      <a:pPr indent="0">
                        <a:lnSpc>
                          <a:spcPts val="1080"/>
                        </a:lnSpc>
                      </a:pPr>
                      <a:r>
                        <a:rPr lang="zh-TW" sz="1100">
                          <a:latin typeface="MingLiU"/>
                          <a:ea typeface="MingLiU"/>
                        </a:rPr>
                        <a:t>目</a:t>
                      </a:r>
                      <a:endParaRPr lang="zh-TW" sz="1100">
                        <a:latin typeface="MingLiU"/>
                        <a:ea typeface="MingLiU"/>
                      </a:endParaRPr>
                    </a:p>
                    <a:p>
                      <a:pPr indent="0">
                        <a:lnSpc>
                          <a:spcPts val="1080"/>
                        </a:lnSpc>
                      </a:pPr>
                      <a:r>
                        <a:rPr lang="zh-TW" sz="1100">
                          <a:latin typeface="MingLiU"/>
                          <a:ea typeface="MingLiU"/>
                        </a:rPr>
                        <a:t>项</a:t>
                      </a:r>
                      <a:endParaRPr lang="zh-TW" sz="1100">
                        <a:latin typeface="MingLiU"/>
                        <a:ea typeface="MingLiU"/>
                      </a:endParaRPr>
                    </a:p>
                    <a:p>
                      <a:pPr indent="0">
                        <a:lnSpc>
                          <a:spcPts val="1080"/>
                        </a:lnSpc>
                      </a:pPr>
                      <a:r>
                        <a:rPr lang="zh-TW" sz="1100">
                          <a:latin typeface="MingLiU"/>
                          <a:ea typeface="MingLiU"/>
                        </a:rPr>
                        <a:t>价</a:t>
                      </a:r>
                      <a:endParaRPr lang="zh-TW" sz="1100">
                        <a:latin typeface="MingLiU"/>
                        <a:ea typeface="MingLiU"/>
                      </a:endParaRPr>
                    </a:p>
                    <a:p>
                      <a:pPr indent="0">
                        <a:lnSpc>
                          <a:spcPts val="1080"/>
                        </a:lnSpc>
                      </a:pPr>
                      <a:r>
                        <a:rPr lang="zh-TW" sz="1100">
                          <a:latin typeface="MingLiU"/>
                          <a:ea typeface="MingLiU"/>
                        </a:rPr>
                        <a:t>评</a:t>
                      </a:r>
                      <a:endParaRPr lang="zh-TW" sz="1100">
                        <a:latin typeface="MingLiU"/>
                        <a:ea typeface="MingLiU"/>
                      </a:endParaRPr>
                    </a:p>
                  </a:txBody>
                  <a:tcPr marL="0" marR="0" marT="0" marB="0" vert="wordArtVertRtl" anchor="b"/>
                </a:tc>
                <a:tc>
                  <a:txBody>
                    <a:bodyPr vert="wordArtVertRtl" wrap="square">
                      <a:spAutoFit/>
                    </a:bodyPr>
                    <a:lstStyle/>
                    <a:p>
                      <a:pPr indent="0">
                        <a:lnSpc>
                          <a:spcPts val="1070"/>
                        </a:lnSpc>
                      </a:pPr>
                      <a:r>
                        <a:rPr lang="zh-TW" sz="650" b="1">
                          <a:latin typeface="宋体" panose="02010600030101010101" pitchFamily="2" charset="-122"/>
                          <a:ea typeface="宋体" panose="02010600030101010101" pitchFamily="2" charset="-122"/>
                        </a:rPr>
                        <a:t>1</a:t>
                      </a:r>
                      <a:endParaRPr lang="zh-TW" sz="650" b="1">
                        <a:latin typeface="宋体" panose="02010600030101010101" pitchFamily="2" charset="-122"/>
                        <a:ea typeface="宋体" panose="02010600030101010101" pitchFamily="2" charset="-122"/>
                      </a:endParaRPr>
                    </a:p>
                    <a:p>
                      <a:pPr indent="0">
                        <a:lnSpc>
                          <a:spcPts val="1070"/>
                        </a:lnSpc>
                      </a:pPr>
                      <a:r>
                        <a:rPr lang="zh-TW" sz="1100">
                          <a:latin typeface="MingLiU"/>
                          <a:ea typeface="MingLiU"/>
                        </a:rPr>
                        <a:t>质</a:t>
                      </a:r>
                      <a:endParaRPr lang="zh-TW" sz="1100">
                        <a:latin typeface="MingLiU"/>
                        <a:ea typeface="MingLiU"/>
                      </a:endParaRPr>
                    </a:p>
                    <a:p>
                      <a:pPr indent="0">
                        <a:lnSpc>
                          <a:spcPts val="1070"/>
                        </a:lnSpc>
                      </a:pPr>
                      <a:r>
                        <a:rPr lang="zh-TW" sz="1100">
                          <a:latin typeface="MingLiU"/>
                          <a:ea typeface="MingLiU"/>
                        </a:rPr>
                        <a:t>出</a:t>
                      </a:r>
                      <a:endParaRPr lang="zh-TW" sz="1100">
                        <a:latin typeface="MingLiU"/>
                        <a:ea typeface="MingLiU"/>
                      </a:endParaRPr>
                    </a:p>
                    <a:p>
                      <a:pPr indent="0">
                        <a:lnSpc>
                          <a:spcPts val="1070"/>
                        </a:lnSpc>
                      </a:pPr>
                      <a:r>
                        <a:rPr lang="zh-TW" sz="1100">
                          <a:latin typeface="MingLiU"/>
                          <a:ea typeface="MingLiU"/>
                        </a:rPr>
                        <a:t>亠</a:t>
                      </a:r>
                      <a:r>
                        <a:rPr lang="en-US" sz="650" b="1">
                          <a:latin typeface="宋体" panose="02010600030101010101" pitchFamily="2" charset="-122"/>
                        </a:rPr>
                        <a:t>r</a:t>
                      </a:r>
                      <a:endParaRPr lang="en-US" sz="650" b="1">
                        <a:latin typeface="宋体" panose="02010600030101010101" pitchFamily="2" charset="-122"/>
                      </a:endParaRPr>
                    </a:p>
                    <a:p>
                      <a:pPr indent="177800">
                        <a:lnSpc>
                          <a:spcPts val="1075"/>
                        </a:lnSpc>
                      </a:pPr>
                      <a:r>
                        <a:rPr lang="en-US" sz="1100">
                          <a:latin typeface="MingLiU"/>
                        </a:rPr>
                        <a:t>•, </a:t>
                      </a:r>
                      <a:r>
                        <a:rPr lang="zh-TW" sz="1100">
                          <a:latin typeface="MingLiU"/>
                          <a:ea typeface="MingLiU"/>
                        </a:rPr>
                        <a:t>目</a:t>
                      </a:r>
                      <a:endParaRPr lang="zh-TW" sz="1100">
                        <a:latin typeface="MingLiU"/>
                        <a:ea typeface="MingLiU"/>
                      </a:endParaRPr>
                    </a:p>
                    <a:p>
                      <a:pPr indent="0">
                        <a:lnSpc>
                          <a:spcPts val="1075"/>
                        </a:lnSpc>
                      </a:pPr>
                      <a:r>
                        <a:rPr lang="zh-TW" sz="1100">
                          <a:latin typeface="MingLiU"/>
                          <a:ea typeface="MingLiU"/>
                        </a:rPr>
                        <a:t>率项</a:t>
                      </a:r>
                      <a:endParaRPr lang="zh-TW" sz="1100">
                        <a:latin typeface="MingLiU"/>
                        <a:ea typeface="MingLiU"/>
                      </a:endParaRPr>
                    </a:p>
                    <a:p>
                      <a:pPr indent="0">
                        <a:lnSpc>
                          <a:spcPts val="1075"/>
                        </a:lnSpc>
                      </a:pPr>
                      <a:r>
                        <a:rPr lang="zh-TW" sz="1100">
                          <a:latin typeface="MingLiU"/>
                          <a:ea typeface="MingLiU"/>
                        </a:rPr>
                        <a:t>标价</a:t>
                      </a:r>
                      <a:endParaRPr lang="zh-TW" sz="1100">
                        <a:latin typeface="MingLiU"/>
                        <a:ea typeface="MingLiU"/>
                      </a:endParaRPr>
                    </a:p>
                    <a:p>
                      <a:pPr indent="0">
                        <a:lnSpc>
                          <a:spcPts val="1075"/>
                        </a:lnSpc>
                      </a:pPr>
                      <a:r>
                        <a:rPr lang="zh-TW" sz="1100">
                          <a:latin typeface="MingLiU"/>
                          <a:ea typeface="MingLiU"/>
                        </a:rPr>
                        <a:t>达评</a:t>
                      </a:r>
                      <a:endParaRPr lang="zh-TW" sz="1100">
                        <a:latin typeface="MingLiU"/>
                        <a:ea typeface="MingLiU"/>
                      </a:endParaRPr>
                    </a:p>
                    <a:p>
                      <a:pPr indent="0">
                        <a:lnSpc>
                          <a:spcPts val="1075"/>
                        </a:lnSpc>
                      </a:pPr>
                      <a:r>
                        <a:rPr lang="zh-TW" sz="1100">
                          <a:latin typeface="MingLiU"/>
                          <a:ea typeface="MingLiU"/>
                        </a:rPr>
                        <a:t>程标</a:t>
                      </a:r>
                      <a:endParaRPr lang="zh-TW" sz="1100">
                        <a:latin typeface="MingLiU"/>
                        <a:ea typeface="MingLiU"/>
                      </a:endParaRPr>
                    </a:p>
                    <a:p>
                      <a:pPr indent="0">
                        <a:lnSpc>
                          <a:spcPts val="1075"/>
                        </a:lnSpc>
                      </a:pPr>
                      <a:r>
                        <a:rPr lang="zh-TW" sz="1100">
                          <a:latin typeface="MingLiU"/>
                          <a:ea typeface="MingLiU"/>
                        </a:rPr>
                        <a:t>工.，指</a:t>
                      </a:r>
                      <a:endParaRPr lang="zh-TW" sz="1100">
                        <a:latin typeface="MingLiU"/>
                        <a:ea typeface="MingLiU"/>
                      </a:endParaRPr>
                    </a:p>
                    <a:p>
                      <a:pPr indent="0">
                        <a:lnSpc>
                          <a:spcPts val="1075"/>
                        </a:lnSpc>
                      </a:pPr>
                      <a:r>
                        <a:rPr lang="zh-TW" sz="1100">
                          <a:latin typeface="MingLiU"/>
                          <a:ea typeface="MingLiU"/>
                        </a:rPr>
                        <a:t>良况性</a:t>
                      </a:r>
                      <a:endParaRPr lang="zh-TW" sz="1100">
                        <a:latin typeface="MingLiU"/>
                        <a:ea typeface="MingLiU"/>
                      </a:endParaRPr>
                    </a:p>
                    <a:p>
                      <a:pPr indent="0">
                        <a:lnSpc>
                          <a:spcPts val="1075"/>
                        </a:lnSpc>
                      </a:pPr>
                      <a:r>
                        <a:rPr lang="zh-TW" sz="1100">
                          <a:latin typeface="MingLiU"/>
                          <a:ea typeface="MingLiU"/>
                        </a:rPr>
                        <a:t>优清表</a:t>
                      </a:r>
                      <a:endParaRPr lang="zh-TW" sz="1100">
                        <a:latin typeface="MingLiU"/>
                        <a:ea typeface="MingLiU"/>
                      </a:endParaRPr>
                    </a:p>
                    <a:p>
                      <a:pPr indent="0">
                        <a:lnSpc>
                          <a:spcPts val="1075"/>
                        </a:lnSpc>
                      </a:pPr>
                      <a:r>
                        <a:rPr lang="zh-TW" sz="1100">
                          <a:latin typeface="MingLiU"/>
                          <a:ea typeface="MingLiU"/>
                        </a:rPr>
                        <a:t>或观代</a:t>
                      </a:r>
                      <a:endParaRPr lang="zh-TW" sz="1100">
                        <a:latin typeface="MingLiU"/>
                        <a:ea typeface="MingLiU"/>
                      </a:endParaRPr>
                    </a:p>
                    <a:p>
                      <a:pPr indent="0">
                        <a:lnSpc>
                          <a:spcPts val="1075"/>
                        </a:lnSpc>
                      </a:pPr>
                      <a:r>
                        <a:rPr lang="zh-TW" sz="1100">
                          <a:latin typeface="MingLiU"/>
                          <a:ea typeface="MingLiU"/>
                        </a:rPr>
                        <a:t>程感有</a:t>
                      </a:r>
                      <a:endParaRPr lang="zh-TW" sz="1100">
                        <a:latin typeface="MingLiU"/>
                        <a:ea typeface="MingLiU"/>
                      </a:endParaRPr>
                    </a:p>
                    <a:p>
                      <a:pPr indent="0">
                        <a:lnSpc>
                          <a:spcPts val="1075"/>
                        </a:lnSpc>
                      </a:pPr>
                      <a:r>
                        <a:rPr lang="zh-TW" sz="1100">
                          <a:latin typeface="MingLiU"/>
                          <a:ea typeface="MingLiU"/>
                        </a:rPr>
                        <a:t>工的择</a:t>
                      </a:r>
                      <a:endParaRPr lang="zh-TW" sz="1100">
                        <a:latin typeface="MingLiU"/>
                        <a:ea typeface="MingLiU"/>
                      </a:endParaRPr>
                    </a:p>
                    <a:p>
                      <a:pPr indent="0">
                        <a:lnSpc>
                          <a:spcPts val="1075"/>
                        </a:lnSpc>
                      </a:pPr>
                      <a:r>
                        <a:rPr lang="zh-TW" sz="1100">
                          <a:latin typeface="MingLiU"/>
                          <a:ea typeface="MingLiU"/>
                        </a:rPr>
                        <a:t>格施选</a:t>
                      </a:r>
                      <a:endParaRPr lang="zh-TW" sz="1100">
                        <a:latin typeface="MingLiU"/>
                        <a:ea typeface="MingLiU"/>
                      </a:endParaRPr>
                    </a:p>
                    <a:p>
                      <a:pPr indent="0">
                        <a:lnSpc>
                          <a:spcPts val="1075"/>
                        </a:lnSpc>
                      </a:pPr>
                      <a:r>
                        <a:rPr lang="zh-TW" sz="1100">
                          <a:latin typeface="MingLiU"/>
                          <a:ea typeface="MingLiU"/>
                        </a:rPr>
                        <a:t>合实，</a:t>
                      </a:r>
                      <a:endParaRPr lang="zh-TW" sz="1100">
                        <a:latin typeface="MingLiU"/>
                        <a:ea typeface="MingLiU"/>
                      </a:endParaRPr>
                    </a:p>
                    <a:p>
                      <a:pPr indent="0">
                        <a:lnSpc>
                          <a:spcPts val="1075"/>
                        </a:lnSpc>
                      </a:pPr>
                      <a:r>
                        <a:rPr lang="zh-TW" sz="1100">
                          <a:latin typeface="MingLiU"/>
                          <a:ea typeface="MingLiU"/>
                        </a:rPr>
                        <a:t>价目性</a:t>
                      </a:r>
                      <a:endParaRPr lang="zh-TW" sz="1100">
                        <a:latin typeface="MingLiU"/>
                        <a:ea typeface="MingLiU"/>
                      </a:endParaRPr>
                    </a:p>
                    <a:p>
                      <a:pPr indent="0">
                        <a:lnSpc>
                          <a:spcPts val="1075"/>
                        </a:lnSpc>
                      </a:pPr>
                      <a:r>
                        <a:rPr lang="zh-TW" sz="1100">
                          <a:latin typeface="MingLiU"/>
                          <a:ea typeface="MingLiU"/>
                        </a:rPr>
                        <a:t>评项国</a:t>
                      </a:r>
                      <a:endParaRPr lang="zh-TW" sz="1100">
                        <a:latin typeface="MingLiU"/>
                        <a:ea typeface="MingLiU"/>
                      </a:endParaRPr>
                    </a:p>
                    <a:p>
                      <a:pPr indent="0">
                        <a:lnSpc>
                          <a:spcPts val="1075"/>
                        </a:lnSpc>
                      </a:pPr>
                      <a:r>
                        <a:rPr lang="zh-TW" sz="1100">
                          <a:latin typeface="MingLiU"/>
                          <a:ea typeface="MingLiU"/>
                        </a:rPr>
                        <a:t>，看容</a:t>
                      </a:r>
                      <a:endParaRPr lang="zh-TW" sz="1100">
                        <a:latin typeface="MingLiU"/>
                        <a:ea typeface="MingLiU"/>
                      </a:endParaRPr>
                    </a:p>
                    <a:p>
                      <a:pPr indent="0">
                        <a:lnSpc>
                          <a:spcPts val="1075"/>
                        </a:lnSpc>
                      </a:pPr>
                      <a:r>
                        <a:rPr lang="zh-TW" sz="1100">
                          <a:latin typeface="MingLiU"/>
                          <a:ea typeface="MingLiU"/>
                        </a:rPr>
                        <a:t>论查内</a:t>
                      </a:r>
                      <a:endParaRPr lang="zh-TW" sz="1100">
                        <a:latin typeface="MingLiU"/>
                        <a:ea typeface="MingLiU"/>
                      </a:endParaRPr>
                    </a:p>
                    <a:p>
                      <a:pPr indent="0">
                        <a:lnSpc>
                          <a:spcPts val="1075"/>
                        </a:lnSpc>
                      </a:pPr>
                      <a:r>
                        <a:rPr lang="en-US" sz="650" b="1">
                          <a:latin typeface="宋体" panose="02010600030101010101" pitchFamily="2" charset="-122"/>
                        </a:rPr>
                        <a:t>S-</a:t>
                      </a:r>
                      <a:r>
                        <a:rPr lang="en-US" sz="1100">
                          <a:latin typeface="MingLiU"/>
                        </a:rPr>
                        <a:t>，</a:t>
                      </a:r>
                      <a:r>
                        <a:rPr lang="zh-TW" sz="1100">
                          <a:latin typeface="MingLiU"/>
                          <a:ea typeface="MingLiU"/>
                        </a:rPr>
                        <a:t>的</a:t>
                      </a:r>
                      <a:endParaRPr lang="zh-TW" sz="1100">
                        <a:latin typeface="MingLiU"/>
                        <a:ea typeface="MingLiU"/>
                      </a:endParaRPr>
                    </a:p>
                    <a:p>
                      <a:pPr indent="0">
                        <a:lnSpc>
                          <a:spcPts val="1075"/>
                        </a:lnSpc>
                      </a:pPr>
                      <a:r>
                        <a:rPr lang="zh-TW" sz="1100">
                          <a:latin typeface="MingLiU"/>
                          <a:ea typeface="MingLiU"/>
                        </a:rPr>
                        <a:t>收勘目</a:t>
                      </a:r>
                      <a:endParaRPr lang="zh-TW" sz="1100">
                        <a:latin typeface="MingLiU"/>
                        <a:ea typeface="MingLiU"/>
                      </a:endParaRPr>
                    </a:p>
                    <a:p>
                      <a:pPr indent="0">
                        <a:lnSpc>
                          <a:spcPts val="1075"/>
                        </a:lnSpc>
                      </a:pPr>
                      <a:r>
                        <a:rPr lang="zh-TW" sz="1100">
                          <a:latin typeface="MingLiU"/>
                          <a:ea typeface="MingLiU"/>
                        </a:rPr>
                        <a:t>验踏项</a:t>
                      </a:r>
                      <a:endParaRPr lang="zh-TW" sz="1100">
                        <a:latin typeface="MingLiU"/>
                        <a:ea typeface="MingLiU"/>
                      </a:endParaRPr>
                    </a:p>
                    <a:p>
                      <a:pPr indent="0">
                        <a:lnSpc>
                          <a:spcPts val="1075"/>
                        </a:lnSpc>
                      </a:pPr>
                      <a:r>
                        <a:rPr lang="zh-TW" sz="1100">
                          <a:latin typeface="MingLiU"/>
                          <a:ea typeface="MingLiU"/>
                        </a:rPr>
                        <a:t>.•目场同</a:t>
                      </a:r>
                      <a:endParaRPr lang="zh-TW" sz="1100">
                        <a:latin typeface="MingLiU"/>
                        <a:ea typeface="MingLiU"/>
                      </a:endParaRPr>
                    </a:p>
                    <a:p>
                      <a:pPr indent="0">
                        <a:lnSpc>
                          <a:spcPts val="1075"/>
                        </a:lnSpc>
                      </a:pPr>
                      <a:r>
                        <a:rPr lang="zh-TW" sz="1100">
                          <a:latin typeface="MingLiU"/>
                          <a:ea typeface="MingLiU"/>
                        </a:rPr>
                        <a:t>占</a:t>
                      </a:r>
                      <a:r>
                        <a:rPr lang="en-US" sz="1100">
                          <a:latin typeface="MingLiU"/>
                        </a:rPr>
                        <a:t>*</a:t>
                      </a:r>
                      <a:r>
                        <a:rPr lang="zh-TW" sz="1100">
                          <a:latin typeface="MingLiU"/>
                          <a:ea typeface="MingLiU"/>
                        </a:rPr>
                        <a:t>项现不</a:t>
                      </a:r>
                      <a:endParaRPr lang="zh-TW" sz="1100">
                        <a:latin typeface="MingLiU"/>
                        <a:ea typeface="MingLiU"/>
                      </a:endParaRPr>
                    </a:p>
                    <a:p>
                      <a:pPr indent="0">
                        <a:lnSpc>
                          <a:spcPts val="1075"/>
                        </a:lnSpc>
                      </a:pPr>
                      <a:r>
                        <a:rPr lang="zh-TW" sz="1100">
                          <a:latin typeface="MingLiU"/>
                          <a:ea typeface="MingLiU"/>
                        </a:rPr>
                        <a:t>惡据过据</a:t>
                      </a:r>
                      <a:endParaRPr lang="zh-TW" sz="1100">
                        <a:latin typeface="MingLiU"/>
                        <a:ea typeface="MingLiU"/>
                      </a:endParaRPr>
                    </a:p>
                    <a:p>
                      <a:pPr indent="0">
                        <a:lnSpc>
                          <a:spcPts val="1075"/>
                        </a:lnSpc>
                      </a:pPr>
                      <a:r>
                        <a:rPr lang="zh-TW" sz="1100">
                          <a:latin typeface="MingLiU"/>
                          <a:ea typeface="MingLiU"/>
                        </a:rPr>
                        <a:t>价依通根</a:t>
                      </a:r>
                      <a:endParaRPr lang="zh-TW" sz="1100">
                        <a:latin typeface="MingLiU"/>
                        <a:ea typeface="MingLiU"/>
                      </a:endParaRPr>
                    </a:p>
                    <a:p>
                      <a:pPr indent="0">
                        <a:lnSpc>
                          <a:spcPts val="1075"/>
                        </a:lnSpc>
                      </a:pPr>
                      <a:r>
                        <a:rPr lang="zh-TW" sz="1100">
                          <a:latin typeface="MingLiU"/>
                          <a:ea typeface="MingLiU"/>
                        </a:rPr>
                        <a:t>评</a:t>
                      </a:r>
                      <a:r>
                        <a:rPr lang="en-US" sz="1100">
                          <a:latin typeface="MingLiU"/>
                        </a:rPr>
                        <a:t>©■©■©:</a:t>
                      </a:r>
                      <a:r>
                        <a:rPr lang="zh-TW" sz="1100" i="1">
                          <a:latin typeface="MingLiU"/>
                          <a:ea typeface="MingLiU"/>
                        </a:rPr>
                        <a:t>。</a:t>
                      </a:r>
                      <a:endParaRPr lang="zh-TW" sz="1100" i="1">
                        <a:latin typeface="MingLiU"/>
                        <a:ea typeface="MingLiU"/>
                      </a:endParaRPr>
                    </a:p>
                  </a:txBody>
                  <a:tcPr marL="0" marR="0" marT="0" marB="0" vert="wordArtVertRtl" anchor="b"/>
                </a:tc>
                <a:tc>
                  <a:txBody>
                    <a:bodyPr vert="wordArtVertRtl" wrap="square">
                      <a:spAutoFit/>
                    </a:bodyPr>
                    <a:lstStyle/>
                    <a:p>
                      <a:pPr indent="0">
                        <a:lnSpc>
                          <a:spcPts val="1105"/>
                        </a:lnSpc>
                      </a:pPr>
                      <a:r>
                        <a:rPr lang="zh-TW" sz="1100">
                          <a:latin typeface="MingLiU"/>
                          <a:ea typeface="MingLiU"/>
                        </a:rPr>
                        <a:t>体体，体</a:t>
                      </a:r>
                      <a:endParaRPr lang="zh-TW" sz="1100">
                        <a:latin typeface="MingLiU"/>
                        <a:ea typeface="MingLiU"/>
                      </a:endParaRPr>
                    </a:p>
                    <a:p>
                      <a:pPr indent="0">
                        <a:lnSpc>
                          <a:spcPts val="1105"/>
                        </a:lnSpc>
                      </a:pPr>
                      <a:r>
                        <a:rPr lang="zh-TW" sz="1100">
                          <a:latin typeface="MingLiU"/>
                          <a:ea typeface="MingLiU"/>
                        </a:rPr>
                        <a:t>实实的实</a:t>
                      </a:r>
                      <a:endParaRPr lang="zh-TW" sz="1100">
                        <a:latin typeface="MingLiU"/>
                        <a:ea typeface="MingLiU"/>
                      </a:endParaRPr>
                    </a:p>
                    <a:p>
                      <a:pPr indent="0">
                        <a:lnSpc>
                          <a:spcPts val="1105"/>
                        </a:lnSpc>
                      </a:pPr>
                      <a:r>
                        <a:rPr lang="zh-TW" sz="1100">
                          <a:latin typeface="MingLiU"/>
                          <a:ea typeface="MingLiU"/>
                        </a:rPr>
                        <a:t>程程改程</a:t>
                      </a:r>
                      <a:endParaRPr lang="zh-TW" sz="1100">
                        <a:latin typeface="MingLiU"/>
                        <a:ea typeface="MingLiU"/>
                      </a:endParaRPr>
                    </a:p>
                    <a:p>
                      <a:pPr indent="0">
                        <a:lnSpc>
                          <a:spcPts val="1105"/>
                        </a:lnSpc>
                      </a:pPr>
                      <a:r>
                        <a:rPr lang="zh-TW" sz="1100">
                          <a:latin typeface="MingLiU"/>
                          <a:ea typeface="MingLiU"/>
                        </a:rPr>
                        <a:t>且 且时 且 </a:t>
                      </a:r>
                      <a:r>
                        <a:rPr lang="en-US" sz="650" b="1">
                          <a:latin typeface="宋体" panose="02010600030101010101" pitchFamily="2" charset="-122"/>
                        </a:rPr>
                        <a:t>O</a:t>
                      </a:r>
                      <a:endParaRPr lang="en-US" sz="650" b="1">
                        <a:latin typeface="宋体" panose="02010600030101010101" pitchFamily="2" charset="-122"/>
                      </a:endParaRPr>
                    </a:p>
                    <a:p>
                      <a:pPr indent="0">
                        <a:lnSpc>
                          <a:spcPts val="1105"/>
                        </a:lnSpc>
                      </a:pPr>
                      <a:r>
                        <a:rPr lang="zh-TW" sz="1100" i="1">
                          <a:latin typeface="MingLiU"/>
                          <a:ea typeface="MingLiU"/>
                        </a:rPr>
                        <a:t>:，艮:</a:t>
                      </a:r>
                      <a:r>
                        <a:rPr lang="zh-TW" sz="1100">
                          <a:latin typeface="MingLiU"/>
                          <a:ea typeface="MingLiU"/>
                        </a:rPr>
                        <a:t> 得</a:t>
                      </a:r>
                      <a:endParaRPr lang="zh-TW" sz="1100">
                        <a:latin typeface="MingLiU"/>
                        <a:ea typeface="MingLiU"/>
                      </a:endParaRPr>
                    </a:p>
                    <a:p>
                      <a:pPr indent="0">
                        <a:lnSpc>
                          <a:spcPts val="1105"/>
                        </a:lnSpc>
                      </a:pPr>
                      <a:r>
                        <a:rPr lang="zh-TW" sz="1100">
                          <a:latin typeface="MingLiU"/>
                          <a:ea typeface="MingLiU"/>
                        </a:rPr>
                        <a:t>好好卽般凡</a:t>
                      </a:r>
                      <a:r>
                        <a:rPr lang="zh-TW" sz="1100" i="1">
                          <a:latin typeface="MingLiU"/>
                          <a:ea typeface="MingLiU"/>
                        </a:rPr>
                        <a:t>均</a:t>
                      </a:r>
                      <a:endParaRPr lang="zh-TW" sz="1100" i="1">
                        <a:latin typeface="MingLiU"/>
                        <a:ea typeface="MingLiU"/>
                      </a:endParaRPr>
                    </a:p>
                    <a:p>
                      <a:pPr indent="0">
                        <a:lnSpc>
                          <a:spcPts val="1105"/>
                        </a:lnSpc>
                      </a:pPr>
                      <a:r>
                        <a:rPr lang="zh-TW" sz="1100">
                          <a:latin typeface="MingLiU"/>
                          <a:ea typeface="MingLiU"/>
                        </a:rPr>
                        <a:t>良 良</a:t>
                      </a:r>
                      <a:r>
                        <a:rPr lang="zh-TW" sz="650" b="1">
                          <a:latin typeface="宋体" panose="02010600030101010101" pitchFamily="2" charset="-122"/>
                          <a:ea typeface="宋体" panose="02010600030101010101" pitchFamily="2" charset="-122"/>
                        </a:rPr>
                        <a:t>- 2 </a:t>
                      </a:r>
                      <a:r>
                        <a:rPr lang="zh-TW" sz="1100">
                          <a:latin typeface="MingLiU"/>
                          <a:ea typeface="MingLiU"/>
                        </a:rPr>
                        <a:t>，</a:t>
                      </a:r>
                      <a:endParaRPr lang="zh-TW" sz="1100">
                        <a:latin typeface="MingLiU"/>
                        <a:ea typeface="MingLiU"/>
                      </a:endParaRPr>
                    </a:p>
                    <a:p>
                      <a:pPr indent="0">
                        <a:lnSpc>
                          <a:spcPts val="1105"/>
                        </a:lnSpc>
                      </a:pPr>
                      <a:r>
                        <a:rPr lang="zh-TW" sz="1100">
                          <a:latin typeface="MingLiU"/>
                          <a:ea typeface="MingLiU"/>
                        </a:rPr>
                        <a:t>感感鶴感得项</a:t>
                      </a:r>
                      <a:endParaRPr lang="zh-TW" sz="1100">
                        <a:latin typeface="MingLiU"/>
                        <a:ea typeface="MingLiU"/>
                      </a:endParaRPr>
                    </a:p>
                    <a:p>
                      <a:pPr indent="0">
                        <a:lnSpc>
                          <a:spcPts val="1105"/>
                        </a:lnSpc>
                      </a:pPr>
                      <a:r>
                        <a:rPr lang="zh-TW" sz="1100">
                          <a:latin typeface="MingLiU"/>
                          <a:ea typeface="MingLiU"/>
                        </a:rPr>
                        <a:t>观观炒观，几</a:t>
                      </a:r>
                      <a:endParaRPr lang="zh-TW" sz="1100">
                        <a:latin typeface="MingLiU"/>
                        <a:ea typeface="MingLiU"/>
                      </a:endParaRPr>
                    </a:p>
                    <a:p>
                      <a:pPr indent="0">
                        <a:lnSpc>
                          <a:spcPts val="1105"/>
                        </a:lnSpc>
                      </a:pPr>
                      <a:r>
                        <a:rPr lang="zh-TW" sz="1100">
                          <a:latin typeface="MingLiU"/>
                          <a:ea typeface="MingLiU"/>
                        </a:rPr>
                        <a:t>，，甜，理足</a:t>
                      </a:r>
                      <a:endParaRPr lang="zh-TW" sz="1100">
                        <a:latin typeface="MingLiU"/>
                        <a:ea typeface="MingLiU"/>
                      </a:endParaRPr>
                    </a:p>
                    <a:p>
                      <a:pPr indent="0">
                        <a:lnSpc>
                          <a:spcPts val="1105"/>
                        </a:lnSpc>
                      </a:pPr>
                      <a:r>
                        <a:rPr lang="zh-TW" sz="1100">
                          <a:latin typeface="MingLiU"/>
                          <a:ea typeface="MingLiU"/>
                        </a:rPr>
                        <a:t>勘勘耋</a:t>
                      </a:r>
                      <a:r>
                        <a:rPr lang="zh-TW" sz="1100" i="1">
                          <a:latin typeface="MingLiU"/>
                          <a:ea typeface="MingLiU"/>
                        </a:rPr>
                        <a:t>勘处</a:t>
                      </a:r>
                      <a:r>
                        <a:rPr lang="zh-TW" sz="1100">
                          <a:latin typeface="MingLiU"/>
                          <a:ea typeface="MingLiU"/>
                        </a:rPr>
                        <a:t>满</a:t>
                      </a:r>
                      <a:endParaRPr lang="zh-TW" sz="1100">
                        <a:latin typeface="MingLiU"/>
                        <a:ea typeface="MingLiU"/>
                      </a:endParaRPr>
                    </a:p>
                    <a:p>
                      <a:pPr indent="0">
                        <a:lnSpc>
                          <a:spcPts val="1105"/>
                        </a:lnSpc>
                      </a:pPr>
                      <a:r>
                        <a:rPr lang="zh-TW" sz="1100">
                          <a:latin typeface="MingLiU"/>
                          <a:ea typeface="MingLiU"/>
                        </a:rPr>
                        <a:t>踏踏有踏时论</a:t>
                      </a:r>
                      <a:endParaRPr lang="zh-TW" sz="1100">
                        <a:latin typeface="MingLiU"/>
                        <a:ea typeface="MingLiU"/>
                      </a:endParaRPr>
                    </a:p>
                    <a:p>
                      <a:pPr indent="0">
                        <a:lnSpc>
                          <a:spcPts val="1105"/>
                        </a:lnSpc>
                      </a:pPr>
                      <a:r>
                        <a:rPr lang="zh-TW" sz="1100" i="1">
                          <a:latin typeface="MingLiU"/>
                          <a:ea typeface="MingLiU"/>
                        </a:rPr>
                        <a:t>场场，</a:t>
                      </a:r>
                      <a:r>
                        <a:rPr lang="zh-TW" sz="1100">
                          <a:latin typeface="MingLiU"/>
                          <a:ea typeface="MingLiU"/>
                        </a:rPr>
                        <a:t>场反不</a:t>
                      </a:r>
                      <a:endParaRPr lang="zh-TW" sz="1100">
                        <a:latin typeface="MingLiU"/>
                        <a:ea typeface="MingLiU"/>
                      </a:endParaRPr>
                    </a:p>
                    <a:p>
                      <a:pPr indent="0">
                        <a:lnSpc>
                          <a:spcPts val="1105"/>
                        </a:lnSpc>
                      </a:pPr>
                      <a:r>
                        <a:rPr lang="zh-TW" sz="1100">
                          <a:latin typeface="MingLiU"/>
                          <a:ea typeface="MingLiU"/>
                        </a:rPr>
                        <a:t>现现在现到。，</a:t>
                      </a:r>
                      <a:endParaRPr lang="zh-TW" sz="1100">
                        <a:latin typeface="MingLiU"/>
                        <a:ea typeface="MingLiU"/>
                      </a:endParaRPr>
                    </a:p>
                    <a:p>
                      <a:pPr indent="0">
                        <a:lnSpc>
                          <a:spcPts val="1105"/>
                        </a:lnSpc>
                      </a:pPr>
                      <a:r>
                        <a:rPr lang="zh-TW" sz="1100">
                          <a:latin typeface="MingLiU"/>
                          <a:ea typeface="MingLiU"/>
                        </a:rPr>
                        <a:t>，,，存 ，得分故</a:t>
                      </a:r>
                      <a:endParaRPr lang="zh-TW" sz="1100">
                        <a:latin typeface="MingLiU"/>
                        <a:ea typeface="MingLiU"/>
                      </a:endParaRPr>
                    </a:p>
                    <a:p>
                      <a:pPr indent="0">
                        <a:lnSpc>
                          <a:spcPts val="1105"/>
                        </a:lnSpc>
                      </a:pPr>
                      <a:r>
                        <a:rPr lang="zh-TW" sz="1100" i="1">
                          <a:latin typeface="MingLiU"/>
                          <a:ea typeface="MingLiU"/>
                        </a:rPr>
                        <a:t>格格陷</a:t>
                      </a:r>
                      <a:r>
                        <a:rPr lang="zh-TW" sz="1100">
                          <a:latin typeface="MingLiU"/>
                          <a:ea typeface="MingLiU"/>
                        </a:rPr>
                        <a:t>格能</a:t>
                      </a:r>
                      <a:r>
                        <a:rPr lang="en-US" sz="650" b="1">
                          <a:latin typeface="宋体" panose="02010600030101010101" pitchFamily="2" charset="-122"/>
                        </a:rPr>
                        <a:t>M</a:t>
                      </a:r>
                      <a:r>
                        <a:rPr lang="zh-TW" sz="1100">
                          <a:latin typeface="MingLiU"/>
                          <a:ea typeface="MingLiU"/>
                        </a:rPr>
                        <a:t>事</a:t>
                      </a:r>
                      <a:endParaRPr lang="zh-TW" sz="1100">
                        <a:latin typeface="MingLiU"/>
                        <a:ea typeface="MingLiU"/>
                      </a:endParaRPr>
                    </a:p>
                    <a:p>
                      <a:pPr indent="0">
                        <a:lnSpc>
                          <a:spcPts val="1105"/>
                        </a:lnSpc>
                      </a:pPr>
                      <a:r>
                        <a:rPr lang="zh-TW" sz="1100">
                          <a:latin typeface="MingLiU"/>
                          <a:ea typeface="MingLiU"/>
                        </a:rPr>
                        <a:t>合合</a:t>
                      </a:r>
                      <a:r>
                        <a:rPr lang="zh-TW" sz="1100" i="1">
                          <a:latin typeface="MingLiU"/>
                          <a:ea typeface="MingLiU"/>
                        </a:rPr>
                        <a:t>缺</a:t>
                      </a:r>
                      <a:r>
                        <a:rPr lang="zh-TW" sz="1100">
                          <a:latin typeface="MingLiU"/>
                          <a:ea typeface="MingLiU"/>
                        </a:rPr>
                        <a:t>合未得</a:t>
                      </a:r>
                      <a:r>
                        <a:rPr lang="zh-TW" sz="650" b="1">
                          <a:latin typeface="宋体" panose="02010600030101010101" pitchFamily="2" charset="-122"/>
                          <a:ea typeface="宋体" panose="02010600030101010101" pitchFamily="2" charset="-122"/>
                        </a:rPr>
                        <a:t>1</a:t>
                      </a:r>
                      <a:endParaRPr lang="zh-TW" sz="650" b="1">
                        <a:latin typeface="宋体" panose="02010600030101010101" pitchFamily="2" charset="-122"/>
                        <a:ea typeface="宋体" panose="02010600030101010101" pitchFamily="2" charset="-122"/>
                      </a:endParaRPr>
                    </a:p>
                    <a:p>
                      <a:pPr indent="0">
                        <a:lnSpc>
                          <a:spcPts val="1105"/>
                        </a:lnSpc>
                      </a:pPr>
                      <a:r>
                        <a:rPr lang="zh-TW" sz="1100">
                          <a:latin typeface="MingLiU"/>
                          <a:ea typeface="MingLiU"/>
                        </a:rPr>
                        <a:t>部部量部陷，质</a:t>
                      </a:r>
                      <a:endParaRPr lang="zh-TW" sz="1100">
                        <a:latin typeface="MingLiU"/>
                        <a:ea typeface="MingLiU"/>
                      </a:endParaRPr>
                    </a:p>
                    <a:p>
                      <a:pPr indent="0">
                        <a:lnSpc>
                          <a:spcPts val="1105"/>
                        </a:lnSpc>
                      </a:pPr>
                      <a:r>
                        <a:rPr lang="zh-TW" sz="1100">
                          <a:latin typeface="MingLiU"/>
                          <a:ea typeface="MingLiU"/>
                        </a:rPr>
                        <a:t>全旳全少全缺格大</a:t>
                      </a:r>
                      <a:endParaRPr lang="zh-TW" sz="1100">
                        <a:latin typeface="MingLiU"/>
                        <a:ea typeface="MingLiU"/>
                      </a:endParaRPr>
                    </a:p>
                    <a:p>
                      <a:pPr indent="0">
                        <a:lnSpc>
                          <a:spcPts val="1105"/>
                        </a:lnSpc>
                      </a:pPr>
                      <a:r>
                        <a:rPr lang="zh-TW" sz="1100">
                          <a:latin typeface="MingLiU"/>
                          <a:ea typeface="MingLiU"/>
                        </a:rPr>
                        <a:t>收明收有收在合重</a:t>
                      </a:r>
                      <a:endParaRPr lang="zh-TW" sz="1100">
                        <a:latin typeface="MingLiU"/>
                        <a:ea typeface="MingLiU"/>
                      </a:endParaRPr>
                    </a:p>
                    <a:p>
                      <a:pPr indent="0">
                        <a:lnSpc>
                          <a:spcPts val="1105"/>
                        </a:lnSpc>
                      </a:pPr>
                      <a:r>
                        <a:rPr lang="zh-TW" sz="1100">
                          <a:latin typeface="MingLiU"/>
                          <a:ea typeface="MingLiU"/>
                        </a:rPr>
                        <a:t>睑得睑怛睑存不现</a:t>
                      </a:r>
                      <a:endParaRPr lang="zh-TW" sz="1100">
                        <a:latin typeface="MingLiU"/>
                        <a:ea typeface="MingLiU"/>
                      </a:endParaRPr>
                    </a:p>
                    <a:p>
                      <a:pPr indent="0">
                        <a:lnSpc>
                          <a:spcPts val="1105"/>
                        </a:lnSpc>
                      </a:pPr>
                      <a:r>
                        <a:rPr lang="zh-TW" sz="1100">
                          <a:latin typeface="MingLiU"/>
                          <a:ea typeface="MingLiU"/>
                        </a:rPr>
                        <a:t>量，量，量，收出</a:t>
                      </a:r>
                      <a:endParaRPr lang="zh-TW" sz="1100">
                        <a:latin typeface="MingLiU"/>
                        <a:ea typeface="MingLiU"/>
                      </a:endParaRPr>
                    </a:p>
                    <a:p>
                      <a:pPr indent="0">
                        <a:lnSpc>
                          <a:spcPts val="1105"/>
                        </a:lnSpc>
                      </a:pPr>
                      <a:r>
                        <a:rPr lang="zh-TW" sz="1100">
                          <a:latin typeface="MingLiU"/>
                          <a:ea typeface="MingLiU"/>
                        </a:rPr>
                        <a:t>质好质好.，质般验若</a:t>
                      </a:r>
                      <a:endParaRPr lang="zh-TW" sz="1100">
                        <a:latin typeface="MingLiU"/>
                        <a:ea typeface="MingLiU"/>
                      </a:endParaRPr>
                    </a:p>
                    <a:p>
                      <a:pPr indent="0">
                        <a:lnSpc>
                          <a:spcPts val="1105"/>
                        </a:lnSpc>
                      </a:pPr>
                      <a:r>
                        <a:rPr lang="zh-TW" sz="1100">
                          <a:latin typeface="MingLiU"/>
                          <a:ea typeface="MingLiU"/>
                        </a:rPr>
                        <a:t>目良目较分目一在目</a:t>
                      </a:r>
                      <a:endParaRPr lang="zh-TW" sz="1100">
                        <a:latin typeface="MingLiU"/>
                        <a:ea typeface="MingLiU"/>
                      </a:endParaRPr>
                    </a:p>
                    <a:p>
                      <a:pPr indent="0">
                        <a:lnSpc>
                          <a:spcPts val="1105"/>
                        </a:lnSpc>
                      </a:pPr>
                      <a:r>
                        <a:rPr lang="zh-TW" sz="1100">
                          <a:latin typeface="MingLiU"/>
                          <a:ea typeface="MingLiU"/>
                        </a:rPr>
                        <a:t>项量项量矽项量存项</a:t>
                      </a:r>
                      <a:endParaRPr lang="zh-TW" sz="1100">
                        <a:latin typeface="MingLiU"/>
                        <a:ea typeface="MingLiU"/>
                      </a:endParaRPr>
                    </a:p>
                    <a:p>
                      <a:pPr indent="0">
                        <a:lnSpc>
                          <a:spcPts val="1105"/>
                        </a:lnSpc>
                      </a:pPr>
                      <a:r>
                        <a:rPr lang="zh-TW" sz="1100">
                          <a:latin typeface="MingLiU"/>
                          <a:ea typeface="MingLiU"/>
                        </a:rPr>
                        <a:t>①质②质得®质@⑤</a:t>
                      </a:r>
                      <a:endParaRPr lang="zh-TW" sz="1100">
                        <a:latin typeface="MingLiU"/>
                        <a:ea typeface="MingLiU"/>
                      </a:endParaRPr>
                    </a:p>
                  </a:txBody>
                  <a:tcPr marL="0" marR="0" marT="0" marB="0" vert="wordArtVertRtl"/>
                </a:tc>
              </a:tr>
            </a:tbl>
          </a:graphicData>
        </a:graphic>
      </p:graphicFrame>
    </p:spTree>
  </p:cSld>
  <p:clrMapOvr>
    <a:overrideClrMapping bg1="lt1" tx1="dk1" bg2="lt2" tx2="dk2" accent1="accent1" accent2="accent2" accent3="accent3" accent4="accent4" accent5="accent5" accent6="accent6" hlink="hlink" folHlink="folHlink"/>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8294986" cy="985774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https://d.book118.com/228054053057006032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60000" r="100000" b="200000"/>
          </a:path>
        </a:gradFill>
        <a:gradFill rotWithShape="1">
          <a:gsLst>
            <a:gs pos="0">
              <a:schemeClr val="phClr">
                <a:tint val="80000"/>
                <a:satMod val="300000"/>
              </a:schemeClr>
            </a:gs>
            <a:gs pos="100000">
              <a:schemeClr val="phClr">
                <a:shade val="30000"/>
                <a:satMod val="200000"/>
              </a:schemeClr>
            </a:gs>
          </a:gsLst>
          <a:path path="circle">
            <a:fillToRect l="100000" t="100000" r="100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197</Paragraphs>
  <Slides>42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42</vt:i4>
      </vt:variant>
    </vt:vector>
  </HeadingPairs>
  <TitlesOfParts>
    <vt:vector baseType="lpstr" size="50">
      <vt:lpstr>Arial</vt:lpstr>
      <vt:lpstr>Calibri</vt:lpstr>
      <vt:lpstr>MingLiU</vt:lpstr>
      <vt:lpstr>宋体</vt:lpstr>
      <vt:lpstr>Courier New</vt:lpstr>
      <vt:lpstr>Times New Roman</vt:lpstr>
      <vt:lpstr>PMingLiU</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2024-09-09T22:26:28.531</cp:lastPrinted>
  <dcterms:created xsi:type="dcterms:W3CDTF">2024-09-09T14:26:28Z</dcterms:created>
  <dcterms:modified xsi:type="dcterms:W3CDTF">2024-09-09T14:26:30Z</dcterms:modified>
</cp:coreProperties>
</file>