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991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7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5D3B55-C815-42CB-A141-8C2A747BD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FE8D32-E049-4E97-8683-FF3DEAB62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4C58A8-D757-4B4F-A543-6B0029ABE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63C44-2CFE-40E0-9FF1-7D21C0E27A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27510F-F127-420E-B77B-0ADD739469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E1F6EC-C049-4D8F-90A0-105E9CC60E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954AA9-F497-4636-AE84-7FA3150F6B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93241E-7465-41F3-B8FD-0D43C43E84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D031F-F593-49B2-B214-92166BF77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783C8-C4EE-4D24-84B8-7A4FE2CFF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FDC68-C3B3-4BE0-971A-712378024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19900" r:id="rId2"/>
    <p:sldLayoutId id="2147519901" r:id="rId3"/>
    <p:sldLayoutId id="2147519902" r:id="rId4"/>
    <p:sldLayoutId id="2147519903" r:id="rId5"/>
    <p:sldLayoutId id="2147519904" r:id="rId6"/>
    <p:sldLayoutId id="2147519905" r:id="rId7"/>
    <p:sldLayoutId id="2147519906" r:id="rId8"/>
    <p:sldLayoutId id="2147519907" r:id="rId9"/>
    <p:sldLayoutId id="2147519908" r:id="rId10"/>
    <p:sldLayoutId id="2147519909"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18" Type="http://schemas.openxmlformats.org/officeDocument/2006/relationships/tags" Target="../tags/tag175.xml" /><Relationship Id="rId19" Type="http://schemas.openxmlformats.org/officeDocument/2006/relationships/tags" Target="../tags/tag176.xml" /><Relationship Id="rId2" Type="http://schemas.openxmlformats.org/officeDocument/2006/relationships/tags" Target="../tags/tag159.xml" /><Relationship Id="rId20" Type="http://schemas.openxmlformats.org/officeDocument/2006/relationships/tags" Target="../tags/tag177.xml" /><Relationship Id="rId21" Type="http://schemas.openxmlformats.org/officeDocument/2006/relationships/tags" Target="../tags/tag178.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21" Type="http://schemas.openxmlformats.org/officeDocument/2006/relationships/tags" Target="../tags/tag210.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tags" Target="../tags/tag243.xml" /><Relationship Id="rId15" Type="http://schemas.openxmlformats.org/officeDocument/2006/relationships/tags" Target="../tags/tag244.xml" /><Relationship Id="rId16" Type="http://schemas.openxmlformats.org/officeDocument/2006/relationships/tags" Target="../tags/tag245.xml" /><Relationship Id="rId17" Type="http://schemas.openxmlformats.org/officeDocument/2006/relationships/tags" Target="../tags/tag246.xml" /><Relationship Id="rId18" Type="http://schemas.openxmlformats.org/officeDocument/2006/relationships/tags" Target="../tags/tag247.xml" /><Relationship Id="rId19" Type="http://schemas.openxmlformats.org/officeDocument/2006/relationships/tags" Target="../tags/tag248.xml" /><Relationship Id="rId2" Type="http://schemas.openxmlformats.org/officeDocument/2006/relationships/tags" Target="../tags/tag231.xml" /><Relationship Id="rId20" Type="http://schemas.openxmlformats.org/officeDocument/2006/relationships/tags" Target="../tags/tag249.xml" /><Relationship Id="rId21" Type="http://schemas.openxmlformats.org/officeDocument/2006/relationships/tags" Target="../tags/tag250.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16" Type="http://schemas.openxmlformats.org/officeDocument/2006/relationships/tags" Target="../tags/tag277.xml" /><Relationship Id="rId17" Type="http://schemas.openxmlformats.org/officeDocument/2006/relationships/tags" Target="../tags/tag278.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57040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前踝关节撞击综合征</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accent4"/>
                </a:solidFill>
                <a:latin typeface="+mj-ea"/>
                <a:ea typeface="+mj-ea"/>
              </a:rPr>
              <a:t>单击添加目录项标题</a:t>
            </a:r>
            <a:endParaRPr lang="zh-CN" altLang="en-US" sz="22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accent4"/>
                </a:solidFill>
                <a:latin typeface="+mj-ea"/>
                <a:ea typeface="+mj-ea"/>
              </a:rPr>
              <a:t>前踝关节撞击综合征概述</a:t>
            </a:r>
            <a:endParaRPr lang="zh-CN" altLang="en-US" sz="22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前踝关节撞击综合征的治疗方法</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前踝关节撞击综合征的预防措施</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前踝关节撞击综合征的案例分析</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solidFill>
                  <a:schemeClr val="accent4"/>
                </a:solidFill>
                <a:latin typeface="+mj-ea"/>
                <a:ea typeface="+mj-ea"/>
              </a:rPr>
              <a:t>前踝关节撞击综合征的展望</a:t>
            </a:r>
            <a:endParaRPr lang="zh-CN" altLang="en-US" sz="22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前踝关节撞击综合征概述</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定义和描述</a:t>
            </a:r>
            <a:endParaRPr lang="zh-CN" altLang="en-US"/>
          </a:p>
        </p:txBody>
      </p:sp>
      <p:sp>
        <p:nvSpPr>
          <p:cNvPr id="104928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前踝关节撞击综合征是一种常见的运动损伤，主要发生在运动员和运动爱好者中。</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病因包括过度运动、运动不当、运动装备不合适等。</a:t>
            </a:r>
            <a:endParaRPr sz="2000" err="1">
              <a:solidFill>
                <a:schemeClr val="tx1">
                  <a:lumMod val="75000"/>
                  <a:lumOff val="25000"/>
                </a:schemeClr>
              </a:solidFill>
              <a:latin typeface="+mn-ea"/>
              <a:ea typeface="+mn-ea"/>
              <a:cs typeface="+mn-ea"/>
              <a:sym typeface="+mn-lt"/>
            </a:endParaRPr>
          </a:p>
        </p:txBody>
      </p:sp>
      <p:sp>
        <p:nvSpPr>
          <p:cNvPr id="104930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1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治疗方法包括物理治疗、药物治疗、手术治疗等。</a:t>
            </a:r>
            <a:endParaRPr sz="2000" err="1">
              <a:solidFill>
                <a:schemeClr val="tx1">
                  <a:lumMod val="75000"/>
                  <a:lumOff val="25000"/>
                </a:schemeClr>
              </a:solidFill>
              <a:latin typeface="+mn-ea"/>
              <a:ea typeface="+mn-ea"/>
              <a:cs typeface="+mn-ea"/>
              <a:sym typeface="+mn-lt"/>
            </a:endParaRPr>
          </a:p>
        </p:txBody>
      </p:sp>
      <p:sp>
        <p:nvSpPr>
          <p:cNvPr id="10493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症状包括前踝关节疼痛、肿胀、活动受限等。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56" name="标题 1"/>
          <p:cNvSpPr>
            <a:spLocks noGrp="1"/>
          </p:cNvSpPr>
          <p:nvPr>
            <p:ph type="title"/>
          </p:nvPr>
        </p:nvSpPr>
        <p:spPr/>
        <p:txBody>
          <a:bodyPr/>
          <a:lstStyle/>
          <a:p>
            <a:r>
              <a:rPr lang="zh-CN" altLang="en-US"/>
              <a:t>病因和发病机制</a:t>
            </a:r>
            <a:endParaRPr lang="zh-CN" altLang="en-US"/>
          </a:p>
        </p:txBody>
      </p:sp>
      <p:sp>
        <p:nvSpPr>
          <p:cNvPr id="104935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6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6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7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症状：前踝关节撞击综合征的主要症状包括疼痛、肿胀、活动受限等</a:t>
            </a:r>
            <a:endParaRPr lang="zh-CN" altLang="en-US" sz="2400">
              <a:latin typeface="+mn-ea"/>
              <a:ea typeface="+mn-ea"/>
            </a:endParaRPr>
          </a:p>
        </p:txBody>
      </p:sp>
      <p:sp>
        <p:nvSpPr>
          <p:cNvPr id="104937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治疗：前踝关节撞击综合征的治疗方法包括保守治疗和手术治疗，具体治疗方案需要根据患者的具体情况制定。</a:t>
            </a:r>
            <a:endParaRPr lang="zh-CN" altLang="en-US" sz="2400">
              <a:latin typeface="+mn-ea"/>
              <a:ea typeface="+mn-ea"/>
            </a:endParaRPr>
          </a:p>
        </p:txBody>
      </p:sp>
      <p:sp>
        <p:nvSpPr>
          <p:cNvPr id="104937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病因：前踝关节撞击综合征主要由于前踝关节受到外力撞击或过度负荷引起</a:t>
            </a:r>
            <a:endParaRPr lang="zh-CN" altLang="en-US" sz="2400">
              <a:latin typeface="+mn-ea"/>
              <a:ea typeface="+mn-ea"/>
            </a:endParaRPr>
          </a:p>
        </p:txBody>
      </p:sp>
      <p:sp>
        <p:nvSpPr>
          <p:cNvPr id="104938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发病机制：前踝关节撞击综合征的发病机制包括关节软骨损伤、关节囊损伤、韧带损伤等</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414" name="标题 1"/>
          <p:cNvSpPr>
            <a:spLocks noGrp="1"/>
          </p:cNvSpPr>
          <p:nvPr>
            <p:ph type="title"/>
          </p:nvPr>
        </p:nvSpPr>
        <p:spPr/>
        <p:txBody>
          <a:bodyPr/>
          <a:lstStyle/>
          <a:p>
            <a:r>
              <a:rPr lang="zh-CN" altLang="en-US"/>
              <a:t>诊断标准</a:t>
            </a:r>
            <a:endParaRPr lang="zh-CN" altLang="en-US"/>
          </a:p>
        </p:txBody>
      </p:sp>
      <p:sp>
        <p:nvSpPr>
          <p:cNvPr id="104941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疼痛：前踝关节疼痛，活动时加重</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活动受限：前踝关节活动受限，可能伴有弹响</a:t>
            </a:r>
            <a:endParaRPr sz="2000" err="1">
              <a:solidFill>
                <a:schemeClr val="tx1">
                  <a:lumMod val="75000"/>
                  <a:lumOff val="25000"/>
                </a:schemeClr>
              </a:solidFill>
              <a:latin typeface="+mn-ea"/>
              <a:ea typeface="+mn-ea"/>
              <a:cs typeface="+mn-ea"/>
              <a:sym typeface="+mn-lt"/>
            </a:endParaRPr>
          </a:p>
        </p:txBody>
      </p:sp>
      <p:sp>
        <p:nvSpPr>
          <p:cNvPr id="104943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4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影像学检查：X线、CT或MRI检查，显示前踝关节损伤或异常</a:t>
            </a:r>
            <a:endParaRPr sz="2000" err="1">
              <a:solidFill>
                <a:schemeClr val="tx1">
                  <a:lumMod val="75000"/>
                  <a:lumOff val="25000"/>
                </a:schemeClr>
              </a:solidFill>
              <a:latin typeface="+mn-ea"/>
              <a:ea typeface="+mn-ea"/>
              <a:cs typeface="+mn-ea"/>
              <a:sym typeface="+mn-lt"/>
            </a:endParaRPr>
          </a:p>
        </p:txBody>
      </p:sp>
      <p:sp>
        <p:nvSpPr>
          <p:cNvPr id="10494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肿胀：前踝关节肿胀，可能伴有淤青</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88" name="标题 1"/>
          <p:cNvSpPr>
            <a:spLocks noGrp="1"/>
          </p:cNvSpPr>
          <p:nvPr>
            <p:ph type="title"/>
          </p:nvPr>
        </p:nvSpPr>
        <p:spPr/>
        <p:txBody>
          <a:bodyPr/>
          <a:lstStyle/>
          <a:p>
            <a:r>
              <a:rPr lang="zh-CN" altLang="en-US"/>
              <a:t>临床表现</a:t>
            </a:r>
            <a:endParaRPr lang="zh-CN" altLang="en-US"/>
          </a:p>
        </p:txBody>
      </p:sp>
      <p:sp>
        <p:nvSpPr>
          <p:cNvPr id="1049490"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2"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疼痛：前踝关节疼痛，活动时加重</a:t>
            </a:r>
            <a:endParaRPr lang="zh-CN" altLang="en-US" sz="2000" spc="150">
              <a:solidFill>
                <a:schemeClr val="tx1">
                  <a:lumMod val="75000"/>
                  <a:lumOff val="25000"/>
                </a:schemeClr>
              </a:solidFill>
              <a:latin typeface="+mn-ea"/>
              <a:sym typeface="+mn-ea"/>
            </a:endParaRPr>
          </a:p>
        </p:txBody>
      </p:sp>
      <p:sp>
        <p:nvSpPr>
          <p:cNvPr id="1049494"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96"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肿胀：前踝关节肿胀，可能伴有发热</a:t>
            </a:r>
            <a:endParaRPr lang="zh-CN" altLang="en-US" sz="2000" spc="150">
              <a:solidFill>
                <a:schemeClr val="tx1">
                  <a:lumMod val="75000"/>
                  <a:lumOff val="25000"/>
                </a:schemeClr>
              </a:solidFill>
              <a:latin typeface="+mn-ea"/>
              <a:sym typeface="+mn-ea"/>
            </a:endParaRPr>
          </a:p>
        </p:txBody>
      </p:sp>
      <p:sp>
        <p:nvSpPr>
          <p:cNvPr id="1049500"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04"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活动受限：前踝关节活动受限，可能伴有疼痛</a:t>
            </a:r>
            <a:endParaRPr lang="zh-CN" altLang="en-US" sz="2000" spc="150">
              <a:solidFill>
                <a:schemeClr val="tx1">
                  <a:lumMod val="75000"/>
                  <a:lumOff val="25000"/>
                </a:schemeClr>
              </a:solidFill>
              <a:latin typeface="+mn-ea"/>
              <a:sym typeface="+mn-ea"/>
            </a:endParaRPr>
          </a:p>
        </p:txBody>
      </p:sp>
      <p:sp>
        <p:nvSpPr>
          <p:cNvPr id="1049506"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8"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0"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关节不稳：前踝关节不稳，可能伴有疼痛和肿胀</a:t>
            </a:r>
            <a:endParaRPr lang="zh-CN" altLang="en-US" sz="2000" spc="150">
              <a:solidFill>
                <a:schemeClr val="tx1">
                  <a:lumMod val="75000"/>
                  <a:lumOff val="25000"/>
                </a:schemeClr>
              </a:solidFill>
              <a:latin typeface="+mn-ea"/>
              <a:sym typeface="+mn-ea"/>
            </a:endParaRPr>
          </a:p>
        </p:txBody>
      </p:sp>
      <p:sp>
        <p:nvSpPr>
          <p:cNvPr id="1049512"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46" name="标题"/>
          <p:cNvSpPr>
            <a:spLocks noGrp="1"/>
          </p:cNvSpPr>
          <p:nvPr>
            <p:ph type="title"/>
            <p:custDataLst>
              <p:tags r:id="rId2"/>
            </p:custDataLst>
          </p:nvPr>
        </p:nvSpPr>
        <p:spPr>
          <a:xfrm>
            <a:off x="1526400" y="3137808"/>
            <a:ext cx="9144000" cy="2006395"/>
          </a:xfrm>
        </p:spPr>
        <p:txBody>
          <a:bodyPr/>
          <a:lstStyle/>
          <a:p>
            <a:r>
              <a:rPr lang="zh-CN" altLang="en-US"/>
              <a:t>前踝关节撞击综合征的治疗方法</a:t>
            </a:r>
            <a:endParaRPr lang="zh-CN" altLang="en-US"/>
          </a:p>
        </p:txBody>
      </p:sp>
      <p:sp>
        <p:nvSpPr>
          <p:cNvPr id="1049548"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630" name="标题 1"/>
          <p:cNvSpPr>
            <a:spLocks noGrp="1"/>
          </p:cNvSpPr>
          <p:nvPr>
            <p:ph type="title"/>
          </p:nvPr>
        </p:nvSpPr>
        <p:spPr/>
        <p:txBody>
          <a:bodyPr/>
          <a:lstStyle/>
          <a:p>
            <a:r>
              <a:rPr lang="zh-CN" altLang="en-US"/>
              <a:t>非手术治疗</a:t>
            </a:r>
            <a:endParaRPr lang="zh-CN" altLang="en-US"/>
          </a:p>
        </p:txBody>
      </p:sp>
      <p:sp>
        <p:nvSpPr>
          <p:cNvPr id="1049632" name="矩形 31"/>
          <p:cNvSpPr/>
          <p:nvPr>
            <p:custDataLst>
              <p:tags r:id="rId2"/>
            </p:custDataLst>
          </p:nvPr>
        </p:nvSpPr>
        <p:spPr>
          <a:xfrm>
            <a:off x="3353427" y="1364400"/>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物理治疗：如冷敷、热敷、按摩等</a:t>
            </a:r>
            <a:endParaRPr lang="zh-CN" altLang="en-US" sz="1200" spc="150">
              <a:solidFill>
                <a:schemeClr val="tx1">
                  <a:lumMod val="65000"/>
                  <a:lumOff val="35000"/>
                </a:schemeClr>
              </a:solidFill>
              <a:latin typeface="+mn-ea"/>
              <a:sym typeface="+mn-ea"/>
            </a:endParaRPr>
          </a:p>
        </p:txBody>
      </p:sp>
      <p:sp>
        <p:nvSpPr>
          <p:cNvPr id="1049634" name="矩形 4"/>
          <p:cNvSpPr/>
          <p:nvPr>
            <p:custDataLst>
              <p:tags r:id="rId3"/>
            </p:custDataLst>
          </p:nvPr>
        </p:nvSpPr>
        <p:spPr>
          <a:xfrm>
            <a:off x="3353427" y="2356206"/>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药物治疗：如非甾体抗炎药、止痛药等</a:t>
            </a:r>
            <a:endParaRPr lang="zh-CN" altLang="en-US" sz="1200" spc="150">
              <a:solidFill>
                <a:schemeClr val="tx1">
                  <a:lumMod val="65000"/>
                  <a:lumOff val="35000"/>
                </a:schemeClr>
              </a:solidFill>
              <a:latin typeface="+mn-ea"/>
              <a:sym typeface="+mn-ea"/>
            </a:endParaRPr>
          </a:p>
        </p:txBody>
      </p:sp>
      <p:sp>
        <p:nvSpPr>
          <p:cNvPr id="1049636" name="矩形 5"/>
          <p:cNvSpPr/>
          <p:nvPr>
            <p:custDataLst>
              <p:tags r:id="rId4"/>
            </p:custDataLst>
          </p:nvPr>
        </p:nvSpPr>
        <p:spPr>
          <a:xfrm>
            <a:off x="3353427" y="3348012"/>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康复训练：如踝关节活动度训练、肌肉力量训练等</a:t>
            </a:r>
            <a:endParaRPr lang="zh-CN" altLang="en-US" sz="1200" spc="150">
              <a:solidFill>
                <a:schemeClr val="tx1">
                  <a:lumMod val="65000"/>
                  <a:lumOff val="35000"/>
                </a:schemeClr>
              </a:solidFill>
              <a:latin typeface="+mn-ea"/>
              <a:sym typeface="+mn-ea"/>
            </a:endParaRPr>
          </a:p>
        </p:txBody>
      </p:sp>
      <p:sp>
        <p:nvSpPr>
          <p:cNvPr id="1049638" name="矩形 7"/>
          <p:cNvSpPr/>
          <p:nvPr>
            <p:custDataLst>
              <p:tags r:id="rId5"/>
            </p:custDataLst>
          </p:nvPr>
        </p:nvSpPr>
        <p:spPr>
          <a:xfrm>
            <a:off x="3353427" y="4339818"/>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支具保护：如使用踝关节支具、护具等</a:t>
            </a:r>
            <a:endParaRPr lang="zh-CN" altLang="en-US" sz="1200" spc="150">
              <a:solidFill>
                <a:schemeClr val="tx1">
                  <a:lumMod val="65000"/>
                  <a:lumOff val="35000"/>
                </a:schemeClr>
              </a:solidFill>
              <a:latin typeface="+mn-ea"/>
              <a:sym typeface="+mn-ea"/>
            </a:endParaRPr>
          </a:p>
        </p:txBody>
      </p:sp>
      <p:sp>
        <p:nvSpPr>
          <p:cNvPr id="1049640" name="矩形 3"/>
          <p:cNvSpPr/>
          <p:nvPr>
            <p:custDataLst>
              <p:tags r:id="rId6"/>
            </p:custDataLst>
          </p:nvPr>
        </p:nvSpPr>
        <p:spPr>
          <a:xfrm>
            <a:off x="3353427" y="5331624"/>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改变生活方式：如避免过度运动、避免长时间站立等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74" name="标题 1"/>
          <p:cNvSpPr>
            <a:spLocks noGrp="1"/>
          </p:cNvSpPr>
          <p:nvPr>
            <p:ph type="title"/>
          </p:nvPr>
        </p:nvSpPr>
        <p:spPr/>
        <p:txBody>
          <a:bodyPr/>
          <a:lstStyle/>
          <a:p>
            <a:r>
              <a:rPr lang="zh-CN" altLang="en-US"/>
              <a:t>手术治疗</a:t>
            </a:r>
            <a:endParaRPr lang="zh-CN" altLang="en-US"/>
          </a:p>
        </p:txBody>
      </p:sp>
      <p:sp>
        <p:nvSpPr>
          <p:cNvPr id="104967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手术目的：减轻疼痛，恢复关节功能</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手术适应症：保守治疗无效，关节功能严重受损</a:t>
            </a:r>
            <a:endParaRPr sz="2000" err="1">
              <a:solidFill>
                <a:schemeClr val="tx1">
                  <a:lumMod val="75000"/>
                  <a:lumOff val="25000"/>
                </a:schemeClr>
              </a:solidFill>
              <a:latin typeface="+mn-ea"/>
              <a:ea typeface="+mn-ea"/>
              <a:cs typeface="+mn-ea"/>
              <a:sym typeface="+mn-lt"/>
            </a:endParaRPr>
          </a:p>
        </p:txBody>
      </p:sp>
      <p:sp>
        <p:nvSpPr>
          <p:cNvPr id="104969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0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手术风险：感染、出血、神经损伤等</a:t>
            </a:r>
            <a:endParaRPr sz="2000" err="1">
              <a:solidFill>
                <a:schemeClr val="tx1">
                  <a:lumMod val="75000"/>
                  <a:lumOff val="25000"/>
                </a:schemeClr>
              </a:solidFill>
              <a:latin typeface="+mn-ea"/>
              <a:ea typeface="+mn-ea"/>
              <a:cs typeface="+mn-ea"/>
              <a:sym typeface="+mn-lt"/>
            </a:endParaRPr>
          </a:p>
        </p:txBody>
      </p:sp>
      <p:sp>
        <p:nvSpPr>
          <p:cNvPr id="10497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手术方法：关节镜下清理、修复或重建关节结构</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48" name="标题 1"/>
          <p:cNvSpPr>
            <a:spLocks noGrp="1"/>
          </p:cNvSpPr>
          <p:nvPr>
            <p:ph type="title"/>
          </p:nvPr>
        </p:nvSpPr>
        <p:spPr/>
        <p:txBody>
          <a:bodyPr/>
          <a:lstStyle/>
          <a:p>
            <a:r>
              <a:rPr lang="zh-CN" altLang="en-US"/>
              <a:t>康复训练</a:t>
            </a:r>
            <a:endParaRPr lang="zh-CN" altLang="en-US"/>
          </a:p>
        </p:txBody>
      </p:sp>
      <p:sp>
        <p:nvSpPr>
          <p:cNvPr id="104975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5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5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物理治疗：如热敷、冷敷、按摩等</a:t>
            </a:r>
            <a:endParaRPr lang="zh-CN" altLang="en-US" sz="2000" spc="150">
              <a:solidFill>
                <a:schemeClr val="tx1">
                  <a:lumMod val="85000"/>
                  <a:lumOff val="15000"/>
                </a:schemeClr>
              </a:solidFill>
              <a:latin typeface="+mn-ea"/>
              <a:sym typeface="+mn-ea"/>
            </a:endParaRPr>
          </a:p>
        </p:txBody>
      </p:sp>
      <p:sp>
        <p:nvSpPr>
          <p:cNvPr id="104975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5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6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运动疗法：如踝关节活动度训练、平衡训练等</a:t>
            </a:r>
            <a:endParaRPr lang="zh-CN" altLang="en-US" sz="2000" spc="150">
              <a:solidFill>
                <a:schemeClr val="tx1">
                  <a:lumMod val="85000"/>
                  <a:lumOff val="15000"/>
                </a:schemeClr>
              </a:solidFill>
              <a:latin typeface="+mn-ea"/>
              <a:sym typeface="+mn-ea"/>
            </a:endParaRPr>
          </a:p>
        </p:txBody>
      </p:sp>
      <p:sp>
        <p:nvSpPr>
          <p:cNvPr id="104976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6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6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药物治疗：如非甾体抗炎药、止痛药等</a:t>
            </a:r>
            <a:endParaRPr lang="zh-CN" altLang="en-US" sz="2000" spc="150">
              <a:solidFill>
                <a:schemeClr val="tx1">
                  <a:lumMod val="85000"/>
                  <a:lumOff val="15000"/>
                </a:schemeClr>
              </a:solidFill>
              <a:latin typeface="+mn-ea"/>
              <a:sym typeface="+mn-ea"/>
            </a:endParaRPr>
          </a:p>
        </p:txBody>
      </p:sp>
      <p:sp>
        <p:nvSpPr>
          <p:cNvPr id="104976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7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7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手术治疗：如关节镜手术、韧带重建等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806" name="标题 1"/>
          <p:cNvSpPr>
            <a:spLocks noGrp="1"/>
          </p:cNvSpPr>
          <p:nvPr>
            <p:ph type="title"/>
          </p:nvPr>
        </p:nvSpPr>
        <p:spPr/>
        <p:txBody>
          <a:bodyPr/>
          <a:lstStyle/>
          <a:p>
            <a:r>
              <a:rPr lang="zh-CN" altLang="en-US"/>
              <a:t>注意事项</a:t>
            </a:r>
            <a:endParaRPr lang="zh-CN" altLang="en-US"/>
          </a:p>
        </p:txBody>
      </p:sp>
      <p:sp>
        <p:nvSpPr>
          <p:cNvPr id="104980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治疗后应定期复查，观察病情变化</a:t>
            </a:r>
            <a:endParaRPr lang="en-US" altLang="zh-CN">
              <a:solidFill>
                <a:schemeClr val="dk1">
                  <a:lumMod val="80000"/>
                  <a:lumOff val="20000"/>
                </a:schemeClr>
              </a:solidFill>
              <a:latin typeface="+mn-ea"/>
              <a:sym typeface="+mn-ea"/>
            </a:endParaRPr>
          </a:p>
        </p:txBody>
      </p:sp>
      <p:sp>
        <p:nvSpPr>
          <p:cNvPr id="104981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治疗前应先明确诊断，确定病因</a:t>
            </a:r>
            <a:endParaRPr lang="zh-CN" altLang="en-US">
              <a:solidFill>
                <a:schemeClr val="dk1">
                  <a:lumMod val="80000"/>
                  <a:lumOff val="20000"/>
                </a:schemeClr>
              </a:solidFill>
              <a:latin typeface="+mn-ea"/>
              <a:sym typeface="+mn-ea"/>
            </a:endParaRPr>
          </a:p>
        </p:txBody>
      </p:sp>
      <p:sp>
        <p:nvSpPr>
          <p:cNvPr id="104982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治疗过程中应避免过度运动，以免加重病情</a:t>
            </a:r>
            <a:endParaRPr lang="zh-CN" altLang="en-US">
              <a:solidFill>
                <a:schemeClr val="dk1">
                  <a:lumMod val="80000"/>
                  <a:lumOff val="20000"/>
                </a:schemeClr>
              </a:solidFill>
              <a:latin typeface="+mn-ea"/>
              <a:sym typeface="+mn-ea"/>
            </a:endParaRPr>
          </a:p>
        </p:txBody>
      </p:sp>
      <p:sp>
        <p:nvSpPr>
          <p:cNvPr id="104983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治疗过程中应注意饮食和休息，保持良好的生活习惯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https://d.book118.com/228057040130006033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2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宋体</vt:lpstr>
      <vt:lpstr>Wingdings</vt:lpstr>
      <vt:lpstr>Office Theme</vt:lpstr>
      <vt:lpstr>前踝关节撞击综合征</vt:lpstr>
      <vt:lpstr>目录</vt:lpstr>
      <vt:lpstr>单击此处添加章节标题</vt:lpstr>
      <vt:lpstr>前踝关节撞击综合征概述</vt:lpstr>
      <vt:lpstr>定义和描述</vt:lpstr>
      <vt:lpstr>病因和发病机制</vt:lpstr>
      <vt:lpstr>诊断标准</vt:lpstr>
      <vt:lpstr>临床表现</vt:lpstr>
      <vt:lpstr>前踝关节撞击综合征的治疗方法</vt:lpstr>
      <vt:lpstr>非手术治疗</vt:lpstr>
      <vt:lpstr>手术治疗</vt:lpstr>
      <vt:lpstr>康复训练</vt:lpstr>
      <vt:lpstr>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2024-09-11T22:59:18.547</cp:lastPrinted>
  <dcterms:created xsi:type="dcterms:W3CDTF">2024-09-11T14:59:18Z</dcterms:created>
  <dcterms:modified xsi:type="dcterms:W3CDTF">2024-09-11T14:59:20Z</dcterms:modified>
</cp:coreProperties>
</file>