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2BF660-30BD-4C7B-A028-1FEF930DC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63A9B1-8B9F-4858-BBE7-4AD2C04B7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E28ED4-E010-4FF4-8990-0832C9410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112664-5DB1-4FD6-8BAB-0C602D546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A3EFA-601B-4B7F-8223-F2418D847A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9A9EA-908F-43CA-B011-A48A67251C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ED082C-D157-4844-B66C-D2F6E57075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D493EF-C7D5-42C6-A3A0-8746DCCD21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902A22-A4ED-4FAB-9746-41A386BD2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5369C1-F4DE-4BD5-934A-9B27B0488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391C86-A125-4BEA-AE78-37A75B51E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63013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光伏电厂安全生产风险分级管控和隐患排查治理双体系培训资料\n## 1.光伏电厂安全生产风险分级管控概述\n### 1.1光伏电厂安全生产风险分级管控的定义与意义\n### 1.2光伏电厂安全生产风险分级管控的基本原则与方法\n### 1.3光伏电厂安全生产风险分级管控的实践案例分析\n## 2.光伏电厂隐患排查治理双体系概述\n### 2.1光伏电厂隐患排查治理双体系的构建与实施\n### 2.2光伏电厂隐患排查治理双体系的关键环节与流程\n### 2.3光伏电厂隐患排查治理双体系的评价与持续改进\n## 3.光伏电厂安全生产风险分级管控的实施步骤\n### 3.1光伏电厂安全生产风险识别与评估\n### 3.2光伏电厂安全生产风险分级与管控策略制定\n### 3.3光伏电厂安全生产风险控制与监控\n## 4.光伏电厂隐患排查治理双体系的实施策略\n### 4.1光伏电厂隐患排查方法与技巧\n### 4.2光伏电厂隐患治理措施与方案制定\n### 4.3光伏电厂隐患治理效果评价与持续改进\n## 5.光伏电厂安全生产风险分级管控与隐患排查治理双体系的融合与协同\n### 5.1光伏电厂安全生产风险分级管控与隐患排查治理双体系的关联性分析\n### 5.2光伏电厂安全生产风险分级管控与隐患排查治理双体系的协同实施策略\n### 5.3光伏电厂安全生产风险分级管控与隐患排查治理双体系的综合效果评估\n## 6.光伏电厂安全生产风险分级管控与隐患排查治理双体系的应用前景与挑战\n### 6.1光伏电厂安全生产风险分级管控与隐患排查治理双体系的发展趋势与前景\n### 6.2光伏电厂安全生产风险分级管控与隐患排查治理双体系面临的挑战与问题\n### 6.3光伏电厂安全生产风险分级管控与隐患排查治理双体系的创新与优化方向\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p>
            <a:pPr>
              <a:buNone/>
            </a:pPr>
            <a:r>
              <a:rPr lang="zh-CN" sz="4400"/>
              <a:t>光伏电厂安全生产风险分级管控和隐患排查治理双体系培训资料</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0"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光伏电厂安全生产风险分级管控概述</a:t>
            </a:r>
            <a:endParaRPr/>
          </a:p>
        </p:txBody>
      </p:sp>
      <p:sp>
        <p:nvSpPr>
          <p:cNvPr id="1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4" name="Group 628"/>
            <p:cNvGrpSpPr/>
            <p:nvPr/>
          </p:nvGrpSpPr>
          <p:grpSpPr>
            <a:xfrm>
              <a:off x="1197254" y="3971227"/>
              <a:ext cx="11008530" cy="2106887"/>
              <a:chOff x="1197254" y="3971227"/>
              <a:chExt cx="11008530" cy="2106887"/>
            </a:xfrm>
          </p:grpSpPr>
          <p:sp>
            <p:nvSpPr>
              <p:cNvPr id="17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光伏电厂安全生产风险分级管控是一种系统化的管理方法</a:t>
                </a:r>
                <a:endParaRPr/>
              </a:p>
            </p:txBody>
          </p:sp>
          <p:sp>
            <p:nvSpPr>
              <p:cNvPr id="18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通过识别、评估、分级和管控生产过程中的安全风险，确保电厂安全稳定运行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有助于提高光伏电厂的</a:t>
                </a:r>
                <a:r>
                  <a:rPr lang="zh-CN" sz="1400" b="1">
                    <a:solidFill>
                      <a:schemeClr val="tx1">
                        <a:alpha val="100000"/>
                      </a:schemeClr>
                    </a:solidFill>
                    <a:latin typeface="Microsoft Yahei"/>
                    <a:ea typeface="Microsoft Yahei"/>
                  </a:rPr>
                  <a:t>安全管理水平</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事故预防能力</a:t>
                </a:r>
                <a:endParaRPr/>
              </a:p>
            </p:txBody>
          </p:sp>
        </p:grpSp>
        <p:grpSp>
          <p:nvGrpSpPr>
            <p:cNvPr id="181" name="Group 635"/>
            <p:cNvGrpSpPr/>
            <p:nvPr/>
          </p:nvGrpSpPr>
          <p:grpSpPr>
            <a:xfrm>
              <a:off x="3499345" y="1423099"/>
              <a:ext cx="11008530" cy="2005901"/>
              <a:chOff x="3499345" y="1423099"/>
              <a:chExt cx="11008530" cy="2005901"/>
            </a:xfrm>
          </p:grpSpPr>
          <p:sp>
            <p:nvSpPr>
              <p:cNvPr id="18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意义</a:t>
                </a:r>
                <a:endParaRPr/>
              </a:p>
            </p:txBody>
          </p:sp>
          <p:sp>
            <p:nvSpPr>
              <p:cNvPr id="18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降低生产事故发生的</a:t>
                </a:r>
                <a:r>
                  <a:rPr lang="zh-CN" sz="1400" b="1">
                    <a:solidFill>
                      <a:schemeClr val="tx1">
                        <a:alpha val="100000"/>
                      </a:schemeClr>
                    </a:solidFill>
                    <a:latin typeface="Microsoft Yahei"/>
                    <a:ea typeface="Microsoft Yahei"/>
                  </a:rPr>
                  <a:t>概率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提高光伏电厂的</a:t>
                </a:r>
                <a:r>
                  <a:rPr lang="zh-CN" sz="1400" b="1">
                    <a:solidFill>
                      <a:schemeClr val="tx1">
                        <a:alpha val="100000"/>
                      </a:schemeClr>
                    </a:solidFill>
                    <a:latin typeface="Microsoft Yahei"/>
                    <a:ea typeface="Microsoft Yahei"/>
                  </a:rPr>
                  <a:t>生产效率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经济效益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促进光伏产业的</a:t>
                </a:r>
                <a:r>
                  <a:rPr lang="zh-CN" sz="1400" b="1">
                    <a:solidFill>
                      <a:schemeClr val="tx1">
                        <a:alpha val="100000"/>
                      </a:schemeClr>
                    </a:solidFill>
                    <a:latin typeface="Microsoft Yahei"/>
                    <a:ea typeface="Microsoft Yahei"/>
                  </a:rPr>
                  <a:t>可持续发展</a:t>
                </a:r>
                <a:endParaRPr/>
              </a:p>
            </p:txBody>
          </p:sp>
          <p:sp>
            <p:nvSpPr>
              <p:cNvPr id="18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光伏电厂安全生产风险分级管控的定义与意义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9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91" name="Group 686"/>
            <p:cNvGrpSpPr/>
            <p:nvPr/>
          </p:nvGrpSpPr>
          <p:grpSpPr>
            <a:xfrm>
              <a:off x="1075314" y="1520189"/>
              <a:ext cx="9868911" cy="2072418"/>
              <a:chOff x="1075314" y="1520189"/>
              <a:chExt cx="9868911" cy="2072418"/>
            </a:xfrm>
          </p:grpSpPr>
          <p:sp>
            <p:nvSpPr>
              <p:cNvPr id="19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系统性</a:t>
                </a:r>
                <a:r>
                  <a:rPr lang="zh-CN" sz="1400">
                    <a:solidFill>
                      <a:schemeClr val="tx1">
                        <a:alpha val="100000"/>
                      </a:schemeClr>
                    </a:solidFill>
                    <a:latin typeface="Microsoft Yahei"/>
                    <a:ea typeface="Microsoft Yahei"/>
                  </a:rPr>
                  <a:t>：全面识别、评估和管控光伏电厂的生产安全风险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动态性</a:t>
                </a:r>
                <a:r>
                  <a:rPr lang="zh-CN" sz="1400">
                    <a:solidFill>
                      <a:schemeClr val="tx1">
                        <a:alpha val="100000"/>
                      </a:schemeClr>
                    </a:solidFill>
                    <a:latin typeface="Microsoft Yahei"/>
                    <a:ea typeface="Microsoft Yahei"/>
                  </a:rPr>
                  <a:t>：实时监控风险变化，调整风险管控策略</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预防性</a:t>
                </a:r>
                <a:r>
                  <a:rPr lang="zh-CN" sz="1400">
                    <a:solidFill>
                      <a:schemeClr val="tx1">
                        <a:alpha val="100000"/>
                      </a:schemeClr>
                    </a:solidFill>
                    <a:latin typeface="Microsoft Yahei"/>
                    <a:ea typeface="Microsoft Yahei"/>
                  </a:rPr>
                  <a:t>：采取预防措施，降低事故发生概率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全员参与</a:t>
                </a:r>
                <a:r>
                  <a:rPr lang="zh-CN" sz="1400">
                    <a:solidFill>
                      <a:schemeClr val="tx1">
                        <a:alpha val="100000"/>
                      </a:schemeClr>
                    </a:solidFill>
                    <a:latin typeface="Microsoft Yahei"/>
                    <a:ea typeface="Microsoft Yahei"/>
                  </a:rPr>
                  <a:t>：鼓励全体员工参与风险分级管控工作</a:t>
                </a:r>
                <a:endParaRPr/>
              </a:p>
            </p:txBody>
          </p:sp>
          <p:sp>
            <p:nvSpPr>
              <p:cNvPr id="19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基本原则</a:t>
                </a:r>
                <a:endParaRPr/>
              </a:p>
            </p:txBody>
          </p:sp>
          <p:sp>
            <p:nvSpPr>
              <p:cNvPr id="19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6" name="Group 691"/>
            <p:cNvGrpSpPr/>
            <p:nvPr/>
          </p:nvGrpSpPr>
          <p:grpSpPr>
            <a:xfrm>
              <a:off x="1075314" y="3881882"/>
              <a:ext cx="9868911" cy="2072418"/>
              <a:chOff x="1075314" y="3881882"/>
              <a:chExt cx="9868911" cy="2072418"/>
            </a:xfrm>
          </p:grpSpPr>
          <p:sp>
            <p:nvSpPr>
              <p:cNvPr id="19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风险识别</a:t>
                </a:r>
                <a:r>
                  <a:rPr lang="zh-CN" sz="1400">
                    <a:solidFill>
                      <a:schemeClr val="tx1">
                        <a:alpha val="100000"/>
                      </a:schemeClr>
                    </a:solidFill>
                    <a:latin typeface="Microsoft Yahei"/>
                    <a:ea typeface="Microsoft Yahei"/>
                  </a:rPr>
                  <a:t>：采用</a:t>
                </a:r>
                <a:r>
                  <a:rPr lang="zh-CN" sz="1400" b="1">
                    <a:solidFill>
                      <a:schemeClr val="tx1">
                        <a:alpha val="100000"/>
                      </a:schemeClr>
                    </a:solidFill>
                    <a:latin typeface="Microsoft Yahei"/>
                    <a:ea typeface="Microsoft Yahei"/>
                  </a:rPr>
                  <a:t>专家评审</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现场勘查</a:t>
                </a:r>
                <a:r>
                  <a:rPr lang="zh-CN" sz="1400">
                    <a:solidFill>
                      <a:schemeClr val="tx1">
                        <a:alpha val="100000"/>
                      </a:schemeClr>
                    </a:solidFill>
                    <a:latin typeface="Microsoft Yahei"/>
                    <a:ea typeface="Microsoft Yahei"/>
                  </a:rPr>
                  <a:t>等手段，识别生产过程中的安全风险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风险评估</a:t>
                </a:r>
                <a:r>
                  <a:rPr lang="zh-CN" sz="1400">
                    <a:solidFill>
                      <a:schemeClr val="tx1">
                        <a:alpha val="100000"/>
                      </a:schemeClr>
                    </a:solidFill>
                    <a:latin typeface="Microsoft Yahei"/>
                    <a:ea typeface="Microsoft Yahei"/>
                  </a:rPr>
                  <a:t>：运用</a:t>
                </a:r>
                <a:r>
                  <a:rPr lang="zh-CN" sz="1400" b="1">
                    <a:solidFill>
                      <a:schemeClr val="tx1">
                        <a:alpha val="100000"/>
                      </a:schemeClr>
                    </a:solidFill>
                    <a:latin typeface="Microsoft Yahei"/>
                    <a:ea typeface="Microsoft Yahei"/>
                  </a:rPr>
                  <a:t>定性和定量分析</a:t>
                </a:r>
                <a:r>
                  <a:rPr lang="zh-CN" sz="1400">
                    <a:solidFill>
                      <a:schemeClr val="tx1">
                        <a:alpha val="100000"/>
                      </a:schemeClr>
                    </a:solidFill>
                    <a:latin typeface="Microsoft Yahei"/>
                    <a:ea typeface="Microsoft Yahei"/>
                  </a:rPr>
                  <a:t>方法，评估风险的严重程度和发生概率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风险分级</a:t>
                </a:r>
                <a:r>
                  <a:rPr lang="zh-CN" sz="1400">
                    <a:solidFill>
                      <a:schemeClr val="tx1">
                        <a:alpha val="100000"/>
                      </a:schemeClr>
                    </a:solidFill>
                    <a:latin typeface="Microsoft Yahei"/>
                    <a:ea typeface="Microsoft Yahei"/>
                  </a:rPr>
                  <a:t>：根据风险评估结果，将风险分为</a:t>
                </a:r>
                <a:r>
                  <a:rPr lang="zh-CN" sz="1400" b="1">
                    <a:solidFill>
                      <a:schemeClr val="tx1">
                        <a:alpha val="100000"/>
                      </a:schemeClr>
                    </a:solidFill>
                    <a:latin typeface="Microsoft Yahei"/>
                    <a:ea typeface="Microsoft Yahei"/>
                  </a:rPr>
                  <a:t>高中低</a:t>
                </a:r>
                <a:r>
                  <a:rPr lang="zh-CN" sz="1400">
                    <a:solidFill>
                      <a:schemeClr val="tx1">
                        <a:alpha val="100000"/>
                      </a:schemeClr>
                    </a:solidFill>
                    <a:latin typeface="Microsoft Yahei"/>
                    <a:ea typeface="Microsoft Yahei"/>
                  </a:rPr>
                  <a:t>三个等级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风险管控</a:t>
                </a:r>
                <a:r>
                  <a:rPr lang="zh-CN" sz="1400">
                    <a:solidFill>
                      <a:schemeClr val="tx1">
                        <a:alpha val="100000"/>
                      </a:schemeClr>
                    </a:solidFill>
                    <a:latin typeface="Microsoft Yahei"/>
                    <a:ea typeface="Microsoft Yahei"/>
                  </a:rPr>
                  <a:t>：制定针对性的</a:t>
                </a:r>
                <a:r>
                  <a:rPr lang="zh-CN" sz="1400" b="1">
                    <a:solidFill>
                      <a:schemeClr val="tx1">
                        <a:alpha val="100000"/>
                      </a:schemeClr>
                    </a:solidFill>
                    <a:latin typeface="Microsoft Yahei"/>
                    <a:ea typeface="Microsoft Yahei"/>
                  </a:rPr>
                  <a:t>管控策略</a:t>
                </a:r>
                <a:r>
                  <a:rPr lang="zh-CN" sz="1400">
                    <a:solidFill>
                      <a:schemeClr val="tx1">
                        <a:alpha val="100000"/>
                      </a:schemeClr>
                    </a:solidFill>
                    <a:latin typeface="Microsoft Yahei"/>
                    <a:ea typeface="Microsoft Yahei"/>
                  </a:rPr>
                  <a:t>，实施有效的</a:t>
                </a:r>
                <a:r>
                  <a:rPr lang="zh-CN" sz="1400" b="1">
                    <a:solidFill>
                      <a:schemeClr val="tx1">
                        <a:alpha val="100000"/>
                      </a:schemeClr>
                    </a:solidFill>
                    <a:latin typeface="Microsoft Yahei"/>
                    <a:ea typeface="Microsoft Yahei"/>
                  </a:rPr>
                  <a:t>监控措施</a:t>
                </a:r>
                <a:endParaRPr/>
              </a:p>
            </p:txBody>
          </p:sp>
          <p:sp>
            <p:nvSpPr>
              <p:cNvPr id="19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方法</a:t>
                </a:r>
                <a:endParaRPr/>
              </a:p>
            </p:txBody>
          </p:sp>
          <p:sp>
            <p:nvSpPr>
              <p:cNvPr id="19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0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光伏电厂安全生产风险分级管控的基本原则与方法</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04" name="Group 686"/>
            <p:cNvGrpSpPr/>
            <p:nvPr/>
          </p:nvGrpSpPr>
          <p:grpSpPr>
            <a:xfrm>
              <a:off x="1075314" y="1520189"/>
              <a:ext cx="9868911" cy="2072418"/>
              <a:chOff x="1075314" y="1520189"/>
              <a:chExt cx="9868911" cy="2072418"/>
            </a:xfrm>
          </p:grpSpPr>
          <p:sp>
            <p:nvSpPr>
              <p:cNvPr id="20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识别风险：</a:t>
                </a:r>
                <a:r>
                  <a:rPr lang="zh-CN" sz="1400" b="1">
                    <a:solidFill>
                      <a:schemeClr val="tx1">
                        <a:alpha val="100000"/>
                      </a:schemeClr>
                    </a:solidFill>
                    <a:latin typeface="Microsoft Yahei"/>
                    <a:ea typeface="Microsoft Yahei"/>
                  </a:rPr>
                  <a:t>设备故障</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化学品泄漏</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火灾爆炸</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评估风险：分析风险发生的</a:t>
                </a:r>
                <a:r>
                  <a:rPr lang="zh-CN" sz="1400" b="1">
                    <a:solidFill>
                      <a:schemeClr val="tx1">
                        <a:alpha val="100000"/>
                      </a:schemeClr>
                    </a:solidFill>
                    <a:latin typeface="Microsoft Yahei"/>
                    <a:ea typeface="Microsoft Yahei"/>
                  </a:rPr>
                  <a:t>原因</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可能性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后果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分级风险：将风险分为</a:t>
                </a:r>
                <a:r>
                  <a:rPr lang="zh-CN" sz="1400" b="1">
                    <a:solidFill>
                      <a:schemeClr val="tx1">
                        <a:alpha val="100000"/>
                      </a:schemeClr>
                    </a:solidFill>
                    <a:latin typeface="Microsoft Yahei"/>
                    <a:ea typeface="Microsoft Yahei"/>
                  </a:rPr>
                  <a:t>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中</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低</a:t>
                </a:r>
                <a:r>
                  <a:rPr lang="zh-CN" sz="1400">
                    <a:solidFill>
                      <a:schemeClr val="tx1">
                        <a:alpha val="100000"/>
                      </a:schemeClr>
                    </a:solidFill>
                    <a:latin typeface="Microsoft Yahei"/>
                    <a:ea typeface="Microsoft Yahei"/>
                  </a:rPr>
                  <a:t>三个等级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管控风险：采取</a:t>
                </a:r>
                <a:r>
                  <a:rPr lang="zh-CN" sz="1400" b="1">
                    <a:solidFill>
                      <a:schemeClr val="tx1">
                        <a:alpha val="100000"/>
                      </a:schemeClr>
                    </a:solidFill>
                    <a:latin typeface="Microsoft Yahei"/>
                    <a:ea typeface="Microsoft Yahei"/>
                  </a:rPr>
                  <a:t>定期维护</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安全培训</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应急预案</a:t>
                </a:r>
                <a:r>
                  <a:rPr lang="zh-CN" sz="1400">
                    <a:solidFill>
                      <a:schemeClr val="tx1">
                        <a:alpha val="100000"/>
                      </a:schemeClr>
                    </a:solidFill>
                    <a:latin typeface="Microsoft Yahei"/>
                    <a:ea typeface="Microsoft Yahei"/>
                  </a:rPr>
                  <a:t>等措施，降低事故发生概率</a:t>
                </a:r>
                <a:endParaRPr/>
              </a:p>
            </p:txBody>
          </p:sp>
          <p:sp>
            <p:nvSpPr>
              <p:cNvPr id="20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案例一：光伏组件生产过程中的安全风险管控</a:t>
                </a:r>
                <a:endParaRPr/>
              </a:p>
            </p:txBody>
          </p:sp>
          <p:sp>
            <p:nvSpPr>
              <p:cNvPr id="20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9" name="Group 691"/>
            <p:cNvGrpSpPr/>
            <p:nvPr/>
          </p:nvGrpSpPr>
          <p:grpSpPr>
            <a:xfrm>
              <a:off x="1075314" y="3881882"/>
              <a:ext cx="9868911" cy="2072418"/>
              <a:chOff x="1075314" y="3881882"/>
              <a:chExt cx="9868911" cy="2072418"/>
            </a:xfrm>
          </p:grpSpPr>
          <p:sp>
            <p:nvSpPr>
              <p:cNvPr id="21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识别风险：</a:t>
                </a:r>
                <a:r>
                  <a:rPr lang="zh-CN" sz="1400" b="1">
                    <a:solidFill>
                      <a:schemeClr val="tx1">
                        <a:alpha val="100000"/>
                      </a:schemeClr>
                    </a:solidFill>
                    <a:latin typeface="Microsoft Yahei"/>
                    <a:ea typeface="Microsoft Yahei"/>
                  </a:rPr>
                  <a:t>电气事故</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热伤害</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机械伤害</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评估风险：分析风险发生的</a:t>
                </a:r>
                <a:r>
                  <a:rPr lang="zh-CN" sz="1400" b="1">
                    <a:solidFill>
                      <a:schemeClr val="tx1">
                        <a:alpha val="100000"/>
                      </a:schemeClr>
                    </a:solidFill>
                    <a:latin typeface="Microsoft Yahei"/>
                    <a:ea typeface="Microsoft Yahei"/>
                  </a:rPr>
                  <a:t>原因</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可能性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后果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分级风险：将风险分为</a:t>
                </a:r>
                <a:r>
                  <a:rPr lang="zh-CN" sz="1400" b="1">
                    <a:solidFill>
                      <a:schemeClr val="tx1">
                        <a:alpha val="100000"/>
                      </a:schemeClr>
                    </a:solidFill>
                    <a:latin typeface="Microsoft Yahei"/>
                    <a:ea typeface="Microsoft Yahei"/>
                  </a:rPr>
                  <a:t>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中</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低</a:t>
                </a:r>
                <a:r>
                  <a:rPr lang="zh-CN" sz="1400">
                    <a:solidFill>
                      <a:schemeClr val="tx1">
                        <a:alpha val="100000"/>
                      </a:schemeClr>
                    </a:solidFill>
                    <a:latin typeface="Microsoft Yahei"/>
                    <a:ea typeface="Microsoft Yahei"/>
                  </a:rPr>
                  <a:t>三个等级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管控风险：采取</a:t>
                </a:r>
                <a:r>
                  <a:rPr lang="zh-CN" sz="1400" b="1">
                    <a:solidFill>
                      <a:schemeClr val="tx1">
                        <a:alpha val="100000"/>
                      </a:schemeClr>
                    </a:solidFill>
                    <a:latin typeface="Microsoft Yahei"/>
                    <a:ea typeface="Microsoft Yahei"/>
                  </a:rPr>
                  <a:t>定期巡检</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安全规程</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防护装备</a:t>
                </a:r>
                <a:r>
                  <a:rPr lang="zh-CN" sz="1400">
                    <a:solidFill>
                      <a:schemeClr val="tx1">
                        <a:alpha val="100000"/>
                      </a:schemeClr>
                    </a:solidFill>
                    <a:latin typeface="Microsoft Yahei"/>
                    <a:ea typeface="Microsoft Yahei"/>
                  </a:rPr>
                  <a:t>等措施，降低事故发生概率</a:t>
                </a:r>
                <a:endParaRPr/>
              </a:p>
            </p:txBody>
          </p:sp>
          <p:sp>
            <p:nvSpPr>
              <p:cNvPr id="21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案例二：光伏电站运行维护过程中的安全风险管控</a:t>
                </a:r>
                <a:endParaRPr/>
              </a:p>
            </p:txBody>
          </p:sp>
          <p:sp>
            <p:nvSpPr>
              <p:cNvPr id="21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光伏电厂安全生产风险分级管控的实践案例分析</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6"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光伏电厂隐患排查治理双体系概述</a:t>
            </a:r>
            <a:endParaRPr/>
          </a:p>
        </p:txBody>
      </p:sp>
      <p:sp>
        <p:nvSpPr>
          <p:cNvPr id="21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1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1" name="Group 598"/>
            <p:cNvGrpSpPr/>
            <p:nvPr/>
          </p:nvGrpSpPr>
          <p:grpSpPr>
            <a:xfrm>
              <a:off x="763829" y="1414808"/>
              <a:ext cx="6972294" cy="2337649"/>
              <a:chOff x="763829" y="1414808"/>
              <a:chExt cx="6972294" cy="2337649"/>
            </a:xfrm>
          </p:grpSpPr>
          <p:sp>
            <p:nvSpPr>
              <p:cNvPr id="22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隐患排查治理双体系构建</a:t>
                </a:r>
                <a:endParaRPr/>
              </a:p>
            </p:txBody>
          </p:sp>
          <p:sp>
            <p:nvSpPr>
              <p:cNvPr id="22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隐患排查</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治理</a:t>
                </a:r>
                <a:r>
                  <a:rPr lang="zh-CN" sz="1400">
                    <a:solidFill>
                      <a:schemeClr val="tx1">
                        <a:alpha val="100000"/>
                      </a:schemeClr>
                    </a:solidFill>
                    <a:latin typeface="Microsoft Yahei"/>
                    <a:ea typeface="Microsoft Yahei"/>
                  </a:rPr>
                  <a:t>两个子体系，形成闭环管理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隐患排查子体系：负责识别、记录和报告潜在的安全隐患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治理子体系：负责制定隐患治理方案，组织实施并跟踪整改效果</a:t>
                </a:r>
                <a:endParaRPr/>
              </a:p>
            </p:txBody>
          </p:sp>
          <p:sp>
            <p:nvSpPr>
              <p:cNvPr id="22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8" name="Group 591"/>
            <p:cNvGrpSpPr/>
            <p:nvPr/>
          </p:nvGrpSpPr>
          <p:grpSpPr>
            <a:xfrm>
              <a:off x="689593" y="3949139"/>
              <a:ext cx="7078256" cy="2128975"/>
              <a:chOff x="689593" y="3949139"/>
              <a:chExt cx="7078256" cy="2128975"/>
            </a:xfrm>
          </p:grpSpPr>
          <p:sp>
            <p:nvSpPr>
              <p:cNvPr id="22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a:t>
                </a:r>
                <a:endParaRPr/>
              </a:p>
            </p:txBody>
          </p:sp>
          <p:sp>
            <p:nvSpPr>
              <p:cNvPr id="23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制定双体系的工作</a:t>
                </a:r>
                <a:r>
                  <a:rPr lang="zh-CN" sz="1400" b="1">
                    <a:solidFill>
                      <a:schemeClr val="tx1">
                        <a:alpha val="100000"/>
                      </a:schemeClr>
                    </a:solidFill>
                    <a:latin typeface="Microsoft Yahei"/>
                    <a:ea typeface="Microsoft Yahei"/>
                  </a:rPr>
                  <a:t>流程</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责任分工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隐患信息</a:t>
                </a:r>
                <a:r>
                  <a:rPr lang="zh-CN" sz="1400">
                    <a:solidFill>
                      <a:schemeClr val="tx1">
                        <a:alpha val="100000"/>
                      </a:schemeClr>
                    </a:solidFill>
                    <a:latin typeface="Microsoft Yahei"/>
                    <a:ea typeface="Microsoft Yahei"/>
                  </a:rPr>
                  <a:t>的</a:t>
                </a:r>
                <a:r>
                  <a:rPr lang="zh-CN" sz="1400" b="1">
                    <a:solidFill>
                      <a:schemeClr val="tx1">
                        <a:alpha val="100000"/>
                      </a:schemeClr>
                    </a:solidFill>
                    <a:latin typeface="Microsoft Yahei"/>
                    <a:ea typeface="Microsoft Yahei"/>
                  </a:rPr>
                  <a:t>收集</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分析</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传递</a:t>
                </a:r>
                <a:r>
                  <a:rPr lang="zh-CN" sz="1400">
                    <a:solidFill>
                      <a:schemeClr val="tx1">
                        <a:alpha val="100000"/>
                      </a:schemeClr>
                    </a:solidFill>
                    <a:latin typeface="Microsoft Yahei"/>
                    <a:ea typeface="Microsoft Yahei"/>
                  </a:rPr>
                  <a:t>机制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a:t>
                </a:r>
                <a:r>
                  <a:rPr lang="zh-CN" sz="1400" b="1">
                    <a:solidFill>
                      <a:schemeClr val="tx1">
                        <a:alpha val="100000"/>
                      </a:schemeClr>
                    </a:solidFill>
                    <a:latin typeface="Microsoft Yahei"/>
                    <a:ea typeface="Microsoft Yahei"/>
                  </a:rPr>
                  <a:t>隐患排查</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治理</a:t>
                </a:r>
                <a:r>
                  <a:rPr lang="zh-CN" sz="1400">
                    <a:solidFill>
                      <a:schemeClr val="tx1">
                        <a:alpha val="100000"/>
                      </a:schemeClr>
                    </a:solidFill>
                    <a:latin typeface="Microsoft Yahei"/>
                    <a:ea typeface="Microsoft Yahei"/>
                  </a:rPr>
                  <a:t>工作，确保电厂安全稳定运行</a:t>
                </a:r>
                <a:endParaRPr/>
              </a:p>
            </p:txBody>
          </p:sp>
          <p:sp>
            <p:nvSpPr>
              <p:cNvPr id="23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光伏电厂隐患排查治理双体系的构建与实施</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9" name="Group 598"/>
            <p:cNvGrpSpPr/>
            <p:nvPr/>
          </p:nvGrpSpPr>
          <p:grpSpPr>
            <a:xfrm>
              <a:off x="763829" y="1414808"/>
              <a:ext cx="6972294" cy="2337649"/>
              <a:chOff x="763829" y="1414808"/>
              <a:chExt cx="6972294" cy="2337649"/>
            </a:xfrm>
          </p:grpSpPr>
          <p:sp>
            <p:nvSpPr>
              <p:cNvPr id="2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隐患排查关键环节</a:t>
                </a:r>
                <a:endParaRPr/>
              </a:p>
            </p:txBody>
          </p:sp>
          <p:sp>
            <p:nvSpPr>
              <p:cNvPr id="2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风险识别</a:t>
                </a:r>
                <a:r>
                  <a:rPr lang="zh-CN" sz="1400">
                    <a:solidFill>
                      <a:schemeClr val="tx1">
                        <a:alpha val="100000"/>
                      </a:schemeClr>
                    </a:solidFill>
                    <a:latin typeface="Microsoft Yahei"/>
                    <a:ea typeface="Microsoft Yahei"/>
                  </a:rPr>
                  <a:t>：采用</a:t>
                </a:r>
                <a:r>
                  <a:rPr lang="zh-CN" sz="1400" b="1">
                    <a:solidFill>
                      <a:schemeClr val="tx1">
                        <a:alpha val="100000"/>
                      </a:schemeClr>
                    </a:solidFill>
                    <a:latin typeface="Microsoft Yahei"/>
                    <a:ea typeface="Microsoft Yahei"/>
                  </a:rPr>
                  <a:t>安全检查表</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专家评估</a:t>
                </a:r>
                <a:r>
                  <a:rPr lang="zh-CN" sz="1400">
                    <a:solidFill>
                      <a:schemeClr val="tx1">
                        <a:alpha val="100000"/>
                      </a:schemeClr>
                    </a:solidFill>
                    <a:latin typeface="Microsoft Yahei"/>
                    <a:ea typeface="Microsoft Yahei"/>
                  </a:rPr>
                  <a:t>等手段，识别潜在的安全隐患</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隐患记录</a:t>
                </a: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隐患信息数据库</a:t>
                </a:r>
                <a:r>
                  <a:rPr lang="zh-CN" sz="1400">
                    <a:solidFill>
                      <a:schemeClr val="tx1">
                        <a:alpha val="100000"/>
                      </a:schemeClr>
                    </a:solidFill>
                    <a:latin typeface="Microsoft Yahei"/>
                    <a:ea typeface="Microsoft Yahei"/>
                  </a:rPr>
                  <a:t>，记录隐患的基本信息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隐患报告</a:t>
                </a:r>
                <a:r>
                  <a:rPr lang="zh-CN" sz="1400">
                    <a:solidFill>
                      <a:schemeClr val="tx1">
                        <a:alpha val="100000"/>
                      </a:schemeClr>
                    </a:solidFill>
                    <a:latin typeface="Microsoft Yahei"/>
                    <a:ea typeface="Microsoft Yahei"/>
                  </a:rPr>
                  <a:t>：将隐患信息报告给相关部门，启动隐患治理程序</a:t>
                </a:r>
                <a:endParaRPr/>
              </a:p>
            </p:txBody>
          </p:sp>
          <p:sp>
            <p:nvSpPr>
              <p:cNvPr id="2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6" name="Group 591"/>
            <p:cNvGrpSpPr/>
            <p:nvPr/>
          </p:nvGrpSpPr>
          <p:grpSpPr>
            <a:xfrm>
              <a:off x="689593" y="3949139"/>
              <a:ext cx="7078256" cy="2128975"/>
              <a:chOff x="689593" y="3949139"/>
              <a:chExt cx="7078256" cy="2128975"/>
            </a:xfrm>
          </p:grpSpPr>
          <p:sp>
            <p:nvSpPr>
              <p:cNvPr id="2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隐患治理流程</a:t>
                </a:r>
                <a:endParaRPr/>
              </a:p>
            </p:txBody>
          </p:sp>
          <p:sp>
            <p:nvSpPr>
              <p:cNvPr id="2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方案制定</a:t>
                </a:r>
                <a:r>
                  <a:rPr lang="zh-CN" sz="1400">
                    <a:solidFill>
                      <a:schemeClr val="tx1">
                        <a:alpha val="100000"/>
                      </a:schemeClr>
                    </a:solidFill>
                    <a:latin typeface="Microsoft Yahei"/>
                    <a:ea typeface="Microsoft Yahei"/>
                  </a:rPr>
                  <a:t>：针对隐患，制定</a:t>
                </a:r>
                <a:r>
                  <a:rPr lang="zh-CN" sz="1400" b="1">
                    <a:solidFill>
                      <a:schemeClr val="tx1">
                        <a:alpha val="100000"/>
                      </a:schemeClr>
                    </a:solidFill>
                    <a:latin typeface="Microsoft Yahei"/>
                    <a:ea typeface="Microsoft Yahei"/>
                  </a:rPr>
                  <a:t>治理方案</a:t>
                </a:r>
                <a:r>
                  <a:rPr lang="zh-CN" sz="1400">
                    <a:solidFill>
                      <a:schemeClr val="tx1">
                        <a:alpha val="100000"/>
                      </a:schemeClr>
                    </a:solidFill>
                    <a:latin typeface="Microsoft Yahei"/>
                    <a:ea typeface="Microsoft Yahei"/>
                  </a:rPr>
                  <a:t>，明确治理目标、措施和时间节点</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组织实施</a:t>
                </a:r>
                <a:r>
                  <a:rPr lang="zh-CN" sz="1400">
                    <a:solidFill>
                      <a:schemeClr val="tx1">
                        <a:alpha val="100000"/>
                      </a:schemeClr>
                    </a:solidFill>
                    <a:latin typeface="Microsoft Yahei"/>
                    <a:ea typeface="Microsoft Yahei"/>
                  </a:rPr>
                  <a:t>：按照治理方案，组织实施隐患治理工作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效果评估</a:t>
                </a:r>
                <a:r>
                  <a:rPr lang="zh-CN" sz="1400">
                    <a:solidFill>
                      <a:schemeClr val="tx1">
                        <a:alpha val="100000"/>
                      </a:schemeClr>
                    </a:solidFill>
                    <a:latin typeface="Microsoft Yahei"/>
                    <a:ea typeface="Microsoft Yahei"/>
                  </a:rPr>
                  <a:t>：对治理效果进行</a:t>
                </a:r>
                <a:r>
                  <a:rPr lang="zh-CN" sz="1400" b="1">
                    <a:solidFill>
                      <a:schemeClr val="tx1">
                        <a:alpha val="100000"/>
                      </a:schemeClr>
                    </a:solidFill>
                    <a:latin typeface="Microsoft Yahei"/>
                    <a:ea typeface="Microsoft Yahei"/>
                  </a:rPr>
                  <a:t>评估</a:t>
                </a:r>
                <a:r>
                  <a:rPr lang="zh-CN" sz="1400">
                    <a:solidFill>
                      <a:schemeClr val="tx1">
                        <a:alpha val="100000"/>
                      </a:schemeClr>
                    </a:solidFill>
                    <a:latin typeface="Microsoft Yahei"/>
                    <a:ea typeface="Microsoft Yahei"/>
                  </a:rPr>
                  <a:t>，确保隐患得到消除或控制</a:t>
                </a:r>
                <a:endParaRPr/>
              </a:p>
            </p:txBody>
          </p:sp>
          <p:sp>
            <p:nvSpPr>
              <p:cNvPr id="2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光伏电厂隐患排查治理双体系的关键环节与流程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5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光伏电厂隐患排查治理双体系的评价与持续改进</a:t>
            </a:r>
            <a:endParaRPr lang="en-US" altLang="zh-CN" sz="2800" b="1">
              <a:latin typeface="+mj-ea"/>
              <a:ea typeface="+mj-ea"/>
            </a:endParaRPr>
          </a:p>
        </p:txBody>
      </p:sp>
      <p:grpSp>
        <p:nvGrpSpPr>
          <p:cNvPr id="256" name="组合 255"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7" name="组合 256"/>
            <p:cNvGrpSpPr/>
            <p:nvPr/>
          </p:nvGrpSpPr>
          <p:grpSpPr>
            <a:xfrm>
              <a:off x="660399" y="2074672"/>
              <a:ext cx="5100082" cy="4536540"/>
              <a:chOff x="660399" y="2074672"/>
              <a:chExt cx="5100082" cy="4536540"/>
            </a:xfrm>
          </p:grpSpPr>
          <p:sp>
            <p:nvSpPr>
              <p:cNvPr id="25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a:t>
                </a:r>
                <a:endParaRPr lang="en-US" altLang="zh-CN" sz="2000" b="1">
                  <a:latin typeface="Microsoft YaHei" panose="020b0503020204020204" pitchFamily="34" charset="-122"/>
                  <a:ea typeface="Microsoft YaHei" panose="020b0503020204020204" pitchFamily="34" charset="-122"/>
                </a:endParaRPr>
              </a:p>
            </p:txBody>
          </p:sp>
          <p:sp>
            <p:nvSpPr>
              <p:cNvPr id="26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评价指标体系</a:t>
                </a:r>
                <a:r>
                  <a:rPr lang="zh-CN" sz="1400">
                    <a:solidFill>
                      <a:schemeClr val="tx1">
                        <a:lumMod val="50000"/>
                        <a:lumOff val="50000"/>
                        <a:alpha val="100000"/>
                      </a:schemeClr>
                    </a:solidFill>
                    <a:latin typeface="微软雅黑"/>
                    <a:ea typeface="微软雅黑"/>
                  </a:rPr>
                  <a:t>，对双体系的运行效果进行评价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定量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定性</a:t>
                </a:r>
                <a:r>
                  <a:rPr lang="zh-CN" sz="1400">
                    <a:solidFill>
                      <a:schemeClr val="tx1">
                        <a:lumMod val="50000"/>
                        <a:lumOff val="50000"/>
                        <a:alpha val="100000"/>
                      </a:schemeClr>
                    </a:solidFill>
                    <a:latin typeface="微软雅黑"/>
                    <a:ea typeface="微软雅黑"/>
                  </a:rPr>
                  <a:t>相结合的方法，进行综合评价</a:t>
                </a:r>
                <a:endParaRPr/>
              </a:p>
            </p:txBody>
          </p:sp>
          <p:pic>
            <p:nvPicPr>
              <p:cNvPr id="26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2" name="组合 261"/>
            <p:cNvGrpSpPr/>
            <p:nvPr/>
          </p:nvGrpSpPr>
          <p:grpSpPr>
            <a:xfrm>
              <a:off x="6431519" y="2074672"/>
              <a:ext cx="5100082" cy="4536540"/>
              <a:chOff x="660399" y="2074672"/>
              <a:chExt cx="5100082" cy="4536540"/>
            </a:xfrm>
          </p:grpSpPr>
          <p:sp>
            <p:nvSpPr>
              <p:cNvPr id="26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持续改进</a:t>
                </a:r>
                <a:endParaRPr lang="en-US" altLang="zh-CN" sz="2000" b="1">
                  <a:latin typeface="Microsoft YaHei" panose="020b0503020204020204" pitchFamily="34" charset="-122"/>
                  <a:ea typeface="Microsoft YaHei" panose="020b0503020204020204" pitchFamily="34" charset="-122"/>
                </a:endParaRPr>
              </a:p>
            </p:txBody>
          </p:sp>
          <p:sp>
            <p:nvSpPr>
              <p:cNvPr id="26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根据评价结果，找出</a:t>
                </a:r>
                <a:r>
                  <a:rPr lang="zh-CN" sz="1400" b="1">
                    <a:solidFill>
                      <a:schemeClr val="tx1">
                        <a:lumMod val="50000"/>
                        <a:lumOff val="50000"/>
                        <a:alpha val="100000"/>
                      </a:schemeClr>
                    </a:solidFill>
                    <a:latin typeface="微软雅黑"/>
                    <a:ea typeface="微软雅黑"/>
                  </a:rPr>
                  <a:t>不足之处</a:t>
                </a:r>
                <a:r>
                  <a:rPr lang="zh-CN" sz="1400">
                    <a:solidFill>
                      <a:schemeClr val="tx1">
                        <a:lumMod val="50000"/>
                        <a:lumOff val="50000"/>
                        <a:alpha val="100000"/>
                      </a:schemeClr>
                    </a:solidFill>
                    <a:latin typeface="微软雅黑"/>
                    <a:ea typeface="微软雅黑"/>
                  </a:rPr>
                  <a:t>，制定改进措施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优化双体系的</a:t>
                </a:r>
                <a:r>
                  <a:rPr lang="zh-CN" sz="1400" b="1">
                    <a:solidFill>
                      <a:schemeClr val="tx1">
                        <a:lumMod val="50000"/>
                        <a:lumOff val="50000"/>
                        <a:alpha val="100000"/>
                      </a:schemeClr>
                    </a:solidFill>
                    <a:latin typeface="微软雅黑"/>
                    <a:ea typeface="微软雅黑"/>
                  </a:rPr>
                  <a:t>工作流程</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管理方法</a:t>
                </a:r>
                <a:r>
                  <a:rPr lang="zh-CN" sz="1400">
                    <a:solidFill>
                      <a:schemeClr val="tx1">
                        <a:lumMod val="50000"/>
                        <a:lumOff val="50000"/>
                        <a:alpha val="100000"/>
                      </a:schemeClr>
                    </a:solidFill>
                    <a:latin typeface="微软雅黑"/>
                    <a:ea typeface="微软雅黑"/>
                  </a:rPr>
                  <a:t>，提高隐患排查和治理的效果</a:t>
                </a:r>
                <a:endParaRPr/>
              </a:p>
            </p:txBody>
          </p:sp>
          <p:pic>
            <p:nvPicPr>
              <p:cNvPr id="26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光伏电厂安全生产风险分级管控的实施步骤</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光伏电厂安全生产风险识别与评估</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组合 12"/>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风险识别</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专家评审</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现场勘查</a:t>
                </a:r>
                <a:r>
                  <a:rPr lang="zh-CN" sz="1400">
                    <a:solidFill>
                      <a:schemeClr val="tx1">
                        <a:lumMod val="50000"/>
                        <a:lumOff val="50000"/>
                        <a:alpha val="100000"/>
                      </a:schemeClr>
                    </a:solidFill>
                    <a:latin typeface="微软雅黑"/>
                    <a:ea typeface="微软雅黑"/>
                  </a:rPr>
                  <a:t>等手段，识别生产过程中的安全风险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风险清单</a:t>
                </a:r>
                <a:r>
                  <a:rPr lang="zh-CN" sz="1400">
                    <a:solidFill>
                      <a:schemeClr val="tx1">
                        <a:lumMod val="50000"/>
                        <a:lumOff val="50000"/>
                        <a:alpha val="100000"/>
                      </a:schemeClr>
                    </a:solidFill>
                    <a:latin typeface="微软雅黑"/>
                    <a:ea typeface="微软雅黑"/>
                  </a:rPr>
                  <a:t>，记录识别出的安全风险</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组合 17"/>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风险评估</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运用</a:t>
                </a:r>
                <a:r>
                  <a:rPr lang="zh-CN" sz="1400" b="1">
                    <a:solidFill>
                      <a:schemeClr val="tx1">
                        <a:lumMod val="50000"/>
                        <a:lumOff val="50000"/>
                        <a:alpha val="100000"/>
                      </a:schemeClr>
                    </a:solidFill>
                    <a:latin typeface="微软雅黑"/>
                    <a:ea typeface="微软雅黑"/>
                  </a:rPr>
                  <a:t>定性和定量分析</a:t>
                </a:r>
                <a:r>
                  <a:rPr lang="zh-CN" sz="1400">
                    <a:solidFill>
                      <a:schemeClr val="tx1">
                        <a:lumMod val="50000"/>
                        <a:lumOff val="50000"/>
                        <a:alpha val="100000"/>
                      </a:schemeClr>
                    </a:solidFill>
                    <a:latin typeface="微软雅黑"/>
                    <a:ea typeface="微软雅黑"/>
                  </a:rPr>
                  <a:t>方法，评估风险的严重程度和发生概率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将风险分为</a:t>
                </a:r>
                <a:r>
                  <a:rPr lang="zh-CN" sz="1400" b="1">
                    <a:solidFill>
                      <a:schemeClr val="tx1">
                        <a:lumMod val="50000"/>
                        <a:lumOff val="50000"/>
                        <a:alpha val="100000"/>
                      </a:schemeClr>
                    </a:solidFill>
                    <a:latin typeface="微软雅黑"/>
                    <a:ea typeface="微软雅黑"/>
                  </a:rPr>
                  <a:t>高中低</a:t>
                </a:r>
                <a:r>
                  <a:rPr lang="zh-CN" sz="1400">
                    <a:solidFill>
                      <a:schemeClr val="tx1">
                        <a:lumMod val="50000"/>
                        <a:lumOff val="50000"/>
                        <a:alpha val="100000"/>
                      </a:schemeClr>
                    </a:solidFill>
                    <a:latin typeface="微软雅黑"/>
                    <a:ea typeface="微软雅黑"/>
                  </a:rPr>
                  <a:t>三个等级，为风险分级管控提供依据</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 name="Group 598"/>
            <p:cNvGrpSpPr/>
            <p:nvPr/>
          </p:nvGrpSpPr>
          <p:grpSpPr>
            <a:xfrm>
              <a:off x="763829" y="1414808"/>
              <a:ext cx="6972294" cy="2337649"/>
              <a:chOff x="763829" y="1414808"/>
              <a:chExt cx="6972294" cy="2337649"/>
            </a:xfrm>
          </p:grpSpPr>
          <p:sp>
            <p:nvSpPr>
              <p:cNvPr id="2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风险分级</a:t>
                </a:r>
                <a:endParaRPr/>
              </a:p>
            </p:txBody>
          </p:sp>
          <p:sp>
            <p:nvSpPr>
              <p:cNvPr id="2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根据风险评估结果，将风险分为</a:t>
                </a:r>
                <a:r>
                  <a:rPr lang="zh-CN" sz="1400" b="1">
                    <a:solidFill>
                      <a:schemeClr val="tx1">
                        <a:alpha val="100000"/>
                      </a:schemeClr>
                    </a:solidFill>
                    <a:latin typeface="Microsoft Yahei"/>
                    <a:ea typeface="Microsoft Yahei"/>
                  </a:rPr>
                  <a:t>高</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中</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低</a:t>
                </a:r>
                <a:r>
                  <a:rPr lang="zh-CN" sz="1400">
                    <a:solidFill>
                      <a:schemeClr val="tx1">
                        <a:alpha val="100000"/>
                      </a:schemeClr>
                    </a:solidFill>
                    <a:latin typeface="Microsoft Yahei"/>
                    <a:ea typeface="Microsoft Yahei"/>
                  </a:rPr>
                  <a:t>三个等级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a:t>
                </a:r>
                <a:r>
                  <a:rPr lang="zh-CN" sz="1400" b="1">
                    <a:solidFill>
                      <a:schemeClr val="tx1">
                        <a:alpha val="100000"/>
                      </a:schemeClr>
                    </a:solidFill>
                    <a:latin typeface="Microsoft Yahei"/>
                    <a:ea typeface="Microsoft Yahei"/>
                  </a:rPr>
                  <a:t>分级标准</a:t>
                </a:r>
                <a:r>
                  <a:rPr lang="zh-CN" sz="1400">
                    <a:solidFill>
                      <a:schemeClr val="tx1">
                        <a:alpha val="100000"/>
                      </a:schemeClr>
                    </a:solidFill>
                    <a:latin typeface="Microsoft Yahei"/>
                    <a:ea typeface="Microsoft Yahei"/>
                  </a:rPr>
                  <a:t>，明确各级风险的管控要求</a:t>
                </a:r>
                <a:endParaRPr/>
              </a:p>
            </p:txBody>
          </p:sp>
          <p:sp>
            <p:nvSpPr>
              <p:cNvPr id="2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3" name="Group 591"/>
            <p:cNvGrpSpPr/>
            <p:nvPr/>
          </p:nvGrpSpPr>
          <p:grpSpPr>
            <a:xfrm>
              <a:off x="689593" y="3949139"/>
              <a:ext cx="7078256" cy="2128975"/>
              <a:chOff x="689593" y="3949139"/>
              <a:chExt cx="7078256" cy="2128975"/>
            </a:xfrm>
          </p:grpSpPr>
          <p:sp>
            <p:nvSpPr>
              <p:cNvPr id="3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管控策略制定</a:t>
                </a:r>
                <a:endParaRPr/>
              </a:p>
            </p:txBody>
          </p:sp>
          <p:sp>
            <p:nvSpPr>
              <p:cNvPr id="3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针对不同等级的风险，制定</a:t>
                </a:r>
                <a:r>
                  <a:rPr lang="zh-CN" sz="1400" b="1">
                    <a:solidFill>
                      <a:schemeClr val="tx1">
                        <a:alpha val="100000"/>
                      </a:schemeClr>
                    </a:solidFill>
                    <a:latin typeface="Microsoft Yahei"/>
                    <a:ea typeface="Microsoft Yahei"/>
                  </a:rPr>
                  <a:t>管控策略</a:t>
                </a:r>
                <a:r>
                  <a:rPr lang="zh-CN" sz="1400">
                    <a:solidFill>
                      <a:schemeClr val="tx1">
                        <a:alpha val="100000"/>
                      </a:schemeClr>
                    </a:solidFill>
                    <a:latin typeface="Microsoft Yahei"/>
                    <a:ea typeface="Microsoft Yahei"/>
                  </a:rPr>
                  <a:t>，明确管控目标、措施和时间节点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风险管控清单</a:t>
                </a:r>
                <a:r>
                  <a:rPr lang="zh-CN" sz="1400">
                    <a:solidFill>
                      <a:schemeClr val="tx1">
                        <a:alpha val="100000"/>
                      </a:schemeClr>
                    </a:solidFill>
                    <a:latin typeface="Microsoft Yahei"/>
                    <a:ea typeface="Microsoft Yahei"/>
                  </a:rPr>
                  <a:t>，记录管控策略的基本信息</a:t>
                </a:r>
                <a:endParaRPr/>
              </a:p>
            </p:txBody>
          </p:sp>
          <p:sp>
            <p:nvSpPr>
              <p:cNvPr id="3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光伏电厂安全生产风险分级与管控策略制定</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4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光伏电厂安全生产风险控制与监控</a:t>
            </a:r>
            <a:endParaRPr lang="en-US" altLang="zh-CN" sz="2800" b="1">
              <a:latin typeface="+mj-ea"/>
              <a:ea typeface="+mj-ea"/>
            </a:endParaRPr>
          </a:p>
        </p:txBody>
      </p:sp>
      <p:grpSp>
        <p:nvGrpSpPr>
          <p:cNvPr id="43" name="组合 4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4" name="组合 43"/>
            <p:cNvGrpSpPr/>
            <p:nvPr/>
          </p:nvGrpSpPr>
          <p:grpSpPr>
            <a:xfrm>
              <a:off x="660399" y="2074672"/>
              <a:ext cx="5100082" cy="4536540"/>
              <a:chOff x="660399" y="2074672"/>
              <a:chExt cx="5100082" cy="4536540"/>
            </a:xfrm>
          </p:grpSpPr>
          <p:sp>
            <p:nvSpPr>
              <p:cNvPr id="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风险控制</a:t>
                </a:r>
                <a:endParaRPr lang="en-US" altLang="zh-CN" sz="2000" b="1">
                  <a:latin typeface="Microsoft YaHei" panose="020b0503020204020204" pitchFamily="34" charset="-122"/>
                  <a:ea typeface="Microsoft YaHei" panose="020b0503020204020204" pitchFamily="34" charset="-122"/>
                </a:endParaRPr>
              </a:p>
            </p:txBody>
          </p:sp>
          <p:sp>
            <p:nvSpPr>
              <p:cNvPr id="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按照管控策略，组织实施风险控制工作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跟踪风险控制措施的实施效果，确保风险得到有效控制</a:t>
                </a:r>
                <a:endParaRPr/>
              </a:p>
            </p:txBody>
          </p:sp>
          <p:pic>
            <p:nvPicPr>
              <p:cNvPr id="4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9" name="组合 48"/>
            <p:cNvGrpSpPr/>
            <p:nvPr/>
          </p:nvGrpSpPr>
          <p:grpSpPr>
            <a:xfrm>
              <a:off x="6431519" y="2074672"/>
              <a:ext cx="5100082" cy="4536540"/>
              <a:chOff x="660399" y="2074672"/>
              <a:chExt cx="5100082" cy="4536540"/>
            </a:xfrm>
          </p:grpSpPr>
          <p:sp>
            <p:nvSpPr>
              <p:cNvPr id="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风险监控</a:t>
                </a:r>
                <a:endParaRPr lang="en-US" altLang="zh-CN" sz="2000" b="1">
                  <a:latin typeface="Microsoft YaHei" panose="020b0503020204020204" pitchFamily="34" charset="-122"/>
                  <a:ea typeface="Microsoft YaHei" panose="020b0503020204020204" pitchFamily="34" charset="-122"/>
                </a:endParaRPr>
              </a:p>
            </p:txBody>
          </p:sp>
          <p:sp>
            <p:nvSpPr>
              <p:cNvPr id="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风险监控机制</a:t>
                </a:r>
                <a:r>
                  <a:rPr lang="zh-CN" sz="1400">
                    <a:solidFill>
                      <a:schemeClr val="tx1">
                        <a:lumMod val="50000"/>
                        <a:lumOff val="50000"/>
                        <a:alpha val="100000"/>
                      </a:schemeClr>
                    </a:solidFill>
                    <a:latin typeface="微软雅黑"/>
                    <a:ea typeface="微软雅黑"/>
                  </a:rPr>
                  <a:t>，实时监控风险的变化情况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根据风险变化情况，调整风险管控策略，实现动态管理</a:t>
                </a:r>
                <a:endParaRPr/>
              </a:p>
            </p:txBody>
          </p:sp>
          <p:pic>
            <p:nvPicPr>
              <p:cNvPr id="5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https://d.book118.com/228063013113006036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光伏电厂安全生产风险分级管控和隐患排查治理双体系培训资料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2024-09-16T04:17:41.709</cp:lastPrinted>
  <dcterms:created xsi:type="dcterms:W3CDTF">2024-09-15T20:17:41Z</dcterms:created>
  <dcterms:modified xsi:type="dcterms:W3CDTF">2024-09-15T20:17:43Z</dcterms:modified>
</cp:coreProperties>
</file>