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89DFDF-6887-4D9E-AE11-7253E8E2C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F4198B-6BFD-4169-8E6D-238883ACF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6DA3EE-B6A3-48D3-8122-BA7C1F877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CB8593-E606-4E36-A405-47E2B6F83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F3C463-CDC3-4D65-9F25-27BBE09DD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853CB4-B6C7-4E80-BEAC-85A10128C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A5FBB9-A3C4-422E-A37A-1A62E12E6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FF4013-0952-4F4D-8294-B6C71A973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77BA3D-7530-44DC-8B7E-6419E83BA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F0A210-E333-4ED4-BE40-F990182C9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C42965-6EAE-4C08-9A06-12356EC4A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06713705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多项式函数与多项式方程的性质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多项式函数基本概念与性质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多项式方程基本概念与解法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多项式函数图像与性质分析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多项式方程根的性质研究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多项式函数与多项式方程关系探讨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总结回顾与拓展延伸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多项式函数基本概念与性质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定义及表示方法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多项式函数定义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由常数、变量以及有限次的加、减、乘运算得到的函数。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表示方法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一般采用降幂排列，如 $f(x) = a_n x^n + a_{n-1} x^{n-1} + ldots + a_1 x + a_0$，其中 $a_n neq 0$，$n$ 为非负整数。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多项式中最高次项的次数，记作 $deg f$。例如，多项式 $f(x) = 3x^4 - 2x^2 + 1$ 的次数为 $4$。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次数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多项式中各项前的常数因子。例如，多项式 $f(x) = 3x^4 - 2x^2 + 1$ 中，$3$、$-2$ 和 $1$ 分别为各项的系数。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多项式中单项式的个数。例如，多项式 $f(x) = 3x^4 - 2x^2 + 1$ 中有 $3$ 个项。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项数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次数、系数与项数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加法运算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除法运算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因式分解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多项式的根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乘法运算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减法运算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同类项合并，不同类项直接相加。例如，$(x^2 + 2x + 1) + (x^2 - x) = 2x^2 + x + 1$。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同类项相减。例如，$(x^2 + 2x + 1) - (x^2 - x) = 3x + 1$。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按分配律进行乘法运算。例如，$(x + 1)(x - 1) = x^2 - 1$。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长除法或综合除法求商和余数。例如，$(x^3 - x^2 + x) div (x - 1) = x^2 + 1$ 余 $1$。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将多项式表示为几个整式的乘积形式。常见的因式分解方法有提公因式法、公式法、分组分解法等。例如，$x^2 - y^2 = (x + y)(x - y)$。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使多项式等于零的 $x$ 值。例如，多项式 $f(x) = x^2 - 4$ 的根为 $x = pm 2$。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运算规则及性质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多项式方程基本概念与解法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定义及表示方法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多项式方程是包含一个或多个未知数的多项式等式，形如 P(x) = 0，其中 P(x) 是一个多项式。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多项式方程定义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多项式通常由系数、未知数和运算符号组成，可以按照升幂或降幂排列，例如 ax^n + bx^(n-1) + ... + cx + d。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多项式表示方法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对于任意多项式方程，当且仅当该方程的最高次项系数不为零时，方程至少有一个解。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解的存在性定理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对于一元 n 次多项式方程，如果它的 n 个根都不相等，则这 n 个根就是该方程的全部解，且每个解都是唯一的。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解的唯一性定理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解的存在性与唯一性定理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50654" cy="914400"/>
            <a:chOff x="454963" y="93878"/>
            <a:chExt cx="10650654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10775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求解方法及步骤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970539" y="2375347"/>
            <a:ext cx="3888341" cy="316264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8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求解方法：多项式方程的求解方法主要有因式分解法、配方法、公式法和数值解法等。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8869284" y="1724456"/>
            <a:ext cx="1112806" cy="1111282"/>
            <a:chOff x="8869284" y="1724456"/>
            <a:chExt cx="1112806" cy="1111282"/>
          </a:xfrm>
        </p:grpSpPr>
        <p:sp>
          <p:nvSpPr>
            <p:cNvPr id="26" name="AutoShape 26"/>
            <p:cNvSpPr/>
            <p:nvPr/>
          </p:nvSpPr>
          <p:spPr>
            <a:xfrm>
              <a:off x="8869284" y="1724456"/>
              <a:ext cx="1112806" cy="111128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9246951" y="2006396"/>
            <a:ext cx="355759" cy="488728"/>
            <a:chOff x="9246951" y="2006396"/>
            <a:chExt cx="355759" cy="488728"/>
          </a:xfrm>
        </p:grpSpPr>
        <p:sp>
          <p:nvSpPr>
            <p:cNvPr id="28" name="AutoShape 28"/>
            <p:cNvSpPr/>
            <p:nvPr/>
          </p:nvSpPr>
          <p:spPr>
            <a:xfrm>
              <a:off x="9249427" y="2006396"/>
              <a:ext cx="350996" cy="48872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9246951" y="2006396"/>
              <a:ext cx="355759" cy="488728"/>
            </a:xfrm>
            <a:custGeom>
              <a:rect l="l" t="t" r="r" b="b"/>
              <a:pathLst>
                <a:path w="122" h="168">
                  <a:moveTo>
                    <a:pt x="0" y="21"/>
                  </a:moveTo>
                  <a:cubicBezTo>
                    <a:pt x="53" y="21"/>
                    <a:pt x="61" y="0"/>
                    <a:pt x="61" y="0"/>
                  </a:cubicBezTo>
                  <a:cubicBezTo>
                    <a:pt x="61" y="0"/>
                    <a:pt x="69" y="21"/>
                    <a:pt x="122" y="21"/>
                  </a:cubicBezTo>
                  <a:cubicBezTo>
                    <a:pt x="122" y="107"/>
                    <a:pt x="122" y="107"/>
                    <a:pt x="122" y="107"/>
                  </a:cubicBezTo>
                  <a:cubicBezTo>
                    <a:pt x="122" y="141"/>
                    <a:pt x="61" y="168"/>
                    <a:pt x="61" y="168"/>
                  </a:cubicBezTo>
                  <a:cubicBezTo>
                    <a:pt x="61" y="168"/>
                    <a:pt x="0" y="141"/>
                    <a:pt x="0" y="107"/>
                  </a:cubicBezTo>
                  <a:lnTo>
                    <a:pt x="0" y="21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7154784" y="2168988"/>
            <a:ext cx="754094" cy="754094"/>
            <a:chOff x="7154784" y="2168988"/>
            <a:chExt cx="754094" cy="754094"/>
          </a:xfrm>
        </p:grpSpPr>
        <p:sp>
          <p:nvSpPr>
            <p:cNvPr id="31" name="AutoShape 31"/>
            <p:cNvSpPr/>
            <p:nvPr/>
          </p:nvSpPr>
          <p:spPr>
            <a:xfrm>
              <a:off x="7154784" y="2168988"/>
              <a:ext cx="754094" cy="7540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2" name="AutoShape 32"/>
          <p:cNvSpPr/>
          <p:nvPr/>
        </p:nvSpPr>
        <p:spPr>
          <a:xfrm>
            <a:off x="8974059" y="4475657"/>
            <a:ext cx="942975" cy="93983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9253761" y="4762883"/>
            <a:ext cx="381952" cy="365379"/>
          </a:xfrm>
          <a:custGeom>
            <a:rect l="l" t="t" r="r" b="b"/>
            <a:pathLst>
              <a:path w="174" h="166">
                <a:moveTo>
                  <a:pt x="174" y="139"/>
                </a:moveTo>
                <a:cubicBezTo>
                  <a:pt x="171" y="131"/>
                  <a:pt x="161" y="129"/>
                  <a:pt x="153" y="126"/>
                </a:cubicBezTo>
                <a:cubicBezTo>
                  <a:pt x="144" y="122"/>
                  <a:pt x="135" y="118"/>
                  <a:pt x="126" y="115"/>
                </a:cubicBezTo>
                <a:cubicBezTo>
                  <a:pt x="123" y="114"/>
                  <a:pt x="121" y="113"/>
                  <a:pt x="118" y="112"/>
                </a:cubicBezTo>
                <a:cubicBezTo>
                  <a:pt x="115" y="110"/>
                  <a:pt x="113" y="104"/>
                  <a:pt x="111" y="100"/>
                </a:cubicBezTo>
                <a:cubicBezTo>
                  <a:pt x="109" y="100"/>
                  <a:pt x="108" y="100"/>
                  <a:pt x="106" y="100"/>
                </a:cubicBezTo>
                <a:cubicBezTo>
                  <a:pt x="106" y="94"/>
                  <a:pt x="110" y="94"/>
                  <a:pt x="111" y="90"/>
                </a:cubicBezTo>
                <a:cubicBezTo>
                  <a:pt x="112" y="86"/>
                  <a:pt x="111" y="82"/>
                  <a:pt x="113" y="79"/>
                </a:cubicBezTo>
                <a:cubicBezTo>
                  <a:pt x="114" y="76"/>
                  <a:pt x="117" y="76"/>
                  <a:pt x="118" y="74"/>
                </a:cubicBezTo>
                <a:cubicBezTo>
                  <a:pt x="120" y="73"/>
                  <a:pt x="120" y="69"/>
                  <a:pt x="121" y="67"/>
                </a:cubicBezTo>
                <a:cubicBezTo>
                  <a:pt x="122" y="63"/>
                  <a:pt x="122" y="58"/>
                  <a:pt x="120" y="54"/>
                </a:cubicBezTo>
                <a:cubicBezTo>
                  <a:pt x="119" y="52"/>
                  <a:pt x="119" y="51"/>
                  <a:pt x="118" y="49"/>
                </a:cubicBezTo>
                <a:cubicBezTo>
                  <a:pt x="118" y="45"/>
                  <a:pt x="119" y="35"/>
                  <a:pt x="119" y="32"/>
                </a:cubicBezTo>
                <a:cubicBezTo>
                  <a:pt x="119" y="26"/>
                  <a:pt x="119" y="26"/>
                  <a:pt x="118" y="20"/>
                </a:cubicBezTo>
                <a:cubicBezTo>
                  <a:pt x="118" y="20"/>
                  <a:pt x="116" y="14"/>
                  <a:pt x="113" y="13"/>
                </a:cubicBezTo>
                <a:cubicBezTo>
                  <a:pt x="108" y="12"/>
                  <a:pt x="108" y="12"/>
                  <a:pt x="108" y="12"/>
                </a:cubicBezTo>
                <a:cubicBezTo>
                  <a:pt x="104" y="9"/>
                  <a:pt x="104" y="9"/>
                  <a:pt x="104" y="9"/>
                </a:cubicBezTo>
                <a:cubicBezTo>
                  <a:pt x="90" y="0"/>
                  <a:pt x="75" y="6"/>
                  <a:pt x="67" y="9"/>
                </a:cubicBezTo>
                <a:cubicBezTo>
                  <a:pt x="56" y="13"/>
                  <a:pt x="49" y="24"/>
                  <a:pt x="54" y="48"/>
                </a:cubicBezTo>
                <a:cubicBezTo>
                  <a:pt x="55" y="52"/>
                  <a:pt x="51" y="54"/>
                  <a:pt x="52" y="57"/>
                </a:cubicBezTo>
                <a:cubicBezTo>
                  <a:pt x="52" y="61"/>
                  <a:pt x="52" y="73"/>
                  <a:pt x="57" y="76"/>
                </a:cubicBezTo>
                <a:cubicBezTo>
                  <a:pt x="57" y="76"/>
                  <a:pt x="61" y="77"/>
                  <a:pt x="60" y="77"/>
                </a:cubicBezTo>
                <a:cubicBezTo>
                  <a:pt x="61" y="82"/>
                  <a:pt x="61" y="87"/>
                  <a:pt x="62" y="91"/>
                </a:cubicBezTo>
                <a:cubicBezTo>
                  <a:pt x="63" y="94"/>
                  <a:pt x="66" y="95"/>
                  <a:pt x="67" y="99"/>
                </a:cubicBezTo>
                <a:cubicBezTo>
                  <a:pt x="63" y="100"/>
                  <a:pt x="63" y="100"/>
                  <a:pt x="63" y="100"/>
                </a:cubicBezTo>
                <a:cubicBezTo>
                  <a:pt x="61" y="104"/>
                  <a:pt x="59" y="110"/>
                  <a:pt x="56" y="112"/>
                </a:cubicBezTo>
                <a:cubicBezTo>
                  <a:pt x="53" y="113"/>
                  <a:pt x="51" y="114"/>
                  <a:pt x="48" y="115"/>
                </a:cubicBezTo>
                <a:cubicBezTo>
                  <a:pt x="39" y="118"/>
                  <a:pt x="30" y="122"/>
                  <a:pt x="21" y="126"/>
                </a:cubicBezTo>
                <a:cubicBezTo>
                  <a:pt x="13" y="129"/>
                  <a:pt x="3" y="131"/>
                  <a:pt x="0" y="139"/>
                </a:cubicBezTo>
                <a:cubicBezTo>
                  <a:pt x="0" y="145"/>
                  <a:pt x="0" y="158"/>
                  <a:pt x="0" y="166"/>
                </a:cubicBezTo>
                <a:cubicBezTo>
                  <a:pt x="76" y="166"/>
                  <a:pt x="76" y="166"/>
                  <a:pt x="76" y="166"/>
                </a:cubicBezTo>
                <a:cubicBezTo>
                  <a:pt x="82" y="127"/>
                  <a:pt x="82" y="127"/>
                  <a:pt x="82" y="127"/>
                </a:cubicBezTo>
                <a:cubicBezTo>
                  <a:pt x="77" y="117"/>
                  <a:pt x="77" y="117"/>
                  <a:pt x="77" y="117"/>
                </a:cubicBezTo>
                <a:cubicBezTo>
                  <a:pt x="88" y="112"/>
                  <a:pt x="88" y="112"/>
                  <a:pt x="88" y="112"/>
                </a:cubicBezTo>
                <a:cubicBezTo>
                  <a:pt x="97" y="117"/>
                  <a:pt x="97" y="117"/>
                  <a:pt x="97" y="117"/>
                </a:cubicBezTo>
                <a:cubicBezTo>
                  <a:pt x="92" y="128"/>
                  <a:pt x="92" y="128"/>
                  <a:pt x="92" y="128"/>
                </a:cubicBezTo>
                <a:cubicBezTo>
                  <a:pt x="101" y="166"/>
                  <a:pt x="101" y="166"/>
                  <a:pt x="101" y="166"/>
                </a:cubicBezTo>
                <a:cubicBezTo>
                  <a:pt x="174" y="166"/>
                  <a:pt x="174" y="166"/>
                  <a:pt x="174" y="166"/>
                </a:cubicBezTo>
                <a:cubicBezTo>
                  <a:pt x="174" y="158"/>
                  <a:pt x="174" y="145"/>
                  <a:pt x="174" y="139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705615" y="2719818"/>
            <a:ext cx="1655731" cy="16557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8050039" y="3166160"/>
            <a:ext cx="965549" cy="862584"/>
          </a:xfrm>
          <a:custGeom>
            <a:rect l="l" t="t" r="r" b="b"/>
            <a:pathLst>
              <a:path w="200" h="178">
                <a:moveTo>
                  <a:pt x="200" y="62"/>
                </a:moveTo>
                <a:cubicBezTo>
                  <a:pt x="200" y="49"/>
                  <a:pt x="189" y="39"/>
                  <a:pt x="176" y="39"/>
                </a:cubicBezTo>
                <a:cubicBezTo>
                  <a:pt x="174" y="39"/>
                  <a:pt x="172" y="39"/>
                  <a:pt x="171" y="39"/>
                </a:cubicBezTo>
                <a:cubicBezTo>
                  <a:pt x="171" y="39"/>
                  <a:pt x="171" y="38"/>
                  <a:pt x="171" y="38"/>
                </a:cubicBezTo>
                <a:cubicBezTo>
                  <a:pt x="171" y="18"/>
                  <a:pt x="155" y="3"/>
                  <a:pt x="135" y="3"/>
                </a:cubicBezTo>
                <a:cubicBezTo>
                  <a:pt x="123" y="3"/>
                  <a:pt x="113" y="8"/>
                  <a:pt x="106" y="16"/>
                </a:cubicBezTo>
                <a:cubicBezTo>
                  <a:pt x="98" y="6"/>
                  <a:pt x="85" y="0"/>
                  <a:pt x="70" y="0"/>
                </a:cubicBezTo>
                <a:cubicBezTo>
                  <a:pt x="45" y="0"/>
                  <a:pt x="24" y="20"/>
                  <a:pt x="24" y="45"/>
                </a:cubicBezTo>
                <a:cubicBezTo>
                  <a:pt x="24" y="50"/>
                  <a:pt x="25" y="55"/>
                  <a:pt x="26" y="59"/>
                </a:cubicBezTo>
                <a:cubicBezTo>
                  <a:pt x="11" y="62"/>
                  <a:pt x="0" y="74"/>
                  <a:pt x="0" y="89"/>
                </a:cubicBezTo>
                <a:cubicBezTo>
                  <a:pt x="0" y="106"/>
                  <a:pt x="14" y="119"/>
                  <a:pt x="31" y="119"/>
                </a:cubicBezTo>
                <a:cubicBezTo>
                  <a:pt x="36" y="119"/>
                  <a:pt x="39" y="119"/>
                  <a:pt x="43" y="117"/>
                </a:cubicBezTo>
                <a:cubicBezTo>
                  <a:pt x="44" y="126"/>
                  <a:pt x="51" y="133"/>
                  <a:pt x="60" y="133"/>
                </a:cubicBezTo>
                <a:cubicBezTo>
                  <a:pt x="61" y="133"/>
                  <a:pt x="61" y="133"/>
                  <a:pt x="61" y="133"/>
                </a:cubicBezTo>
                <a:cubicBezTo>
                  <a:pt x="62" y="138"/>
                  <a:pt x="67" y="143"/>
                  <a:pt x="73" y="143"/>
                </a:cubicBezTo>
                <a:cubicBezTo>
                  <a:pt x="79" y="143"/>
                  <a:pt x="84" y="137"/>
                  <a:pt x="84" y="131"/>
                </a:cubicBezTo>
                <a:cubicBezTo>
                  <a:pt x="84" y="127"/>
                  <a:pt x="81" y="123"/>
                  <a:pt x="77" y="122"/>
                </a:cubicBezTo>
                <a:cubicBezTo>
                  <a:pt x="78" y="120"/>
                  <a:pt x="78" y="118"/>
                  <a:pt x="78" y="116"/>
                </a:cubicBezTo>
                <a:cubicBezTo>
                  <a:pt x="78" y="115"/>
                  <a:pt x="78" y="115"/>
                  <a:pt x="78" y="115"/>
                </a:cubicBezTo>
                <a:cubicBezTo>
                  <a:pt x="81" y="116"/>
                  <a:pt x="84" y="117"/>
                  <a:pt x="88" y="117"/>
                </a:cubicBezTo>
                <a:cubicBezTo>
                  <a:pt x="89" y="117"/>
                  <a:pt x="90" y="117"/>
                  <a:pt x="92" y="117"/>
                </a:cubicBezTo>
                <a:cubicBezTo>
                  <a:pt x="92" y="122"/>
                  <a:pt x="94" y="127"/>
                  <a:pt x="97" y="131"/>
                </a:cubicBezTo>
                <a:cubicBezTo>
                  <a:pt x="92" y="132"/>
                  <a:pt x="88" y="136"/>
                  <a:pt x="89" y="141"/>
                </a:cubicBezTo>
                <a:cubicBezTo>
                  <a:pt x="89" y="146"/>
                  <a:pt x="93" y="151"/>
                  <a:pt x="99" y="151"/>
                </a:cubicBezTo>
                <a:cubicBezTo>
                  <a:pt x="105" y="150"/>
                  <a:pt x="109" y="146"/>
                  <a:pt x="109" y="140"/>
                </a:cubicBezTo>
                <a:cubicBezTo>
                  <a:pt x="109" y="140"/>
                  <a:pt x="109" y="139"/>
                  <a:pt x="109" y="139"/>
                </a:cubicBezTo>
                <a:cubicBezTo>
                  <a:pt x="111" y="140"/>
                  <a:pt x="114" y="140"/>
                  <a:pt x="117" y="140"/>
                </a:cubicBezTo>
                <a:cubicBezTo>
                  <a:pt x="131" y="140"/>
                  <a:pt x="142" y="129"/>
                  <a:pt x="142" y="116"/>
                </a:cubicBezTo>
                <a:cubicBezTo>
                  <a:pt x="145" y="117"/>
                  <a:pt x="148" y="117"/>
                  <a:pt x="152" y="117"/>
                </a:cubicBezTo>
                <a:cubicBezTo>
                  <a:pt x="166" y="117"/>
                  <a:pt x="177" y="106"/>
                  <a:pt x="177" y="93"/>
                </a:cubicBezTo>
                <a:cubicBezTo>
                  <a:pt x="177" y="90"/>
                  <a:pt x="176" y="87"/>
                  <a:pt x="175" y="84"/>
                </a:cubicBezTo>
                <a:cubicBezTo>
                  <a:pt x="176" y="84"/>
                  <a:pt x="176" y="84"/>
                  <a:pt x="176" y="84"/>
                </a:cubicBezTo>
                <a:cubicBezTo>
                  <a:pt x="189" y="84"/>
                  <a:pt x="200" y="74"/>
                  <a:pt x="200" y="62"/>
                </a:cubicBezTo>
                <a:close/>
                <a:moveTo>
                  <a:pt x="117" y="147"/>
                </a:moveTo>
                <a:cubicBezTo>
                  <a:pt x="119" y="147"/>
                  <a:pt x="120" y="146"/>
                  <a:pt x="120" y="145"/>
                </a:cubicBezTo>
                <a:cubicBezTo>
                  <a:pt x="120" y="144"/>
                  <a:pt x="118" y="142"/>
                  <a:pt x="117" y="143"/>
                </a:cubicBezTo>
                <a:cubicBezTo>
                  <a:pt x="116" y="143"/>
                  <a:pt x="114" y="144"/>
                  <a:pt x="114" y="145"/>
                </a:cubicBezTo>
                <a:cubicBezTo>
                  <a:pt x="115" y="146"/>
                  <a:pt x="116" y="148"/>
                  <a:pt x="117" y="147"/>
                </a:cubicBezTo>
                <a:close/>
                <a:moveTo>
                  <a:pt x="116" y="168"/>
                </a:moveTo>
                <a:cubicBezTo>
                  <a:pt x="113" y="168"/>
                  <a:pt x="111" y="170"/>
                  <a:pt x="111" y="173"/>
                </a:cubicBezTo>
                <a:cubicBezTo>
                  <a:pt x="111" y="176"/>
                  <a:pt x="114" y="178"/>
                  <a:pt x="117" y="178"/>
                </a:cubicBezTo>
                <a:cubicBezTo>
                  <a:pt x="120" y="178"/>
                  <a:pt x="122" y="175"/>
                  <a:pt x="122" y="173"/>
                </a:cubicBezTo>
                <a:cubicBezTo>
                  <a:pt x="122" y="170"/>
                  <a:pt x="119" y="167"/>
                  <a:pt x="116" y="168"/>
                </a:cubicBezTo>
                <a:close/>
                <a:moveTo>
                  <a:pt x="116" y="155"/>
                </a:moveTo>
                <a:cubicBezTo>
                  <a:pt x="116" y="152"/>
                  <a:pt x="114" y="150"/>
                  <a:pt x="111" y="150"/>
                </a:cubicBezTo>
                <a:cubicBezTo>
                  <a:pt x="108" y="150"/>
                  <a:pt x="106" y="152"/>
                  <a:pt x="106" y="155"/>
                </a:cubicBezTo>
                <a:cubicBezTo>
                  <a:pt x="106" y="158"/>
                  <a:pt x="108" y="161"/>
                  <a:pt x="111" y="160"/>
                </a:cubicBezTo>
                <a:cubicBezTo>
                  <a:pt x="114" y="160"/>
                  <a:pt x="117" y="158"/>
                  <a:pt x="116" y="155"/>
                </a:cubicBezTo>
                <a:close/>
                <a:moveTo>
                  <a:pt x="97" y="156"/>
                </a:moveTo>
                <a:cubicBezTo>
                  <a:pt x="92" y="156"/>
                  <a:pt x="89" y="159"/>
                  <a:pt x="89" y="164"/>
                </a:cubicBezTo>
                <a:cubicBezTo>
                  <a:pt x="89" y="168"/>
                  <a:pt x="93" y="172"/>
                  <a:pt x="98" y="172"/>
                </a:cubicBezTo>
                <a:cubicBezTo>
                  <a:pt x="102" y="172"/>
                  <a:pt x="106" y="168"/>
                  <a:pt x="106" y="163"/>
                </a:cubicBezTo>
                <a:cubicBezTo>
                  <a:pt x="106" y="159"/>
                  <a:pt x="102" y="155"/>
                  <a:pt x="97" y="156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6" name="Group 36"/>
          <p:cNvGrpSpPr/>
          <p:nvPr/>
        </p:nvGrpSpPr>
        <p:grpSpPr>
          <a:xfrm>
            <a:off x="9888459" y="3223119"/>
            <a:ext cx="996982" cy="996982"/>
            <a:chOff x="9888459" y="3223119"/>
            <a:chExt cx="996982" cy="996982"/>
          </a:xfrm>
        </p:grpSpPr>
        <p:sp>
          <p:nvSpPr>
            <p:cNvPr id="37" name="AutoShape 37"/>
            <p:cNvSpPr/>
            <p:nvPr/>
          </p:nvSpPr>
          <p:spPr>
            <a:xfrm>
              <a:off x="9888459" y="3223119"/>
              <a:ext cx="996982" cy="996982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6438790" y="3427907"/>
            <a:ext cx="941356" cy="939832"/>
            <a:chOff x="6438790" y="3427907"/>
            <a:chExt cx="941356" cy="939832"/>
          </a:xfrm>
        </p:grpSpPr>
        <p:sp>
          <p:nvSpPr>
            <p:cNvPr id="39" name="AutoShape 39"/>
            <p:cNvSpPr/>
            <p:nvPr/>
          </p:nvSpPr>
          <p:spPr>
            <a:xfrm>
              <a:off x="6438790" y="3427907"/>
              <a:ext cx="941356" cy="93983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6726064" y="3627837"/>
            <a:ext cx="376047" cy="403289"/>
            <a:chOff x="6726064" y="3627837"/>
            <a:chExt cx="376047" cy="403289"/>
          </a:xfrm>
        </p:grpSpPr>
        <p:sp>
          <p:nvSpPr>
            <p:cNvPr id="41" name="AutoShape 41"/>
            <p:cNvSpPr/>
            <p:nvPr/>
          </p:nvSpPr>
          <p:spPr>
            <a:xfrm>
              <a:off x="6728064" y="3627837"/>
              <a:ext cx="374047" cy="403289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6855318" y="3629837"/>
              <a:ext cx="246793" cy="278987"/>
            </a:xfrm>
            <a:custGeom>
              <a:rect l="l" t="t" r="r" b="b"/>
              <a:pathLst>
                <a:path w="105" h="118">
                  <a:moveTo>
                    <a:pt x="32" y="118"/>
                  </a:moveTo>
                  <a:cubicBezTo>
                    <a:pt x="21" y="118"/>
                    <a:pt x="10" y="113"/>
                    <a:pt x="1" y="105"/>
                  </a:cubicBezTo>
                  <a:cubicBezTo>
                    <a:pt x="1" y="105"/>
                    <a:pt x="1" y="105"/>
                    <a:pt x="1" y="105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19" y="85"/>
                    <a:pt x="19" y="85"/>
                    <a:pt x="19" y="85"/>
                  </a:cubicBezTo>
                  <a:cubicBezTo>
                    <a:pt x="20" y="86"/>
                    <a:pt x="20" y="86"/>
                    <a:pt x="20" y="86"/>
                  </a:cubicBezTo>
                  <a:cubicBezTo>
                    <a:pt x="23" y="90"/>
                    <a:pt x="27" y="91"/>
                    <a:pt x="32" y="91"/>
                  </a:cubicBezTo>
                  <a:cubicBezTo>
                    <a:pt x="32" y="91"/>
                    <a:pt x="32" y="91"/>
                    <a:pt x="32" y="91"/>
                  </a:cubicBezTo>
                  <a:cubicBezTo>
                    <a:pt x="36" y="91"/>
                    <a:pt x="40" y="90"/>
                    <a:pt x="43" y="86"/>
                  </a:cubicBezTo>
                  <a:cubicBezTo>
                    <a:pt x="43" y="86"/>
                    <a:pt x="43" y="86"/>
                    <a:pt x="43" y="86"/>
                  </a:cubicBezTo>
                  <a:cubicBezTo>
                    <a:pt x="74" y="56"/>
                    <a:pt x="74" y="56"/>
                    <a:pt x="74" y="56"/>
                  </a:cubicBezTo>
                  <a:cubicBezTo>
                    <a:pt x="77" y="53"/>
                    <a:pt x="79" y="48"/>
                    <a:pt x="79" y="44"/>
                  </a:cubicBezTo>
                  <a:cubicBezTo>
                    <a:pt x="79" y="44"/>
                    <a:pt x="79" y="44"/>
                    <a:pt x="79" y="44"/>
                  </a:cubicBezTo>
                  <a:cubicBezTo>
                    <a:pt x="79" y="40"/>
                    <a:pt x="77" y="36"/>
                    <a:pt x="74" y="33"/>
                  </a:cubicBezTo>
                  <a:cubicBezTo>
                    <a:pt x="74" y="33"/>
                    <a:pt x="74" y="33"/>
                    <a:pt x="74" y="33"/>
                  </a:cubicBezTo>
                  <a:cubicBezTo>
                    <a:pt x="73" y="31"/>
                    <a:pt x="73" y="31"/>
                    <a:pt x="73" y="31"/>
                  </a:cubicBezTo>
                  <a:cubicBezTo>
                    <a:pt x="69" y="28"/>
                    <a:pt x="65" y="27"/>
                    <a:pt x="61" y="27"/>
                  </a:cubicBezTo>
                  <a:cubicBezTo>
                    <a:pt x="61" y="27"/>
                    <a:pt x="61" y="27"/>
                    <a:pt x="61" y="27"/>
                  </a:cubicBezTo>
                  <a:cubicBezTo>
                    <a:pt x="57" y="27"/>
                    <a:pt x="53" y="28"/>
                    <a:pt x="49" y="31"/>
                  </a:cubicBezTo>
                  <a:cubicBezTo>
                    <a:pt x="49" y="31"/>
                    <a:pt x="49" y="31"/>
                    <a:pt x="49" y="31"/>
                  </a:cubicBezTo>
                  <a:cubicBezTo>
                    <a:pt x="37" y="44"/>
                    <a:pt x="37" y="44"/>
                    <a:pt x="37" y="44"/>
                  </a:cubicBezTo>
                  <a:cubicBezTo>
                    <a:pt x="32" y="49"/>
                    <a:pt x="23" y="49"/>
                    <a:pt x="18" y="44"/>
                  </a:cubicBezTo>
                  <a:cubicBezTo>
                    <a:pt x="18" y="44"/>
                    <a:pt x="18" y="44"/>
                    <a:pt x="18" y="44"/>
                  </a:cubicBezTo>
                  <a:cubicBezTo>
                    <a:pt x="13" y="39"/>
                    <a:pt x="13" y="30"/>
                    <a:pt x="18" y="25"/>
                  </a:cubicBezTo>
                  <a:cubicBezTo>
                    <a:pt x="18" y="25"/>
                    <a:pt x="18" y="25"/>
                    <a:pt x="18" y="25"/>
                  </a:cubicBezTo>
                  <a:cubicBezTo>
                    <a:pt x="31" y="13"/>
                    <a:pt x="31" y="13"/>
                    <a:pt x="31" y="13"/>
                  </a:cubicBezTo>
                  <a:cubicBezTo>
                    <a:pt x="39" y="4"/>
                    <a:pt x="50" y="0"/>
                    <a:pt x="61" y="0"/>
                  </a:cubicBezTo>
                  <a:cubicBezTo>
                    <a:pt x="61" y="0"/>
                    <a:pt x="61" y="0"/>
                    <a:pt x="61" y="0"/>
                  </a:cubicBezTo>
                  <a:cubicBezTo>
                    <a:pt x="72" y="0"/>
                    <a:pt x="83" y="4"/>
                    <a:pt x="91" y="13"/>
                  </a:cubicBezTo>
                  <a:cubicBezTo>
                    <a:pt x="91" y="13"/>
                    <a:pt x="91" y="13"/>
                    <a:pt x="91" y="13"/>
                  </a:cubicBezTo>
                  <a:cubicBezTo>
                    <a:pt x="93" y="14"/>
                    <a:pt x="93" y="14"/>
                    <a:pt x="93" y="14"/>
                  </a:cubicBezTo>
                  <a:cubicBezTo>
                    <a:pt x="101" y="22"/>
                    <a:pt x="105" y="33"/>
                    <a:pt x="105" y="44"/>
                  </a:cubicBezTo>
                  <a:cubicBezTo>
                    <a:pt x="105" y="44"/>
                    <a:pt x="105" y="44"/>
                    <a:pt x="105" y="44"/>
                  </a:cubicBezTo>
                  <a:cubicBezTo>
                    <a:pt x="105" y="55"/>
                    <a:pt x="101" y="66"/>
                    <a:pt x="93" y="74"/>
                  </a:cubicBezTo>
                  <a:cubicBezTo>
                    <a:pt x="93" y="74"/>
                    <a:pt x="93" y="74"/>
                    <a:pt x="93" y="74"/>
                  </a:cubicBezTo>
                  <a:cubicBezTo>
                    <a:pt x="62" y="105"/>
                    <a:pt x="62" y="105"/>
                    <a:pt x="62" y="105"/>
                  </a:cubicBezTo>
                  <a:cubicBezTo>
                    <a:pt x="54" y="114"/>
                    <a:pt x="4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6726064" y="3753090"/>
              <a:ext cx="246793" cy="278035"/>
            </a:xfrm>
            <a:custGeom>
              <a:rect l="l" t="t" r="r" b="b"/>
              <a:pathLst>
                <a:path w="105" h="118">
                  <a:moveTo>
                    <a:pt x="44" y="118"/>
                  </a:moveTo>
                  <a:cubicBezTo>
                    <a:pt x="33" y="118"/>
                    <a:pt x="22" y="114"/>
                    <a:pt x="14" y="105"/>
                  </a:cubicBezTo>
                  <a:cubicBezTo>
                    <a:pt x="14" y="105"/>
                    <a:pt x="14" y="105"/>
                    <a:pt x="14" y="105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4" y="96"/>
                    <a:pt x="0" y="85"/>
                    <a:pt x="0" y="74"/>
                  </a:cubicBezTo>
                  <a:cubicBezTo>
                    <a:pt x="0" y="74"/>
                    <a:pt x="0" y="74"/>
                    <a:pt x="0" y="74"/>
                  </a:cubicBezTo>
                  <a:cubicBezTo>
                    <a:pt x="0" y="63"/>
                    <a:pt x="4" y="52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43" y="13"/>
                    <a:pt x="43" y="13"/>
                    <a:pt x="43" y="13"/>
                  </a:cubicBezTo>
                  <a:cubicBezTo>
                    <a:pt x="51" y="5"/>
                    <a:pt x="62" y="0"/>
                    <a:pt x="73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82" y="0"/>
                    <a:pt x="91" y="3"/>
                    <a:pt x="98" y="8"/>
                  </a:cubicBezTo>
                  <a:cubicBezTo>
                    <a:pt x="98" y="8"/>
                    <a:pt x="98" y="8"/>
                    <a:pt x="98" y="8"/>
                  </a:cubicBezTo>
                  <a:cubicBezTo>
                    <a:pt x="99" y="9"/>
                    <a:pt x="100" y="9"/>
                    <a:pt x="101" y="10"/>
                  </a:cubicBezTo>
                  <a:cubicBezTo>
                    <a:pt x="101" y="10"/>
                    <a:pt x="101" y="10"/>
                    <a:pt x="101" y="10"/>
                  </a:cubicBezTo>
                  <a:cubicBezTo>
                    <a:pt x="104" y="13"/>
                    <a:pt x="104" y="13"/>
                    <a:pt x="104" y="13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5" y="32"/>
                    <a:pt x="85" y="32"/>
                    <a:pt x="85" y="32"/>
                  </a:cubicBezTo>
                  <a:cubicBezTo>
                    <a:pt x="82" y="28"/>
                    <a:pt x="78" y="27"/>
                    <a:pt x="73" y="27"/>
                  </a:cubicBezTo>
                  <a:cubicBezTo>
                    <a:pt x="73" y="27"/>
                    <a:pt x="73" y="27"/>
                    <a:pt x="73" y="27"/>
                  </a:cubicBezTo>
                  <a:cubicBezTo>
                    <a:pt x="69" y="27"/>
                    <a:pt x="65" y="28"/>
                    <a:pt x="62" y="32"/>
                  </a:cubicBezTo>
                  <a:cubicBezTo>
                    <a:pt x="62" y="32"/>
                    <a:pt x="62" y="32"/>
                    <a:pt x="62" y="32"/>
                  </a:cubicBezTo>
                  <a:cubicBezTo>
                    <a:pt x="31" y="62"/>
                    <a:pt x="31" y="62"/>
                    <a:pt x="31" y="62"/>
                  </a:cubicBezTo>
                  <a:cubicBezTo>
                    <a:pt x="28" y="65"/>
                    <a:pt x="26" y="70"/>
                    <a:pt x="26" y="74"/>
                  </a:cubicBezTo>
                  <a:cubicBezTo>
                    <a:pt x="26" y="74"/>
                    <a:pt x="26" y="74"/>
                    <a:pt x="26" y="74"/>
                  </a:cubicBezTo>
                  <a:cubicBezTo>
                    <a:pt x="26" y="78"/>
                    <a:pt x="28" y="82"/>
                    <a:pt x="31" y="85"/>
                  </a:cubicBezTo>
                  <a:cubicBezTo>
                    <a:pt x="31" y="85"/>
                    <a:pt x="31" y="85"/>
                    <a:pt x="31" y="85"/>
                  </a:cubicBezTo>
                  <a:cubicBezTo>
                    <a:pt x="32" y="87"/>
                    <a:pt x="32" y="87"/>
                    <a:pt x="32" y="87"/>
                  </a:cubicBezTo>
                  <a:cubicBezTo>
                    <a:pt x="36" y="90"/>
                    <a:pt x="40" y="91"/>
                    <a:pt x="44" y="91"/>
                  </a:cubicBezTo>
                  <a:cubicBezTo>
                    <a:pt x="44" y="91"/>
                    <a:pt x="44" y="91"/>
                    <a:pt x="44" y="91"/>
                  </a:cubicBezTo>
                  <a:cubicBezTo>
                    <a:pt x="48" y="91"/>
                    <a:pt x="52" y="90"/>
                    <a:pt x="56" y="87"/>
                  </a:cubicBezTo>
                  <a:cubicBezTo>
                    <a:pt x="56" y="87"/>
                    <a:pt x="56" y="87"/>
                    <a:pt x="56" y="87"/>
                  </a:cubicBezTo>
                  <a:cubicBezTo>
                    <a:pt x="69" y="73"/>
                    <a:pt x="69" y="73"/>
                    <a:pt x="69" y="73"/>
                  </a:cubicBezTo>
                  <a:cubicBezTo>
                    <a:pt x="74" y="68"/>
                    <a:pt x="82" y="68"/>
                    <a:pt x="87" y="73"/>
                  </a:cubicBezTo>
                  <a:cubicBezTo>
                    <a:pt x="87" y="73"/>
                    <a:pt x="87" y="73"/>
                    <a:pt x="87" y="73"/>
                  </a:cubicBezTo>
                  <a:cubicBezTo>
                    <a:pt x="93" y="79"/>
                    <a:pt x="93" y="87"/>
                    <a:pt x="87" y="92"/>
                  </a:cubicBezTo>
                  <a:cubicBezTo>
                    <a:pt x="87" y="92"/>
                    <a:pt x="87" y="92"/>
                    <a:pt x="87" y="92"/>
                  </a:cubicBezTo>
                  <a:cubicBezTo>
                    <a:pt x="74" y="105"/>
                    <a:pt x="74" y="105"/>
                    <a:pt x="74" y="105"/>
                  </a:cubicBezTo>
                  <a:cubicBezTo>
                    <a:pt x="66" y="114"/>
                    <a:pt x="55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7334997" y="4608940"/>
            <a:ext cx="1147763" cy="1147763"/>
            <a:chOff x="7334997" y="4608940"/>
            <a:chExt cx="1147763" cy="1147763"/>
          </a:xfrm>
        </p:grpSpPr>
        <p:sp>
          <p:nvSpPr>
            <p:cNvPr id="45" name="AutoShape 45"/>
            <p:cNvSpPr/>
            <p:nvPr/>
          </p:nvSpPr>
          <p:spPr>
            <a:xfrm>
              <a:off x="7334997" y="4608940"/>
              <a:ext cx="1147763" cy="1147763"/>
            </a:xfrm>
            <a:prstGeom prst="ellipse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7679450" y="4875395"/>
            <a:ext cx="458857" cy="474497"/>
            <a:chOff x="7679450" y="4875395"/>
            <a:chExt cx="458857" cy="474497"/>
          </a:xfrm>
        </p:grpSpPr>
        <p:sp>
          <p:nvSpPr>
            <p:cNvPr id="47" name="AutoShape 47"/>
            <p:cNvSpPr/>
            <p:nvPr/>
          </p:nvSpPr>
          <p:spPr>
            <a:xfrm>
              <a:off x="7805622" y="4875395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7679450" y="5135348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9" name="Freeform 49"/>
          <p:cNvSpPr/>
          <p:nvPr/>
        </p:nvSpPr>
        <p:spPr>
          <a:xfrm>
            <a:off x="10218660" y="3455593"/>
            <a:ext cx="412781" cy="412781"/>
          </a:xfrm>
          <a:custGeom>
            <a:rect l="l" t="t" r="r" b="b"/>
            <a:pathLst>
              <a:path w="20512" h="21600">
                <a:moveTo>
                  <a:pt x="13692" y="8626"/>
                </a:moveTo>
                <a:lnTo>
                  <a:pt x="12040" y="10330"/>
                </a:lnTo>
                <a:cubicBezTo>
                  <a:pt x="12133" y="10461"/>
                  <a:pt x="12223" y="10598"/>
                  <a:pt x="12309" y="10739"/>
                </a:cubicBezTo>
                <a:cubicBezTo>
                  <a:pt x="13857" y="13353"/>
                  <a:pt x="13057" y="16782"/>
                  <a:pt x="10523" y="18381"/>
                </a:cubicBezTo>
                <a:cubicBezTo>
                  <a:pt x="9676" y="18917"/>
                  <a:pt x="8707" y="19199"/>
                  <a:pt x="7721" y="19199"/>
                </a:cubicBezTo>
                <a:cubicBezTo>
                  <a:pt x="5825" y="19199"/>
                  <a:pt x="4105" y="18206"/>
                  <a:pt x="3118" y="16540"/>
                </a:cubicBezTo>
                <a:cubicBezTo>
                  <a:pt x="2367" y="15274"/>
                  <a:pt x="2141" y="13783"/>
                  <a:pt x="2477" y="12337"/>
                </a:cubicBezTo>
                <a:cubicBezTo>
                  <a:pt x="2815" y="10895"/>
                  <a:pt x="3674" y="9673"/>
                  <a:pt x="4902" y="8899"/>
                </a:cubicBezTo>
                <a:cubicBezTo>
                  <a:pt x="5751" y="8364"/>
                  <a:pt x="6720" y="8081"/>
                  <a:pt x="7707" y="8081"/>
                </a:cubicBezTo>
                <a:cubicBezTo>
                  <a:pt x="8723" y="8081"/>
                  <a:pt x="9686" y="8368"/>
                  <a:pt x="10517" y="8891"/>
                </a:cubicBezTo>
                <a:lnTo>
                  <a:pt x="9430" y="10070"/>
                </a:lnTo>
                <a:cubicBezTo>
                  <a:pt x="8906" y="9801"/>
                  <a:pt x="8322" y="9649"/>
                  <a:pt x="7711" y="9649"/>
                </a:cubicBezTo>
                <a:cubicBezTo>
                  <a:pt x="7000" y="9649"/>
                  <a:pt x="6303" y="9853"/>
                  <a:pt x="5695" y="10236"/>
                </a:cubicBezTo>
                <a:cubicBezTo>
                  <a:pt x="3875" y="11384"/>
                  <a:pt x="3302" y="13845"/>
                  <a:pt x="4414" y="15722"/>
                </a:cubicBezTo>
                <a:cubicBezTo>
                  <a:pt x="5123" y="16918"/>
                  <a:pt x="6358" y="17632"/>
                  <a:pt x="7715" y="17632"/>
                </a:cubicBezTo>
                <a:cubicBezTo>
                  <a:pt x="8425" y="17632"/>
                  <a:pt x="9122" y="17428"/>
                  <a:pt x="9730" y="17045"/>
                </a:cubicBezTo>
                <a:cubicBezTo>
                  <a:pt x="10611" y="16490"/>
                  <a:pt x="11230" y="15614"/>
                  <a:pt x="11471" y="14577"/>
                </a:cubicBezTo>
                <a:cubicBezTo>
                  <a:pt x="11713" y="13538"/>
                  <a:pt x="11550" y="12468"/>
                  <a:pt x="11010" y="11560"/>
                </a:cubicBezTo>
                <a:cubicBezTo>
                  <a:pt x="10991" y="11525"/>
                  <a:pt x="10967" y="11494"/>
                  <a:pt x="10946" y="11460"/>
                </a:cubicBezTo>
                <a:lnTo>
                  <a:pt x="8192" y="14304"/>
                </a:lnTo>
                <a:cubicBezTo>
                  <a:pt x="8116" y="14383"/>
                  <a:pt x="8016" y="14422"/>
                  <a:pt x="7917" y="14422"/>
                </a:cubicBezTo>
                <a:cubicBezTo>
                  <a:pt x="7819" y="14422"/>
                  <a:pt x="7718" y="14383"/>
                  <a:pt x="7644" y="14304"/>
                </a:cubicBezTo>
                <a:cubicBezTo>
                  <a:pt x="7490" y="14146"/>
                  <a:pt x="7490" y="13895"/>
                  <a:pt x="7644" y="13739"/>
                </a:cubicBezTo>
                <a:lnTo>
                  <a:pt x="17851" y="3203"/>
                </a:lnTo>
                <a:lnTo>
                  <a:pt x="17079" y="2942"/>
                </a:lnTo>
                <a:lnTo>
                  <a:pt x="15933" y="0"/>
                </a:lnTo>
                <a:lnTo>
                  <a:pt x="11871" y="4408"/>
                </a:lnTo>
                <a:lnTo>
                  <a:pt x="12605" y="6622"/>
                </a:lnTo>
                <a:lnTo>
                  <a:pt x="12142" y="7125"/>
                </a:lnTo>
                <a:cubicBezTo>
                  <a:pt x="10838" y="6182"/>
                  <a:pt x="9285" y="5680"/>
                  <a:pt x="7706" y="5680"/>
                </a:cubicBezTo>
                <a:cubicBezTo>
                  <a:pt x="6334" y="5680"/>
                  <a:pt x="4945" y="6058"/>
                  <a:pt x="3690" y="6850"/>
                </a:cubicBezTo>
                <a:cubicBezTo>
                  <a:pt x="56" y="9143"/>
                  <a:pt x="-1088" y="14042"/>
                  <a:pt x="1135" y="17791"/>
                </a:cubicBezTo>
                <a:cubicBezTo>
                  <a:pt x="2588" y="20245"/>
                  <a:pt x="5125" y="21600"/>
                  <a:pt x="7722" y="21600"/>
                </a:cubicBezTo>
                <a:cubicBezTo>
                  <a:pt x="9093" y="21600"/>
                  <a:pt x="10482" y="21221"/>
                  <a:pt x="11738" y="20430"/>
                </a:cubicBezTo>
                <a:cubicBezTo>
                  <a:pt x="15371" y="18135"/>
                  <a:pt x="16514" y="13237"/>
                  <a:pt x="14292" y="9487"/>
                </a:cubicBezTo>
                <a:cubicBezTo>
                  <a:pt x="14111" y="9179"/>
                  <a:pt x="13906" y="8898"/>
                  <a:pt x="13692" y="8626"/>
                </a:cubicBezTo>
                <a:moveTo>
                  <a:pt x="18676" y="3481"/>
                </a:moveTo>
                <a:lnTo>
                  <a:pt x="14381" y="7915"/>
                </a:lnTo>
                <a:lnTo>
                  <a:pt x="16451" y="8512"/>
                </a:lnTo>
                <a:lnTo>
                  <a:pt x="20512" y="4103"/>
                </a:lnTo>
                <a:lnTo>
                  <a:pt x="18676" y="3481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0" name="Group 50"/>
          <p:cNvGrpSpPr/>
          <p:nvPr/>
        </p:nvGrpSpPr>
        <p:grpSpPr>
          <a:xfrm>
            <a:off x="7380145" y="2375347"/>
            <a:ext cx="272942" cy="241109"/>
            <a:chOff x="7380145" y="2375347"/>
            <a:chExt cx="272942" cy="241109"/>
          </a:xfrm>
        </p:grpSpPr>
        <p:sp>
          <p:nvSpPr>
            <p:cNvPr id="51" name="Freeform 51"/>
            <p:cNvSpPr/>
            <p:nvPr/>
          </p:nvSpPr>
          <p:spPr>
            <a:xfrm>
              <a:off x="7399265" y="2485735"/>
              <a:ext cx="233260" cy="130721"/>
            </a:xfrm>
            <a:custGeom>
              <a:rect l="l" t="t" r="r" b="b"/>
              <a:pathLst>
                <a:path w="21600" h="21600">
                  <a:moveTo>
                    <a:pt x="0" y="21600"/>
                  </a:moveTo>
                  <a:lnTo>
                    <a:pt x="21600" y="21600"/>
                  </a:lnTo>
                  <a:lnTo>
                    <a:pt x="108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380145" y="2375347"/>
              <a:ext cx="272942" cy="16159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0" y="21600"/>
                  </a:lnTo>
                  <a:lnTo>
                    <a:pt x="5023" y="21600"/>
                  </a:lnTo>
                  <a:lnTo>
                    <a:pt x="6823" y="18190"/>
                  </a:lnTo>
                  <a:lnTo>
                    <a:pt x="2314" y="18190"/>
                  </a:lnTo>
                  <a:lnTo>
                    <a:pt x="2314" y="3410"/>
                  </a:lnTo>
                  <a:lnTo>
                    <a:pt x="19286" y="3410"/>
                  </a:lnTo>
                  <a:lnTo>
                    <a:pt x="19286" y="18190"/>
                  </a:lnTo>
                  <a:lnTo>
                    <a:pt x="14777" y="18190"/>
                  </a:lnTo>
                  <a:lnTo>
                    <a:pt x="16577" y="21600"/>
                  </a:lnTo>
                  <a:lnTo>
                    <a:pt x="21600" y="21600"/>
                  </a:lnTo>
                  <a:lnTo>
                    <a:pt x="216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1066267" y="2006396"/>
            <a:ext cx="1203412" cy="1616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求解方法及步骤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求解步骤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1. 观察多项式方程的特点，选择合适的求解方法。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2. 如果选择因式分解法，则尝试将多项式分解为几个因式的乘积。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3. 如果选择配方法，则通过配方将多项式转化为完全平方的形式。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4. 如果选择公式法，则直接套用求根公式进行计算。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5. 如果选择数值解法，则利用计算机或计算器进行迭代计算，求得近似解。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求解方法及步骤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多项式函数图像与性质分析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2743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确定多项式的次数和系数，理解其基本形态。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745234" y="1976904"/>
            <a:ext cx="2591506" cy="144257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找出多项式函数的零点，即解多项式方程，确定函数图像与x轴的交点。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43072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确定多项式函数的拐点，即求导后令导数等于零的点，确定函数图像的转折点。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39860" y="1960294"/>
            <a:ext cx="2590800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根据零点、拐点和多项式次数，绘制出多项式函数的大致图像。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图像绘制方法及步骤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https://d.book118.com/228067137057006032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2024-09-09T22:30:50.613</cp:lastPrinted>
  <dcterms:created xsi:type="dcterms:W3CDTF">2024-09-09T14:30:50Z</dcterms:created>
  <dcterms:modified xsi:type="dcterms:W3CDTF">2024-09-09T14:30:52Z</dcterms:modified>
</cp:coreProperties>
</file>